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9"/>
  </p:notesMasterIdLst>
  <p:sldIdLst>
    <p:sldId id="290" r:id="rId2"/>
    <p:sldId id="258" r:id="rId3"/>
    <p:sldId id="257" r:id="rId4"/>
    <p:sldId id="374" r:id="rId5"/>
    <p:sldId id="375" r:id="rId6"/>
    <p:sldId id="291" r:id="rId7"/>
    <p:sldId id="263" r:id="rId8"/>
    <p:sldId id="298" r:id="rId9"/>
    <p:sldId id="299" r:id="rId10"/>
    <p:sldId id="302" r:id="rId11"/>
    <p:sldId id="305" r:id="rId12"/>
    <p:sldId id="284" r:id="rId13"/>
    <p:sldId id="278" r:id="rId14"/>
    <p:sldId id="288" r:id="rId15"/>
    <p:sldId id="289" r:id="rId16"/>
    <p:sldId id="280" r:id="rId17"/>
    <p:sldId id="285" r:id="rId18"/>
    <p:sldId id="286" r:id="rId19"/>
    <p:sldId id="369" r:id="rId20"/>
    <p:sldId id="281" r:id="rId21"/>
    <p:sldId id="316" r:id="rId22"/>
    <p:sldId id="308" r:id="rId23"/>
    <p:sldId id="310" r:id="rId24"/>
    <p:sldId id="313" r:id="rId25"/>
    <p:sldId id="314" r:id="rId26"/>
    <p:sldId id="315" r:id="rId27"/>
    <p:sldId id="317" r:id="rId28"/>
    <p:sldId id="320" r:id="rId29"/>
    <p:sldId id="323" r:id="rId30"/>
    <p:sldId id="325" r:id="rId31"/>
    <p:sldId id="328" r:id="rId32"/>
    <p:sldId id="329" r:id="rId33"/>
    <p:sldId id="332" r:id="rId34"/>
    <p:sldId id="370" r:id="rId35"/>
    <p:sldId id="333" r:id="rId36"/>
    <p:sldId id="336" r:id="rId37"/>
    <p:sldId id="337" r:id="rId38"/>
    <p:sldId id="372" r:id="rId39"/>
    <p:sldId id="341" r:id="rId40"/>
    <p:sldId id="342" r:id="rId41"/>
    <p:sldId id="343" r:id="rId42"/>
    <p:sldId id="371" r:id="rId43"/>
    <p:sldId id="344" r:id="rId44"/>
    <p:sldId id="345" r:id="rId45"/>
    <p:sldId id="348" r:id="rId46"/>
    <p:sldId id="349" r:id="rId47"/>
    <p:sldId id="356" r:id="rId48"/>
    <p:sldId id="358" r:id="rId49"/>
    <p:sldId id="350" r:id="rId50"/>
    <p:sldId id="359" r:id="rId51"/>
    <p:sldId id="360" r:id="rId52"/>
    <p:sldId id="361" r:id="rId53"/>
    <p:sldId id="363" r:id="rId54"/>
    <p:sldId id="364" r:id="rId55"/>
    <p:sldId id="365" r:id="rId56"/>
    <p:sldId id="366" r:id="rId57"/>
    <p:sldId id="373" r:id="rId5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10" autoAdjust="0"/>
    <p:restoredTop sz="86410" autoAdjust="0"/>
  </p:normalViewPr>
  <p:slideViewPr>
    <p:cSldViewPr snapToGrid="0">
      <p:cViewPr varScale="1">
        <p:scale>
          <a:sx n="63" d="100"/>
          <a:sy n="63" d="100"/>
        </p:scale>
        <p:origin x="-966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46" y="15804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36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B0351-9B41-497B-8861-654382208933}" type="datetimeFigureOut">
              <a:rPr lang="es-CL" smtClean="0"/>
              <a:pPr/>
              <a:t>13-09-2017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270F6-4BFF-4B1F-8180-ACE4DA7CDE3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CL" dirty="0" err="1" smtClean="0"/>
              <a:t>Or</a:t>
            </a:r>
            <a:r>
              <a:rPr lang="es-CL" dirty="0" smtClean="0"/>
              <a:t> </a:t>
            </a: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270F6-4BFF-4B1F-8180-ACE4DA7CDE37}" type="slidenum">
              <a:rPr lang="es-CL" smtClean="0"/>
              <a:pPr/>
              <a:t>4</a:t>
            </a:fld>
            <a:endParaRPr lang="es-C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CL" dirty="0" err="1" smtClean="0"/>
              <a:t>tr</a:t>
            </a: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270F6-4BFF-4B1F-8180-ACE4DA7CDE37}" type="slidenum">
              <a:rPr lang="es-CL" smtClean="0"/>
              <a:pPr/>
              <a:t>5</a:t>
            </a:fld>
            <a:endParaRPr lang="es-C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FE55C3E3-F391-4BE0-81AB-02EE0AD3CE33}" type="datetimeFigureOut">
              <a:rPr lang="es-CL" smtClean="0"/>
              <a:pPr/>
              <a:t>13-09-2017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F9E8DDAD-34B2-4456-8ABB-A992A861609A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2283798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5C3E3-F391-4BE0-81AB-02EE0AD3CE33}" type="datetimeFigureOut">
              <a:rPr lang="es-CL" smtClean="0"/>
              <a:pPr/>
              <a:t>13-09-2017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DDAD-34B2-4456-8ABB-A992A861609A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176312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E55C3E3-F391-4BE0-81AB-02EE0AD3CE33}" type="datetimeFigureOut">
              <a:rPr lang="es-CL" smtClean="0"/>
              <a:pPr/>
              <a:t>13-09-2017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9E8DDAD-34B2-4456-8ABB-A992A861609A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2429095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E55C3E3-F391-4BE0-81AB-02EE0AD3CE33}" type="datetimeFigureOut">
              <a:rPr lang="es-CL" smtClean="0"/>
              <a:pPr/>
              <a:t>13-09-2017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9E8DDAD-34B2-4456-8ABB-A992A861609A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272123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E55C3E3-F391-4BE0-81AB-02EE0AD3CE33}" type="datetimeFigureOut">
              <a:rPr lang="es-CL" smtClean="0"/>
              <a:pPr/>
              <a:t>13-09-2017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9E8DDAD-34B2-4456-8ABB-A992A861609A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41373011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5C3E3-F391-4BE0-81AB-02EE0AD3CE33}" type="datetimeFigureOut">
              <a:rPr lang="es-CL" smtClean="0"/>
              <a:pPr/>
              <a:t>13-09-2017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DDAD-34B2-4456-8ABB-A992A861609A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25173176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5C3E3-F391-4BE0-81AB-02EE0AD3CE33}" type="datetimeFigureOut">
              <a:rPr lang="es-CL" smtClean="0"/>
              <a:pPr/>
              <a:t>13-09-2017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DDAD-34B2-4456-8ABB-A992A861609A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3313297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5C3E3-F391-4BE0-81AB-02EE0AD3CE33}" type="datetimeFigureOut">
              <a:rPr lang="es-CL" smtClean="0"/>
              <a:pPr/>
              <a:t>13-09-2017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DDAD-34B2-4456-8ABB-A992A861609A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1844029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E55C3E3-F391-4BE0-81AB-02EE0AD3CE33}" type="datetimeFigureOut">
              <a:rPr lang="es-CL" smtClean="0"/>
              <a:pPr/>
              <a:t>13-09-2017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9E8DDAD-34B2-4456-8ABB-A992A861609A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39143811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EFCF84-4F8C-4F37-A95F-8682E48B40AD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ítulo, imágenes prediseñada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imágenes prediseñadas"/>
          <p:cNvSpPr>
            <a:spLocks noGrp="1"/>
          </p:cNvSpPr>
          <p:nvPr>
            <p:ph type="clipArt" sz="half" idx="1"/>
          </p:nvPr>
        </p:nvSpPr>
        <p:spPr>
          <a:xfrm>
            <a:off x="914400" y="1981200"/>
            <a:ext cx="5080000" cy="4114800"/>
          </a:xfrm>
        </p:spPr>
        <p:txBody>
          <a:bodyPr>
            <a:normAutofit/>
          </a:bodyPr>
          <a:lstStyle/>
          <a:p>
            <a:pPr lvl="0"/>
            <a:r>
              <a:rPr lang="es-ES" noProof="0"/>
              <a:t>Haga clic en el icono para agregar una imagen prediseñada</a:t>
            </a:r>
            <a:endParaRPr lang="es-CL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>
            <a:extLst>
              <a:ext uri="{FF2B5EF4-FFF2-40B4-BE49-F238E27FC236}">
                <a16:creationId xmlns="" xmlns:a16="http://schemas.microsoft.com/office/drawing/2014/main" id="{FF46B010-6FCD-4692-9A0E-2FA96A9CF2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>
            <a:extLst>
              <a:ext uri="{FF2B5EF4-FFF2-40B4-BE49-F238E27FC236}">
                <a16:creationId xmlns="" xmlns:a16="http://schemas.microsoft.com/office/drawing/2014/main" id="{0CD67737-1F90-43F5-B6D5-092F04DEA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="" xmlns:a16="http://schemas.microsoft.com/office/drawing/2014/main" id="{3D9B8A7A-2E92-458D-BD82-77804B164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D75D560A-0A3E-4EBB-9659-C0B5C1ADAFDD}" type="slidenum">
              <a:rPr lang="es-ES" altLang="es-CL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="" xmlns:p14="http://schemas.microsoft.com/office/powerpoint/2010/main" val="2345785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5C3E3-F391-4BE0-81AB-02EE0AD3CE33}" type="datetimeFigureOut">
              <a:rPr lang="es-CL" smtClean="0"/>
              <a:pPr/>
              <a:t>13-09-2017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DDAD-34B2-4456-8ABB-A992A861609A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383026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E55C3E3-F391-4BE0-81AB-02EE0AD3CE33}" type="datetimeFigureOut">
              <a:rPr lang="es-CL" smtClean="0"/>
              <a:pPr/>
              <a:t>13-09-2017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9E8DDAD-34B2-4456-8ABB-A992A861609A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3395453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5C3E3-F391-4BE0-81AB-02EE0AD3CE33}" type="datetimeFigureOut">
              <a:rPr lang="es-CL" smtClean="0"/>
              <a:pPr/>
              <a:t>13-09-2017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DDAD-34B2-4456-8ABB-A992A861609A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2841875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5C3E3-F391-4BE0-81AB-02EE0AD3CE33}" type="datetimeFigureOut">
              <a:rPr lang="es-CL" smtClean="0"/>
              <a:pPr/>
              <a:t>13-09-2017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DDAD-34B2-4456-8ABB-A992A861609A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1618107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5C3E3-F391-4BE0-81AB-02EE0AD3CE33}" type="datetimeFigureOut">
              <a:rPr lang="es-CL" smtClean="0"/>
              <a:pPr/>
              <a:t>13-09-2017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DDAD-34B2-4456-8ABB-A992A861609A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1097649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5C3E3-F391-4BE0-81AB-02EE0AD3CE33}" type="datetimeFigureOut">
              <a:rPr lang="es-CL" smtClean="0"/>
              <a:pPr/>
              <a:t>13-09-2017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DDAD-34B2-4456-8ABB-A992A861609A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865219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5C3E3-F391-4BE0-81AB-02EE0AD3CE33}" type="datetimeFigureOut">
              <a:rPr lang="es-CL" smtClean="0"/>
              <a:pPr/>
              <a:t>13-09-2017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DDAD-34B2-4456-8ABB-A992A861609A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2647318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5C3E3-F391-4BE0-81AB-02EE0AD3CE33}" type="datetimeFigureOut">
              <a:rPr lang="es-CL" smtClean="0"/>
              <a:pPr/>
              <a:t>13-09-2017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DDAD-34B2-4456-8ABB-A992A861609A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781167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5C3E3-F391-4BE0-81AB-02EE0AD3CE33}" type="datetimeFigureOut">
              <a:rPr lang="es-CL" smtClean="0"/>
              <a:pPr/>
              <a:t>13-09-2017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8DDAD-34B2-4456-8ABB-A992A861609A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4011962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http://www.iespana.es/chernobog/ilustraciones/gatoestrellas.jpg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jiraudiverso.blogspot.com/2007_08_01_archive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educationdigitalmedia.com/view/1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hyperlink" Target="http://k1naka-essey.blog.so-net.ne.jp/archive/200906-1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ageneslife.com/2013/11/postales-con-frases-para-facebook.html" TargetMode="External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65125"/>
            <a:ext cx="12192000" cy="6176963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1210235" y="189758"/>
            <a:ext cx="9666312" cy="1825096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DoubleWave1">
              <a:avLst/>
            </a:prstTxWarp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000" b="1" i="0" u="none" strike="noStrike" kern="120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El mundo de la </a:t>
            </a:r>
            <a:r>
              <a:rPr kumimoji="0" lang="es-CL" sz="4000" b="1" i="0" u="none" strike="noStrike" kern="1200" cap="none" spc="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poesìa</a:t>
            </a:r>
            <a:r>
              <a:rPr kumimoji="0" lang="es-CL" sz="4000" b="1" i="0" u="none" strike="noStrike" kern="120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6" name="5 CuadroTexto"/>
          <p:cNvSpPr txBox="1"/>
          <p:nvPr/>
        </p:nvSpPr>
        <p:spPr>
          <a:xfrm rot="1059016">
            <a:off x="3096127" y="3801979"/>
            <a:ext cx="1246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Elephant" pitchFamily="18" charset="0"/>
              </a:rPr>
              <a:t>Profesor</a:t>
            </a:r>
            <a:r>
              <a:rPr lang="es-ES" dirty="0"/>
              <a:t> </a:t>
            </a:r>
          </a:p>
        </p:txBody>
      </p:sp>
      <p:sp>
        <p:nvSpPr>
          <p:cNvPr id="7" name="6 CuadroTexto"/>
          <p:cNvSpPr txBox="1"/>
          <p:nvPr/>
        </p:nvSpPr>
        <p:spPr>
          <a:xfrm rot="19939493">
            <a:off x="6132242" y="3834062"/>
            <a:ext cx="2898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Elephant" pitchFamily="18" charset="0"/>
              </a:rPr>
              <a:t>Profesor :  Iván Pizarro</a:t>
            </a:r>
          </a:p>
        </p:txBody>
      </p:sp>
      <p:sp>
        <p:nvSpPr>
          <p:cNvPr id="8" name="7 CuadroTexto"/>
          <p:cNvSpPr txBox="1"/>
          <p:nvPr/>
        </p:nvSpPr>
        <p:spPr>
          <a:xfrm rot="1003255">
            <a:off x="1925053" y="4315326"/>
            <a:ext cx="3871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Elephant" pitchFamily="18" charset="0"/>
              </a:rPr>
              <a:t>Asignatura : Redacción  General</a:t>
            </a:r>
          </a:p>
        </p:txBody>
      </p:sp>
      <p:sp>
        <p:nvSpPr>
          <p:cNvPr id="9" name="8 CuadroTexto"/>
          <p:cNvSpPr txBox="1"/>
          <p:nvPr/>
        </p:nvSpPr>
        <p:spPr>
          <a:xfrm rot="19873532">
            <a:off x="6368717" y="4116940"/>
            <a:ext cx="3465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Elephant" pitchFamily="18" charset="0"/>
              </a:rPr>
              <a:t>Escuela de Periodismo</a:t>
            </a:r>
          </a:p>
          <a:p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Elephant" pitchFamily="18" charset="0"/>
              </a:rPr>
              <a:t>                </a:t>
            </a:r>
            <a:r>
              <a:rPr lang="es-ES" b="1" dirty="0" err="1">
                <a:solidFill>
                  <a:schemeClr val="accent1">
                    <a:lumMod val="75000"/>
                  </a:schemeClr>
                </a:solidFill>
                <a:latin typeface="Elephant" pitchFamily="18" charset="0"/>
              </a:rPr>
              <a:t>Usach</a:t>
            </a:r>
            <a:endParaRPr lang="es-ES" b="1" dirty="0">
              <a:solidFill>
                <a:schemeClr val="accent1">
                  <a:lumMod val="75000"/>
                </a:schemeClr>
              </a:solidFill>
              <a:latin typeface="Elephant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108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Alessa\Pictures\Caligrama - Mayra Ruí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2947" y="357188"/>
            <a:ext cx="975360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Alessa\Pictures\Caligrama_Oda a los Calcetin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6434" y="228600"/>
            <a:ext cx="10047817" cy="612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503583" y="585468"/>
            <a:ext cx="8610600" cy="1293028"/>
          </a:xfrm>
        </p:spPr>
        <p:txBody>
          <a:bodyPr/>
          <a:lstStyle/>
          <a:p>
            <a:r>
              <a:rPr lang="es-CL" b="1" dirty="0">
                <a:solidFill>
                  <a:srgbClr val="FFFF00"/>
                </a:solidFill>
                <a:latin typeface="Algerian" pitchFamily="82" charset="0"/>
              </a:rPr>
              <a:t>GREGUERÍAS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16832" y="1969971"/>
            <a:ext cx="10820400" cy="4024125"/>
          </a:xfrm>
        </p:spPr>
        <p:txBody>
          <a:bodyPr/>
          <a:lstStyle/>
          <a:p>
            <a:pPr algn="just"/>
            <a:r>
              <a:rPr lang="es-CL" dirty="0"/>
              <a:t>Estas son composiciones breves en prosa  (normalmente una frase) en las que el autor hace comentarios ingeniosos y humorísticos sobre asuntos muy dispares de la vida.</a:t>
            </a:r>
          </a:p>
          <a:p>
            <a:pPr algn="just"/>
            <a:endParaRPr lang="es-CL" dirty="0"/>
          </a:p>
          <a:p>
            <a:pPr algn="just"/>
            <a:r>
              <a:rPr lang="es-CL" dirty="0"/>
              <a:t> La greguería es una “</a:t>
            </a:r>
            <a:r>
              <a:rPr lang="es-CL" dirty="0" err="1"/>
              <a:t>metáfora+humor</a:t>
            </a:r>
            <a:r>
              <a:rPr lang="es-CL" dirty="0"/>
              <a:t>”, y en cierta medida estas composiciones manifiestan una intención de establecer  conexiones más creativas y sorprendentes.</a:t>
            </a:r>
          </a:p>
        </p:txBody>
      </p:sp>
    </p:spTree>
    <p:extLst>
      <p:ext uri="{BB962C8B-B14F-4D97-AF65-F5344CB8AC3E}">
        <p14:creationId xmlns="" xmlns:p14="http://schemas.microsoft.com/office/powerpoint/2010/main" val="315927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578224"/>
            <a:ext cx="10219765" cy="55987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8225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1000" y="1769444"/>
            <a:ext cx="10820400" cy="5088556"/>
          </a:xfrm>
        </p:spPr>
        <p:txBody>
          <a:bodyPr>
            <a:normAutofit/>
          </a:bodyPr>
          <a:lstStyle/>
          <a:p>
            <a:r>
              <a:rPr lang="es-CL" dirty="0"/>
              <a:t>La A es una tienda de los apaches</a:t>
            </a:r>
            <a:br>
              <a:rPr lang="es-CL" dirty="0"/>
            </a:br>
            <a:r>
              <a:rPr lang="es-CL" dirty="0"/>
              <a:t>La  B  es el ama de cría del alfabeto.</a:t>
            </a:r>
            <a:br>
              <a:rPr lang="es-CL" dirty="0"/>
            </a:br>
            <a:r>
              <a:rPr lang="es-CL" dirty="0"/>
              <a:t>La b es un caracol trepando por la pared</a:t>
            </a:r>
            <a:br>
              <a:rPr lang="es-CL" dirty="0"/>
            </a:br>
            <a:r>
              <a:rPr lang="es-CL" dirty="0"/>
              <a:t>La  C es una galletita mordida.</a:t>
            </a:r>
            <a:br>
              <a:rPr lang="es-CL" dirty="0"/>
            </a:br>
            <a:r>
              <a:rPr lang="es-CL" dirty="0"/>
              <a:t>La  D  mayúscula de cada domingo es siempre diferente.</a:t>
            </a:r>
            <a:br>
              <a:rPr lang="es-CL" dirty="0"/>
            </a:br>
            <a:r>
              <a:rPr lang="es-CL" dirty="0"/>
              <a:t>La  F  es el grifo del alfabeto.</a:t>
            </a:r>
            <a:br>
              <a:rPr lang="es-CL" dirty="0"/>
            </a:br>
            <a:r>
              <a:rPr lang="es-CL" dirty="0"/>
              <a:t>La F es la llave inglesa del abecedario</a:t>
            </a:r>
            <a:br>
              <a:rPr lang="es-CL" dirty="0"/>
            </a:br>
            <a:r>
              <a:rPr lang="es-CL" dirty="0"/>
              <a:t>La  i  es el dedo meñique del alfabeto.</a:t>
            </a:r>
            <a:br>
              <a:rPr lang="es-CL" dirty="0"/>
            </a:br>
            <a:r>
              <a:rPr lang="es-CL" dirty="0"/>
              <a:t>La k es una letra con bastón</a:t>
            </a:r>
            <a:br>
              <a:rPr lang="es-CL" dirty="0"/>
            </a:br>
            <a:r>
              <a:rPr lang="es-CL" dirty="0"/>
              <a:t>La  L parece largar un puntapié a la letra que lleva al lado.</a:t>
            </a:r>
            <a:br>
              <a:rPr lang="es-CL" dirty="0"/>
            </a:br>
            <a:r>
              <a:rPr lang="es-CL" dirty="0"/>
              <a:t>La  ñ es la n con bigote.</a:t>
            </a:r>
            <a:br>
              <a:rPr lang="es-CL" dirty="0"/>
            </a:br>
            <a:r>
              <a:rPr lang="es-CL" dirty="0"/>
              <a:t>La ñ es una n diciendo adiós.</a:t>
            </a:r>
            <a:br>
              <a:rPr lang="es-CL" dirty="0"/>
            </a:br>
            <a:r>
              <a:rPr lang="es-CL" dirty="0"/>
              <a:t>La ñ es una n con bisoñé.</a:t>
            </a:r>
            <a:br>
              <a:rPr lang="es-CL" dirty="0"/>
            </a:br>
            <a:r>
              <a:rPr lang="es-CL" dirty="0"/>
              <a:t>La ñ es una letra que frunce el ceño</a:t>
            </a:r>
            <a:br>
              <a:rPr lang="es-CL" dirty="0"/>
            </a:br>
            <a:r>
              <a:rPr lang="es-CL" dirty="0"/>
              <a:t>La O es la I después de comer.</a:t>
            </a:r>
            <a:br>
              <a:rPr lang="es-CL" dirty="0"/>
            </a:b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1941094" y="753979"/>
            <a:ext cx="7218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GREGUERÌA   LINGÙÌSTICA DE RAMÒN GÒMEZ DE LA SERNA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1631" y="1328286"/>
            <a:ext cx="10820400" cy="4024125"/>
          </a:xfrm>
        </p:spPr>
        <p:txBody>
          <a:bodyPr/>
          <a:lstStyle/>
          <a:p>
            <a:r>
              <a:rPr lang="es-CL" dirty="0"/>
              <a:t>La O es el bostezo del alfabeto.</a:t>
            </a:r>
            <a:br>
              <a:rPr lang="es-CL" dirty="0"/>
            </a:br>
            <a:r>
              <a:rPr lang="es-CL" dirty="0"/>
              <a:t>La Q  es un gato que perdió la cabeza.</a:t>
            </a:r>
            <a:br>
              <a:rPr lang="es-CL" dirty="0"/>
            </a:br>
            <a:r>
              <a:rPr lang="es-CL" dirty="0"/>
              <a:t>La  q es la p que vuelve del paseo.</a:t>
            </a:r>
            <a:br>
              <a:rPr lang="es-CL" dirty="0"/>
            </a:br>
            <a:r>
              <a:rPr lang="es-CL" dirty="0"/>
              <a:t>La S es el anzuelo del abecedario.</a:t>
            </a:r>
            <a:br>
              <a:rPr lang="es-CL" dirty="0"/>
            </a:br>
            <a:r>
              <a:rPr lang="es-CL" dirty="0"/>
              <a:t>La T es el martillo del abecedario.</a:t>
            </a:r>
            <a:br>
              <a:rPr lang="es-CL" dirty="0"/>
            </a:br>
            <a:r>
              <a:rPr lang="es-CL" dirty="0"/>
              <a:t>La T está pidiendo hilos de telégrafo.</a:t>
            </a:r>
            <a:br>
              <a:rPr lang="es-CL" dirty="0"/>
            </a:br>
            <a:r>
              <a:rPr lang="es-CL" dirty="0"/>
              <a:t>La U es la herradura del alfabeto.</a:t>
            </a:r>
            <a:br>
              <a:rPr lang="es-CL" dirty="0"/>
            </a:br>
            <a:r>
              <a:rPr lang="es-CL" dirty="0"/>
              <a:t>La ü con diéresis: dos íes siamesas.</a:t>
            </a:r>
            <a:br>
              <a:rPr lang="es-CL" dirty="0"/>
            </a:br>
            <a:r>
              <a:rPr lang="es-CL" dirty="0"/>
              <a:t>La ü con diéresis es la letra malabarista del abecedario.</a:t>
            </a:r>
            <a:br>
              <a:rPr lang="es-CL" dirty="0"/>
            </a:br>
            <a:r>
              <a:rPr lang="es-CL" dirty="0"/>
              <a:t>La ü es una u atacada por las moscas.</a:t>
            </a:r>
            <a:br>
              <a:rPr lang="es-CL" dirty="0"/>
            </a:br>
            <a:r>
              <a:rPr lang="es-CL" dirty="0"/>
              <a:t>La X es la silla plegable del alfabeto.</a:t>
            </a:r>
            <a:br>
              <a:rPr lang="es-CL" dirty="0"/>
            </a:br>
            <a:r>
              <a:rPr lang="es-CL" dirty="0"/>
              <a:t>La W es la M haciendo la vertical.</a:t>
            </a:r>
            <a:br>
              <a:rPr lang="es-CL" dirty="0"/>
            </a:br>
            <a:r>
              <a:rPr lang="es-CL" dirty="0"/>
              <a:t>La Z es un siete que oye misa.</a:t>
            </a:r>
            <a:endParaRPr lang="es-ES" dirty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9553" y="564776"/>
            <a:ext cx="9977718" cy="5612187"/>
          </a:xfrm>
          <a:prstGeom prst="rect">
            <a:avLst/>
          </a:prstGeom>
        </p:spPr>
      </p:pic>
      <p:pic>
        <p:nvPicPr>
          <p:cNvPr id="3" name="Marcador de contenid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080" y="717176"/>
            <a:ext cx="9977718" cy="5612187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1906" y="2511578"/>
            <a:ext cx="8311123" cy="46777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4086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texto&#10;&#10;Descripción generada con confianza alta">
            <a:extLst>
              <a:ext uri="{FF2B5EF4-FFF2-40B4-BE49-F238E27FC236}">
                <a16:creationId xmlns="" xmlns:a16="http://schemas.microsoft.com/office/drawing/2014/main" id="{7DCB3BB3-AC2F-4614-977C-5B8629B5E2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47" y="0"/>
            <a:ext cx="10466481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0159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A9BBCF96-812B-4586-9BF6-9FAB55A1A2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91" y="319813"/>
            <a:ext cx="10259877" cy="61274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7645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E769FFD1-6FAA-4736-9D75-C8465EE2C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85" y="813256"/>
            <a:ext cx="9267985" cy="51845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4430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n 1" descr="https://encrypted-tbn0.gstatic.com/images?q=tbn:ANd9GcRnlUNTm4wVhu-i-kp-ovmwiIlcDY6LmoBRMdFeZlzhP793r_N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526" y="899286"/>
            <a:ext cx="8863330" cy="5336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0067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8906" y="551329"/>
            <a:ext cx="10717306" cy="56256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5442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88695" y="732289"/>
            <a:ext cx="8610600" cy="1293028"/>
          </a:xfrm>
        </p:spPr>
        <p:txBody>
          <a:bodyPr/>
          <a:lstStyle/>
          <a:p>
            <a:pPr algn="ctr"/>
            <a:r>
              <a:rPr lang="es-ES" b="1" dirty="0">
                <a:solidFill>
                  <a:srgbClr val="FFFF00"/>
                </a:solidFill>
                <a:latin typeface="Algerian" pitchFamily="82" charset="0"/>
              </a:rPr>
              <a:t>EL  PINACOGRAMA</a:t>
            </a:r>
          </a:p>
        </p:txBody>
      </p:sp>
      <p:pic>
        <p:nvPicPr>
          <p:cNvPr id="1026" name="Picture 2" descr="http://2.bp.blogspot.com/-y5Lg77ms2kM/UDYiM6HFYUI/AAAAAAAAAB4/tUGe83CiL04/s1600/chaplin%5B1%5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2968" y="1989221"/>
            <a:ext cx="8646695" cy="43634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1155032"/>
            <a:ext cx="10670117" cy="3015916"/>
          </a:xfrm>
        </p:spPr>
        <p:txBody>
          <a:bodyPr/>
          <a:lstStyle/>
          <a:p>
            <a:pPr algn="l" eaLnBrk="1" hangingPunct="1"/>
            <a:r>
              <a:rPr lang="es-ES" sz="2400" cap="none" dirty="0"/>
              <a:t>       El </a:t>
            </a:r>
            <a:r>
              <a:rPr lang="es-ES" sz="2400" cap="none" dirty="0" err="1"/>
              <a:t>pinacograma</a:t>
            </a:r>
            <a:r>
              <a:rPr lang="es-ES" sz="2400" cap="none" dirty="0"/>
              <a:t> lo inventó un físico francés llamado </a:t>
            </a:r>
            <a:r>
              <a:rPr lang="es-ES" sz="2400" cap="none" dirty="0" err="1"/>
              <a:t>gilles</a:t>
            </a:r>
            <a:r>
              <a:rPr lang="es-ES" sz="2400" cap="none" dirty="0"/>
              <a:t> esposito-</a:t>
            </a:r>
            <a:r>
              <a:rPr lang="es-ES" sz="2400" cap="none" dirty="0" err="1"/>
              <a:t>farèse</a:t>
            </a:r>
            <a:r>
              <a:rPr lang="es-ES" sz="2400" cap="none" dirty="0"/>
              <a:t>  consiste en dibujar el rostro de una persona con los caracteres tipográficos que conforman su nombre</a:t>
            </a:r>
            <a:endParaRPr lang="es-ES" cap="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Imagen que contiene texto, libro&#10;&#10;Descripción generada con confianza alta">
            <a:extLst>
              <a:ext uri="{FF2B5EF4-FFF2-40B4-BE49-F238E27FC236}">
                <a16:creationId xmlns="" xmlns:a16="http://schemas.microsoft.com/office/drawing/2014/main" id="{072A7EB8-F006-4910-AE7E-DD39655725EE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69" y="0"/>
            <a:ext cx="11577233" cy="65833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Marcador de contenido" descr="pinacograma-marley.jpg"/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561474" y="274638"/>
            <a:ext cx="9930063" cy="5851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Marcador de contenido" descr="xx.jpg"/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278970" y="354014"/>
            <a:ext cx="10631838" cy="62327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Marcador de contenido" descr="beautiful_typographic_16.jpg"/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300719" y="0"/>
            <a:ext cx="11354005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>
            <a:extLst>
              <a:ext uri="{FF2B5EF4-FFF2-40B4-BE49-F238E27FC236}">
                <a16:creationId xmlns="" xmlns:a16="http://schemas.microsoft.com/office/drawing/2014/main" id="{BD7155F8-D11B-4963-AAA2-268DB1993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4388" y="1095375"/>
            <a:ext cx="82296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a-ES" altLang="es-CL" sz="5400" b="1">
                <a:solidFill>
                  <a:srgbClr val="FFFF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EL HAIKU</a:t>
            </a:r>
            <a:endParaRPr lang="es-ES" altLang="es-CL" sz="5400" b="1">
              <a:solidFill>
                <a:srgbClr val="FFFF00"/>
              </a:solidFill>
            </a:endParaRPr>
          </a:p>
        </p:txBody>
      </p:sp>
      <p:pic>
        <p:nvPicPr>
          <p:cNvPr id="12292" name="Picture 4" descr="C:\Documents and Settings\jordi\Mis documentos\Mis imágenes\haiku.bmp">
            <a:extLst>
              <a:ext uri="{FF2B5EF4-FFF2-40B4-BE49-F238E27FC236}">
                <a16:creationId xmlns="" xmlns:a16="http://schemas.microsoft.com/office/drawing/2014/main" id="{F71FDF37-04DB-42EC-BCFA-358BA92B3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2479675"/>
            <a:ext cx="2303463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1 CuadroTexto">
            <a:extLst>
              <a:ext uri="{FF2B5EF4-FFF2-40B4-BE49-F238E27FC236}">
                <a16:creationId xmlns="" xmlns:a16="http://schemas.microsoft.com/office/drawing/2014/main" id="{CDB0E359-D269-4A7F-A219-6D66A12EB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0238" y="4941889"/>
            <a:ext cx="37580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s-CL" altLang="es-CL" sz="3200" b="1" dirty="0">
                <a:solidFill>
                  <a:srgbClr val="FFFF00"/>
                </a:solidFill>
              </a:rPr>
              <a:t>Iván     Pizarro Vega</a:t>
            </a:r>
          </a:p>
          <a:p>
            <a:pPr eaLnBrk="1" hangingPunct="1"/>
            <a:endParaRPr lang="es-CL" altLang="es-CL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504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3 CuadroTexto">
            <a:extLst>
              <a:ext uri="{FF2B5EF4-FFF2-40B4-BE49-F238E27FC236}">
                <a16:creationId xmlns="" xmlns:a16="http://schemas.microsoft.com/office/drawing/2014/main" id="{8B0D0412-0663-43F1-A66C-C8DEE36AA7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1196976"/>
            <a:ext cx="185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CL" altLang="es-CL"/>
          </a:p>
        </p:txBody>
      </p:sp>
      <p:sp>
        <p:nvSpPr>
          <p:cNvPr id="12291" name="6 Rectángulo">
            <a:extLst>
              <a:ext uri="{FF2B5EF4-FFF2-40B4-BE49-F238E27FC236}">
                <a16:creationId xmlns="" xmlns:a16="http://schemas.microsoft.com/office/drawing/2014/main" id="{956EBED2-25AD-4D19-8CCA-367342269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3865" y="818289"/>
            <a:ext cx="8569325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s-CL" altLang="es-CL" dirty="0"/>
              <a:t>1º El haiku es un tipo   de   </a:t>
            </a:r>
            <a:r>
              <a:rPr lang="es-CL" altLang="es-CL" dirty="0">
                <a:solidFill>
                  <a:srgbClr val="FFFF00"/>
                </a:solidFill>
              </a:rPr>
              <a:t>poema  japonés. </a:t>
            </a:r>
            <a:r>
              <a:rPr lang="es-CL" altLang="es-CL" dirty="0"/>
              <a:t>La poética del haiku generalmente se basa </a:t>
            </a:r>
            <a:r>
              <a:rPr lang="es-CL" altLang="es-CL" dirty="0">
                <a:solidFill>
                  <a:srgbClr val="FFFF00"/>
                </a:solidFill>
              </a:rPr>
              <a:t>en el asombro y el éxtasis  </a:t>
            </a:r>
            <a:r>
              <a:rPr lang="es-CL" altLang="es-CL" dirty="0"/>
              <a:t>que produce en el poeta la contemplación de la naturaleza.</a:t>
            </a:r>
          </a:p>
          <a:p>
            <a:pPr eaLnBrk="1" hangingPunct="1"/>
            <a:endParaRPr lang="es-CL" altLang="es-CL" dirty="0"/>
          </a:p>
          <a:p>
            <a:pPr eaLnBrk="1" hangingPunct="1"/>
            <a:r>
              <a:rPr lang="es-CL" altLang="es-CL" dirty="0"/>
              <a:t>2º El haiku es un poema que expresa fielmente </a:t>
            </a:r>
            <a:r>
              <a:rPr lang="es-CL" altLang="es-CL" dirty="0">
                <a:solidFill>
                  <a:srgbClr val="FFFF00"/>
                </a:solidFill>
              </a:rPr>
              <a:t>la sensibilidad </a:t>
            </a:r>
            <a:r>
              <a:rPr lang="es-CL" altLang="es-CL" dirty="0"/>
              <a:t>del autor. </a:t>
            </a:r>
          </a:p>
          <a:p>
            <a:pPr eaLnBrk="1" hangingPunct="1"/>
            <a:endParaRPr lang="es-CL" altLang="es-CL" dirty="0"/>
          </a:p>
          <a:p>
            <a:pPr eaLnBrk="1" hangingPunct="1"/>
            <a:r>
              <a:rPr lang="es-CL" altLang="es-CL" dirty="0"/>
              <a:t>3º La </a:t>
            </a:r>
            <a:r>
              <a:rPr lang="es-CL" altLang="es-CL" dirty="0">
                <a:solidFill>
                  <a:srgbClr val="FFFF00"/>
                </a:solidFill>
              </a:rPr>
              <a:t>métrica ideal </a:t>
            </a:r>
            <a:r>
              <a:rPr lang="es-CL" altLang="es-CL" dirty="0"/>
              <a:t>del haiku es la siguiente:• 5 sílabas en el primer verso.• 7 " en el segundo .• 5 " en el tercero</a:t>
            </a:r>
          </a:p>
          <a:p>
            <a:pPr eaLnBrk="1" hangingPunct="1"/>
            <a:r>
              <a:rPr lang="es-CL" altLang="es-CL" dirty="0"/>
              <a:t>Pero no es una exigencia rigurosa siempre que se siga la regla de no pasar de 17 sílabas en total y no mucho menos de 17.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2EA54B8A-E668-4754-B4F4-79C70D720575}"/>
              </a:ext>
            </a:extLst>
          </p:cNvPr>
          <p:cNvSpPr/>
          <p:nvPr/>
        </p:nvSpPr>
        <p:spPr>
          <a:xfrm>
            <a:off x="1854631" y="5351960"/>
            <a:ext cx="8141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altLang="es-CL" b="1" dirty="0">
                <a:latin typeface="Shruti" panose="020B0502040204020203" pitchFamily="34" charset="0"/>
                <a:cs typeface="Shruti" panose="020B0502040204020203" pitchFamily="34" charset="0"/>
              </a:rPr>
              <a:t>4º El haiku es </a:t>
            </a:r>
            <a:r>
              <a:rPr lang="es-CL" altLang="es-CL" b="1" dirty="0">
                <a:solidFill>
                  <a:srgbClr val="FFFF00"/>
                </a:solidFill>
                <a:latin typeface="Shruti" panose="020B0502040204020203" pitchFamily="34" charset="0"/>
                <a:cs typeface="Shruti" panose="020B0502040204020203" pitchFamily="34" charset="0"/>
              </a:rPr>
              <a:t>poema popular, </a:t>
            </a:r>
            <a:r>
              <a:rPr lang="es-CL" altLang="es-CL" b="1" dirty="0">
                <a:latin typeface="Shruti" panose="020B0502040204020203" pitchFamily="34" charset="0"/>
                <a:cs typeface="Shruti" panose="020B0502040204020203" pitchFamily="34" charset="0"/>
              </a:rPr>
              <a:t>por eso deben usarse palabras de uso cotidiano y de fácil comprensión.</a:t>
            </a:r>
            <a:endParaRPr lang="es-CL" dirty="0"/>
          </a:p>
        </p:txBody>
      </p:sp>
    </p:spTree>
    <p:extLst>
      <p:ext uri="{BB962C8B-B14F-4D97-AF65-F5344CB8AC3E}">
        <p14:creationId xmlns="" xmlns:p14="http://schemas.microsoft.com/office/powerpoint/2010/main" val="383765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Rectángulo">
            <a:extLst>
              <a:ext uri="{FF2B5EF4-FFF2-40B4-BE49-F238E27FC236}">
                <a16:creationId xmlns="" xmlns:a16="http://schemas.microsoft.com/office/drawing/2014/main" id="{6372F4C7-F543-4385-8103-CD135143C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6" y="158751"/>
            <a:ext cx="7273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s-CL" altLang="es-CL" b="1"/>
              <a:t>.Aspectos de</a:t>
            </a:r>
            <a:r>
              <a:rPr lang="es-CL" altLang="es-CL" b="1">
                <a:solidFill>
                  <a:srgbClr val="FFFF00"/>
                </a:solidFill>
              </a:rPr>
              <a:t> contenido </a:t>
            </a:r>
            <a:r>
              <a:rPr lang="es-CL" altLang="es-CL" b="1"/>
              <a:t>del haiku:</a:t>
            </a:r>
          </a:p>
        </p:txBody>
      </p:sp>
      <p:sp>
        <p:nvSpPr>
          <p:cNvPr id="15363" name="2 Rectángulo">
            <a:extLst>
              <a:ext uri="{FF2B5EF4-FFF2-40B4-BE49-F238E27FC236}">
                <a16:creationId xmlns="" xmlns:a16="http://schemas.microsoft.com/office/drawing/2014/main" id="{BB5ECFBF-3F07-477B-8CC5-CB71119E4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3239" y="765176"/>
            <a:ext cx="8643937" cy="587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s-CL" altLang="es-CL" b="1">
                <a:solidFill>
                  <a:srgbClr val="FFFF00"/>
                </a:solidFill>
              </a:rPr>
              <a:t> ¿DE QUÉ HABLAN LOS HAIKUS?</a:t>
            </a:r>
          </a:p>
          <a:p>
            <a:pPr eaLnBrk="1" hangingPunct="1"/>
            <a:r>
              <a:rPr lang="es-CL" altLang="es-CL" b="1"/>
              <a:t>El tema central es la Naturaleza  y también  aspectos de la vida humana.</a:t>
            </a:r>
          </a:p>
          <a:p>
            <a:pPr eaLnBrk="1" hangingPunct="1"/>
            <a:r>
              <a:rPr lang="es-CL" altLang="es-CL" b="1"/>
              <a:t/>
            </a:r>
            <a:br>
              <a:rPr lang="es-CL" altLang="es-CL" b="1"/>
            </a:br>
            <a:r>
              <a:rPr lang="es-CL" altLang="es-CL" b="1"/>
              <a:t>a. Haikus: sobre </a:t>
            </a:r>
            <a:r>
              <a:rPr lang="es-CL" altLang="es-CL" b="1">
                <a:solidFill>
                  <a:srgbClr val="FFFF00"/>
                </a:solidFill>
              </a:rPr>
              <a:t>lo natural</a:t>
            </a:r>
            <a:r>
              <a:rPr lang="es-CL" altLang="es-CL" b="1"/>
              <a:t>.</a:t>
            </a:r>
          </a:p>
          <a:p>
            <a:pPr eaLnBrk="1" hangingPunct="1"/>
            <a:r>
              <a:rPr lang="es-CL" altLang="es-CL" b="1"/>
              <a:t>Los ciruelos en flor </a:t>
            </a:r>
            <a:br>
              <a:rPr lang="es-CL" altLang="es-CL" b="1"/>
            </a:br>
            <a:r>
              <a:rPr lang="es-CL" altLang="es-CL" b="1"/>
              <a:t>y el canto del ruiseñor </a:t>
            </a:r>
            <a:br>
              <a:rPr lang="es-CL" altLang="es-CL" b="1"/>
            </a:br>
            <a:r>
              <a:rPr lang="es-CL" altLang="es-CL" b="1"/>
              <a:t>pero yo estoy solo</a:t>
            </a:r>
          </a:p>
          <a:p>
            <a:pPr eaLnBrk="1" hangingPunct="1"/>
            <a:r>
              <a:rPr lang="es-CL" altLang="es-CL" b="1"/>
              <a:t/>
            </a:r>
            <a:br>
              <a:rPr lang="es-CL" altLang="es-CL" b="1"/>
            </a:br>
            <a:r>
              <a:rPr lang="es-CL" altLang="es-CL" b="1"/>
              <a:t>b. Senryus: sobre los aspectos de </a:t>
            </a:r>
            <a:r>
              <a:rPr lang="es-CL" altLang="es-CL" b="1">
                <a:solidFill>
                  <a:srgbClr val="FFFF00"/>
                </a:solidFill>
              </a:rPr>
              <a:t>la vida humana.</a:t>
            </a:r>
          </a:p>
          <a:p>
            <a:pPr eaLnBrk="1" hangingPunct="1"/>
            <a:endParaRPr lang="es-CL" altLang="es-CL" b="1" i="1"/>
          </a:p>
          <a:p>
            <a:pPr eaLnBrk="1" hangingPunct="1"/>
            <a:r>
              <a:rPr lang="es-CL" altLang="es-CL" b="1" i="1"/>
              <a:t>Cerrando el nicho, </a:t>
            </a:r>
            <a:br>
              <a:rPr lang="es-CL" altLang="es-CL" b="1" i="1"/>
            </a:br>
            <a:r>
              <a:rPr lang="es-CL" altLang="es-CL" b="1" i="1"/>
              <a:t>la suela despegada </a:t>
            </a:r>
            <a:br>
              <a:rPr lang="es-CL" altLang="es-CL" b="1" i="1"/>
            </a:br>
            <a:r>
              <a:rPr lang="es-CL" altLang="es-CL" b="1" i="1"/>
              <a:t>del enterrador</a:t>
            </a:r>
            <a:endParaRPr lang="es-CL" altLang="es-CL" b="1"/>
          </a:p>
          <a:p>
            <a:pPr eaLnBrk="1" hangingPunct="1"/>
            <a:r>
              <a:rPr lang="es-CL" altLang="es-CL" sz="2000"/>
              <a:t/>
            </a:r>
            <a:br>
              <a:rPr lang="es-CL" altLang="es-CL" sz="2000"/>
            </a:br>
            <a:endParaRPr lang="es-CL" altLang="es-CL" sz="2000" b="1"/>
          </a:p>
        </p:txBody>
      </p:sp>
    </p:spTree>
    <p:extLst>
      <p:ext uri="{BB962C8B-B14F-4D97-AF65-F5344CB8AC3E}">
        <p14:creationId xmlns="" xmlns:p14="http://schemas.microsoft.com/office/powerpoint/2010/main" val="86996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66248" y="2334046"/>
            <a:ext cx="9543082" cy="2888884"/>
          </a:xfrm>
        </p:spPr>
        <p:txBody>
          <a:bodyPr>
            <a:normAutofit/>
          </a:bodyPr>
          <a:lstStyle/>
          <a:p>
            <a:endParaRPr lang="es-CL" dirty="0"/>
          </a:p>
          <a:p>
            <a:pPr algn="just"/>
            <a:r>
              <a:rPr lang="es-CL" i="1" dirty="0"/>
              <a:t>Toda lengua tiene su poesía y cada ser humano posee las claves de su propia poética. Lo mismo en formas simples u ornamentadas, la poesía capta los aspectos de la experiencia humana más difíciles de traducir. La  poesía  expresa lo  inefable, que  constituye el  fondo  común  del misterio humano</a:t>
            </a:r>
            <a:r>
              <a:rPr lang="es-CL" dirty="0"/>
              <a:t>.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595781" y="998718"/>
            <a:ext cx="33441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5400" b="1" i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La Poesía</a:t>
            </a:r>
            <a:endParaRPr lang="es-CL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577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Rectángulo">
            <a:extLst>
              <a:ext uri="{FF2B5EF4-FFF2-40B4-BE49-F238E27FC236}">
                <a16:creationId xmlns="" xmlns:a16="http://schemas.microsoft.com/office/drawing/2014/main" id="{F4855C59-8BCB-41F3-9534-3D62FCE896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9870" y="813824"/>
            <a:ext cx="9688943" cy="526297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s-CL" sz="2400" b="1" dirty="0">
                <a:solidFill>
                  <a:srgbClr val="FFFF00"/>
                </a:solidFill>
                <a:latin typeface="Times New Roman" charset="0"/>
              </a:rPr>
              <a:t>CONSEJOS</a:t>
            </a:r>
            <a:r>
              <a:rPr lang="es-CL" sz="2400" b="1" dirty="0">
                <a:latin typeface="Times New Roman" charset="0"/>
              </a:rPr>
              <a:t/>
            </a:r>
            <a:br>
              <a:rPr lang="es-CL" sz="2400" b="1" dirty="0">
                <a:latin typeface="Times New Roman" charset="0"/>
              </a:rPr>
            </a:br>
            <a:r>
              <a:rPr lang="es-CL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charset="0"/>
              </a:rPr>
              <a:t>Consejos para principiantes</a:t>
            </a:r>
            <a:r>
              <a:rPr lang="es-CL" sz="2400" b="1" dirty="0">
                <a:latin typeface="Times New Roman" charset="0"/>
              </a:rPr>
              <a:t/>
            </a:r>
            <a:br>
              <a:rPr lang="es-CL" sz="2400" b="1" dirty="0">
                <a:latin typeface="Times New Roman" charset="0"/>
              </a:rPr>
            </a:br>
            <a:r>
              <a:rPr lang="es-CL" sz="2400" b="1" dirty="0">
                <a:latin typeface="Times New Roman" charset="0"/>
              </a:rPr>
              <a:t/>
            </a:r>
            <a:br>
              <a:rPr lang="es-CL" sz="2400" b="1" dirty="0">
                <a:latin typeface="Times New Roman" charset="0"/>
              </a:rPr>
            </a:br>
            <a:r>
              <a:rPr lang="es-CL" sz="2400" b="1" dirty="0">
                <a:latin typeface="Times New Roman" charset="0"/>
              </a:rPr>
              <a:t>● </a:t>
            </a:r>
            <a:r>
              <a:rPr lang="es-CL" sz="2400" b="1" dirty="0">
                <a:solidFill>
                  <a:srgbClr val="FFFF00"/>
                </a:solidFill>
                <a:latin typeface="Times New Roman" charset="0"/>
              </a:rPr>
              <a:t>Sé  natural. </a:t>
            </a:r>
            <a:r>
              <a:rPr lang="es-CL" sz="2400" b="1" dirty="0">
                <a:latin typeface="Times New Roman" charset="0"/>
              </a:rPr>
              <a:t>No te preocupes por las viejas reglas de gramática y detalles especiales como los caracteres de la escritura, las palabras de cesura, etc. </a:t>
            </a:r>
            <a:br>
              <a:rPr lang="es-CL" sz="2400" b="1" dirty="0">
                <a:latin typeface="Times New Roman" charset="0"/>
              </a:rPr>
            </a:br>
            <a:r>
              <a:rPr lang="es-CL" sz="2400" b="1" dirty="0">
                <a:latin typeface="Times New Roman" charset="0"/>
              </a:rPr>
              <a:t/>
            </a:r>
            <a:br>
              <a:rPr lang="es-CL" sz="2400" b="1" dirty="0">
                <a:latin typeface="Times New Roman" charset="0"/>
              </a:rPr>
            </a:br>
            <a:r>
              <a:rPr lang="es-CL" sz="2400" b="1" dirty="0">
                <a:latin typeface="Times New Roman" charset="0"/>
              </a:rPr>
              <a:t>●● Advierte que los </a:t>
            </a:r>
            <a:r>
              <a:rPr lang="es-CL" sz="2400" b="1" dirty="0" err="1">
                <a:latin typeface="Times New Roman" charset="0"/>
              </a:rPr>
              <a:t>haiku</a:t>
            </a:r>
            <a:r>
              <a:rPr lang="es-CL" sz="2400" b="1" dirty="0">
                <a:latin typeface="Times New Roman" charset="0"/>
              </a:rPr>
              <a:t> sobre lugares comunes no son directos, sino que </a:t>
            </a:r>
            <a:r>
              <a:rPr lang="es-CL" sz="2400" b="1" dirty="0">
                <a:solidFill>
                  <a:srgbClr val="FFFF00"/>
                </a:solidFill>
                <a:latin typeface="Times New Roman" charset="0"/>
              </a:rPr>
              <a:t>están artificialmente distorsionados y deformados. </a:t>
            </a:r>
            <a:br>
              <a:rPr lang="es-CL" sz="2400" b="1" dirty="0">
                <a:solidFill>
                  <a:srgbClr val="FFFF00"/>
                </a:solidFill>
                <a:latin typeface="Times New Roman" charset="0"/>
              </a:rPr>
            </a:br>
            <a:r>
              <a:rPr lang="es-CL" sz="2400" b="1" dirty="0">
                <a:latin typeface="Times New Roman" charset="0"/>
              </a:rPr>
              <a:t/>
            </a:r>
            <a:br>
              <a:rPr lang="es-CL" sz="2400" b="1" dirty="0">
                <a:latin typeface="Times New Roman" charset="0"/>
              </a:rPr>
            </a:br>
            <a:r>
              <a:rPr lang="es-CL" sz="2400" b="1" dirty="0">
                <a:latin typeface="Times New Roman" charset="0"/>
              </a:rPr>
              <a:t>● Escribe para </a:t>
            </a:r>
            <a:r>
              <a:rPr lang="es-CL" sz="2400" b="1" dirty="0">
                <a:solidFill>
                  <a:srgbClr val="FFFF00"/>
                </a:solidFill>
                <a:latin typeface="Times New Roman" charset="0"/>
              </a:rPr>
              <a:t>tu agrado personal</a:t>
            </a:r>
            <a:r>
              <a:rPr lang="es-CL" sz="2400" b="1" dirty="0">
                <a:latin typeface="Times New Roman" charset="0"/>
              </a:rPr>
              <a:t>. Si tus escritos no te agradan, ¿cómo puedes esperar agradar a cualquier otro?</a:t>
            </a:r>
          </a:p>
          <a:p>
            <a:pPr>
              <a:defRPr/>
            </a:pPr>
            <a:r>
              <a:rPr lang="es-CL" sz="2400" dirty="0">
                <a:latin typeface="Times New Roman" charset="0"/>
              </a:rPr>
              <a:t/>
            </a:r>
            <a:br>
              <a:rPr lang="es-CL" sz="2400" dirty="0">
                <a:latin typeface="Times New Roman" charset="0"/>
              </a:rPr>
            </a:br>
            <a:endParaRPr lang="es-CL" sz="2400" dirty="0">
              <a:latin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099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>
            <a:extLst>
              <a:ext uri="{FF2B5EF4-FFF2-40B4-BE49-F238E27FC236}">
                <a16:creationId xmlns="" xmlns:a16="http://schemas.microsoft.com/office/drawing/2014/main" id="{1CE2C51B-CCA8-4249-B89B-D3CF46411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133601"/>
            <a:ext cx="76200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a-ES" altLang="es-CL" sz="3600">
                <a:latin typeface="Verdana" panose="020B0604030504040204" pitchFamily="34" charset="0"/>
                <a:cs typeface="Times New Roman" panose="02020603050405020304" pitchFamily="18" charset="0"/>
              </a:rPr>
              <a:t>Ejemplos de  imágenes y haikus escritos por los alumnos</a:t>
            </a:r>
          </a:p>
          <a:p>
            <a:pPr eaLnBrk="1" hangingPunct="1">
              <a:spcBef>
                <a:spcPct val="50000"/>
              </a:spcBef>
            </a:pPr>
            <a:endParaRPr lang="ca-ES" altLang="es-CL" sz="200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ca-ES" altLang="es-CL" sz="2000"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483" name="Picture 3" descr="C:\Documents and Settings\jordi\Mis documentos\Mis imágenes\haiku.bmp">
            <a:extLst>
              <a:ext uri="{FF2B5EF4-FFF2-40B4-BE49-F238E27FC236}">
                <a16:creationId xmlns="" xmlns:a16="http://schemas.microsoft.com/office/drawing/2014/main" id="{E14EC874-4290-4005-B408-FC61D68CE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57201"/>
            <a:ext cx="13716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6391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http://www.iespana.es/chernobog/ilustraciones/gatoestrellas.jpg">
            <a:extLst>
              <a:ext uri="{FF2B5EF4-FFF2-40B4-BE49-F238E27FC236}">
                <a16:creationId xmlns="" xmlns:a16="http://schemas.microsoft.com/office/drawing/2014/main" id="{3CF04DA2-B001-4A29-A3B0-5441C0FE87DA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r:link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396875"/>
            <a:ext cx="4038600" cy="5664200"/>
          </a:xfrm>
          <a:noFill/>
        </p:spPr>
      </p:pic>
      <p:sp>
        <p:nvSpPr>
          <p:cNvPr id="17410" name="Rectangle 2">
            <a:extLst>
              <a:ext uri="{FF2B5EF4-FFF2-40B4-BE49-F238E27FC236}">
                <a16:creationId xmlns="" xmlns:a16="http://schemas.microsoft.com/office/drawing/2014/main" id="{6BDD4233-5F61-4089-9E65-70612E0ACCE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240463" y="188913"/>
            <a:ext cx="4670344" cy="572135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s-ES" altLang="es-CL" b="1" dirty="0"/>
          </a:p>
          <a:p>
            <a:pPr eaLnBrk="1" hangingPunct="1">
              <a:buFontTx/>
              <a:buNone/>
            </a:pPr>
            <a:endParaRPr lang="es-ES" altLang="es-CL" b="1" dirty="0"/>
          </a:p>
          <a:p>
            <a:pPr eaLnBrk="1" hangingPunct="1">
              <a:buFontTx/>
              <a:buNone/>
            </a:pPr>
            <a:endParaRPr lang="es-ES" altLang="es-CL" b="1" dirty="0"/>
          </a:p>
          <a:p>
            <a:pPr eaLnBrk="1" hangingPunct="1">
              <a:buFontTx/>
              <a:buNone/>
            </a:pPr>
            <a:endParaRPr lang="es-ES" altLang="es-CL" sz="2600" b="1" dirty="0">
              <a:latin typeface="Century Gothic" panose="020B0502020202020204" pitchFamily="34" charset="0"/>
            </a:endParaRPr>
          </a:p>
          <a:p>
            <a:pPr eaLnBrk="1" hangingPunct="1">
              <a:buFontTx/>
              <a:buNone/>
            </a:pPr>
            <a:r>
              <a:rPr lang="es-ES" altLang="es-CL" sz="26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Sobre el tejado</a:t>
            </a:r>
          </a:p>
          <a:p>
            <a:pPr eaLnBrk="1" hangingPunct="1">
              <a:buFontTx/>
              <a:buNone/>
            </a:pPr>
            <a:r>
              <a:rPr lang="es-ES" altLang="es-CL" sz="26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las estrellas deslumbran</a:t>
            </a:r>
          </a:p>
          <a:p>
            <a:pPr eaLnBrk="1" hangingPunct="1">
              <a:buFontTx/>
              <a:buNone/>
            </a:pPr>
            <a:r>
              <a:rPr lang="es-ES" altLang="es-CL" sz="26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perfil de gato</a:t>
            </a:r>
          </a:p>
        </p:txBody>
      </p:sp>
      <p:sp>
        <p:nvSpPr>
          <p:cNvPr id="17412" name="Text Box 4">
            <a:extLst>
              <a:ext uri="{FF2B5EF4-FFF2-40B4-BE49-F238E27FC236}">
                <a16:creationId xmlns="" xmlns:a16="http://schemas.microsoft.com/office/drawing/2014/main" id="{61349A57-9F8E-4172-A1A6-9531460C9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4114800"/>
            <a:ext cx="2133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1600">
                <a:solidFill>
                  <a:schemeClr val="accent2"/>
                </a:solidFill>
                <a:latin typeface="Century Gothic" panose="020B0502020202020204" pitchFamily="34" charset="0"/>
              </a:rPr>
              <a:t>Aleix Casanovas</a:t>
            </a:r>
          </a:p>
        </p:txBody>
      </p:sp>
    </p:spTree>
    <p:extLst>
      <p:ext uri="{BB962C8B-B14F-4D97-AF65-F5344CB8AC3E}">
        <p14:creationId xmlns="" xmlns:p14="http://schemas.microsoft.com/office/powerpoint/2010/main" val="16145817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975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625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 autoUpdateAnimBg="0" advAuto="0"/>
      <p:bldP spid="17412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Rectángulo">
            <a:extLst>
              <a:ext uri="{FF2B5EF4-FFF2-40B4-BE49-F238E27FC236}">
                <a16:creationId xmlns="" xmlns:a16="http://schemas.microsoft.com/office/drawing/2014/main" id="{E29F1213-BD36-4E5E-BB94-E4808DEC7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6638" y="490672"/>
            <a:ext cx="8245098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s-CL" altLang="es-CL" sz="3600" b="1" dirty="0">
                <a:solidFill>
                  <a:srgbClr val="FFFF00"/>
                </a:solidFill>
                <a:latin typeface="SimHei" panose="020B0503020204020204" pitchFamily="49" charset="-122"/>
                <a:ea typeface="SimHei" panose="020B0503020204020204" pitchFamily="49" charset="-122"/>
              </a:rPr>
              <a:t>"Mucha gente</a:t>
            </a:r>
            <a:br>
              <a:rPr lang="es-CL" altLang="es-CL" sz="3600" b="1" dirty="0">
                <a:solidFill>
                  <a:srgbClr val="FFFF00"/>
                </a:solidFill>
                <a:latin typeface="SimHei" panose="020B0503020204020204" pitchFamily="49" charset="-122"/>
                <a:ea typeface="SimHei" panose="020B0503020204020204" pitchFamily="49" charset="-122"/>
              </a:rPr>
            </a:br>
            <a:r>
              <a:rPr lang="es-CL" altLang="es-CL" sz="3600" b="1" dirty="0">
                <a:solidFill>
                  <a:srgbClr val="FFFF00"/>
                </a:solidFill>
                <a:latin typeface="SimHei" panose="020B0503020204020204" pitchFamily="49" charset="-122"/>
                <a:ea typeface="SimHei" panose="020B0503020204020204" pitchFamily="49" charset="-122"/>
              </a:rPr>
              <a:t>semáforo en colores</a:t>
            </a:r>
            <a:br>
              <a:rPr lang="es-CL" altLang="es-CL" sz="3600" b="1" dirty="0">
                <a:solidFill>
                  <a:srgbClr val="FFFF00"/>
                </a:solidFill>
                <a:latin typeface="SimHei" panose="020B0503020204020204" pitchFamily="49" charset="-122"/>
                <a:ea typeface="SimHei" panose="020B0503020204020204" pitchFamily="49" charset="-122"/>
              </a:rPr>
            </a:br>
            <a:r>
              <a:rPr lang="es-CL" altLang="es-CL" sz="3600" b="1" dirty="0">
                <a:solidFill>
                  <a:srgbClr val="FFFF00"/>
                </a:solidFill>
                <a:latin typeface="SimHei" panose="020B0503020204020204" pitchFamily="49" charset="-122"/>
                <a:ea typeface="SimHei" panose="020B0503020204020204" pitchFamily="49" charset="-122"/>
              </a:rPr>
              <a:t>tráfico" A.B.G.</a:t>
            </a:r>
          </a:p>
        </p:txBody>
      </p:sp>
      <p:pic>
        <p:nvPicPr>
          <p:cNvPr id="24579" name="3 Imagen">
            <a:extLst>
              <a:ext uri="{FF2B5EF4-FFF2-40B4-BE49-F238E27FC236}">
                <a16:creationId xmlns="" xmlns:a16="http://schemas.microsoft.com/office/drawing/2014/main" id="{D5AD37B6-9664-4D0E-BBED-142F764173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71" y="2678919"/>
            <a:ext cx="7056438" cy="3582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0869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A1AEE786-0EAF-4C93-A2E3-41B3EFAAD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699" y="611698"/>
            <a:ext cx="9240623" cy="5479136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D72BC2DA-D3AF-4918-B062-4E0A29F09100}"/>
              </a:ext>
            </a:extLst>
          </p:cNvPr>
          <p:cNvSpPr/>
          <p:nvPr/>
        </p:nvSpPr>
        <p:spPr>
          <a:xfrm>
            <a:off x="6726264" y="5501898"/>
            <a:ext cx="3905573" cy="588936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127000"/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="" xmlns:p14="http://schemas.microsoft.com/office/powerpoint/2010/main" val="202354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Rectángulo">
            <a:extLst>
              <a:ext uri="{FF2B5EF4-FFF2-40B4-BE49-F238E27FC236}">
                <a16:creationId xmlns="" xmlns:a16="http://schemas.microsoft.com/office/drawing/2014/main" id="{E5EB6CD5-1BC0-44A4-926F-6A186848D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6050" y="981076"/>
            <a:ext cx="6985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s-CL" altLang="es-CL" sz="3600" b="1">
                <a:solidFill>
                  <a:srgbClr val="FFFF00"/>
                </a:solidFill>
                <a:latin typeface="Aharoni" pitchFamily="2" charset="0"/>
                <a:cs typeface="Aharoni" pitchFamily="2" charset="0"/>
              </a:rPr>
              <a:t>"Un beso </a:t>
            </a:r>
            <a:br>
              <a:rPr lang="es-CL" altLang="es-CL" sz="3600" b="1">
                <a:solidFill>
                  <a:srgbClr val="FFFF00"/>
                </a:solidFill>
                <a:latin typeface="Aharoni" pitchFamily="2" charset="0"/>
                <a:cs typeface="Aharoni" pitchFamily="2" charset="0"/>
              </a:rPr>
            </a:br>
            <a:r>
              <a:rPr lang="es-CL" altLang="es-CL" sz="3600" b="1">
                <a:solidFill>
                  <a:srgbClr val="FFFF00"/>
                </a:solidFill>
                <a:latin typeface="Aharoni" pitchFamily="2" charset="0"/>
                <a:cs typeface="Aharoni" pitchFamily="2" charset="0"/>
              </a:rPr>
              <a:t>embriagado de dulce</a:t>
            </a:r>
            <a:br>
              <a:rPr lang="es-CL" altLang="es-CL" sz="3600" b="1">
                <a:solidFill>
                  <a:srgbClr val="FFFF00"/>
                </a:solidFill>
                <a:latin typeface="Aharoni" pitchFamily="2" charset="0"/>
                <a:cs typeface="Aharoni" pitchFamily="2" charset="0"/>
              </a:rPr>
            </a:br>
            <a:r>
              <a:rPr lang="es-CL" altLang="es-CL" sz="3600" b="1">
                <a:solidFill>
                  <a:srgbClr val="FFFF00"/>
                </a:solidFill>
                <a:latin typeface="Aharoni" pitchFamily="2" charset="0"/>
                <a:cs typeface="Aharoni" pitchFamily="2" charset="0"/>
              </a:rPr>
              <a:t>me enamoró" .</a:t>
            </a:r>
            <a:br>
              <a:rPr lang="es-CL" altLang="es-CL" sz="3600" b="1">
                <a:solidFill>
                  <a:srgbClr val="FFFF00"/>
                </a:solidFill>
                <a:latin typeface="Aharoni" pitchFamily="2" charset="0"/>
                <a:cs typeface="Aharoni" pitchFamily="2" charset="0"/>
              </a:rPr>
            </a:br>
            <a:endParaRPr lang="es-CL" altLang="es-CL" sz="3600" b="1">
              <a:solidFill>
                <a:srgbClr val="FFFF00"/>
              </a:solidFill>
              <a:latin typeface="Aharoni" pitchFamily="2" charset="0"/>
              <a:cs typeface="Aharoni" pitchFamily="2" charset="0"/>
            </a:endParaRPr>
          </a:p>
        </p:txBody>
      </p:sp>
      <p:pic>
        <p:nvPicPr>
          <p:cNvPr id="25603" name="3 Imagen">
            <a:extLst>
              <a:ext uri="{FF2B5EF4-FFF2-40B4-BE49-F238E27FC236}">
                <a16:creationId xmlns="" xmlns:a16="http://schemas.microsoft.com/office/drawing/2014/main" id="{F92CCEA0-4392-44B4-825A-E9463F0EB3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21" y="3037641"/>
            <a:ext cx="5689600" cy="29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3971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485236" y="98998"/>
            <a:ext cx="58864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8000" b="1" i="1" dirty="0">
                <a:latin typeface="Aparajita" panose="020B0604020202020204" pitchFamily="34" charset="0"/>
                <a:cs typeface="Aparajita" panose="020B0604020202020204" pitchFamily="34" charset="0"/>
              </a:rPr>
              <a:t>Poesía visual</a:t>
            </a:r>
            <a:r>
              <a:rPr lang="es-ES_tradnl" sz="8000" b="1" i="1" dirty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s-ES_tradnl" sz="8000" b="1" i="1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endParaRPr lang="es-CL" sz="8000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672" y="2971799"/>
            <a:ext cx="9144000" cy="29391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2830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5188" y="1341439"/>
            <a:ext cx="7772400" cy="1685925"/>
          </a:xfrm>
        </p:spPr>
        <p:txBody>
          <a:bodyPr anchor="ctr"/>
          <a:lstStyle/>
          <a:p>
            <a:pPr eaLnBrk="1" hangingPunct="1"/>
            <a:r>
              <a:rPr lang="es-ES" sz="4800" b="1" i="1" dirty="0">
                <a:solidFill>
                  <a:srgbClr val="000000"/>
                </a:solidFill>
              </a:rPr>
              <a:t>Poesía visual</a:t>
            </a:r>
            <a:r>
              <a:rPr lang="es-ES_tradnl" sz="4800" b="1" i="1" dirty="0">
                <a:solidFill>
                  <a:srgbClr val="000000"/>
                </a:solidFill>
              </a:rPr>
              <a:t/>
            </a:r>
            <a:br>
              <a:rPr lang="es-ES_tradnl" sz="4800" b="1" i="1" dirty="0">
                <a:solidFill>
                  <a:srgbClr val="000000"/>
                </a:solidFill>
              </a:rPr>
            </a:br>
            <a:endParaRPr lang="es-ES_tradnl" sz="4800" b="1" i="1" dirty="0">
              <a:solidFill>
                <a:srgbClr val="00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13302" y="1196753"/>
            <a:ext cx="9020013" cy="2879725"/>
          </a:xfrm>
        </p:spPr>
        <p:txBody>
          <a:bodyPr rtlCol="0">
            <a:normAutofit/>
          </a:bodyPr>
          <a:lstStyle/>
          <a:p>
            <a:pPr algn="just">
              <a:defRPr/>
            </a:pPr>
            <a:r>
              <a:rPr lang="es-ES" sz="3200" dirty="0"/>
              <a:t>Es una forma de </a:t>
            </a:r>
            <a:r>
              <a:rPr lang="es-ES" sz="3200" b="1" dirty="0"/>
              <a:t>poesía experimental</a:t>
            </a:r>
            <a:r>
              <a:rPr lang="es-ES" sz="3200" dirty="0"/>
              <a:t> en la que la imagen, el elemento plástico predomina sobre el resto de los componentes. Esta forma de poesía no verbal, constituye un género propio, y en el campo de la experimentación,</a:t>
            </a:r>
            <a:endParaRPr lang="es-ES_tradnl" sz="3200" dirty="0"/>
          </a:p>
        </p:txBody>
      </p:sp>
    </p:spTree>
    <p:extLst>
      <p:ext uri="{BB962C8B-B14F-4D97-AF65-F5344CB8AC3E}">
        <p14:creationId xmlns="" xmlns:p14="http://schemas.microsoft.com/office/powerpoint/2010/main" val="43931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Users\Alvaro\Desktop\CIEN AÑOS DE SOLEDAD\RUPTURA GENÉRICA\rui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554" y="624616"/>
            <a:ext cx="9444764" cy="5590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6033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16 Conector recto"/>
          <p:cNvCxnSpPr/>
          <p:nvPr/>
        </p:nvCxnSpPr>
        <p:spPr>
          <a:xfrm>
            <a:off x="1524000" y="1267889"/>
            <a:ext cx="9144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22 Imagen" descr="decio_pignatari_1.jp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2098886"/>
            <a:ext cx="7315200" cy="3709922"/>
          </a:xfrm>
          <a:prstGeom prst="rect">
            <a:avLst/>
          </a:prstGeom>
        </p:spPr>
      </p:pic>
      <p:sp>
        <p:nvSpPr>
          <p:cNvPr id="24" name="23 Rectángulo"/>
          <p:cNvSpPr/>
          <p:nvPr/>
        </p:nvSpPr>
        <p:spPr>
          <a:xfrm>
            <a:off x="4208945" y="806224"/>
            <a:ext cx="28582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400" b="1" i="1" dirty="0">
                <a:latin typeface="Arial Narrow" pitchFamily="34" charset="0"/>
              </a:rPr>
              <a:t>Beba Coca Cola. </a:t>
            </a:r>
            <a:endParaRPr lang="es-ES" sz="24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092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05543" y="470459"/>
            <a:ext cx="8610600" cy="1293028"/>
          </a:xfrm>
        </p:spPr>
        <p:txBody>
          <a:bodyPr/>
          <a:lstStyle/>
          <a:p>
            <a:r>
              <a:rPr lang="es-CL" dirty="0" smtClean="0">
                <a:solidFill>
                  <a:srgbClr val="FF0000"/>
                </a:solidFill>
              </a:rPr>
              <a:t>POESÍA    TRADICIONAL</a:t>
            </a:r>
            <a:endParaRPr lang="es-CL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1114" y="1770017"/>
            <a:ext cx="10820400" cy="4024125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s-CL" dirty="0" smtClean="0"/>
              <a:t>Cuando veo tus  labios secretamente hermosos . dibujados como un óleo de Salvador  Dalí  sobre tus territorios más indómitos de este solitario corazón, solo cabe preguntarme: ¿ Tiene un ángel la osadía de cobrar  vida en alguien tan hermosa como  tú ? …Por favor, no me respondas, porque la respuesta me la das en cada momento , en cada mirada , en cada sonrisa.</a:t>
            </a:r>
          </a:p>
          <a:p>
            <a:endParaRPr lang="es-CL" dirty="0" smtClean="0"/>
          </a:p>
          <a:p>
            <a:r>
              <a:rPr lang="es-CL" dirty="0" err="1" smtClean="0"/>
              <a:t>Demian</a:t>
            </a:r>
            <a:r>
              <a:rPr lang="es-CL" dirty="0" smtClean="0"/>
              <a:t> 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16 Conector recto"/>
          <p:cNvCxnSpPr/>
          <p:nvPr/>
        </p:nvCxnSpPr>
        <p:spPr>
          <a:xfrm>
            <a:off x="1524000" y="1267889"/>
            <a:ext cx="9144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1952597" y="626901"/>
            <a:ext cx="41681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 err="1">
                <a:solidFill>
                  <a:srgbClr val="FF0000"/>
                </a:solidFill>
                <a:latin typeface="Arial Narrow" pitchFamily="34" charset="0"/>
              </a:rPr>
              <a:t>Eugen</a:t>
            </a:r>
            <a:r>
              <a:rPr lang="es-ES" sz="4800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s-ES" sz="4800" dirty="0" err="1">
                <a:solidFill>
                  <a:srgbClr val="FF0000"/>
                </a:solidFill>
                <a:latin typeface="Arial Narrow" pitchFamily="34" charset="0"/>
              </a:rPr>
              <a:t>Gomringer</a:t>
            </a:r>
            <a:endParaRPr lang="es-ES" sz="4800" i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7280574" y="905516"/>
            <a:ext cx="11190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>
                <a:latin typeface="Arial Narrow" pitchFamily="34" charset="0"/>
              </a:rPr>
              <a:t>SUIZA </a:t>
            </a:r>
            <a:endParaRPr lang="es-ES" sz="2800" dirty="0"/>
          </a:p>
        </p:txBody>
      </p:sp>
      <p:sp>
        <p:nvSpPr>
          <p:cNvPr id="24" name="23 Rectángulo"/>
          <p:cNvSpPr/>
          <p:nvPr/>
        </p:nvSpPr>
        <p:spPr>
          <a:xfrm>
            <a:off x="3143672" y="5373216"/>
            <a:ext cx="13573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000" b="1" i="1" dirty="0" err="1">
                <a:latin typeface="Arial Narrow" pitchFamily="34" charset="0"/>
              </a:rPr>
              <a:t>Silence</a:t>
            </a:r>
            <a:r>
              <a:rPr lang="es-ES" sz="2000" b="1" i="1" dirty="0">
                <a:latin typeface="Arial Narrow" pitchFamily="34" charset="0"/>
              </a:rPr>
              <a:t>, </a:t>
            </a:r>
            <a:r>
              <a:rPr lang="es-ES" sz="2000" b="1" dirty="0">
                <a:latin typeface="Arial Narrow" pitchFamily="34" charset="0"/>
              </a:rPr>
              <a:t>1954 </a:t>
            </a:r>
            <a:endParaRPr lang="es-ES" sz="2000" dirty="0">
              <a:latin typeface="Arial Narrow" pitchFamily="34" charset="0"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7280573" y="5527104"/>
            <a:ext cx="13573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000" b="1" i="1" dirty="0">
                <a:latin typeface="Arial Narrow" pitchFamily="34" charset="0"/>
              </a:rPr>
              <a:t>Ping </a:t>
            </a:r>
            <a:r>
              <a:rPr lang="es-ES" sz="2000" b="1" i="1" dirty="0" err="1">
                <a:latin typeface="Arial Narrow" pitchFamily="34" charset="0"/>
              </a:rPr>
              <a:t>Pong</a:t>
            </a:r>
            <a:r>
              <a:rPr lang="es-ES" sz="2000" b="1" i="1" dirty="0">
                <a:latin typeface="Arial Narrow" pitchFamily="34" charset="0"/>
              </a:rPr>
              <a:t> </a:t>
            </a:r>
            <a:endParaRPr lang="es-ES" sz="2000" b="1" dirty="0">
              <a:latin typeface="Arial Narrow" pitchFamily="34" charset="0"/>
            </a:endParaRPr>
          </a:p>
        </p:txBody>
      </p:sp>
      <p:pic>
        <p:nvPicPr>
          <p:cNvPr id="15" name="14 Imagen" descr="eugen_gomringer (1).jp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2037" y="1856365"/>
            <a:ext cx="3721035" cy="3084323"/>
          </a:xfrm>
          <a:prstGeom prst="rect">
            <a:avLst/>
          </a:prstGeom>
        </p:spPr>
      </p:pic>
      <p:pic>
        <p:nvPicPr>
          <p:cNvPr id="16" name="15 Imagen" descr="eugen_gomringer (2).jpg">
            <a:hlinkClick r:id="rId4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94848" y="2542165"/>
            <a:ext cx="3667900" cy="31814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7904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8415" y="928670"/>
            <a:ext cx="6858047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16330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mágenes prediseñadas&#10;&#10;Descripción generada con confianza muy alta">
            <a:extLst>
              <a:ext uri="{FF2B5EF4-FFF2-40B4-BE49-F238E27FC236}">
                <a16:creationId xmlns="" xmlns:a16="http://schemas.microsoft.com/office/drawing/2014/main" id="{C4A11BB6-3138-4215-8A01-FF43DBFC62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275" y="696454"/>
            <a:ext cx="8524067" cy="51154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7080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14 Conector recto"/>
          <p:cNvCxnSpPr/>
          <p:nvPr/>
        </p:nvCxnSpPr>
        <p:spPr>
          <a:xfrm rot="5400000">
            <a:off x="3952884" y="3429000"/>
            <a:ext cx="6858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 rot="5400000">
            <a:off x="6967135" y="3429024"/>
            <a:ext cx="6858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1524000" y="1267889"/>
            <a:ext cx="9144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2417546" y="2424704"/>
            <a:ext cx="51587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 err="1">
                <a:solidFill>
                  <a:srgbClr val="FFFF00"/>
                </a:solidFill>
                <a:latin typeface="Arial Narrow" pitchFamily="34" charset="0"/>
              </a:rPr>
              <a:t>Poesìa</a:t>
            </a:r>
            <a:r>
              <a:rPr lang="es-ES" sz="4800" dirty="0">
                <a:solidFill>
                  <a:srgbClr val="FFFF00"/>
                </a:solidFill>
                <a:latin typeface="Arial Narrow" pitchFamily="34" charset="0"/>
              </a:rPr>
              <a:t>    con  Objetos</a:t>
            </a:r>
            <a:endParaRPr lang="es-ES" sz="4800" i="1" dirty="0">
              <a:solidFill>
                <a:srgbClr val="FFFF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443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16 Conector recto"/>
          <p:cNvCxnSpPr/>
          <p:nvPr/>
        </p:nvCxnSpPr>
        <p:spPr>
          <a:xfrm>
            <a:off x="1524000" y="1267889"/>
            <a:ext cx="9144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1952597" y="626901"/>
            <a:ext cx="29931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>
                <a:solidFill>
                  <a:srgbClr val="FF0000"/>
                </a:solidFill>
                <a:latin typeface="Arial Narrow" pitchFamily="34" charset="0"/>
              </a:rPr>
              <a:t>Joan </a:t>
            </a:r>
            <a:r>
              <a:rPr lang="es-ES" sz="4800" dirty="0" err="1">
                <a:solidFill>
                  <a:srgbClr val="FF0000"/>
                </a:solidFill>
                <a:latin typeface="Arial Narrow" pitchFamily="34" charset="0"/>
              </a:rPr>
              <a:t>Brossa</a:t>
            </a:r>
            <a:endParaRPr lang="es-ES" sz="4800" i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7280573" y="905516"/>
            <a:ext cx="33139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>
                <a:latin typeface="Arial Narrow" pitchFamily="34" charset="0"/>
              </a:rPr>
              <a:t>CATALUNYA - ESPAÑA</a:t>
            </a:r>
            <a:endParaRPr lang="es-ES" sz="2800" dirty="0"/>
          </a:p>
        </p:txBody>
      </p:sp>
      <p:sp>
        <p:nvSpPr>
          <p:cNvPr id="22" name="21 Rectángulo"/>
          <p:cNvSpPr/>
          <p:nvPr/>
        </p:nvSpPr>
        <p:spPr>
          <a:xfrm>
            <a:off x="3071664" y="5604048"/>
            <a:ext cx="135730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000" b="1" i="1" dirty="0">
                <a:latin typeface="Arial Narrow" pitchFamily="34" charset="0"/>
              </a:rPr>
              <a:t>Nupcial,  </a:t>
            </a:r>
            <a:r>
              <a:rPr lang="es-ES" sz="1000" b="1" dirty="0">
                <a:latin typeface="Arial Narrow" pitchFamily="34" charset="0"/>
              </a:rPr>
              <a:t>1984 - 1988</a:t>
            </a:r>
            <a:endParaRPr lang="es-ES" sz="1000" dirty="0">
              <a:latin typeface="Arial Narrow" pitchFamily="34" charset="0"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9024974" y="5357827"/>
            <a:ext cx="135730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000" i="1" dirty="0" err="1">
                <a:latin typeface="Arial Narrow" pitchFamily="34" charset="0"/>
              </a:rPr>
              <a:t>Sense</a:t>
            </a:r>
            <a:r>
              <a:rPr lang="es-ES" sz="1000" i="1" dirty="0">
                <a:latin typeface="Arial Narrow" pitchFamily="34" charset="0"/>
              </a:rPr>
              <a:t> </a:t>
            </a:r>
            <a:r>
              <a:rPr lang="es-ES" sz="1000" i="1" dirty="0" err="1">
                <a:latin typeface="Arial Narrow" pitchFamily="34" charset="0"/>
              </a:rPr>
              <a:t>atsar</a:t>
            </a:r>
            <a:r>
              <a:rPr lang="es-ES" sz="1000" i="1" dirty="0">
                <a:latin typeface="Arial Narrow" pitchFamily="34" charset="0"/>
              </a:rPr>
              <a:t>, </a:t>
            </a:r>
            <a:r>
              <a:rPr lang="es-ES" sz="1000" dirty="0">
                <a:latin typeface="Arial Narrow" pitchFamily="34" charset="0"/>
              </a:rPr>
              <a:t>1988</a:t>
            </a:r>
          </a:p>
        </p:txBody>
      </p:sp>
      <p:pic>
        <p:nvPicPr>
          <p:cNvPr id="13" name="12 Imagen" descr="joan_brossa_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81184" y="1908879"/>
            <a:ext cx="4070800" cy="3248313"/>
          </a:xfrm>
          <a:prstGeom prst="rect">
            <a:avLst/>
          </a:prstGeom>
        </p:spPr>
      </p:pic>
      <p:pic>
        <p:nvPicPr>
          <p:cNvPr id="15" name="14 Imagen" descr="sense_atz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12024" y="1922169"/>
            <a:ext cx="3960440" cy="32350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2670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Imagen que contiene interior, pared, arma, mesa&#10;&#10;Descripción generada con confianza muy alta">
            <a:extLst>
              <a:ext uri="{FF2B5EF4-FFF2-40B4-BE49-F238E27FC236}">
                <a16:creationId xmlns="" xmlns:a16="http://schemas.microsoft.com/office/drawing/2014/main" id="{B9EC9AAD-B26E-4776-857C-22D5981A26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248" y="442618"/>
            <a:ext cx="7702658" cy="5648216"/>
          </a:xfrm>
        </p:spPr>
      </p:pic>
    </p:spTree>
    <p:extLst>
      <p:ext uri="{BB962C8B-B14F-4D97-AF65-F5344CB8AC3E}">
        <p14:creationId xmlns="" xmlns:p14="http://schemas.microsoft.com/office/powerpoint/2010/main" val="83454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9F50CAAE-4471-450A-8985-B37B078806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9E531D20-C2AD-4AC6-99BF-0AD08CBF2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33953"/>
            <a:ext cx="10820400" cy="60598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5893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2" descr="C:\Users\Alvaro\Desktop\CIEN AÑOS DE SOLEDAD\RUPTURA GENÉRICA\Nel-_Amaro_-PoesiaVisu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692150"/>
            <a:ext cx="8715404" cy="5383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9656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2" descr="C:\Users\Alvaro\Desktop\CIEN AÑOS DE SOLEDAD\RUPTURA GENÉRICA\23882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3885" y="378794"/>
            <a:ext cx="9407471" cy="6022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1585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52596" y="2052350"/>
            <a:ext cx="514353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s-ES" sz="2000" b="1" dirty="0">
                <a:latin typeface="Arial Narrow" pitchFamily="34" charset="0"/>
              </a:rPr>
              <a:t>Los Poemas Visuales son un juego.</a:t>
            </a:r>
          </a:p>
          <a:p>
            <a:endParaRPr lang="es-ES" sz="2000" b="1" dirty="0">
              <a:latin typeface="Arial Narrow" pitchFamily="34" charset="0"/>
            </a:endParaRPr>
          </a:p>
          <a:p>
            <a:r>
              <a:rPr lang="es-ES" sz="2000" b="1" dirty="0">
                <a:latin typeface="Arial Narrow" pitchFamily="34" charset="0"/>
              </a:rPr>
              <a:t>Es jugar con palabras, sonidos, espacios, objetos y que estos transmitan lo que son o lo que podrían ser.</a:t>
            </a:r>
          </a:p>
          <a:p>
            <a:endParaRPr lang="es-ES" sz="2000" b="1" dirty="0">
              <a:latin typeface="Arial Narrow" pitchFamily="34" charset="0"/>
            </a:endParaRPr>
          </a:p>
          <a:p>
            <a:r>
              <a:rPr lang="es-ES" sz="2000" b="1" dirty="0">
                <a:latin typeface="Arial Narrow" pitchFamily="34" charset="0"/>
              </a:rPr>
              <a:t>Es comunicación visual a partir de la más absoluta abstracción.</a:t>
            </a:r>
          </a:p>
          <a:p>
            <a:endParaRPr lang="es-ES" sz="2000" b="1" dirty="0">
              <a:latin typeface="Arial Narrow" pitchFamily="34" charset="0"/>
            </a:endParaRPr>
          </a:p>
          <a:p>
            <a:r>
              <a:rPr lang="es-ES" sz="2000" b="1" dirty="0">
                <a:latin typeface="Arial Narrow" pitchFamily="34" charset="0"/>
              </a:rPr>
              <a:t>Es sencillez , pero  no simplicidad.</a:t>
            </a:r>
          </a:p>
          <a:p>
            <a:endParaRPr lang="es-ES" sz="2000" b="1" dirty="0">
              <a:latin typeface="Arial Narrow" pitchFamily="34" charset="0"/>
            </a:endParaRPr>
          </a:p>
          <a:p>
            <a:r>
              <a:rPr lang="es-ES" sz="2000" b="1" dirty="0">
                <a:latin typeface="Arial Narrow" pitchFamily="34" charset="0"/>
              </a:rPr>
              <a:t>Es una muestra de mucho contenido .</a:t>
            </a:r>
          </a:p>
          <a:p>
            <a:endParaRPr lang="es-ES" sz="2000" b="1" dirty="0">
              <a:latin typeface="Arial Narrow" pitchFamily="34" charset="0"/>
            </a:endParaRPr>
          </a:p>
          <a:p>
            <a:endParaRPr lang="es-ES" sz="2000" dirty="0">
              <a:latin typeface="Arial Narrow" pitchFamily="34" charset="0"/>
            </a:endParaRPr>
          </a:p>
        </p:txBody>
      </p:sp>
      <p:cxnSp>
        <p:nvCxnSpPr>
          <p:cNvPr id="15" name="14 Conector recto"/>
          <p:cNvCxnSpPr/>
          <p:nvPr/>
        </p:nvCxnSpPr>
        <p:spPr>
          <a:xfrm rot="5400000">
            <a:off x="3952884" y="3429000"/>
            <a:ext cx="6858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1524000" y="1267889"/>
            <a:ext cx="9144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1952597" y="626901"/>
            <a:ext cx="32159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>
                <a:solidFill>
                  <a:srgbClr val="FF0000"/>
                </a:solidFill>
                <a:latin typeface="Arial Narrow" pitchFamily="34" charset="0"/>
              </a:rPr>
              <a:t>Conclusiones</a:t>
            </a:r>
            <a:endParaRPr lang="es-ES" sz="4800" i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965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332515" y="601087"/>
            <a:ext cx="3831771" cy="1293028"/>
          </a:xfrm>
        </p:spPr>
        <p:txBody>
          <a:bodyPr/>
          <a:lstStyle/>
          <a:p>
            <a:r>
              <a:rPr lang="es-CL" dirty="0" smtClean="0">
                <a:solidFill>
                  <a:srgbClr val="FF0000"/>
                </a:solidFill>
              </a:rPr>
              <a:t>TRES  TIGRES</a:t>
            </a:r>
            <a:endParaRPr lang="es-CL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s-CL" dirty="0" smtClean="0"/>
              <a:t>"En el regazo de tu vientre, , desataré  tres tigres hambrientos que protegerán tu corazón: para yo amarlo, para acariciarlo , para que nunca más … alguien  pueda hacerle daño "</a:t>
            </a:r>
          </a:p>
          <a:p>
            <a:endParaRPr lang="es-CL" dirty="0" smtClean="0"/>
          </a:p>
          <a:p>
            <a:r>
              <a:rPr lang="es-CL" dirty="0" err="1" smtClean="0"/>
              <a:t>Demian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63751" y="5445126"/>
            <a:ext cx="8183563" cy="1050925"/>
          </a:xfrm>
        </p:spPr>
        <p:txBody>
          <a:bodyPr/>
          <a:lstStyle/>
          <a:p>
            <a:pPr>
              <a:defRPr/>
            </a:pPr>
            <a:r>
              <a:rPr lang="es-CL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POESÍA VISUAL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1E1092BB-E3E9-4149-98E7-404A921E5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333" y="526941"/>
            <a:ext cx="8539566" cy="60940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9852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2" descr="C:\Users\Alvaro\Desktop\CIEN AÑOS DE SOLEDAD\RUPTURA GENÉRICA\VIOLEN~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872" y="315726"/>
            <a:ext cx="10314416" cy="5992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0950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9" name="Rectangle 1639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16420" name="Picture 73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16421" name="Rounded 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3403" y="643464"/>
            <a:ext cx="10905195" cy="5571072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7" name="Picture 2" descr="C:\Users\Alvaro\Desktop\CIEN AÑOS DE SOLEDAD\RUPTURA GENÉRICA\es-per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6672" y="873252"/>
            <a:ext cx="6245816" cy="5111496"/>
          </a:xfrm>
          <a:prstGeom prst="rect">
            <a:avLst/>
          </a:prstGeom>
          <a:noFill/>
          <a:ln w="31750" cap="sq">
            <a:noFill/>
            <a:miter lim="800000"/>
          </a:ln>
        </p:spPr>
      </p:pic>
    </p:spTree>
    <p:extLst>
      <p:ext uri="{BB962C8B-B14F-4D97-AF65-F5344CB8AC3E}">
        <p14:creationId xmlns="" xmlns:p14="http://schemas.microsoft.com/office/powerpoint/2010/main" val="44155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1" y="5516563"/>
            <a:ext cx="8723313" cy="1052512"/>
          </a:xfrm>
        </p:spPr>
        <p:txBody>
          <a:bodyPr/>
          <a:lstStyle/>
          <a:p>
            <a:pPr>
              <a:defRPr/>
            </a:pPr>
            <a:r>
              <a:rPr lang="es-CL" sz="2800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OTRAS FORMAS HÍBRIDAS DE GÉNERO</a:t>
            </a:r>
          </a:p>
        </p:txBody>
      </p:sp>
      <p:pic>
        <p:nvPicPr>
          <p:cNvPr id="18435" name="Picture 2" descr="C:\Users\Alvaro\Desktop\CIEN AÑOS DE SOLEDAD\RUPTURA GENÉRICA\matrimoni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76" y="765175"/>
            <a:ext cx="6310313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63420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1" y="5516563"/>
            <a:ext cx="8723313" cy="1052512"/>
          </a:xfrm>
        </p:spPr>
        <p:txBody>
          <a:bodyPr/>
          <a:lstStyle/>
          <a:p>
            <a:pPr>
              <a:defRPr/>
            </a:pPr>
            <a:r>
              <a:rPr lang="es-CL" sz="2800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OTRAS FORMAS HÍBRIDAS DE GÉNERO</a:t>
            </a:r>
          </a:p>
        </p:txBody>
      </p:sp>
      <p:pic>
        <p:nvPicPr>
          <p:cNvPr id="19459" name="Picture 2" descr="C:\Users\Alvaro\Desktop\CIEN AÑOS DE SOLEDAD\RUPTURA GENÉRICA\Parra,+Nicanor+-+Artefactos+Visuales_Page_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24339" y="620714"/>
            <a:ext cx="3887787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1065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usuario\Desktop\IV UNIDAD  POESIA\poesia n objetos\ef592a0b40fe6eaca6cb41df65e28e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25" y="1500188"/>
            <a:ext cx="8001000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9329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s-ES"/>
          </a:p>
        </p:txBody>
      </p:sp>
      <p:pic>
        <p:nvPicPr>
          <p:cNvPr id="21507" name="Picture 2" descr="C:\Users\usuario\Desktop\IV UNIDAD  POESIA\poesia n objetos\image-jp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00363" y="-1181100"/>
            <a:ext cx="17992726" cy="922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7682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59308" y="562356"/>
            <a:ext cx="11073384" cy="5733288"/>
          </a:xfrm>
          <a:prstGeom prst="roundRect">
            <a:avLst>
              <a:gd name="adj" fmla="val 3242"/>
            </a:avLst>
          </a:prstGeom>
          <a:solidFill>
            <a:srgbClr val="FFFFFF"/>
          </a:solidFill>
          <a:ln w="317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3403" y="643464"/>
            <a:ext cx="10905195" cy="5571072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6EDA366F-6BD6-4E6C-8650-D044D9E29C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04088" y="873252"/>
            <a:ext cx="10183823" cy="5111496"/>
          </a:xfrm>
          <a:prstGeom prst="rect">
            <a:avLst/>
          </a:prstGeom>
          <a:ln w="31750" cap="sq">
            <a:noFill/>
            <a:miter lim="800000"/>
          </a:ln>
        </p:spPr>
      </p:pic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C13863E1-5AE6-469C-8E69-6106E06BC3A4}"/>
              </a:ext>
            </a:extLst>
          </p:cNvPr>
          <p:cNvSpPr txBox="1"/>
          <p:nvPr/>
        </p:nvSpPr>
        <p:spPr>
          <a:xfrm>
            <a:off x="8507370" y="5784693"/>
            <a:ext cx="268054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CL" sz="700">
                <a:solidFill>
                  <a:srgbClr val="FFFFFF"/>
                </a:solidFill>
                <a:hlinkClick r:id="rId3" tooltip="http://www.imageneslife.com/2013/11/postales-con-frases-para-facebook.html"/>
              </a:rPr>
              <a:t>Esta foto</a:t>
            </a:r>
            <a:r>
              <a:rPr lang="es-CL" sz="700">
                <a:solidFill>
                  <a:srgbClr val="FFFFFF"/>
                </a:solidFill>
              </a:rPr>
              <a:t> de Autor desconocido está bajo licencia </a:t>
            </a:r>
            <a:r>
              <a:rPr lang="es-CL" sz="700">
                <a:solidFill>
                  <a:srgbClr val="FFFFFF"/>
                </a:solidFill>
                <a:hlinkClick r:id="rId4" tooltip="https://creativecommons.org/licenses/by/3.0/"/>
              </a:rPr>
              <a:t>CC BY</a:t>
            </a:r>
            <a:endParaRPr lang="es-CL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85182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860675" y="2968900"/>
            <a:ext cx="9448800" cy="685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MX" dirty="0"/>
              <a:t>                                                                            Los poemas que se MIRAN</a:t>
            </a:r>
          </a:p>
        </p:txBody>
      </p:sp>
      <p:pic>
        <p:nvPicPr>
          <p:cNvPr id="30722" name="Picture 2" descr="Resultado de imagen para mir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808038"/>
            <a:ext cx="2705100" cy="1685926"/>
          </a:xfrm>
          <a:prstGeom prst="rect">
            <a:avLst/>
          </a:prstGeom>
          <a:noFill/>
        </p:spPr>
      </p:pic>
      <p:pic>
        <p:nvPicPr>
          <p:cNvPr id="30724" name="Picture 4" descr="Resultado de imagen para mir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60908"/>
            <a:ext cx="2705100" cy="1685926"/>
          </a:xfrm>
          <a:prstGeom prst="rect">
            <a:avLst/>
          </a:prstGeom>
          <a:noFill/>
        </p:spPr>
      </p:pic>
      <p:pic>
        <p:nvPicPr>
          <p:cNvPr id="6" name="5 Imagen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1178" y="357005"/>
            <a:ext cx="4064635" cy="178176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744D849D-5C6F-4063-A2DA-35F8A2F3F0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01" y="2138765"/>
            <a:ext cx="7412146" cy="4184543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05979" y="1405770"/>
            <a:ext cx="10820400" cy="1600901"/>
          </a:xfrm>
        </p:spPr>
        <p:txBody>
          <a:bodyPr>
            <a:normAutofit/>
          </a:bodyPr>
          <a:lstStyle/>
          <a:p>
            <a:r>
              <a:rPr lang="es-CL" sz="2400" dirty="0"/>
              <a:t>Es un texto, en este caso poético, en el que la disposición de las palabras procura representar el contenido del poema.</a:t>
            </a:r>
          </a:p>
          <a:p>
            <a:endParaRPr lang="es-CL" sz="3800" dirty="0"/>
          </a:p>
          <a:p>
            <a:endParaRPr lang="es-CL" sz="3800" dirty="0"/>
          </a:p>
          <a:p>
            <a:endParaRPr lang="es-CL" sz="3800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  <p:sp>
        <p:nvSpPr>
          <p:cNvPr id="4" name="Rectángulo 3"/>
          <p:cNvSpPr/>
          <p:nvPr/>
        </p:nvSpPr>
        <p:spPr>
          <a:xfrm>
            <a:off x="3394160" y="327213"/>
            <a:ext cx="3757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Caligrama</a:t>
            </a:r>
          </a:p>
        </p:txBody>
      </p:sp>
      <p:pic>
        <p:nvPicPr>
          <p:cNvPr id="5" name="Picture 2" descr="C:\Users\Alessa\Pictures\Caligrama - Mariposa.jpg">
            <a:extLst>
              <a:ext uri="{FF2B5EF4-FFF2-40B4-BE49-F238E27FC236}">
                <a16:creationId xmlns="" xmlns:a16="http://schemas.microsoft.com/office/drawing/2014/main" id="{24BE7B74-6C81-4C64-B5F9-DBBAAE4C8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9022" y="2557221"/>
            <a:ext cx="9633284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1761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39ECB485-8607-4F17-B006-8F06D800BD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466" y="976394"/>
            <a:ext cx="6909985" cy="4757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lessa\Pictures\Caligramas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1" y="285750"/>
            <a:ext cx="11436351" cy="607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Estela de condensación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Estela de condensación</Template>
  <TotalTime>1121</TotalTime>
  <Words>597</Words>
  <Application>Microsoft Office PowerPoint</Application>
  <PresentationFormat>Personalizado</PresentationFormat>
  <Paragraphs>99</Paragraphs>
  <Slides>57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57</vt:i4>
      </vt:variant>
    </vt:vector>
  </HeadingPairs>
  <TitlesOfParts>
    <vt:vector size="58" baseType="lpstr">
      <vt:lpstr>Estela de condensación</vt:lpstr>
      <vt:lpstr>Diapositiva 1</vt:lpstr>
      <vt:lpstr>Diapositiva 2</vt:lpstr>
      <vt:lpstr>Diapositiva 3</vt:lpstr>
      <vt:lpstr>POESÍA    TRADICIONAL</vt:lpstr>
      <vt:lpstr>TRES  TIGRES</vt:lpstr>
      <vt:lpstr>Diapositiva 6</vt:lpstr>
      <vt:lpstr>Diapositiva 7</vt:lpstr>
      <vt:lpstr>Diapositiva 8</vt:lpstr>
      <vt:lpstr>Diapositiva 9</vt:lpstr>
      <vt:lpstr>Diapositiva 10</vt:lpstr>
      <vt:lpstr>Diapositiva 11</vt:lpstr>
      <vt:lpstr>GREGUERÍAS 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EL  PINACOGRAMA</vt:lpstr>
      <vt:lpstr>       El pinacograma lo inventó un físico francés llamado gilles esposito-farèse  consiste en dibujar el rostro de una persona con los caracteres tipográficos que conforman su nombre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Poesía visual 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POESÍA VISUAL</vt:lpstr>
      <vt:lpstr>Diapositiva 51</vt:lpstr>
      <vt:lpstr>Diapositiva 52</vt:lpstr>
      <vt:lpstr>OTRAS FORMAS HÍBRIDAS DE GÉNERO</vt:lpstr>
      <vt:lpstr>OTRAS FORMAS HÍBRIDAS DE GÉNERO</vt:lpstr>
      <vt:lpstr>Diapositiva 55</vt:lpstr>
      <vt:lpstr>Diapositiva 56</vt:lpstr>
      <vt:lpstr>Diapositiva 57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ivan pizarro</cp:lastModifiedBy>
  <cp:revision>38</cp:revision>
  <dcterms:created xsi:type="dcterms:W3CDTF">2015-06-05T14:43:38Z</dcterms:created>
  <dcterms:modified xsi:type="dcterms:W3CDTF">2017-09-14T01:21:11Z</dcterms:modified>
</cp:coreProperties>
</file>