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90251" y="1235610"/>
            <a:ext cx="7766936" cy="1646302"/>
          </a:xfrm>
        </p:spPr>
        <p:txBody>
          <a:bodyPr/>
          <a:lstStyle/>
          <a:p>
            <a:r>
              <a:rPr lang="es-CL" dirty="0" smtClean="0"/>
              <a:t>ELEMENTOS   VERBALES </a:t>
            </a:r>
            <a:endParaRPr lang="en-US" dirty="0"/>
          </a:p>
        </p:txBody>
      </p:sp>
      <p:sp>
        <p:nvSpPr>
          <p:cNvPr id="3" name="Subtítulo 2"/>
          <p:cNvSpPr>
            <a:spLocks noGrp="1"/>
          </p:cNvSpPr>
          <p:nvPr>
            <p:ph type="subTitle" idx="1"/>
          </p:nvPr>
        </p:nvSpPr>
        <p:spPr>
          <a:xfrm>
            <a:off x="3784251" y="5845797"/>
            <a:ext cx="2778935" cy="1096899"/>
          </a:xfrm>
        </p:spPr>
        <p:txBody>
          <a:bodyPr>
            <a:normAutofit/>
          </a:bodyPr>
          <a:lstStyle/>
          <a:p>
            <a:r>
              <a:rPr lang="es-CL" sz="2800" b="1" dirty="0" smtClean="0">
                <a:solidFill>
                  <a:srgbClr val="FF0000"/>
                </a:solidFill>
              </a:rPr>
              <a:t>IVÁN   PIZARRO</a:t>
            </a:r>
            <a:endParaRPr lang="en-US" sz="2800" b="1" dirty="0">
              <a:solidFill>
                <a:srgbClr val="FF0000"/>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402" y="77169"/>
            <a:ext cx="11943761" cy="1525388"/>
          </a:xfrm>
          <a:prstGeom prst="rect">
            <a:avLst/>
          </a:prstGeom>
        </p:spPr>
      </p:pic>
      <p:pic>
        <p:nvPicPr>
          <p:cNvPr id="1026" name="Picture 2" descr="Ver las imágenes de ori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7398" y="2988297"/>
            <a:ext cx="8342721"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761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spTree>
    <p:extLst>
      <p:ext uri="{BB962C8B-B14F-4D97-AF65-F5344CB8AC3E}">
        <p14:creationId xmlns:p14="http://schemas.microsoft.com/office/powerpoint/2010/main" val="1919211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spTree>
    <p:extLst>
      <p:ext uri="{BB962C8B-B14F-4D97-AF65-F5344CB8AC3E}">
        <p14:creationId xmlns:p14="http://schemas.microsoft.com/office/powerpoint/2010/main" val="3235344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spTree>
    <p:extLst>
      <p:ext uri="{BB962C8B-B14F-4D97-AF65-F5344CB8AC3E}">
        <p14:creationId xmlns:p14="http://schemas.microsoft.com/office/powerpoint/2010/main" val="1321929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spTree>
    <p:extLst>
      <p:ext uri="{BB962C8B-B14F-4D97-AF65-F5344CB8AC3E}">
        <p14:creationId xmlns:p14="http://schemas.microsoft.com/office/powerpoint/2010/main" val="1404214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a:t>Antecedentes referenciales </a:t>
            </a:r>
            <a:r>
              <a:rPr lang="en-US" dirty="0"/>
              <a:t/>
            </a:r>
            <a:br>
              <a:rPr lang="en-US" dirty="0"/>
            </a:br>
            <a:endParaRPr lang="en-US" dirty="0"/>
          </a:p>
        </p:txBody>
      </p:sp>
      <p:sp>
        <p:nvSpPr>
          <p:cNvPr id="3" name="Marcador de contenido 2"/>
          <p:cNvSpPr>
            <a:spLocks noGrp="1"/>
          </p:cNvSpPr>
          <p:nvPr>
            <p:ph idx="1"/>
          </p:nvPr>
        </p:nvSpPr>
        <p:spPr>
          <a:xfrm>
            <a:off x="677334" y="1112363"/>
            <a:ext cx="8806031" cy="5637229"/>
          </a:xfrm>
        </p:spPr>
        <p:txBody>
          <a:bodyPr>
            <a:noAutofit/>
          </a:bodyPr>
          <a:lstStyle/>
          <a:p>
            <a:pPr algn="just"/>
            <a:r>
              <a:rPr lang="es-CL" sz="2000" dirty="0" smtClean="0"/>
              <a:t>El </a:t>
            </a:r>
            <a:r>
              <a:rPr lang="es-CL" sz="2000" dirty="0"/>
              <a:t>profesional de la información tiene una responsabilidad social con y ante el telespectador que va más allá de las máximas de la objetividad y de la imparcialidad de la noticia. Si hay algo que más caracteriza y sustenta el trabajo periodístico en los medios de comunicación es el uso que hace del lenguaje, sin duda la herramienta fundamental del periodista, su tarjeta de visita, de presentación. La lengua y su materialización son la base de ese sistema de signos que oferta contenidos de una extraordinaria variedad e incidencia. Son el fundamento, y a partir de ahí se construye todo lo demás. </a:t>
            </a:r>
            <a:endParaRPr lang="en-US" sz="2000" dirty="0"/>
          </a:p>
          <a:p>
            <a:pPr algn="just"/>
            <a:r>
              <a:rPr lang="es-CL" sz="2000" dirty="0"/>
              <a:t>Una frase que viene a resumir la influencia de los medios en el uso del lenguaje es la de “lo han dicho en la tele”, que también fundamenta nuestros argumentos en discusiones sobre cómo ha de pronunciarse, por ejemplo, la capital de un país extranjero, el nombre de un futbolista rumano o el acento de un pueblo remoto de la Sierra </a:t>
            </a:r>
            <a:r>
              <a:rPr lang="es-CL" sz="2000" dirty="0" err="1"/>
              <a:t>Espuña</a:t>
            </a:r>
            <a:r>
              <a:rPr lang="es-CL" sz="2000" dirty="0"/>
              <a:t>, por señalar unas posibilidades</a:t>
            </a:r>
            <a:endParaRPr lang="en-US" sz="2000" dirty="0"/>
          </a:p>
        </p:txBody>
      </p:sp>
    </p:spTree>
    <p:extLst>
      <p:ext uri="{BB962C8B-B14F-4D97-AF65-F5344CB8AC3E}">
        <p14:creationId xmlns:p14="http://schemas.microsoft.com/office/powerpoint/2010/main" val="3120831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9945" y="289089"/>
            <a:ext cx="8596668" cy="1320800"/>
          </a:xfrm>
        </p:spPr>
        <p:txBody>
          <a:bodyPr/>
          <a:lstStyle/>
          <a:p>
            <a:r>
              <a:rPr lang="es-CL" dirty="0" smtClean="0"/>
              <a:t>NIVEL TEXTUAL O VERBAL</a:t>
            </a:r>
            <a:endParaRPr lang="en-US" dirty="0"/>
          </a:p>
        </p:txBody>
      </p:sp>
      <p:sp>
        <p:nvSpPr>
          <p:cNvPr id="3" name="Marcador de contenido 2"/>
          <p:cNvSpPr>
            <a:spLocks noGrp="1"/>
          </p:cNvSpPr>
          <p:nvPr>
            <p:ph idx="1"/>
          </p:nvPr>
        </p:nvSpPr>
        <p:spPr>
          <a:xfrm>
            <a:off x="158859" y="949489"/>
            <a:ext cx="9682724" cy="4796393"/>
          </a:xfrm>
        </p:spPr>
        <p:txBody>
          <a:bodyPr>
            <a:noAutofit/>
          </a:bodyPr>
          <a:lstStyle/>
          <a:p>
            <a:pPr algn="just"/>
            <a:r>
              <a:rPr lang="es-CL" sz="2400" dirty="0" smtClean="0"/>
              <a:t>El nivel textual que detectamos en las noticias, en los reportajes y en las informaciones en general, tiene la obligación de cumplir las siguientes pautas: </a:t>
            </a:r>
            <a:endParaRPr lang="en-US" sz="2400" dirty="0" smtClean="0"/>
          </a:p>
          <a:p>
            <a:pPr lvl="0" algn="just" fontAlgn="base"/>
            <a:r>
              <a:rPr lang="es-CL" sz="2400" b="1" dirty="0" smtClean="0"/>
              <a:t>Claridad, brevedad y concisión:</a:t>
            </a:r>
            <a:r>
              <a:rPr lang="es-CL" sz="2400" dirty="0" smtClean="0"/>
              <a:t> no se permiten expresiones largas y estructuras literarias. Se trata de impactar, de llegar, y no de aburrir.  </a:t>
            </a:r>
            <a:endParaRPr lang="en-US" sz="2400" dirty="0" smtClean="0"/>
          </a:p>
          <a:p>
            <a:pPr lvl="0" algn="just" fontAlgn="base"/>
            <a:r>
              <a:rPr lang="es-CL" sz="2400" b="1" dirty="0" smtClean="0"/>
              <a:t>Acompañar a la imagen:</a:t>
            </a:r>
            <a:r>
              <a:rPr lang="es-CL" sz="2400" dirty="0" smtClean="0"/>
              <a:t> no tiene sentido </a:t>
            </a:r>
            <a:r>
              <a:rPr lang="es-CL" sz="2400" dirty="0" err="1" smtClean="0"/>
              <a:t>locutar</a:t>
            </a:r>
            <a:r>
              <a:rPr lang="es-CL" sz="2400" dirty="0" smtClean="0"/>
              <a:t> un texto que no se corresponde con la imagen en cuestión. Ha de haber lo que se llama “sintonía”.  </a:t>
            </a:r>
            <a:endParaRPr lang="en-US" sz="2400" dirty="0" smtClean="0"/>
          </a:p>
          <a:p>
            <a:pPr lvl="0" algn="just" fontAlgn="base"/>
            <a:r>
              <a:rPr lang="es-CL" sz="2400" b="1" dirty="0" smtClean="0"/>
              <a:t>Estructura sencilla:</a:t>
            </a:r>
            <a:r>
              <a:rPr lang="es-CL" sz="2400" dirty="0" smtClean="0"/>
              <a:t> ordenar las frases con el clásico Sujeto + Verbo + Predicado facilita la locución del texto. Esto que parece obvio no siempre se advierte. La práctica nos puede conducir a los resultados apetecidos.  </a:t>
            </a:r>
            <a:endParaRPr lang="en-US" sz="2400" dirty="0" smtClean="0"/>
          </a:p>
          <a:p>
            <a:pPr algn="just"/>
            <a:r>
              <a:rPr lang="es-CL" sz="2400" dirty="0" smtClean="0"/>
              <a:t>  La estructura de la información tiene 3 vertientes dignos de atención: </a:t>
            </a:r>
            <a:endParaRPr lang="en-US" sz="2400" dirty="0" smtClean="0"/>
          </a:p>
          <a:p>
            <a:pPr algn="just"/>
            <a:endParaRPr lang="en-US" sz="2400" dirty="0"/>
          </a:p>
        </p:txBody>
      </p:sp>
    </p:spTree>
    <p:extLst>
      <p:ext uri="{BB962C8B-B14F-4D97-AF65-F5344CB8AC3E}">
        <p14:creationId xmlns:p14="http://schemas.microsoft.com/office/powerpoint/2010/main" val="1643275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1407" y="435484"/>
            <a:ext cx="10210625" cy="3880773"/>
          </a:xfrm>
        </p:spPr>
        <p:txBody>
          <a:bodyPr>
            <a:noAutofit/>
          </a:bodyPr>
          <a:lstStyle/>
          <a:p>
            <a:r>
              <a:rPr lang="es-CL" sz="2000" b="1" dirty="0"/>
              <a:t>Pronunciación:</a:t>
            </a:r>
            <a:r>
              <a:rPr lang="es-CL" sz="2000" dirty="0"/>
              <a:t> </a:t>
            </a:r>
            <a:endParaRPr lang="en-US" sz="2000" dirty="0"/>
          </a:p>
          <a:p>
            <a:r>
              <a:rPr lang="es-CL" sz="2000" dirty="0"/>
              <a:t>El tono, la intensidad o el timbre determinan la intención del mensaje. Si nos fijamos un poco en un relato televisivo veremos que así es.  </a:t>
            </a:r>
            <a:endParaRPr lang="en-US" sz="2000" dirty="0"/>
          </a:p>
          <a:p>
            <a:r>
              <a:rPr lang="es-CL" sz="2000" dirty="0"/>
              <a:t>Es lo que llamamos nivel fónico, que corresponde a la importancia de la locución. Aspectos fonológicos como el sonido y la voz caracterizan la forma de expresar una noticia. </a:t>
            </a:r>
            <a:endParaRPr lang="en-US" sz="2000" dirty="0"/>
          </a:p>
          <a:p>
            <a:r>
              <a:rPr lang="es-CL" sz="2000" dirty="0"/>
              <a:t>La palabra en televisión responde a aspectos fonéticos como la intensidad, el tono, el timbre y la duración. </a:t>
            </a:r>
            <a:endParaRPr lang="en-US" sz="2000" dirty="0"/>
          </a:p>
          <a:p>
            <a:pPr lvl="0" fontAlgn="base"/>
            <a:r>
              <a:rPr lang="es-CL" sz="2000" b="1" dirty="0"/>
              <a:t>La interrupción de la frase: </a:t>
            </a:r>
            <a:r>
              <a:rPr lang="es-CL" sz="2000" dirty="0"/>
              <a:t>Nos referimos a puntuar, poner comas y hacer enumeraciones en el texto sin criterio, lo que implica una falta de ritmo en la lectura y la posibilidad de ahogar la locución.  </a:t>
            </a:r>
            <a:endParaRPr lang="en-US" sz="2000" dirty="0"/>
          </a:p>
          <a:p>
            <a:pPr lvl="0" fontAlgn="base"/>
            <a:r>
              <a:rPr lang="es-CL" sz="2000" b="1" dirty="0"/>
              <a:t>El estilo telegráfico:</a:t>
            </a:r>
            <a:r>
              <a:rPr lang="es-CL" sz="2000" dirty="0"/>
              <a:t> Está relacionado con </a:t>
            </a:r>
            <a:r>
              <a:rPr lang="es-CL" sz="2000" dirty="0" smtClean="0"/>
              <a:t> un mensaje demasiado breve lo que dificulta entender la noticia en su totalidad. </a:t>
            </a:r>
            <a:r>
              <a:rPr lang="es-CL" sz="2000" b="1" dirty="0" smtClean="0"/>
              <a:t>  </a:t>
            </a:r>
            <a:r>
              <a:rPr lang="es-CL" sz="2000" dirty="0" smtClean="0"/>
              <a:t> </a:t>
            </a:r>
            <a:endParaRPr lang="en-US" sz="2000" dirty="0"/>
          </a:p>
          <a:p>
            <a:pPr lvl="0" fontAlgn="base"/>
            <a:r>
              <a:rPr lang="es-CL" sz="2000" b="1" dirty="0"/>
              <a:t>La pronunciación de nombres propios:</a:t>
            </a:r>
            <a:r>
              <a:rPr lang="es-CL" sz="2000" dirty="0"/>
              <a:t> Hay que respetar el origen del nombre propio. No obstante, hay una postura intermedia. Se traducen algunos.</a:t>
            </a:r>
            <a:r>
              <a:rPr lang="es-CL" sz="2000" b="1" dirty="0"/>
              <a:t>  </a:t>
            </a:r>
            <a:r>
              <a:rPr lang="es-CL" sz="2000" dirty="0"/>
              <a:t> </a:t>
            </a:r>
            <a:endParaRPr lang="en-US" sz="2000" dirty="0"/>
          </a:p>
          <a:p>
            <a:endParaRPr lang="en-US" sz="2000" dirty="0"/>
          </a:p>
        </p:txBody>
      </p:sp>
    </p:spTree>
    <p:extLst>
      <p:ext uri="{BB962C8B-B14F-4D97-AF65-F5344CB8AC3E}">
        <p14:creationId xmlns:p14="http://schemas.microsoft.com/office/powerpoint/2010/main" val="2228667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8286" y="171532"/>
            <a:ext cx="10521710" cy="6106719"/>
          </a:xfrm>
        </p:spPr>
        <p:txBody>
          <a:bodyPr>
            <a:noAutofit/>
          </a:bodyPr>
          <a:lstStyle/>
          <a:p>
            <a:pPr lvl="0" algn="just" fontAlgn="base"/>
            <a:r>
              <a:rPr lang="es-CL" sz="2600" b="1" dirty="0" smtClean="0"/>
              <a:t>Cacofonía</a:t>
            </a:r>
            <a:r>
              <a:rPr lang="es-CL" sz="2600" b="1" dirty="0"/>
              <a:t>: </a:t>
            </a:r>
            <a:r>
              <a:rPr lang="es-CL" sz="2600" dirty="0"/>
              <a:t>Falta de combinación en la sonoridad de las palabras.</a:t>
            </a:r>
            <a:r>
              <a:rPr lang="es-CL" sz="2600" b="1" dirty="0"/>
              <a:t>  </a:t>
            </a:r>
            <a:r>
              <a:rPr lang="es-CL" sz="2600" dirty="0"/>
              <a:t> </a:t>
            </a:r>
            <a:endParaRPr lang="en-US" sz="2600" dirty="0"/>
          </a:p>
          <a:p>
            <a:pPr lvl="0" algn="just" fontAlgn="base"/>
            <a:r>
              <a:rPr lang="es-CL" sz="2600" b="1" dirty="0"/>
              <a:t>Aliteración: </a:t>
            </a:r>
            <a:r>
              <a:rPr lang="es-CL" sz="2600" dirty="0"/>
              <a:t>Repetición de un sonido o una serie de sonidos acústicamente semejantes y que dan mayor expresividad a la frase.</a:t>
            </a:r>
            <a:r>
              <a:rPr lang="es-CL" sz="2600" b="1" dirty="0"/>
              <a:t>  </a:t>
            </a:r>
            <a:r>
              <a:rPr lang="es-CL" sz="2600" dirty="0"/>
              <a:t> </a:t>
            </a:r>
            <a:endParaRPr lang="en-US" sz="2600" dirty="0"/>
          </a:p>
          <a:p>
            <a:pPr lvl="0" algn="just" fontAlgn="base"/>
            <a:r>
              <a:rPr lang="es-CL" sz="2600" b="1" dirty="0" smtClean="0"/>
              <a:t>Sintaxis</a:t>
            </a:r>
            <a:r>
              <a:rPr lang="es-CL" sz="2600" b="1" dirty="0"/>
              <a:t>: </a:t>
            </a:r>
            <a:r>
              <a:rPr lang="es-CL" sz="2600" dirty="0" smtClean="0"/>
              <a:t>La redacción de </a:t>
            </a:r>
            <a:r>
              <a:rPr lang="es-CL" sz="2600" dirty="0"/>
              <a:t>nuestros textos cautivará la atención del espectador. De hecho, la sintaxis es uno de los contribuyentes del estilo en la redacción, Los principales rasgos sintácticos son:</a:t>
            </a:r>
            <a:r>
              <a:rPr lang="es-CL" sz="2600" b="1" dirty="0"/>
              <a:t>  </a:t>
            </a:r>
            <a:endParaRPr lang="en-US" sz="2600" dirty="0"/>
          </a:p>
          <a:p>
            <a:pPr lvl="0" algn="just" fontAlgn="base"/>
            <a:r>
              <a:rPr lang="es-CL" sz="2600" b="1" dirty="0"/>
              <a:t>El orden de las palabras en la frase: </a:t>
            </a:r>
            <a:r>
              <a:rPr lang="es-CL" sz="2600" dirty="0"/>
              <a:t>El eje central de una pieza informativa responde a una </a:t>
            </a:r>
            <a:r>
              <a:rPr lang="es-CL" sz="2600" dirty="0" smtClean="0"/>
              <a:t>oración . </a:t>
            </a:r>
            <a:r>
              <a:rPr lang="es-CL" sz="2600" dirty="0"/>
              <a:t>La colocación depende del interés que quiera sustentar el periodista al espectador. </a:t>
            </a:r>
            <a:r>
              <a:rPr lang="es-CL" sz="2600" b="1" dirty="0"/>
              <a:t>  </a:t>
            </a:r>
            <a:r>
              <a:rPr lang="es-CL" sz="2600" dirty="0"/>
              <a:t> </a:t>
            </a:r>
            <a:endParaRPr lang="en-US" sz="2600" dirty="0"/>
          </a:p>
          <a:p>
            <a:pPr algn="just"/>
            <a:r>
              <a:rPr lang="es-CL" sz="2600" b="1" dirty="0"/>
              <a:t>Hipérbaton: </a:t>
            </a:r>
            <a:r>
              <a:rPr lang="es-CL" sz="2600" dirty="0"/>
              <a:t>Las primeras frases son contundentes, gracias a la selección de los hechos que van a llamar la atención </a:t>
            </a:r>
            <a:endParaRPr lang="en-US" sz="2600" dirty="0"/>
          </a:p>
        </p:txBody>
      </p:sp>
    </p:spTree>
    <p:extLst>
      <p:ext uri="{BB962C8B-B14F-4D97-AF65-F5344CB8AC3E}">
        <p14:creationId xmlns:p14="http://schemas.microsoft.com/office/powerpoint/2010/main" val="1221778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00261" y="642873"/>
            <a:ext cx="10370881" cy="3880773"/>
          </a:xfrm>
        </p:spPr>
        <p:txBody>
          <a:bodyPr>
            <a:noAutofit/>
          </a:bodyPr>
          <a:lstStyle/>
          <a:p>
            <a:pPr lvl="0" algn="just" fontAlgn="base"/>
            <a:r>
              <a:rPr lang="es-CL" sz="2000" dirty="0" smtClean="0"/>
              <a:t> </a:t>
            </a:r>
            <a:endParaRPr lang="en-US" sz="2000" dirty="0" smtClean="0"/>
          </a:p>
          <a:p>
            <a:pPr algn="just"/>
            <a:r>
              <a:rPr lang="es-CL" sz="2800" b="1" dirty="0" smtClean="0"/>
              <a:t>Semántica:</a:t>
            </a:r>
            <a:r>
              <a:rPr lang="es-CL" sz="2800" dirty="0" smtClean="0"/>
              <a:t> </a:t>
            </a:r>
            <a:endParaRPr lang="en-US" sz="2800" dirty="0" smtClean="0"/>
          </a:p>
          <a:p>
            <a:pPr algn="just"/>
            <a:r>
              <a:rPr lang="es-CL" sz="2400" dirty="0" smtClean="0"/>
              <a:t>Es </a:t>
            </a:r>
            <a:r>
              <a:rPr lang="es-CL" sz="2400" dirty="0"/>
              <a:t>la ciencia del significado, que, mediante el uso y la combinación del lenguaje, proporciona distinta interpretación. La creación de nuevas palabras -neologismos-, el uso del coloquialismo frente a un lenguaje más experto, los estereotipos o el rumor son algunos de los recursos dentro de la semántica que son dignos de atención porque, después de todo, el uso y el valor de significado que dan los medios a las palabras posteriormente se convierten en uso habitual, independientemente de si es correcto o no. </a:t>
            </a:r>
            <a:endParaRPr lang="en-US" sz="2400" dirty="0"/>
          </a:p>
          <a:p>
            <a:pPr algn="just"/>
            <a:r>
              <a:rPr lang="es-CL" sz="2400" dirty="0"/>
              <a:t>Veamos algunos recursos </a:t>
            </a:r>
            <a:r>
              <a:rPr lang="es-CL" sz="2400" dirty="0" smtClean="0"/>
              <a:t>: </a:t>
            </a:r>
            <a:endParaRPr lang="en-US" sz="2400" dirty="0"/>
          </a:p>
          <a:p>
            <a:pPr algn="just"/>
            <a:endParaRPr lang="en-US" sz="2000" dirty="0"/>
          </a:p>
        </p:txBody>
      </p:sp>
    </p:spTree>
    <p:extLst>
      <p:ext uri="{BB962C8B-B14F-4D97-AF65-F5344CB8AC3E}">
        <p14:creationId xmlns:p14="http://schemas.microsoft.com/office/powerpoint/2010/main" val="2941133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209241"/>
            <a:ext cx="10784264" cy="5814487"/>
          </a:xfrm>
        </p:spPr>
        <p:txBody>
          <a:bodyPr>
            <a:noAutofit/>
          </a:bodyPr>
          <a:lstStyle/>
          <a:p>
            <a:pPr lvl="1" algn="just" fontAlgn="base"/>
            <a:r>
              <a:rPr lang="es-CL" sz="2400" b="1" dirty="0"/>
              <a:t>Cambio semántico: </a:t>
            </a:r>
            <a:r>
              <a:rPr lang="es-CL" sz="2400" dirty="0"/>
              <a:t>Cuando se innova un significado en una palabra. </a:t>
            </a:r>
            <a:endParaRPr lang="es-CL" sz="2400" dirty="0" smtClean="0"/>
          </a:p>
          <a:p>
            <a:pPr lvl="1" algn="just" fontAlgn="base"/>
            <a:r>
              <a:rPr lang="es-CL" sz="2400" b="1" dirty="0" smtClean="0"/>
              <a:t>Siglas</a:t>
            </a:r>
            <a:r>
              <a:rPr lang="es-CL" sz="2400" b="1" dirty="0"/>
              <a:t>: </a:t>
            </a:r>
            <a:r>
              <a:rPr lang="es-CL" sz="2400" dirty="0"/>
              <a:t>Por la oralidad de los informativos, por este carácter, se requiere solo usar las siglas cuando son </a:t>
            </a:r>
            <a:r>
              <a:rPr lang="es-CL" sz="2400" dirty="0" smtClean="0"/>
              <a:t>conocidas </a:t>
            </a:r>
            <a:r>
              <a:rPr lang="es-CL" sz="2400" dirty="0"/>
              <a:t>por los telespectadores. También se </a:t>
            </a:r>
            <a:r>
              <a:rPr lang="es-CL" sz="2400" dirty="0" err="1"/>
              <a:t>locutan</a:t>
            </a:r>
            <a:r>
              <a:rPr lang="es-CL" sz="2400" dirty="0"/>
              <a:t> las siglas para sustentar la fugacidad y el dinamismo que caracteriza el lenguaje en televisión.  </a:t>
            </a:r>
            <a:endParaRPr lang="en-US" sz="2400" dirty="0"/>
          </a:p>
          <a:p>
            <a:pPr lvl="1" algn="just" fontAlgn="base"/>
            <a:r>
              <a:rPr lang="es-CL" sz="2400" b="1" dirty="0"/>
              <a:t>Tecnicismos: </a:t>
            </a:r>
            <a:r>
              <a:rPr lang="es-CL" sz="2400" dirty="0"/>
              <a:t>Cuando nos topamos con lenguaje especializado – medicina, biología – que debemos respetar porque no hay tiempo en 1 minuto de pieza informativa de dar detalles y de divulgar lo que significa – por ejemplo – una rotura en los </a:t>
            </a:r>
            <a:r>
              <a:rPr lang="es-CL" sz="2400" dirty="0" err="1"/>
              <a:t>esquiotidiales</a:t>
            </a:r>
            <a:r>
              <a:rPr lang="es-CL" sz="2400" dirty="0"/>
              <a:t>. La mayoría de los espectadores de las informaciones en las que se usan tecnicismos suelen captar el significado mediante la imagen, pero lo ideal sería con una marcada rutina acompañar con una infografía la explicación de conceptos que no siempre se entienden a la primera. La entrada de información por la vista y el oído en este caso, como en otros, ayuda mucho.  </a:t>
            </a:r>
            <a:endParaRPr lang="en-US" sz="2400" dirty="0"/>
          </a:p>
          <a:p>
            <a:endParaRPr lang="en-US" sz="2400" dirty="0"/>
          </a:p>
        </p:txBody>
      </p:sp>
    </p:spTree>
    <p:extLst>
      <p:ext uri="{BB962C8B-B14F-4D97-AF65-F5344CB8AC3E}">
        <p14:creationId xmlns:p14="http://schemas.microsoft.com/office/powerpoint/2010/main" val="3261847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162107"/>
            <a:ext cx="11481847" cy="5984170"/>
          </a:xfrm>
        </p:spPr>
        <p:txBody>
          <a:bodyPr>
            <a:noAutofit/>
          </a:bodyPr>
          <a:lstStyle/>
          <a:p>
            <a:pPr lvl="1" algn="just" fontAlgn="base"/>
            <a:r>
              <a:rPr lang="es-CL" sz="2400" b="1" dirty="0" smtClean="0"/>
              <a:t>Estereotipos </a:t>
            </a:r>
            <a:r>
              <a:rPr lang="es-CL" sz="2400" b="1" dirty="0"/>
              <a:t>y frases hechas</a:t>
            </a:r>
            <a:r>
              <a:rPr lang="es-CL" sz="2000" b="1" dirty="0"/>
              <a:t>: </a:t>
            </a:r>
            <a:r>
              <a:rPr lang="es-CL" sz="2000" dirty="0"/>
              <a:t>No aportan ninguna expresión nueva – ha dado luz verde, apuesta por el diálogo -, y se ciñen a resultar familiares al espectador. En su trabajo con el lenguaje, el periodista debe reflexionar sobre el uso de las frases hechas y los estereotipos y cambiarlas por nuevas expresiones. El abuso de estas expresiones representa y reflejan el empobrecimiento del vocabulario y la falta de expresividad del comunicador.  </a:t>
            </a:r>
            <a:endParaRPr lang="en-US" sz="2000" dirty="0"/>
          </a:p>
          <a:p>
            <a:pPr lvl="1" algn="just" fontAlgn="base"/>
            <a:r>
              <a:rPr lang="es-CL" sz="2000" dirty="0" smtClean="0"/>
              <a:t>  </a:t>
            </a:r>
            <a:endParaRPr lang="en-US" sz="2000" dirty="0"/>
          </a:p>
          <a:p>
            <a:pPr lvl="1" algn="just" fontAlgn="base"/>
            <a:r>
              <a:rPr lang="es-CL" sz="2400" b="1" dirty="0"/>
              <a:t>Eufemismos: </a:t>
            </a:r>
            <a:r>
              <a:rPr lang="es-CL" sz="2000" dirty="0"/>
              <a:t>Emblandecen la crudeza del lenguaje. Tiene distintas funciones, entre ellas, manipular y rebajar la importancia de un asunto. Suele ceñirse a directrices de los editores o los directivos de la empresa.  </a:t>
            </a:r>
            <a:endParaRPr lang="en-US" sz="2000" dirty="0"/>
          </a:p>
          <a:p>
            <a:pPr lvl="1" algn="just" fontAlgn="base"/>
            <a:r>
              <a:rPr lang="es-CL" sz="2400" b="1" dirty="0"/>
              <a:t>Epítetos y figuras retóricas: </a:t>
            </a:r>
            <a:r>
              <a:rPr lang="es-CL" sz="1800" dirty="0"/>
              <a:t>La magnificación o el uso de la metáfora, la metonimia, la personificación, entre otros recursos propios de la literatura, depende de la sección en la que se encuadre y en la que difundamos la noticia. No tiene rigor informativo calificar de grandiosa la actuación de Zapatero en el Congreso de los Diputados cuando lo correcto es ser aséptico y no entrar en calificaciones. Muy al contrario es normal considerar magistral el gol de un jugador del Valencia ante el Chelsea en una competición europea pues, aunque el hecho es un gol, en este tipo de informaciones caben las interpretaciones. Por lo tanto, los recursos expresivo-literarios en televisión dependen del contexto informativo ante el que nos encontremos. Hay que saber valorar esto.  </a:t>
            </a:r>
            <a:endParaRPr lang="en-US" sz="1800" dirty="0"/>
          </a:p>
          <a:p>
            <a:r>
              <a:rPr lang="es-CL" dirty="0" smtClean="0"/>
              <a:t>    Pronunciación</a:t>
            </a:r>
            <a:r>
              <a:rPr lang="es-CL" dirty="0"/>
              <a:t>, léxico y semántica son facetas del lenguaje en televisión que tienen su ciencia y sus </a:t>
            </a:r>
            <a:r>
              <a:rPr lang="es-CL" dirty="0" smtClean="0"/>
              <a:t>   funciones </a:t>
            </a:r>
            <a:r>
              <a:rPr lang="es-CL" dirty="0"/>
              <a:t>para perpetrar el mensaje de nuestras noticias. En televisión la oralidad del mensaje se ve determinada por la brevedad, la claridad y la concisión en nuestras palabras. </a:t>
            </a:r>
            <a:endParaRPr lang="en-US" sz="1600" dirty="0"/>
          </a:p>
          <a:p>
            <a:pPr algn="just"/>
            <a:endParaRPr lang="en-US" sz="2000" dirty="0"/>
          </a:p>
        </p:txBody>
      </p:sp>
    </p:spTree>
    <p:extLst>
      <p:ext uri="{BB962C8B-B14F-4D97-AF65-F5344CB8AC3E}">
        <p14:creationId xmlns:p14="http://schemas.microsoft.com/office/powerpoint/2010/main" val="3627669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41663" y="444911"/>
            <a:ext cx="10191771" cy="3880773"/>
          </a:xfrm>
        </p:spPr>
        <p:txBody>
          <a:bodyPr/>
          <a:lstStyle/>
          <a:p>
            <a:pPr algn="just"/>
            <a:r>
              <a:rPr lang="es-CL" dirty="0"/>
              <a:t>En este trabajo hemos analizado algunas de las múltiples dinámicas que los periodistas emulan para construir el lenguaje televisivo. Como apreciamos, en el caso de la televisión no solo se trata de brindar precisas palabras, sino también de saber comunicarlas en un contexto o con unos adornos determinados.  </a:t>
            </a:r>
            <a:endParaRPr lang="en-US" sz="1600" dirty="0"/>
          </a:p>
          <a:p>
            <a:endParaRPr lang="en-US" dirty="0"/>
          </a:p>
        </p:txBody>
      </p:sp>
    </p:spTree>
    <p:extLst>
      <p:ext uri="{BB962C8B-B14F-4D97-AF65-F5344CB8AC3E}">
        <p14:creationId xmlns:p14="http://schemas.microsoft.com/office/powerpoint/2010/main" val="1543494105"/>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66</TotalTime>
  <Words>1252</Words>
  <Application>Microsoft Office PowerPoint</Application>
  <PresentationFormat>Panorámica</PresentationFormat>
  <Paragraphs>36</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Trebuchet MS</vt:lpstr>
      <vt:lpstr>Wingdings 3</vt:lpstr>
      <vt:lpstr>Faceta</vt:lpstr>
      <vt:lpstr>ELEMENTOS   VERBALES </vt:lpstr>
      <vt:lpstr>Antecedentes referenciales  </vt:lpstr>
      <vt:lpstr>NIVEL TEXTUAL O VERBAL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 ENVY</dc:creator>
  <cp:lastModifiedBy>HP ENVY</cp:lastModifiedBy>
  <cp:revision>7</cp:revision>
  <dcterms:created xsi:type="dcterms:W3CDTF">2022-03-10T15:35:24Z</dcterms:created>
  <dcterms:modified xsi:type="dcterms:W3CDTF">2022-03-10T20:15:08Z</dcterms:modified>
</cp:coreProperties>
</file>