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63" r:id="rId5"/>
    <p:sldId id="26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3/27/2022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3/27/2022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3/27/2022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3/27/2022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3/27/2022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3/27/2022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5800" y="3132666"/>
            <a:ext cx="5311775" cy="308601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72200" y="3132666"/>
            <a:ext cx="5334000" cy="308601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3/27/2022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50462" y="2422384"/>
            <a:ext cx="9448800" cy="1825096"/>
          </a:xfrm>
        </p:spPr>
        <p:txBody>
          <a:bodyPr>
            <a:normAutofit fontScale="90000"/>
          </a:bodyPr>
          <a:lstStyle/>
          <a:p>
            <a:r>
              <a:rPr lang="es-ES" b="1" i="1" dirty="0" smtClean="0"/>
              <a:t>ELEMENTOS PARAVERBALES DE LA COMUNICACIÓN  </a:t>
            </a:r>
            <a:r>
              <a:rPr lang="es-CL" dirty="0"/>
              <a:t/>
            </a:r>
            <a:br>
              <a:rPr lang="es-CL" dirty="0"/>
            </a:br>
            <a:endParaRPr lang="es-CL" dirty="0"/>
          </a:p>
        </p:txBody>
      </p:sp>
      <p:pic>
        <p:nvPicPr>
          <p:cNvPr id="3" name="Imagen 2"/>
          <p:cNvPicPr>
            <a:picLocks noChangeAspect="1"/>
          </p:cNvPicPr>
          <p:nvPr/>
        </p:nvPicPr>
        <p:blipFill>
          <a:blip r:embed="rId2"/>
          <a:stretch>
            <a:fillRect/>
          </a:stretch>
        </p:blipFill>
        <p:spPr>
          <a:xfrm>
            <a:off x="1804035" y="355787"/>
            <a:ext cx="8401050" cy="1200150"/>
          </a:xfrm>
          <a:prstGeom prst="rect">
            <a:avLst/>
          </a:prstGeom>
        </p:spPr>
      </p:pic>
      <p:pic>
        <p:nvPicPr>
          <p:cNvPr id="5" name="Imagen 4"/>
          <p:cNvPicPr>
            <a:picLocks noChangeAspect="1"/>
          </p:cNvPicPr>
          <p:nvPr/>
        </p:nvPicPr>
        <p:blipFill>
          <a:blip r:embed="rId3"/>
          <a:stretch>
            <a:fillRect/>
          </a:stretch>
        </p:blipFill>
        <p:spPr>
          <a:xfrm>
            <a:off x="3043646" y="3727676"/>
            <a:ext cx="6204857" cy="2986633"/>
          </a:xfrm>
          <a:prstGeom prst="rect">
            <a:avLst/>
          </a:prstGeom>
        </p:spPr>
      </p:pic>
    </p:spTree>
    <p:extLst>
      <p:ext uri="{BB962C8B-B14F-4D97-AF65-F5344CB8AC3E}">
        <p14:creationId xmlns:p14="http://schemas.microsoft.com/office/powerpoint/2010/main" val="1514350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95600" y="764373"/>
            <a:ext cx="4813495" cy="1293028"/>
          </a:xfrm>
        </p:spPr>
        <p:txBody>
          <a:bodyPr/>
          <a:lstStyle/>
          <a:p>
            <a:r>
              <a:rPr lang="es-ES" b="1" dirty="0"/>
              <a:t>INTRODUCCION</a:t>
            </a:r>
            <a:r>
              <a:rPr lang="es-CL" b="1" dirty="0"/>
              <a:t/>
            </a:r>
            <a:br>
              <a:rPr lang="es-CL" b="1" dirty="0"/>
            </a:br>
            <a:endParaRPr lang="es-CL" dirty="0"/>
          </a:p>
        </p:txBody>
      </p:sp>
      <p:sp>
        <p:nvSpPr>
          <p:cNvPr id="3" name="Marcador de contenido 2"/>
          <p:cNvSpPr>
            <a:spLocks noGrp="1"/>
          </p:cNvSpPr>
          <p:nvPr>
            <p:ph idx="1"/>
          </p:nvPr>
        </p:nvSpPr>
        <p:spPr/>
        <p:txBody>
          <a:bodyPr>
            <a:normAutofit lnSpcReduction="10000"/>
          </a:bodyPr>
          <a:lstStyle/>
          <a:p>
            <a:r>
              <a:rPr lang="es-ES" dirty="0"/>
              <a:t> </a:t>
            </a:r>
            <a:endParaRPr lang="es-CL" dirty="0"/>
          </a:p>
          <a:p>
            <a:r>
              <a:rPr lang="es-ES" dirty="0"/>
              <a:t>Concretamente, la atención se dirige hacia los </a:t>
            </a:r>
            <a:r>
              <a:rPr lang="es-ES" i="1" dirty="0"/>
              <a:t>códigos paralingüísticos</a:t>
            </a:r>
            <a:r>
              <a:rPr lang="es-ES" dirty="0"/>
              <a:t>, caracterizados por un conjunto de mensajes donde su esencia se constituye por la presencia de sonidos y ausencia de palabras.</a:t>
            </a:r>
            <a:endParaRPr lang="es-CL" dirty="0"/>
          </a:p>
          <a:p>
            <a:r>
              <a:rPr lang="es-ES" dirty="0"/>
              <a:t> </a:t>
            </a:r>
            <a:endParaRPr lang="es-CL" dirty="0"/>
          </a:p>
          <a:p>
            <a:r>
              <a:rPr lang="es-ES" dirty="0"/>
              <a:t>Con esta intención se han caracterizado una serie de escenarios, como son: los emocionales, de pronunciación / entonación, auxiliares, respiratorios y de interrupción; ya que no sólo es importante el </a:t>
            </a:r>
            <a:r>
              <a:rPr lang="es-ES" i="1" dirty="0"/>
              <a:t>Qué </a:t>
            </a:r>
            <a:r>
              <a:rPr lang="es-ES" dirty="0"/>
              <a:t>se dice, sino además </a:t>
            </a:r>
            <a:r>
              <a:rPr lang="es-ES" i="1" dirty="0"/>
              <a:t>Cómo </a:t>
            </a:r>
            <a:r>
              <a:rPr lang="es-ES" dirty="0"/>
              <a:t>se dice.</a:t>
            </a:r>
            <a:endParaRPr lang="es-CL" dirty="0"/>
          </a:p>
          <a:p>
            <a:r>
              <a:rPr lang="es-ES" dirty="0"/>
              <a:t> </a:t>
            </a:r>
            <a:endParaRPr lang="es-CL" dirty="0"/>
          </a:p>
          <a:p>
            <a:r>
              <a:rPr lang="es-ES" dirty="0"/>
              <a:t> </a:t>
            </a:r>
            <a:endParaRPr lang="es-CL" dirty="0"/>
          </a:p>
          <a:p>
            <a:endParaRPr lang="es-CL" dirty="0"/>
          </a:p>
        </p:txBody>
      </p:sp>
    </p:spTree>
    <p:extLst>
      <p:ext uri="{BB962C8B-B14F-4D97-AF65-F5344CB8AC3E}">
        <p14:creationId xmlns:p14="http://schemas.microsoft.com/office/powerpoint/2010/main" val="2557812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4" name="Tabla 103"/>
          <p:cNvGraphicFramePr>
            <a:graphicFrameLocks noGrp="1"/>
          </p:cNvGraphicFramePr>
          <p:nvPr>
            <p:extLst>
              <p:ext uri="{D42A27DB-BD31-4B8C-83A1-F6EECF244321}">
                <p14:modId xmlns:p14="http://schemas.microsoft.com/office/powerpoint/2010/main" val="1833752786"/>
              </p:ext>
            </p:extLst>
          </p:nvPr>
        </p:nvGraphicFramePr>
        <p:xfrm>
          <a:off x="212179" y="1357460"/>
          <a:ext cx="11350170" cy="4384575"/>
        </p:xfrm>
        <a:graphic>
          <a:graphicData uri="http://schemas.openxmlformats.org/drawingml/2006/table">
            <a:tbl>
              <a:tblPr firstRow="1" firstCol="1" lastRow="1" lastCol="1" bandRow="1" bandCol="1">
                <a:tableStyleId>{5C22544A-7EE6-4342-B048-85BDC9FD1C3A}</a:tableStyleId>
              </a:tblPr>
              <a:tblGrid>
                <a:gridCol w="4024435">
                  <a:extLst>
                    <a:ext uri="{9D8B030D-6E8A-4147-A177-3AD203B41FA5}">
                      <a16:colId xmlns:a16="http://schemas.microsoft.com/office/drawing/2014/main" val="2378720145"/>
                    </a:ext>
                  </a:extLst>
                </a:gridCol>
                <a:gridCol w="7325735">
                  <a:extLst>
                    <a:ext uri="{9D8B030D-6E8A-4147-A177-3AD203B41FA5}">
                      <a16:colId xmlns:a16="http://schemas.microsoft.com/office/drawing/2014/main" val="36261056"/>
                    </a:ext>
                  </a:extLst>
                </a:gridCol>
              </a:tblGrid>
              <a:tr h="766782">
                <a:tc>
                  <a:txBody>
                    <a:bodyPr/>
                    <a:lstStyle/>
                    <a:p>
                      <a:pPr>
                        <a:spcBef>
                          <a:spcPts val="40"/>
                        </a:spcBef>
                        <a:spcAft>
                          <a:spcPts val="0"/>
                        </a:spcAft>
                      </a:pPr>
                      <a:r>
                        <a:rPr lang="es-ES" sz="500" dirty="0">
                          <a:effectLst/>
                        </a:rPr>
                        <a:t> </a:t>
                      </a:r>
                      <a:endParaRPr lang="es-CL" sz="600" dirty="0">
                        <a:effectLst/>
                      </a:endParaRPr>
                    </a:p>
                    <a:p>
                      <a:pPr marL="238760" marR="222250" algn="ctr">
                        <a:lnSpc>
                          <a:spcPct val="102000"/>
                        </a:lnSpc>
                        <a:spcAft>
                          <a:spcPts val="0"/>
                        </a:spcAft>
                      </a:pPr>
                      <a:r>
                        <a:rPr lang="es-ES" sz="1800" dirty="0">
                          <a:effectLst/>
                        </a:rPr>
                        <a:t>ELEMENTOS DE LA COMUNICACIÓN PARALINGÜISTICA</a:t>
                      </a:r>
                      <a:endParaRPr lang="es-C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Aft>
                          <a:spcPts val="0"/>
                        </a:spcAft>
                      </a:pPr>
                      <a:r>
                        <a:rPr lang="es-ES" sz="600" dirty="0">
                          <a:effectLst/>
                        </a:rPr>
                        <a:t> </a:t>
                      </a:r>
                      <a:endParaRPr lang="es-CL" sz="600" dirty="0">
                        <a:effectLst/>
                      </a:endParaRPr>
                    </a:p>
                    <a:p>
                      <a:pPr>
                        <a:spcBef>
                          <a:spcPts val="15"/>
                        </a:spcBef>
                        <a:spcAft>
                          <a:spcPts val="0"/>
                        </a:spcAft>
                      </a:pPr>
                      <a:r>
                        <a:rPr lang="es-ES" sz="900" dirty="0">
                          <a:effectLst/>
                        </a:rPr>
                        <a:t> </a:t>
                      </a:r>
                      <a:endParaRPr lang="es-CL" sz="600" dirty="0">
                        <a:effectLst/>
                      </a:endParaRPr>
                    </a:p>
                    <a:p>
                      <a:pPr marL="571500">
                        <a:spcAft>
                          <a:spcPts val="0"/>
                        </a:spcAft>
                      </a:pPr>
                      <a:r>
                        <a:rPr lang="es-ES" sz="1800" dirty="0">
                          <a:effectLst/>
                        </a:rPr>
                        <a:t>DEFINICION</a:t>
                      </a:r>
                      <a:endParaRPr lang="es-C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6456695"/>
                  </a:ext>
                </a:extLst>
              </a:tr>
              <a:tr h="804955">
                <a:tc>
                  <a:txBody>
                    <a:bodyPr/>
                    <a:lstStyle/>
                    <a:p>
                      <a:pPr>
                        <a:spcAft>
                          <a:spcPts val="0"/>
                        </a:spcAft>
                      </a:pPr>
                      <a:r>
                        <a:rPr lang="es-ES" sz="1800" dirty="0">
                          <a:effectLst/>
                        </a:rPr>
                        <a:t> </a:t>
                      </a:r>
                      <a:endParaRPr lang="es-CL" sz="1800" dirty="0">
                        <a:effectLst/>
                      </a:endParaRPr>
                    </a:p>
                    <a:p>
                      <a:pPr marL="236855" marR="222250" algn="ctr">
                        <a:spcBef>
                          <a:spcPts val="835"/>
                        </a:spcBef>
                        <a:spcAft>
                          <a:spcPts val="0"/>
                        </a:spcAft>
                      </a:pPr>
                      <a:r>
                        <a:rPr lang="es-ES" sz="1800" dirty="0">
                          <a:solidFill>
                            <a:srgbClr val="FFFF00"/>
                          </a:solidFill>
                          <a:effectLst/>
                        </a:rPr>
                        <a:t>ACENTO</a:t>
                      </a:r>
                      <a:endParaRPr lang="es-CL" sz="18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Bef>
                          <a:spcPts val="25"/>
                        </a:spcBef>
                        <a:spcAft>
                          <a:spcPts val="0"/>
                        </a:spcAft>
                      </a:pPr>
                      <a:r>
                        <a:rPr lang="es-ES" sz="1800" dirty="0">
                          <a:effectLst/>
                        </a:rPr>
                        <a:t> </a:t>
                      </a:r>
                      <a:endParaRPr lang="es-CL" sz="1800" dirty="0">
                        <a:effectLst/>
                      </a:endParaRPr>
                    </a:p>
                    <a:p>
                      <a:pPr marL="63500" marR="24130" algn="just">
                        <a:lnSpc>
                          <a:spcPct val="98000"/>
                        </a:lnSpc>
                        <a:spcBef>
                          <a:spcPts val="5"/>
                        </a:spcBef>
                        <a:spcAft>
                          <a:spcPts val="0"/>
                        </a:spcAft>
                      </a:pPr>
                      <a:r>
                        <a:rPr lang="es-ES" sz="1800" dirty="0" smtClean="0">
                          <a:effectLst/>
                        </a:rPr>
                        <a:t>Relieve</a:t>
                      </a:r>
                      <a:r>
                        <a:rPr lang="es-ES" sz="1800" spc="-85" dirty="0" smtClean="0">
                          <a:effectLst/>
                        </a:rPr>
                        <a:t> </a:t>
                      </a:r>
                      <a:r>
                        <a:rPr lang="es-ES" sz="1800" dirty="0">
                          <a:effectLst/>
                        </a:rPr>
                        <a:t>que</a:t>
                      </a:r>
                      <a:r>
                        <a:rPr lang="es-ES" sz="1800" spc="-85" dirty="0">
                          <a:effectLst/>
                        </a:rPr>
                        <a:t> </a:t>
                      </a:r>
                      <a:r>
                        <a:rPr lang="es-ES" sz="1800" dirty="0">
                          <a:effectLst/>
                        </a:rPr>
                        <a:t>en</a:t>
                      </a:r>
                      <a:r>
                        <a:rPr lang="es-ES" sz="1800" spc="-70" dirty="0">
                          <a:effectLst/>
                        </a:rPr>
                        <a:t> </a:t>
                      </a:r>
                      <a:r>
                        <a:rPr lang="es-ES" sz="1800" dirty="0">
                          <a:effectLst/>
                        </a:rPr>
                        <a:t>la</a:t>
                      </a:r>
                      <a:r>
                        <a:rPr lang="es-ES" sz="1800" spc="-75" dirty="0">
                          <a:effectLst/>
                        </a:rPr>
                        <a:t> </a:t>
                      </a:r>
                      <a:r>
                        <a:rPr lang="es-ES" sz="1800" dirty="0">
                          <a:effectLst/>
                        </a:rPr>
                        <a:t>pronunciación</a:t>
                      </a:r>
                      <a:r>
                        <a:rPr lang="es-ES" sz="1800" spc="-70" dirty="0">
                          <a:effectLst/>
                        </a:rPr>
                        <a:t> </a:t>
                      </a:r>
                      <a:r>
                        <a:rPr lang="es-ES" sz="1800" dirty="0">
                          <a:effectLst/>
                        </a:rPr>
                        <a:t>se</a:t>
                      </a:r>
                      <a:r>
                        <a:rPr lang="es-ES" sz="1800" spc="-80" dirty="0">
                          <a:effectLst/>
                        </a:rPr>
                        <a:t> </a:t>
                      </a:r>
                      <a:r>
                        <a:rPr lang="es-ES" sz="1800" dirty="0">
                          <a:effectLst/>
                        </a:rPr>
                        <a:t>da</a:t>
                      </a:r>
                      <a:r>
                        <a:rPr lang="es-ES" sz="1800" spc="-75" dirty="0">
                          <a:effectLst/>
                        </a:rPr>
                        <a:t> </a:t>
                      </a:r>
                      <a:r>
                        <a:rPr lang="es-ES" sz="1800" dirty="0">
                          <a:effectLst/>
                        </a:rPr>
                        <a:t>a</a:t>
                      </a:r>
                      <a:r>
                        <a:rPr lang="es-ES" sz="1800" spc="-70" dirty="0">
                          <a:effectLst/>
                        </a:rPr>
                        <a:t> </a:t>
                      </a:r>
                      <a:r>
                        <a:rPr lang="es-ES" sz="1800" dirty="0">
                          <a:effectLst/>
                        </a:rPr>
                        <a:t>una sílaba</a:t>
                      </a:r>
                      <a:r>
                        <a:rPr lang="es-ES" sz="1800" spc="-30" dirty="0">
                          <a:effectLst/>
                        </a:rPr>
                        <a:t> </a:t>
                      </a:r>
                      <a:r>
                        <a:rPr lang="es-ES" sz="1800" spc="-30" dirty="0" smtClean="0">
                          <a:effectLst/>
                        </a:rPr>
                        <a:t>o</a:t>
                      </a:r>
                      <a:r>
                        <a:rPr lang="es-ES" sz="1800" spc="-30" baseline="0" dirty="0" smtClean="0">
                          <a:effectLst/>
                        </a:rPr>
                        <a:t> letra </a:t>
                      </a:r>
                      <a:r>
                        <a:rPr lang="es-ES" sz="1800" dirty="0" smtClean="0">
                          <a:effectLst/>
                        </a:rPr>
                        <a:t>de</a:t>
                      </a:r>
                      <a:r>
                        <a:rPr lang="es-ES" sz="1800" spc="-25" dirty="0" smtClean="0">
                          <a:effectLst/>
                        </a:rPr>
                        <a:t> </a:t>
                      </a:r>
                      <a:r>
                        <a:rPr lang="es-ES" sz="1800" dirty="0">
                          <a:effectLst/>
                        </a:rPr>
                        <a:t>la</a:t>
                      </a:r>
                      <a:r>
                        <a:rPr lang="es-ES" sz="1800" spc="-25" dirty="0">
                          <a:effectLst/>
                        </a:rPr>
                        <a:t> </a:t>
                      </a:r>
                      <a:r>
                        <a:rPr lang="es-ES" sz="1800" dirty="0">
                          <a:effectLst/>
                        </a:rPr>
                        <a:t>palabra,</a:t>
                      </a:r>
                      <a:r>
                        <a:rPr lang="es-ES" sz="1800" spc="-15" dirty="0">
                          <a:effectLst/>
                        </a:rPr>
                        <a:t> </a:t>
                      </a:r>
                      <a:r>
                        <a:rPr lang="es-ES" sz="1800" dirty="0">
                          <a:effectLst/>
                        </a:rPr>
                        <a:t>distinguiéndola</a:t>
                      </a:r>
                      <a:r>
                        <a:rPr lang="es-ES" sz="1800" spc="-30" dirty="0">
                          <a:effectLst/>
                        </a:rPr>
                        <a:t> </a:t>
                      </a:r>
                      <a:r>
                        <a:rPr lang="es-ES" sz="1800" dirty="0">
                          <a:effectLst/>
                        </a:rPr>
                        <a:t>de</a:t>
                      </a:r>
                      <a:r>
                        <a:rPr lang="es-ES" sz="1800" spc="-20" dirty="0">
                          <a:effectLst/>
                        </a:rPr>
                        <a:t> </a:t>
                      </a:r>
                      <a:r>
                        <a:rPr lang="es-ES" sz="1800" dirty="0">
                          <a:effectLst/>
                        </a:rPr>
                        <a:t>las demás por una mayor intensidad o por un tono más</a:t>
                      </a:r>
                      <a:r>
                        <a:rPr lang="es-ES" sz="1800" spc="-50" dirty="0">
                          <a:effectLst/>
                        </a:rPr>
                        <a:t> </a:t>
                      </a:r>
                      <a:r>
                        <a:rPr lang="es-ES" sz="1800" dirty="0">
                          <a:effectLst/>
                        </a:rPr>
                        <a:t>alto.</a:t>
                      </a:r>
                      <a:endParaRPr lang="es-C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766750012"/>
                  </a:ext>
                </a:extLst>
              </a:tr>
              <a:tr h="143445">
                <a:tc>
                  <a:txBody>
                    <a:bodyPr/>
                    <a:lstStyle/>
                    <a:p>
                      <a:pPr>
                        <a:spcAft>
                          <a:spcPts val="0"/>
                        </a:spcAft>
                      </a:pPr>
                      <a:endParaRPr lang="es-C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Bef>
                          <a:spcPts val="15"/>
                        </a:spcBef>
                        <a:spcAft>
                          <a:spcPts val="0"/>
                        </a:spcAft>
                      </a:pPr>
                      <a:endParaRPr lang="es-C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009827627"/>
                  </a:ext>
                </a:extLst>
              </a:tr>
              <a:tr h="217916">
                <a:tc>
                  <a:txBody>
                    <a:bodyPr/>
                    <a:lstStyle/>
                    <a:p>
                      <a:pPr>
                        <a:spcAft>
                          <a:spcPts val="0"/>
                        </a:spcAft>
                      </a:pPr>
                      <a:endParaRPr lang="es-C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Bef>
                          <a:spcPts val="20"/>
                        </a:spcBef>
                        <a:spcAft>
                          <a:spcPts val="0"/>
                        </a:spcAft>
                      </a:pPr>
                      <a:endParaRPr lang="es-C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957577313"/>
                  </a:ext>
                </a:extLst>
              </a:tr>
              <a:tr h="113279">
                <a:tc>
                  <a:txBody>
                    <a:bodyPr/>
                    <a:lstStyle/>
                    <a:p>
                      <a:pPr>
                        <a:spcAft>
                          <a:spcPts val="0"/>
                        </a:spcAft>
                      </a:pPr>
                      <a:endParaRPr lang="es-C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Bef>
                          <a:spcPts val="25"/>
                        </a:spcBef>
                        <a:spcAft>
                          <a:spcPts val="0"/>
                        </a:spcAft>
                      </a:pPr>
                      <a:endParaRPr lang="es-C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729743113"/>
                  </a:ext>
                </a:extLst>
              </a:tr>
              <a:tr h="804955">
                <a:tc>
                  <a:txBody>
                    <a:bodyPr/>
                    <a:lstStyle/>
                    <a:p>
                      <a:pPr>
                        <a:spcAft>
                          <a:spcPts val="0"/>
                        </a:spcAft>
                      </a:pPr>
                      <a:r>
                        <a:rPr lang="es-ES" sz="1800" dirty="0">
                          <a:effectLst/>
                        </a:rPr>
                        <a:t> </a:t>
                      </a:r>
                      <a:endParaRPr lang="es-CL" sz="1800" dirty="0">
                        <a:effectLst/>
                      </a:endParaRPr>
                    </a:p>
                    <a:p>
                      <a:pPr marL="238125" marR="222250" algn="ctr">
                        <a:spcBef>
                          <a:spcPts val="845"/>
                        </a:spcBef>
                        <a:spcAft>
                          <a:spcPts val="0"/>
                        </a:spcAft>
                      </a:pPr>
                      <a:r>
                        <a:rPr lang="es-ES" sz="1800" dirty="0">
                          <a:solidFill>
                            <a:srgbClr val="FFFF00"/>
                          </a:solidFill>
                          <a:effectLst/>
                        </a:rPr>
                        <a:t>É</a:t>
                      </a:r>
                      <a:r>
                        <a:rPr lang="es-ES" sz="1800" dirty="0" smtClean="0">
                          <a:solidFill>
                            <a:srgbClr val="FFFF00"/>
                          </a:solidFill>
                          <a:effectLst/>
                        </a:rPr>
                        <a:t>NFASIS</a:t>
                      </a:r>
                      <a:endParaRPr lang="es-CL" sz="18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Bef>
                          <a:spcPts val="35"/>
                        </a:spcBef>
                        <a:spcAft>
                          <a:spcPts val="0"/>
                        </a:spcAft>
                      </a:pPr>
                      <a:r>
                        <a:rPr lang="es-ES" sz="1800" dirty="0">
                          <a:effectLst/>
                        </a:rPr>
                        <a:t> </a:t>
                      </a:r>
                      <a:endParaRPr lang="es-CL" sz="1800" dirty="0">
                        <a:effectLst/>
                      </a:endParaRPr>
                    </a:p>
                    <a:p>
                      <a:pPr marL="63500" marR="23495" algn="just">
                        <a:lnSpc>
                          <a:spcPct val="98000"/>
                        </a:lnSpc>
                        <a:spcAft>
                          <a:spcPts val="0"/>
                        </a:spcAft>
                      </a:pPr>
                      <a:r>
                        <a:rPr lang="es-ES" sz="1800" dirty="0">
                          <a:effectLst/>
                        </a:rPr>
                        <a:t>Fuerza</a:t>
                      </a:r>
                      <a:r>
                        <a:rPr lang="es-ES" sz="1800" spc="-45" dirty="0">
                          <a:effectLst/>
                        </a:rPr>
                        <a:t> </a:t>
                      </a:r>
                      <a:r>
                        <a:rPr lang="es-ES" sz="1800" dirty="0">
                          <a:effectLst/>
                        </a:rPr>
                        <a:t>de</a:t>
                      </a:r>
                      <a:r>
                        <a:rPr lang="es-ES" sz="1800" spc="-45" dirty="0">
                          <a:effectLst/>
                        </a:rPr>
                        <a:t> </a:t>
                      </a:r>
                      <a:r>
                        <a:rPr lang="es-ES" sz="1800" dirty="0">
                          <a:effectLst/>
                        </a:rPr>
                        <a:t>expresión</a:t>
                      </a:r>
                      <a:r>
                        <a:rPr lang="es-ES" sz="1800" spc="-40" dirty="0">
                          <a:effectLst/>
                        </a:rPr>
                        <a:t> </a:t>
                      </a:r>
                      <a:r>
                        <a:rPr lang="es-ES" sz="1800" dirty="0">
                          <a:effectLst/>
                        </a:rPr>
                        <a:t>o</a:t>
                      </a:r>
                      <a:r>
                        <a:rPr lang="es-ES" sz="1800" spc="-40" dirty="0">
                          <a:effectLst/>
                        </a:rPr>
                        <a:t> </a:t>
                      </a:r>
                      <a:r>
                        <a:rPr lang="es-ES" sz="1800" dirty="0">
                          <a:effectLst/>
                        </a:rPr>
                        <a:t>de</a:t>
                      </a:r>
                      <a:r>
                        <a:rPr lang="es-ES" sz="1800" spc="-45" dirty="0">
                          <a:effectLst/>
                        </a:rPr>
                        <a:t> </a:t>
                      </a:r>
                      <a:r>
                        <a:rPr lang="es-ES" sz="1800" dirty="0">
                          <a:effectLst/>
                        </a:rPr>
                        <a:t>entonación</a:t>
                      </a:r>
                      <a:r>
                        <a:rPr lang="es-ES" sz="1800" spc="-45" dirty="0">
                          <a:effectLst/>
                        </a:rPr>
                        <a:t> </a:t>
                      </a:r>
                      <a:r>
                        <a:rPr lang="es-ES" sz="1800" dirty="0">
                          <a:effectLst/>
                        </a:rPr>
                        <a:t>con</a:t>
                      </a:r>
                      <a:r>
                        <a:rPr lang="es-ES" sz="1800" spc="-40" dirty="0">
                          <a:effectLst/>
                        </a:rPr>
                        <a:t> </a:t>
                      </a:r>
                      <a:r>
                        <a:rPr lang="es-ES" sz="1800" dirty="0">
                          <a:effectLst/>
                        </a:rPr>
                        <a:t>que se</a:t>
                      </a:r>
                      <a:r>
                        <a:rPr lang="es-ES" sz="1800" spc="-80" dirty="0">
                          <a:effectLst/>
                        </a:rPr>
                        <a:t> </a:t>
                      </a:r>
                      <a:r>
                        <a:rPr lang="es-ES" sz="1800" dirty="0">
                          <a:effectLst/>
                        </a:rPr>
                        <a:t>quiere</a:t>
                      </a:r>
                      <a:r>
                        <a:rPr lang="es-ES" sz="1800" spc="-75" dirty="0">
                          <a:effectLst/>
                        </a:rPr>
                        <a:t> </a:t>
                      </a:r>
                      <a:r>
                        <a:rPr lang="es-ES" sz="1800" dirty="0">
                          <a:effectLst/>
                        </a:rPr>
                        <a:t>realzar</a:t>
                      </a:r>
                      <a:r>
                        <a:rPr lang="es-ES" sz="1800" spc="-70" dirty="0">
                          <a:effectLst/>
                        </a:rPr>
                        <a:t> </a:t>
                      </a:r>
                      <a:r>
                        <a:rPr lang="es-ES" sz="1800" dirty="0">
                          <a:effectLst/>
                        </a:rPr>
                        <a:t>la</a:t>
                      </a:r>
                      <a:r>
                        <a:rPr lang="es-ES" sz="1800" spc="-80" dirty="0">
                          <a:effectLst/>
                        </a:rPr>
                        <a:t> </a:t>
                      </a:r>
                      <a:r>
                        <a:rPr lang="es-ES" sz="1800" dirty="0">
                          <a:effectLst/>
                        </a:rPr>
                        <a:t>importancia</a:t>
                      </a:r>
                      <a:r>
                        <a:rPr lang="es-ES" sz="1800" spc="-80" dirty="0">
                          <a:effectLst/>
                        </a:rPr>
                        <a:t> </a:t>
                      </a:r>
                      <a:r>
                        <a:rPr lang="es-ES" sz="1800" dirty="0">
                          <a:effectLst/>
                        </a:rPr>
                        <a:t>de</a:t>
                      </a:r>
                      <a:r>
                        <a:rPr lang="es-ES" sz="1800" spc="-80" dirty="0">
                          <a:effectLst/>
                        </a:rPr>
                        <a:t> </a:t>
                      </a:r>
                      <a:r>
                        <a:rPr lang="es-ES" sz="1800" dirty="0">
                          <a:effectLst/>
                        </a:rPr>
                        <a:t>lo</a:t>
                      </a:r>
                      <a:r>
                        <a:rPr lang="es-ES" sz="1800" spc="-70" dirty="0">
                          <a:effectLst/>
                        </a:rPr>
                        <a:t> </a:t>
                      </a:r>
                      <a:r>
                        <a:rPr lang="es-ES" sz="1800" dirty="0">
                          <a:effectLst/>
                        </a:rPr>
                        <a:t>que</a:t>
                      </a:r>
                      <a:r>
                        <a:rPr lang="es-ES" sz="1800" spc="-80" dirty="0">
                          <a:effectLst/>
                        </a:rPr>
                        <a:t> </a:t>
                      </a:r>
                      <a:r>
                        <a:rPr lang="es-ES" sz="1800" dirty="0">
                          <a:effectLst/>
                        </a:rPr>
                        <a:t>se dice</a:t>
                      </a:r>
                      <a:r>
                        <a:rPr lang="es-ES" sz="1800" spc="-75" dirty="0">
                          <a:effectLst/>
                        </a:rPr>
                        <a:t> </a:t>
                      </a:r>
                      <a:r>
                        <a:rPr lang="es-ES" sz="1800" dirty="0">
                          <a:effectLst/>
                        </a:rPr>
                        <a:t>o</a:t>
                      </a:r>
                      <a:r>
                        <a:rPr lang="es-ES" sz="1800" spc="-90" dirty="0">
                          <a:effectLst/>
                        </a:rPr>
                        <a:t> </a:t>
                      </a:r>
                      <a:r>
                        <a:rPr lang="es-ES" sz="1800" dirty="0">
                          <a:effectLst/>
                        </a:rPr>
                        <a:t>se</a:t>
                      </a:r>
                      <a:r>
                        <a:rPr lang="es-ES" sz="1800" spc="-80" dirty="0">
                          <a:effectLst/>
                        </a:rPr>
                        <a:t> </a:t>
                      </a:r>
                      <a:r>
                        <a:rPr lang="es-ES" sz="1800" dirty="0">
                          <a:effectLst/>
                        </a:rPr>
                        <a:t>lee.</a:t>
                      </a:r>
                      <a:r>
                        <a:rPr lang="es-ES" sz="1800" spc="-60" dirty="0">
                          <a:effectLst/>
                        </a:rPr>
                        <a:t> </a:t>
                      </a:r>
                      <a:r>
                        <a:rPr lang="es-ES" sz="1800" dirty="0">
                          <a:effectLst/>
                        </a:rPr>
                        <a:t>Afectación</a:t>
                      </a:r>
                      <a:r>
                        <a:rPr lang="es-ES" sz="1800" spc="-70" dirty="0">
                          <a:effectLst/>
                        </a:rPr>
                        <a:t> </a:t>
                      </a:r>
                      <a:r>
                        <a:rPr lang="es-ES" sz="1800" dirty="0">
                          <a:effectLst/>
                        </a:rPr>
                        <a:t>en</a:t>
                      </a:r>
                      <a:r>
                        <a:rPr lang="es-ES" sz="1800" spc="-75" dirty="0">
                          <a:effectLst/>
                        </a:rPr>
                        <a:t> </a:t>
                      </a:r>
                      <a:r>
                        <a:rPr lang="es-ES" sz="1800" dirty="0">
                          <a:effectLst/>
                        </a:rPr>
                        <a:t>la</a:t>
                      </a:r>
                      <a:r>
                        <a:rPr lang="es-ES" sz="1800" spc="-75" dirty="0">
                          <a:effectLst/>
                        </a:rPr>
                        <a:t> </a:t>
                      </a:r>
                      <a:r>
                        <a:rPr lang="es-ES" sz="1800" dirty="0">
                          <a:effectLst/>
                        </a:rPr>
                        <a:t>expresión,</a:t>
                      </a:r>
                      <a:r>
                        <a:rPr lang="es-ES" sz="1800" spc="-80" dirty="0">
                          <a:effectLst/>
                        </a:rPr>
                        <a:t> </a:t>
                      </a:r>
                      <a:r>
                        <a:rPr lang="es-ES" sz="1800" dirty="0">
                          <a:effectLst/>
                        </a:rPr>
                        <a:t>en el</a:t>
                      </a:r>
                      <a:r>
                        <a:rPr lang="es-ES" sz="1800" spc="-30" dirty="0">
                          <a:effectLst/>
                        </a:rPr>
                        <a:t> </a:t>
                      </a:r>
                      <a:r>
                        <a:rPr lang="es-ES" sz="1800" dirty="0">
                          <a:effectLst/>
                        </a:rPr>
                        <a:t>tono</a:t>
                      </a:r>
                      <a:r>
                        <a:rPr lang="es-ES" sz="1800" spc="-40" dirty="0">
                          <a:effectLst/>
                        </a:rPr>
                        <a:t> </a:t>
                      </a:r>
                      <a:r>
                        <a:rPr lang="es-ES" sz="1800" dirty="0">
                          <a:effectLst/>
                        </a:rPr>
                        <a:t>de</a:t>
                      </a:r>
                      <a:r>
                        <a:rPr lang="es-ES" sz="1800" spc="-40" dirty="0">
                          <a:effectLst/>
                        </a:rPr>
                        <a:t> </a:t>
                      </a:r>
                      <a:r>
                        <a:rPr lang="es-ES" sz="1800" dirty="0">
                          <a:effectLst/>
                        </a:rPr>
                        <a:t>la</a:t>
                      </a:r>
                      <a:r>
                        <a:rPr lang="es-ES" sz="1800" spc="-25" dirty="0">
                          <a:effectLst/>
                        </a:rPr>
                        <a:t> </a:t>
                      </a:r>
                      <a:r>
                        <a:rPr lang="es-ES" sz="1800" dirty="0">
                          <a:effectLst/>
                        </a:rPr>
                        <a:t>voz</a:t>
                      </a:r>
                      <a:r>
                        <a:rPr lang="es-ES" sz="1800" spc="-30" dirty="0">
                          <a:effectLst/>
                        </a:rPr>
                        <a:t> </a:t>
                      </a:r>
                      <a:r>
                        <a:rPr lang="es-ES" sz="1800" dirty="0">
                          <a:effectLst/>
                        </a:rPr>
                        <a:t>o</a:t>
                      </a:r>
                      <a:r>
                        <a:rPr lang="es-ES" sz="1800" spc="-35" dirty="0">
                          <a:effectLst/>
                        </a:rPr>
                        <a:t> </a:t>
                      </a:r>
                      <a:r>
                        <a:rPr lang="es-ES" sz="1800" dirty="0">
                          <a:effectLst/>
                        </a:rPr>
                        <a:t>en</a:t>
                      </a:r>
                      <a:r>
                        <a:rPr lang="es-ES" sz="1800" spc="-15" dirty="0">
                          <a:effectLst/>
                        </a:rPr>
                        <a:t> </a:t>
                      </a:r>
                      <a:r>
                        <a:rPr lang="es-ES" sz="1800" dirty="0">
                          <a:effectLst/>
                        </a:rPr>
                        <a:t>el</a:t>
                      </a:r>
                      <a:r>
                        <a:rPr lang="es-ES" sz="1800" spc="-45" dirty="0">
                          <a:effectLst/>
                        </a:rPr>
                        <a:t> </a:t>
                      </a:r>
                      <a:r>
                        <a:rPr lang="es-ES" sz="1800" dirty="0">
                          <a:effectLst/>
                        </a:rPr>
                        <a:t>gesto.</a:t>
                      </a:r>
                      <a:endParaRPr lang="es-C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79890615"/>
                  </a:ext>
                </a:extLst>
              </a:tr>
              <a:tr h="484278">
                <a:tc>
                  <a:txBody>
                    <a:bodyPr/>
                    <a:lstStyle/>
                    <a:p>
                      <a:pPr>
                        <a:spcBef>
                          <a:spcPts val="30"/>
                        </a:spcBef>
                        <a:spcAft>
                          <a:spcPts val="0"/>
                        </a:spcAft>
                      </a:pPr>
                      <a:endParaRPr lang="es-CL" sz="18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spcBef>
                          <a:spcPts val="15"/>
                        </a:spcBef>
                        <a:spcAft>
                          <a:spcPts val="0"/>
                        </a:spcAft>
                      </a:pPr>
                      <a:endParaRPr lang="es-C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509179068"/>
                  </a:ext>
                </a:extLst>
              </a:tr>
            </a:tbl>
          </a:graphicData>
        </a:graphic>
      </p:graphicFrame>
    </p:spTree>
    <p:extLst>
      <p:ext uri="{BB962C8B-B14F-4D97-AF65-F5344CB8AC3E}">
        <p14:creationId xmlns:p14="http://schemas.microsoft.com/office/powerpoint/2010/main" val="2522883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p:cNvSpPr/>
          <p:nvPr/>
        </p:nvSpPr>
        <p:spPr>
          <a:xfrm>
            <a:off x="626471" y="848412"/>
            <a:ext cx="11296357" cy="5016758"/>
          </a:xfrm>
          <a:prstGeom prst="rect">
            <a:avLst/>
          </a:prstGeom>
        </p:spPr>
        <p:txBody>
          <a:bodyPr wrap="square">
            <a:spAutoFit/>
          </a:bodyPr>
          <a:lstStyle/>
          <a:p>
            <a:endParaRPr lang="es-CL" dirty="0">
              <a:solidFill>
                <a:srgbClr val="FF0000"/>
              </a:solidFill>
            </a:endParaRPr>
          </a:p>
          <a:p>
            <a:r>
              <a:rPr lang="es-CL" sz="2400" b="1" dirty="0" smtClean="0">
                <a:solidFill>
                  <a:srgbClr val="FF0000"/>
                </a:solidFill>
              </a:rPr>
              <a:t>                                 </a:t>
            </a:r>
            <a:r>
              <a:rPr lang="es-CL" sz="2400" b="1" dirty="0" smtClean="0">
                <a:solidFill>
                  <a:srgbClr val="FF0000"/>
                </a:solidFill>
              </a:rPr>
              <a:t> </a:t>
            </a:r>
            <a:r>
              <a:rPr lang="es-CL" sz="2400" b="1" dirty="0" smtClean="0">
                <a:solidFill>
                  <a:srgbClr val="FF0000"/>
                </a:solidFill>
              </a:rPr>
              <a:t>ELEMENTOS </a:t>
            </a:r>
            <a:r>
              <a:rPr lang="es-CL" sz="2400" b="1" dirty="0">
                <a:solidFill>
                  <a:srgbClr val="FF0000"/>
                </a:solidFill>
              </a:rPr>
              <a:t>DE LA COMUNICACIÓN PARALINGÜISTICA</a:t>
            </a:r>
            <a:r>
              <a:rPr lang="es-CL" sz="2400" b="1" dirty="0"/>
              <a:t>	</a:t>
            </a:r>
          </a:p>
          <a:p>
            <a:endParaRPr lang="es-CL" sz="2400" b="1" dirty="0"/>
          </a:p>
          <a:p>
            <a:endParaRPr lang="es-CL" sz="2400" dirty="0" smtClean="0">
              <a:solidFill>
                <a:srgbClr val="FF0000"/>
              </a:solidFill>
            </a:endParaRPr>
          </a:p>
          <a:p>
            <a:r>
              <a:rPr lang="es-CL" sz="2000" dirty="0" smtClean="0">
                <a:solidFill>
                  <a:schemeClr val="accent1"/>
                </a:solidFill>
              </a:rPr>
              <a:t>PRONUNCIACIÓN</a:t>
            </a:r>
            <a:r>
              <a:rPr lang="es-CL" sz="2000" dirty="0" smtClean="0"/>
              <a:t> : Definición </a:t>
            </a:r>
            <a:r>
              <a:rPr lang="es-CL" sz="2000" dirty="0"/>
              <a:t>de </a:t>
            </a:r>
            <a:r>
              <a:rPr lang="es-CL" sz="2000" b="1" dirty="0"/>
              <a:t>pronunciación</a:t>
            </a:r>
            <a:r>
              <a:rPr lang="es-CL" sz="2000" dirty="0"/>
              <a:t>. </a:t>
            </a:r>
            <a:r>
              <a:rPr lang="es-CL" sz="2000" b="1" dirty="0"/>
              <a:t>Pronunciación</a:t>
            </a:r>
            <a:r>
              <a:rPr lang="es-CL" sz="2000" dirty="0"/>
              <a:t>, del latín </a:t>
            </a:r>
            <a:r>
              <a:rPr lang="es-CL" sz="2000" dirty="0" err="1"/>
              <a:t>pronuntiatio</a:t>
            </a:r>
            <a:r>
              <a:rPr lang="es-CL" sz="2000" dirty="0"/>
              <a:t>, es la acción y efecto de </a:t>
            </a:r>
            <a:r>
              <a:rPr lang="es-CL" sz="2000" b="1" dirty="0"/>
              <a:t>pronunciar</a:t>
            </a:r>
            <a:r>
              <a:rPr lang="es-CL" sz="2000" dirty="0"/>
              <a:t> (articular y emitir sonidos para </a:t>
            </a:r>
            <a:r>
              <a:rPr lang="es-CL" sz="2000" dirty="0" smtClean="0"/>
              <a:t>hablar). </a:t>
            </a:r>
            <a:r>
              <a:rPr lang="es-CL" sz="2000" dirty="0"/>
              <a:t>El concepto se utiliza </a:t>
            </a:r>
            <a:r>
              <a:rPr lang="es-CL" sz="2000" dirty="0" smtClean="0"/>
              <a:t>para señalar el </a:t>
            </a:r>
            <a:r>
              <a:rPr lang="es-CL" sz="2000" dirty="0"/>
              <a:t>modo o la manera en que se </a:t>
            </a:r>
            <a:r>
              <a:rPr lang="es-CL" sz="2000" dirty="0" smtClean="0"/>
              <a:t>emiten las vocales y consonantes .</a:t>
            </a:r>
          </a:p>
          <a:p>
            <a:endParaRPr lang="es-CL" sz="2000" dirty="0"/>
          </a:p>
          <a:p>
            <a:r>
              <a:rPr lang="es-CL" sz="2000" dirty="0" smtClean="0">
                <a:solidFill>
                  <a:srgbClr val="FF0000"/>
                </a:solidFill>
              </a:rPr>
              <a:t>MODULACIÓN </a:t>
            </a:r>
          </a:p>
          <a:p>
            <a:endParaRPr lang="es-CL" sz="2000" dirty="0">
              <a:solidFill>
                <a:srgbClr val="FF0000"/>
              </a:solidFill>
            </a:endParaRPr>
          </a:p>
          <a:p>
            <a:pPr algn="just"/>
            <a:r>
              <a:rPr lang="es-ES" dirty="0">
                <a:effectLst>
                  <a:outerShdw blurRad="38100" dist="38100" dir="2700000" algn="tl">
                    <a:srgbClr val="000000">
                      <a:alpha val="43137"/>
                    </a:srgbClr>
                  </a:outerShdw>
                </a:effectLst>
              </a:rPr>
              <a:t>La modulación de voz es un cambio del volumen, tono, ritmo, pronunciación y velocidad del sonido de la voz. Está íntimamente relacionada a la intensidad con la que queremos expresar los sentimientos al momento de transmitir un mensaje. Por lo general hacemos modular nuestra voz al hablar en público, somos docentes, actores, periodistas, conductores de un programa, cantantes o trasmitimos contenido </a:t>
            </a:r>
            <a:r>
              <a:rPr lang="es-ES" dirty="0" err="1">
                <a:effectLst>
                  <a:outerShdw blurRad="38100" dist="38100" dir="2700000" algn="tl">
                    <a:srgbClr val="000000">
                      <a:alpha val="43137"/>
                    </a:srgbClr>
                  </a:outerShdw>
                </a:effectLst>
              </a:rPr>
              <a:t>streaming</a:t>
            </a:r>
            <a:r>
              <a:rPr lang="es-ES" dirty="0">
                <a:effectLst>
                  <a:outerShdw blurRad="38100" dist="38100" dir="2700000" algn="tl">
                    <a:srgbClr val="000000">
                      <a:alpha val="43137"/>
                    </a:srgbClr>
                  </a:outerShdw>
                </a:effectLst>
              </a:rPr>
              <a:t> u </a:t>
            </a:r>
            <a:r>
              <a:rPr lang="es-ES" dirty="0" smtClean="0">
                <a:effectLst>
                  <a:outerShdw blurRad="38100" dist="38100" dir="2700000" algn="tl">
                    <a:srgbClr val="000000">
                      <a:alpha val="43137"/>
                    </a:srgbClr>
                  </a:outerShdw>
                </a:effectLst>
              </a:rPr>
              <a:t>online</a:t>
            </a:r>
            <a:r>
              <a:rPr lang="es-ES" dirty="0" smtClean="0"/>
              <a:t>.</a:t>
            </a:r>
            <a:endParaRPr lang="es-CL" sz="2000" dirty="0"/>
          </a:p>
          <a:p>
            <a:endParaRPr lang="es-CL" sz="2000" dirty="0"/>
          </a:p>
        </p:txBody>
      </p:sp>
    </p:spTree>
    <p:extLst>
      <p:ext uri="{BB962C8B-B14F-4D97-AF65-F5344CB8AC3E}">
        <p14:creationId xmlns:p14="http://schemas.microsoft.com/office/powerpoint/2010/main" val="176034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11777" y="855256"/>
            <a:ext cx="10820400" cy="6361610"/>
          </a:xfrm>
        </p:spPr>
        <p:txBody>
          <a:bodyPr>
            <a:normAutofit/>
          </a:bodyPr>
          <a:lstStyle/>
          <a:p>
            <a:pPr algn="just"/>
            <a:r>
              <a:rPr lang="es-CL" dirty="0" smtClean="0">
                <a:latin typeface="Calibri" panose="020F0502020204030204" pitchFamily="34" charset="0"/>
                <a:cs typeface="Calibri" panose="020F0502020204030204" pitchFamily="34" charset="0"/>
              </a:rPr>
              <a:t>:</a:t>
            </a:r>
            <a:r>
              <a:rPr lang="es-CL" dirty="0">
                <a:solidFill>
                  <a:srgbClr val="FF0000"/>
                </a:solidFill>
                <a:latin typeface="Calibri" panose="020F0502020204030204" pitchFamily="34" charset="0"/>
                <a:cs typeface="Calibri" panose="020F0502020204030204" pitchFamily="34" charset="0"/>
              </a:rPr>
              <a:t>TONO DE VOZ</a:t>
            </a:r>
            <a:r>
              <a:rPr lang="es-CL" dirty="0" smtClean="0">
                <a:solidFill>
                  <a:srgbClr val="FF0000"/>
                </a:solidFill>
                <a:latin typeface="Calibri" panose="020F0502020204030204" pitchFamily="34" charset="0"/>
                <a:cs typeface="Calibri" panose="020F0502020204030204" pitchFamily="34" charset="0"/>
              </a:rPr>
              <a:t> </a:t>
            </a:r>
            <a:r>
              <a:rPr lang="es-CL" sz="1800" dirty="0">
                <a:latin typeface="Calibri" panose="020F0502020204030204" pitchFamily="34" charset="0"/>
                <a:cs typeface="Calibri" panose="020F0502020204030204" pitchFamily="34" charset="0"/>
              </a:rPr>
              <a:t>es </a:t>
            </a:r>
            <a:r>
              <a:rPr lang="es-CL" sz="1800" dirty="0"/>
              <a:t>se define como la altura o elevación de la </a:t>
            </a:r>
            <a:r>
              <a:rPr lang="es-CL" sz="1800" b="1" dirty="0"/>
              <a:t>voz</a:t>
            </a:r>
            <a:r>
              <a:rPr lang="es-CL" sz="1800" dirty="0"/>
              <a:t> que resulta de la frecuencia de las vibraciones de las cuerdas vocales. Si estos músculos vibran un número elevado de veces por segundo, aumenta su tensión, la altura es mayor, la </a:t>
            </a:r>
            <a:r>
              <a:rPr lang="es-CL" sz="1800" b="1" dirty="0"/>
              <a:t>voz</a:t>
            </a:r>
            <a:r>
              <a:rPr lang="es-CL" sz="1800" dirty="0"/>
              <a:t> se eleva y, en definitiva, se escucha más </a:t>
            </a:r>
            <a:r>
              <a:rPr lang="es-CL" sz="1800" dirty="0" smtClean="0"/>
              <a:t>aguda</a:t>
            </a:r>
            <a:r>
              <a:rPr lang="es-CL" dirty="0" smtClean="0"/>
              <a:t>.</a:t>
            </a:r>
            <a:endParaRPr lang="es-CL" dirty="0" smtClean="0">
              <a:latin typeface="Calibri" panose="020F0502020204030204" pitchFamily="34" charset="0"/>
              <a:cs typeface="Calibri" panose="020F0502020204030204" pitchFamily="34" charset="0"/>
            </a:endParaRPr>
          </a:p>
          <a:p>
            <a:pPr algn="just"/>
            <a:r>
              <a:rPr lang="es-CL" dirty="0" smtClean="0">
                <a:latin typeface="Calibri" panose="020F0502020204030204" pitchFamily="34" charset="0"/>
                <a:cs typeface="Calibri" panose="020F0502020204030204" pitchFamily="34" charset="0"/>
              </a:rPr>
              <a:t> </a:t>
            </a:r>
            <a:r>
              <a:rPr lang="es-CL" dirty="0" smtClean="0">
                <a:solidFill>
                  <a:srgbClr val="FF0000"/>
                </a:solidFill>
                <a:latin typeface="Calibri" panose="020F0502020204030204" pitchFamily="34" charset="0"/>
                <a:cs typeface="Calibri" panose="020F0502020204030204" pitchFamily="34" charset="0"/>
              </a:rPr>
              <a:t>RITMO</a:t>
            </a:r>
            <a:r>
              <a:rPr lang="es-CL" dirty="0">
                <a:solidFill>
                  <a:srgbClr val="FF0000"/>
                </a:solidFill>
                <a:latin typeface="Calibri" panose="020F0502020204030204" pitchFamily="34" charset="0"/>
                <a:cs typeface="Calibri" panose="020F0502020204030204" pitchFamily="34" charset="0"/>
              </a:rPr>
              <a:t>: </a:t>
            </a:r>
            <a:r>
              <a:rPr lang="es-CL" dirty="0">
                <a:latin typeface="Calibri" panose="020F0502020204030204" pitchFamily="34" charset="0"/>
                <a:cs typeface="Calibri" panose="020F0502020204030204" pitchFamily="34" charset="0"/>
              </a:rPr>
              <a:t>es la sensación de dinamismo que se genera por la combinación de la velocidad del sonido y la extensión de las pausas. Para que nuestro mensaje sea entendible, debemos emplear un ritmo de entre 100 y 150 palabras por minuto. Por encima de las 200, se dice que una persona es </a:t>
            </a:r>
            <a:r>
              <a:rPr lang="es-CL" dirty="0" err="1">
                <a:latin typeface="Calibri" panose="020F0502020204030204" pitchFamily="34" charset="0"/>
                <a:cs typeface="Calibri" panose="020F0502020204030204" pitchFamily="34" charset="0"/>
              </a:rPr>
              <a:t>taquilálica</a:t>
            </a:r>
            <a:r>
              <a:rPr lang="es-CL" dirty="0">
                <a:latin typeface="Calibri" panose="020F0502020204030204" pitchFamily="34" charset="0"/>
                <a:cs typeface="Calibri" panose="020F0502020204030204" pitchFamily="34" charset="0"/>
              </a:rPr>
              <a:t> (habla muy </a:t>
            </a:r>
            <a:r>
              <a:rPr lang="es-CL" dirty="0" smtClean="0">
                <a:latin typeface="Calibri" panose="020F0502020204030204" pitchFamily="34" charset="0"/>
                <a:cs typeface="Calibri" panose="020F0502020204030204" pitchFamily="34" charset="0"/>
              </a:rPr>
              <a:t>de prisa </a:t>
            </a:r>
            <a:r>
              <a:rPr lang="es-CL" dirty="0">
                <a:latin typeface="Calibri" panose="020F0502020204030204" pitchFamily="34" charset="0"/>
                <a:cs typeface="Calibri" panose="020F0502020204030204" pitchFamily="34" charset="0"/>
              </a:rPr>
              <a:t>y por tanto podemos tener problemas para comprenderla), mientras que por debajo de 100 es </a:t>
            </a:r>
            <a:r>
              <a:rPr lang="es-CL" dirty="0" err="1">
                <a:latin typeface="Calibri" panose="020F0502020204030204" pitchFamily="34" charset="0"/>
                <a:cs typeface="Calibri" panose="020F0502020204030204" pitchFamily="34" charset="0"/>
              </a:rPr>
              <a:t>bradilálica</a:t>
            </a:r>
            <a:r>
              <a:rPr lang="es-CL" dirty="0">
                <a:latin typeface="Calibri" panose="020F0502020204030204" pitchFamily="34" charset="0"/>
                <a:cs typeface="Calibri" panose="020F0502020204030204" pitchFamily="34" charset="0"/>
              </a:rPr>
              <a:t> (su ritmo es muy lento y puede aburrir).</a:t>
            </a:r>
          </a:p>
          <a:p>
            <a:pPr algn="just"/>
            <a:r>
              <a:rPr lang="es-CL" dirty="0">
                <a:solidFill>
                  <a:srgbClr val="FF0000"/>
                </a:solidFill>
                <a:latin typeface="Calibri" panose="020F0502020204030204" pitchFamily="34" charset="0"/>
                <a:cs typeface="Calibri" panose="020F0502020204030204" pitchFamily="34" charset="0"/>
              </a:rPr>
              <a:t>VOLUMEN: </a:t>
            </a:r>
            <a:r>
              <a:rPr lang="es-CL" dirty="0">
                <a:latin typeface="Calibri" panose="020F0502020204030204" pitchFamily="34" charset="0"/>
                <a:cs typeface="Calibri" panose="020F0502020204030204" pitchFamily="34" charset="0"/>
              </a:rPr>
              <a:t>es la percepción del sonido en el oído y se relaciona con la intensidad con la que hablamos. Lo empleamos para poner énfasis, regular e incluso alterar un proceso de comunicación. Generalmente, un volumen muy débil, suave o bajo nos indicará timidez, sumisión o tristeza. Por el contrario, un volumen alto o muy fuerte transmite autoridad, seguridad en uno mismo o dominio de una situación.</a:t>
            </a:r>
          </a:p>
          <a:p>
            <a:pPr algn="just"/>
            <a:r>
              <a:rPr lang="es-CL" dirty="0" smtClean="0">
                <a:latin typeface="Calibri" panose="020F0502020204030204" pitchFamily="34" charset="0"/>
                <a:cs typeface="Calibri" panose="020F0502020204030204" pitchFamily="34" charset="0"/>
              </a:rPr>
              <a:t>.</a:t>
            </a:r>
            <a:r>
              <a:rPr lang="es-CL" dirty="0" smtClean="0">
                <a:solidFill>
                  <a:srgbClr val="FF0000"/>
                </a:solidFill>
                <a:latin typeface="Calibri" panose="020F0502020204030204" pitchFamily="34" charset="0"/>
                <a:cs typeface="Calibri" panose="020F0502020204030204" pitchFamily="34" charset="0"/>
              </a:rPr>
              <a:t>TIMBRE: </a:t>
            </a:r>
            <a:r>
              <a:rPr lang="es-CL" dirty="0">
                <a:latin typeface="Calibri" panose="020F0502020204030204" pitchFamily="34" charset="0"/>
                <a:cs typeface="Calibri" panose="020F0502020204030204" pitchFamily="34" charset="0"/>
              </a:rPr>
              <a:t>es el registro que nos permite distinguir a una persona de forma inmediata. Por ejemplo, si conocemos el timbre de voz de alguna persona cercana a nosotros, en el momento en que la </a:t>
            </a:r>
            <a:r>
              <a:rPr lang="es-CL" dirty="0" smtClean="0">
                <a:latin typeface="Calibri" panose="020F0502020204030204" pitchFamily="34" charset="0"/>
                <a:cs typeface="Calibri" panose="020F0502020204030204" pitchFamily="34" charset="0"/>
              </a:rPr>
              <a:t>oímos , </a:t>
            </a:r>
            <a:r>
              <a:rPr lang="es-CL" dirty="0">
                <a:latin typeface="Calibri" panose="020F0502020204030204" pitchFamily="34" charset="0"/>
                <a:cs typeface="Calibri" panose="020F0502020204030204" pitchFamily="34" charset="0"/>
              </a:rPr>
              <a:t>aun sin verla, pensaremos «Por ahí viene (esa persona)».</a:t>
            </a:r>
          </a:p>
          <a:p>
            <a:pPr algn="just"/>
            <a:endParaRPr lang="es-CL" dirty="0">
              <a:latin typeface="Calibri" panose="020F0502020204030204" pitchFamily="34" charset="0"/>
              <a:cs typeface="Calibri" panose="020F0502020204030204" pitchFamily="34" charset="0"/>
            </a:endParaRPr>
          </a:p>
          <a:p>
            <a:pPr algn="just"/>
            <a:endParaRPr lang="es-CL"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6544491"/>
      </p:ext>
    </p:extLst>
  </p:cSld>
  <p:clrMapOvr>
    <a:masterClrMapping/>
  </p:clrMapOvr>
</p:sld>
</file>

<file path=ppt/theme/theme1.xml><?xml version="1.0" encoding="utf-8"?>
<a:theme xmlns:a="http://schemas.openxmlformats.org/drawingml/2006/main" name="Estela de condensación">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Estela de condensación</Template>
  <TotalTime>1032</TotalTime>
  <Words>26</Words>
  <Application>Microsoft Office PowerPoint</Application>
  <PresentationFormat>Panorámica</PresentationFormat>
  <Paragraphs>34</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Century Gothic</vt:lpstr>
      <vt:lpstr>Times New Roman</vt:lpstr>
      <vt:lpstr>Estela de condensación</vt:lpstr>
      <vt:lpstr>ELEMENTOS PARAVERBALES DE LA COMUNICACIÓN   </vt:lpstr>
      <vt:lpstr>INTRODUCCION </vt:lpstr>
      <vt:lpstr>Presentación de PowerPoint</vt:lpstr>
      <vt:lpstr>Presentación de PowerPoint</vt:lpstr>
      <vt:lpstr>Presentación de PowerPoint</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UN SISTEMA CODIFICADO DE NOTACIÓN PARALINGÜÍSTICA</dc:title>
  <dc:creator>ivan pizarro</dc:creator>
  <cp:lastModifiedBy>HP ENVY</cp:lastModifiedBy>
  <cp:revision>28</cp:revision>
  <dcterms:created xsi:type="dcterms:W3CDTF">2020-04-20T14:37:51Z</dcterms:created>
  <dcterms:modified xsi:type="dcterms:W3CDTF">2022-03-28T01:36:02Z</dcterms:modified>
</cp:coreProperties>
</file>