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9" r:id="rId3"/>
    <p:sldId id="261" r:id="rId4"/>
    <p:sldId id="263" r:id="rId5"/>
    <p:sldId id="264" r:id="rId6"/>
    <p:sldId id="268" r:id="rId7"/>
    <p:sldId id="269" r:id="rId8"/>
    <p:sldId id="271" r:id="rId9"/>
    <p:sldId id="272" r:id="rId10"/>
    <p:sldId id="273" r:id="rId11"/>
    <p:sldId id="274" r:id="rId12"/>
    <p:sldId id="276" r:id="rId13"/>
    <p:sldId id="277" r:id="rId14"/>
    <p:sldId id="278" r:id="rId15"/>
    <p:sldId id="279" r:id="rId16"/>
    <p:sldId id="280" r:id="rId17"/>
    <p:sldId id="281" r:id="rId18"/>
    <p:sldId id="282" r:id="rId19"/>
    <p:sldId id="283" r:id="rId20"/>
    <p:sldId id="284" r:id="rId21"/>
    <p:sldId id="285" r:id="rId22"/>
    <p:sldId id="287" r:id="rId23"/>
    <p:sldId id="289" r:id="rId24"/>
    <p:sldId id="291" r:id="rId25"/>
    <p:sldId id="292" r:id="rId26"/>
    <p:sldId id="293" r:id="rId2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snapToGrid="0">
      <p:cViewPr varScale="1">
        <p:scale>
          <a:sx n="63" d="100"/>
          <a:sy n="63" d="100"/>
        </p:scale>
        <p:origin x="804" y="6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a:xfrm>
            <a:off x="7909561" y="4314328"/>
            <a:ext cx="2910840" cy="374642"/>
          </a:xfrm>
        </p:spPr>
        <p:txBody>
          <a:bodyPr/>
          <a:lstStyle/>
          <a:p>
            <a:fld id="{48A87A34-81AB-432B-8DAE-1953F412C126}" type="datetimeFigureOut">
              <a:rPr lang="en-US" dirty="0"/>
              <a:t>3/4/2022</a:t>
            </a:fld>
            <a:endParaRPr lang="en-US" dirty="0"/>
          </a:p>
        </p:txBody>
      </p:sp>
      <p:sp>
        <p:nvSpPr>
          <p:cNvPr id="5" name="Footer Placeholder 4"/>
          <p:cNvSpPr>
            <a:spLocks noGrp="1"/>
          </p:cNvSpPr>
          <p:nvPr>
            <p:ph type="ftr" sz="quarter" idx="11"/>
          </p:nvPr>
        </p:nvSpPr>
        <p:spPr>
          <a:xfrm>
            <a:off x="1371600" y="4323845"/>
            <a:ext cx="6400800" cy="365125"/>
          </a:xfrm>
        </p:spPr>
        <p:txBody>
          <a:bodyPr/>
          <a:lstStyle/>
          <a:p>
            <a:endParaRPr lang="en-US" dirty="0"/>
          </a:p>
        </p:txBody>
      </p:sp>
      <p:sp>
        <p:nvSpPr>
          <p:cNvPr id="6" name="Slide Number Placeholder 5"/>
          <p:cNvSpPr>
            <a:spLocks noGrp="1"/>
          </p:cNvSpPr>
          <p:nvPr>
            <p:ph type="sldNum" sz="quarter" idx="12"/>
          </p:nvPr>
        </p:nvSpPr>
        <p:spPr>
          <a:xfrm>
            <a:off x="8077200" y="1430866"/>
            <a:ext cx="2743200"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ítulo y descripció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ita con descripció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s-ES" smtClean="0"/>
              <a:t>Haga clic para modificar el estilo de título del patrón</a:t>
            </a:r>
            <a:endParaRPr lang="en-US" dirty="0"/>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3/4/2022</a:t>
            </a:fld>
            <a:endParaRPr lang="en-US" dirty="0"/>
          </a:p>
        </p:txBody>
      </p:sp>
      <p:sp>
        <p:nvSpPr>
          <p:cNvPr id="6" name="Footer Placeholder 5"/>
          <p:cNvSpPr>
            <a:spLocks noGrp="1"/>
          </p:cNvSpPr>
          <p:nvPr>
            <p:ph type="ftr" sz="quarter" idx="11"/>
          </p:nvPr>
        </p:nvSpPr>
        <p:spPr>
          <a:xfrm>
            <a:off x="685800" y="379941"/>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arjeta de nombr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48A87A34-81AB-432B-8DAE-1953F412C126}" type="datetimeFigureOut">
              <a:rPr lang="en-US" dirty="0"/>
              <a:pPr/>
              <a:t>3/4/2022</a:t>
            </a:fld>
            <a:endParaRPr lang="en-US" dirty="0"/>
          </a:p>
        </p:txBody>
      </p:sp>
      <p:sp>
        <p:nvSpPr>
          <p:cNvPr id="6" name="Footer Placeholder 5"/>
          <p:cNvSpPr>
            <a:spLocks noGrp="1"/>
          </p:cNvSpPr>
          <p:nvPr>
            <p:ph type="ftr" sz="quarter" idx="11"/>
          </p:nvPr>
        </p:nvSpPr>
        <p:spPr>
          <a:xfrm>
            <a:off x="685800" y="378883"/>
            <a:ext cx="6991492" cy="365125"/>
          </a:xfrm>
        </p:spPr>
        <p:txBody>
          <a:bodyPr/>
          <a:lstStyle/>
          <a:p>
            <a:endParaRPr lang="en-US" dirty="0"/>
          </a:p>
        </p:txBody>
      </p:sp>
      <p:sp>
        <p:nvSpPr>
          <p:cNvPr id="7" name="Slide Number Placeholder 6"/>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s-ES" smtClean="0"/>
              <a:t>Haga clic para modificar el estilo de título del patrón</a:t>
            </a:r>
            <a:endParaRPr lang="en-US" dirty="0"/>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s-ES" smtClean="0"/>
              <a:t>Haga clic para modificar el estilo de título del patrón</a:t>
            </a:r>
            <a:endParaRPr lang="en-US" dirty="0"/>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Editar el estilo de texto del patrón</a:t>
            </a:r>
          </a:p>
        </p:txBody>
      </p:sp>
      <p:sp>
        <p:nvSpPr>
          <p:cNvPr id="3" name="Date Placeholder 2"/>
          <p:cNvSpPr>
            <a:spLocks noGrp="1"/>
          </p:cNvSpPr>
          <p:nvPr>
            <p:ph type="dt" sz="half" idx="10"/>
          </p:nvPr>
        </p:nvSpPr>
        <p:spPr/>
        <p:txBody>
          <a:bodyPr/>
          <a:lstStyle/>
          <a:p>
            <a:fld id="{48A87A34-81AB-432B-8DAE-1953F412C126}"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48A87A34-81AB-432B-8DAE-1953F412C126}" type="datetimeFigureOut">
              <a:rPr lang="en-US" dirty="0"/>
              <a:pPr/>
              <a:t>3/4/2022</a:t>
            </a:fld>
            <a:endParaRPr lang="en-US" dirty="0"/>
          </a:p>
        </p:txBody>
      </p:sp>
      <p:sp>
        <p:nvSpPr>
          <p:cNvPr id="5" name="Footer Placeholder 4"/>
          <p:cNvSpPr>
            <a:spLocks noGrp="1"/>
          </p:cNvSpPr>
          <p:nvPr>
            <p:ph type="ftr" sz="quarter" idx="11"/>
          </p:nvPr>
        </p:nvSpPr>
        <p:spPr>
          <a:xfrm>
            <a:off x="685800" y="381000"/>
            <a:ext cx="6991492" cy="36512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3/4/2022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48A87A34-81AB-432B-8DAE-1953F412C126}" type="datetimeFigureOut">
              <a:rPr lang="en-US" dirty="0"/>
              <a:pPr/>
              <a:t>3/4/2022</a:t>
            </a:fld>
            <a:endParaRPr lang="en-US" dirty="0"/>
          </a:p>
        </p:txBody>
      </p:sp>
      <p:sp>
        <p:nvSpPr>
          <p:cNvPr id="5" name="Footer Placeholder 4"/>
          <p:cNvSpPr>
            <a:spLocks noGrp="1"/>
          </p:cNvSpPr>
          <p:nvPr>
            <p:ph type="ftr" sz="quarter" idx="11"/>
          </p:nvPr>
        </p:nvSpPr>
        <p:spPr>
          <a:xfrm>
            <a:off x="685800" y="381001"/>
            <a:ext cx="6991492" cy="364065"/>
          </a:xfrm>
        </p:spPr>
        <p:txBody>
          <a:bodyPr/>
          <a:lstStyle/>
          <a:p>
            <a:endParaRPr lang="en-US" dirty="0"/>
          </a:p>
        </p:txBody>
      </p:sp>
      <p:sp>
        <p:nvSpPr>
          <p:cNvPr id="6" name="Slide Number Placeholder 5"/>
          <p:cNvSpPr>
            <a:spLocks noGrp="1"/>
          </p:cNvSpPr>
          <p:nvPr>
            <p:ph type="sldNum" sz="quarter" idx="12"/>
          </p:nvPr>
        </p:nvSpPr>
        <p:spPr>
          <a:xfrm>
            <a:off x="10862452" y="381000"/>
            <a:ext cx="643748" cy="365125"/>
          </a:xfrm>
        </p:spPr>
        <p:txBody>
          <a:bodyPr/>
          <a:lstStyle/>
          <a:p>
            <a:fld id="{6D22F896-40B5-4ADD-8801-0D06FADFA095}" type="slidenum">
              <a:rPr lang="en-US" dirty="0"/>
              <a:t>‹Nº›</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6858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172200" y="2194559"/>
            <a:ext cx="5334000" cy="4024125"/>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Content Placeholder 3"/>
          <p:cNvSpPr>
            <a:spLocks noGrp="1"/>
          </p:cNvSpPr>
          <p:nvPr>
            <p:ph sz="half" idx="2"/>
          </p:nvPr>
        </p:nvSpPr>
        <p:spPr>
          <a:xfrm>
            <a:off x="685800" y="3132666"/>
            <a:ext cx="5311775"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Content Placeholder 5"/>
          <p:cNvSpPr>
            <a:spLocks noGrp="1"/>
          </p:cNvSpPr>
          <p:nvPr>
            <p:ph sz="quarter" idx="4"/>
          </p:nvPr>
        </p:nvSpPr>
        <p:spPr>
          <a:xfrm>
            <a:off x="6172200" y="3132666"/>
            <a:ext cx="5334000" cy="308601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3/4/2022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3/4/2022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3/4/2022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995582" y="746759"/>
            <a:ext cx="6510618" cy="5471925"/>
          </a:xfrm>
        </p:spPr>
        <p:txBody>
          <a:bodyPr anchor="ct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8A87A34-81AB-432B-8DAE-1953F412C126}" type="datetimeFigureOut">
              <a:rPr lang="en-US" dirty="0"/>
              <a:t>3/4/2022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‹Nº›</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8A87A34-81AB-432B-8DAE-1953F412C126}" type="datetimeFigureOut">
              <a:rPr lang="en-US" dirty="0"/>
              <a:pPr/>
              <a:t>3/4/2022</a:t>
            </a:fld>
            <a:endParaRPr lang="en-US" dirty="0"/>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a:xfrm>
            <a:off x="526471" y="2251945"/>
            <a:ext cx="9809019" cy="1825096"/>
          </a:xfrm>
        </p:spPr>
        <p:txBody>
          <a:bodyPr>
            <a:normAutofit fontScale="90000"/>
          </a:bodyPr>
          <a:lstStyle/>
          <a:p>
            <a:pPr algn="ctr"/>
            <a:r>
              <a:rPr lang="es-CL" dirty="0" smtClean="0"/>
              <a:t/>
            </a:r>
            <a:br>
              <a:rPr lang="es-CL" dirty="0" smtClean="0"/>
            </a:br>
            <a:r>
              <a:rPr lang="es-CL" b="1" dirty="0"/>
              <a:t/>
            </a:r>
            <a:br>
              <a:rPr lang="es-CL" b="1" dirty="0"/>
            </a:br>
            <a:r>
              <a:rPr lang="es-CL" b="1" dirty="0" smtClean="0"/>
              <a:t>KINÉSICA </a:t>
            </a:r>
            <a:r>
              <a:rPr lang="es-CL" dirty="0" smtClean="0"/>
              <a:t>: </a:t>
            </a:r>
            <a:r>
              <a:rPr lang="es-CL" b="1" dirty="0" smtClean="0"/>
              <a:t>EL LENGUAJE DEL CUERPO</a:t>
            </a:r>
            <a:endParaRPr lang="es-CL" b="1" dirty="0"/>
          </a:p>
        </p:txBody>
      </p:sp>
      <p:sp>
        <p:nvSpPr>
          <p:cNvPr id="3" name="Subtítulo 2"/>
          <p:cNvSpPr>
            <a:spLocks noGrp="1"/>
          </p:cNvSpPr>
          <p:nvPr>
            <p:ph type="subTitle" idx="1"/>
          </p:nvPr>
        </p:nvSpPr>
        <p:spPr>
          <a:xfrm>
            <a:off x="1784761" y="4468434"/>
            <a:ext cx="9448800" cy="685800"/>
          </a:xfrm>
        </p:spPr>
        <p:txBody>
          <a:bodyPr/>
          <a:lstStyle/>
          <a:p>
            <a:r>
              <a:rPr lang="es-CL" b="1" dirty="0" smtClean="0"/>
              <a:t>Tomado del libro “ El lenguaje del cuerpo “ se Allan </a:t>
            </a:r>
            <a:r>
              <a:rPr lang="es-CL" b="1" dirty="0" err="1" smtClean="0"/>
              <a:t>Peace</a:t>
            </a:r>
            <a:endParaRPr lang="es-CL" b="1" dirty="0"/>
          </a:p>
        </p:txBody>
      </p:sp>
      <p:pic>
        <p:nvPicPr>
          <p:cNvPr id="4" name="Imagen 3"/>
          <p:cNvPicPr>
            <a:picLocks noChangeAspect="1"/>
          </p:cNvPicPr>
          <p:nvPr/>
        </p:nvPicPr>
        <p:blipFill>
          <a:blip r:embed="rId2"/>
          <a:stretch>
            <a:fillRect/>
          </a:stretch>
        </p:blipFill>
        <p:spPr>
          <a:xfrm>
            <a:off x="5721927" y="-1"/>
            <a:ext cx="6395850" cy="1724025"/>
          </a:xfrm>
          <a:prstGeom prst="rect">
            <a:avLst/>
          </a:prstGeom>
          <a:ln>
            <a:noFill/>
          </a:ln>
          <a:effectLst>
            <a:outerShdw blurRad="292100" dist="139700" dir="2700000" algn="tl" rotWithShape="0">
              <a:srgbClr val="333333">
                <a:alpha val="65000"/>
              </a:srgbClr>
            </a:outerShdw>
          </a:effectLst>
        </p:spPr>
      </p:pic>
      <p:pic>
        <p:nvPicPr>
          <p:cNvPr id="6" name="Imagen 5"/>
          <p:cNvPicPr>
            <a:picLocks noChangeAspect="1"/>
          </p:cNvPicPr>
          <p:nvPr/>
        </p:nvPicPr>
        <p:blipFill>
          <a:blip r:embed="rId3"/>
          <a:stretch>
            <a:fillRect/>
          </a:stretch>
        </p:blipFill>
        <p:spPr>
          <a:xfrm>
            <a:off x="-1" y="-1"/>
            <a:ext cx="5721928" cy="172402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165569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42047" y="1310141"/>
            <a:ext cx="6728387" cy="4774507"/>
          </a:xfrm>
        </p:spPr>
        <p:txBody>
          <a:bodyPr>
            <a:normAutofit/>
          </a:bodyPr>
          <a:lstStyle/>
          <a:p>
            <a:pPr lvl="1"/>
            <a:r>
              <a:rPr lang="es-ES" b="1" dirty="0"/>
              <a:t>Manos en ojiva</a:t>
            </a:r>
            <a:endParaRPr lang="es-CL" b="1" dirty="0"/>
          </a:p>
          <a:p>
            <a:pPr algn="just"/>
            <a:r>
              <a:rPr lang="es-ES" sz="2000" dirty="0"/>
              <a:t>La persona que se tiene confianza, que es superior, o la que usa mínima gesticulación, con frecuencia hace este gesto, y con él expresa su actitud de seguridad. También es un gesto común entre los contadores, abogados, gerentes y otros profesionales.</a:t>
            </a:r>
            <a:endParaRPr lang="es-CL" sz="2000" dirty="0"/>
          </a:p>
          <a:p>
            <a:pPr algn="just"/>
            <a:r>
              <a:rPr lang="es-ES" sz="2000" dirty="0"/>
              <a:t>La ojiva hacia arriba se usa cuando la persona esta opinando, cuando es la que habla. La ojiva hacia abajo se usa más cuando se está escuchando</a:t>
            </a:r>
            <a:endParaRPr lang="es-CL" sz="2000" dirty="0"/>
          </a:p>
        </p:txBody>
      </p:sp>
      <p:grpSp>
        <p:nvGrpSpPr>
          <p:cNvPr id="4" name="Group 2"/>
          <p:cNvGrpSpPr>
            <a:grpSpLocks/>
          </p:cNvGrpSpPr>
          <p:nvPr/>
        </p:nvGrpSpPr>
        <p:grpSpPr bwMode="auto">
          <a:xfrm>
            <a:off x="7055814" y="1432912"/>
            <a:ext cx="4411662" cy="4653093"/>
            <a:chOff x="3781" y="266"/>
            <a:chExt cx="4082" cy="3430"/>
          </a:xfrm>
        </p:grpSpPr>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54" y="582"/>
              <a:ext cx="3730" cy="30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AutoShape 4"/>
            <p:cNvSpPr>
              <a:spLocks/>
            </p:cNvSpPr>
            <p:nvPr/>
          </p:nvSpPr>
          <p:spPr bwMode="auto">
            <a:xfrm>
              <a:off x="3781" y="265"/>
              <a:ext cx="4082" cy="3430"/>
            </a:xfrm>
            <a:custGeom>
              <a:avLst/>
              <a:gdLst>
                <a:gd name="T0" fmla="+- 0 6060 3781"/>
                <a:gd name="T1" fmla="*/ T0 w 4082"/>
                <a:gd name="T2" fmla="+- 0 1147 266"/>
                <a:gd name="T3" fmla="*/ 1147 h 3430"/>
                <a:gd name="T4" fmla="+- 0 6037 3781"/>
                <a:gd name="T5" fmla="*/ T4 w 4082"/>
                <a:gd name="T6" fmla="+- 0 1016 266"/>
                <a:gd name="T7" fmla="*/ 1016 h 3430"/>
                <a:gd name="T8" fmla="+- 0 5994 3781"/>
                <a:gd name="T9" fmla="*/ T8 w 4082"/>
                <a:gd name="T10" fmla="+- 0 891 266"/>
                <a:gd name="T11" fmla="*/ 891 h 3430"/>
                <a:gd name="T12" fmla="+- 0 5932 3781"/>
                <a:gd name="T13" fmla="*/ T12 w 4082"/>
                <a:gd name="T14" fmla="+- 0 773 266"/>
                <a:gd name="T15" fmla="*/ 773 h 3430"/>
                <a:gd name="T16" fmla="+- 0 5851 3781"/>
                <a:gd name="T17" fmla="*/ T16 w 4082"/>
                <a:gd name="T18" fmla="+- 0 665 266"/>
                <a:gd name="T19" fmla="*/ 665 h 3430"/>
                <a:gd name="T20" fmla="+- 0 5755 3781"/>
                <a:gd name="T21" fmla="*/ T20 w 4082"/>
                <a:gd name="T22" fmla="+- 0 567 266"/>
                <a:gd name="T23" fmla="*/ 567 h 3430"/>
                <a:gd name="T24" fmla="+- 0 5644 3781"/>
                <a:gd name="T25" fmla="*/ T24 w 4082"/>
                <a:gd name="T26" fmla="+- 0 480 266"/>
                <a:gd name="T27" fmla="*/ 480 h 3430"/>
                <a:gd name="T28" fmla="+- 0 5520 3781"/>
                <a:gd name="T29" fmla="*/ T28 w 4082"/>
                <a:gd name="T30" fmla="+- 0 406 266"/>
                <a:gd name="T31" fmla="*/ 406 h 3430"/>
                <a:gd name="T32" fmla="+- 0 5384 3781"/>
                <a:gd name="T33" fmla="*/ T32 w 4082"/>
                <a:gd name="T34" fmla="+- 0 347 266"/>
                <a:gd name="T35" fmla="*/ 347 h 3430"/>
                <a:gd name="T36" fmla="+- 0 5238 3781"/>
                <a:gd name="T37" fmla="*/ T36 w 4082"/>
                <a:gd name="T38" fmla="+- 0 303 266"/>
                <a:gd name="T39" fmla="*/ 303 h 3430"/>
                <a:gd name="T40" fmla="+- 0 5084 3781"/>
                <a:gd name="T41" fmla="*/ T40 w 4082"/>
                <a:gd name="T42" fmla="+- 0 275 266"/>
                <a:gd name="T43" fmla="*/ 275 h 3430"/>
                <a:gd name="T44" fmla="+- 0 4922 3781"/>
                <a:gd name="T45" fmla="*/ T44 w 4082"/>
                <a:gd name="T46" fmla="+- 0 266 266"/>
                <a:gd name="T47" fmla="*/ 266 h 3430"/>
                <a:gd name="T48" fmla="+- 0 4761 3781"/>
                <a:gd name="T49" fmla="*/ T48 w 4082"/>
                <a:gd name="T50" fmla="+- 0 275 266"/>
                <a:gd name="T51" fmla="*/ 275 h 3430"/>
                <a:gd name="T52" fmla="+- 0 4607 3781"/>
                <a:gd name="T53" fmla="*/ T52 w 4082"/>
                <a:gd name="T54" fmla="+- 0 303 266"/>
                <a:gd name="T55" fmla="*/ 303 h 3430"/>
                <a:gd name="T56" fmla="+- 0 4461 3781"/>
                <a:gd name="T57" fmla="*/ T56 w 4082"/>
                <a:gd name="T58" fmla="+- 0 347 266"/>
                <a:gd name="T59" fmla="*/ 347 h 3430"/>
                <a:gd name="T60" fmla="+- 0 4325 3781"/>
                <a:gd name="T61" fmla="*/ T60 w 4082"/>
                <a:gd name="T62" fmla="+- 0 406 266"/>
                <a:gd name="T63" fmla="*/ 406 h 3430"/>
                <a:gd name="T64" fmla="+- 0 4200 3781"/>
                <a:gd name="T65" fmla="*/ T64 w 4082"/>
                <a:gd name="T66" fmla="+- 0 480 266"/>
                <a:gd name="T67" fmla="*/ 480 h 3430"/>
                <a:gd name="T68" fmla="+- 0 4089 3781"/>
                <a:gd name="T69" fmla="*/ T68 w 4082"/>
                <a:gd name="T70" fmla="+- 0 567 266"/>
                <a:gd name="T71" fmla="*/ 567 h 3430"/>
                <a:gd name="T72" fmla="+- 0 3993 3781"/>
                <a:gd name="T73" fmla="*/ T72 w 4082"/>
                <a:gd name="T74" fmla="+- 0 665 266"/>
                <a:gd name="T75" fmla="*/ 665 h 3430"/>
                <a:gd name="T76" fmla="+- 0 3912 3781"/>
                <a:gd name="T77" fmla="*/ T76 w 4082"/>
                <a:gd name="T78" fmla="+- 0 773 266"/>
                <a:gd name="T79" fmla="*/ 773 h 3430"/>
                <a:gd name="T80" fmla="+- 0 3850 3781"/>
                <a:gd name="T81" fmla="*/ T80 w 4082"/>
                <a:gd name="T82" fmla="+- 0 891 266"/>
                <a:gd name="T83" fmla="*/ 891 h 3430"/>
                <a:gd name="T84" fmla="+- 0 3806 3781"/>
                <a:gd name="T85" fmla="*/ T84 w 4082"/>
                <a:gd name="T86" fmla="+- 0 1016 266"/>
                <a:gd name="T87" fmla="*/ 1016 h 3430"/>
                <a:gd name="T88" fmla="+- 0 3784 3781"/>
                <a:gd name="T89" fmla="*/ T88 w 4082"/>
                <a:gd name="T90" fmla="+- 0 1147 266"/>
                <a:gd name="T91" fmla="*/ 1147 h 3430"/>
                <a:gd name="T92" fmla="+- 0 3784 3781"/>
                <a:gd name="T93" fmla="*/ T92 w 4082"/>
                <a:gd name="T94" fmla="+- 0 1283 266"/>
                <a:gd name="T95" fmla="*/ 1283 h 3430"/>
                <a:gd name="T96" fmla="+- 0 3806 3781"/>
                <a:gd name="T97" fmla="*/ T96 w 4082"/>
                <a:gd name="T98" fmla="+- 0 1414 266"/>
                <a:gd name="T99" fmla="*/ 1414 h 3430"/>
                <a:gd name="T100" fmla="+- 0 3850 3781"/>
                <a:gd name="T101" fmla="*/ T100 w 4082"/>
                <a:gd name="T102" fmla="+- 0 1539 266"/>
                <a:gd name="T103" fmla="*/ 1539 h 3430"/>
                <a:gd name="T104" fmla="+- 0 3912 3781"/>
                <a:gd name="T105" fmla="*/ T104 w 4082"/>
                <a:gd name="T106" fmla="+- 0 1657 266"/>
                <a:gd name="T107" fmla="*/ 1657 h 3430"/>
                <a:gd name="T108" fmla="+- 0 3993 3781"/>
                <a:gd name="T109" fmla="*/ T108 w 4082"/>
                <a:gd name="T110" fmla="+- 0 1765 266"/>
                <a:gd name="T111" fmla="*/ 1765 h 3430"/>
                <a:gd name="T112" fmla="+- 0 4089 3781"/>
                <a:gd name="T113" fmla="*/ T112 w 4082"/>
                <a:gd name="T114" fmla="+- 0 1863 266"/>
                <a:gd name="T115" fmla="*/ 1863 h 3430"/>
                <a:gd name="T116" fmla="+- 0 4200 3781"/>
                <a:gd name="T117" fmla="*/ T116 w 4082"/>
                <a:gd name="T118" fmla="+- 0 1950 266"/>
                <a:gd name="T119" fmla="*/ 1950 h 3430"/>
                <a:gd name="T120" fmla="+- 0 4325 3781"/>
                <a:gd name="T121" fmla="*/ T120 w 4082"/>
                <a:gd name="T122" fmla="+- 0 2024 266"/>
                <a:gd name="T123" fmla="*/ 2024 h 3430"/>
                <a:gd name="T124" fmla="+- 0 4461 3781"/>
                <a:gd name="T125" fmla="*/ T124 w 4082"/>
                <a:gd name="T126" fmla="+- 0 2083 266"/>
                <a:gd name="T127" fmla="*/ 2083 h 3430"/>
                <a:gd name="T128" fmla="+- 0 4607 3781"/>
                <a:gd name="T129" fmla="*/ T128 w 4082"/>
                <a:gd name="T130" fmla="+- 0 2127 266"/>
                <a:gd name="T131" fmla="*/ 2127 h 3430"/>
                <a:gd name="T132" fmla="+- 0 4761 3781"/>
                <a:gd name="T133" fmla="*/ T132 w 4082"/>
                <a:gd name="T134" fmla="+- 0 2155 266"/>
                <a:gd name="T135" fmla="*/ 2155 h 3430"/>
                <a:gd name="T136" fmla="+- 0 4922 3781"/>
                <a:gd name="T137" fmla="*/ T136 w 4082"/>
                <a:gd name="T138" fmla="+- 0 2164 266"/>
                <a:gd name="T139" fmla="*/ 2164 h 3430"/>
                <a:gd name="T140" fmla="+- 0 5084 3781"/>
                <a:gd name="T141" fmla="*/ T140 w 4082"/>
                <a:gd name="T142" fmla="+- 0 2155 266"/>
                <a:gd name="T143" fmla="*/ 2155 h 3430"/>
                <a:gd name="T144" fmla="+- 0 5238 3781"/>
                <a:gd name="T145" fmla="*/ T144 w 4082"/>
                <a:gd name="T146" fmla="+- 0 2127 266"/>
                <a:gd name="T147" fmla="*/ 2127 h 3430"/>
                <a:gd name="T148" fmla="+- 0 5384 3781"/>
                <a:gd name="T149" fmla="*/ T148 w 4082"/>
                <a:gd name="T150" fmla="+- 0 2083 266"/>
                <a:gd name="T151" fmla="*/ 2083 h 3430"/>
                <a:gd name="T152" fmla="+- 0 5520 3781"/>
                <a:gd name="T153" fmla="*/ T152 w 4082"/>
                <a:gd name="T154" fmla="+- 0 2024 266"/>
                <a:gd name="T155" fmla="*/ 2024 h 3430"/>
                <a:gd name="T156" fmla="+- 0 5644 3781"/>
                <a:gd name="T157" fmla="*/ T156 w 4082"/>
                <a:gd name="T158" fmla="+- 0 1950 266"/>
                <a:gd name="T159" fmla="*/ 1950 h 3430"/>
                <a:gd name="T160" fmla="+- 0 5755 3781"/>
                <a:gd name="T161" fmla="*/ T160 w 4082"/>
                <a:gd name="T162" fmla="+- 0 1863 266"/>
                <a:gd name="T163" fmla="*/ 1863 h 3430"/>
                <a:gd name="T164" fmla="+- 0 5851 3781"/>
                <a:gd name="T165" fmla="*/ T164 w 4082"/>
                <a:gd name="T166" fmla="+- 0 1765 266"/>
                <a:gd name="T167" fmla="*/ 1765 h 3430"/>
                <a:gd name="T168" fmla="+- 0 5932 3781"/>
                <a:gd name="T169" fmla="*/ T168 w 4082"/>
                <a:gd name="T170" fmla="+- 0 1657 266"/>
                <a:gd name="T171" fmla="*/ 1657 h 3430"/>
                <a:gd name="T172" fmla="+- 0 5994 3781"/>
                <a:gd name="T173" fmla="*/ T172 w 4082"/>
                <a:gd name="T174" fmla="+- 0 1539 266"/>
                <a:gd name="T175" fmla="*/ 1539 h 3430"/>
                <a:gd name="T176" fmla="+- 0 6037 3781"/>
                <a:gd name="T177" fmla="*/ T176 w 4082"/>
                <a:gd name="T178" fmla="+- 0 1414 266"/>
                <a:gd name="T179" fmla="*/ 1414 h 3430"/>
                <a:gd name="T180" fmla="+- 0 6060 3781"/>
                <a:gd name="T181" fmla="*/ T180 w 4082"/>
                <a:gd name="T182" fmla="+- 0 1283 266"/>
                <a:gd name="T183" fmla="*/ 1283 h 3430"/>
                <a:gd name="T184" fmla="+- 0 7862 3781"/>
                <a:gd name="T185" fmla="*/ T184 w 4082"/>
                <a:gd name="T186" fmla="+- 0 2558 266"/>
                <a:gd name="T187" fmla="*/ 2558 h 3430"/>
                <a:gd name="T188" fmla="+- 0 5815 3781"/>
                <a:gd name="T189" fmla="*/ T188 w 4082"/>
                <a:gd name="T190" fmla="+- 0 3695 266"/>
                <a:gd name="T191" fmla="*/ 3695 h 3430"/>
                <a:gd name="T192" fmla="+- 0 7862 3781"/>
                <a:gd name="T193" fmla="*/ T192 w 4082"/>
                <a:gd name="T194" fmla="+- 0 2558 266"/>
                <a:gd name="T195" fmla="*/ 2558 h 3430"/>
              </a:gdLst>
              <a:ahLst/>
              <a:cxnLst>
                <a:cxn ang="0">
                  <a:pos x="T1" y="T3"/>
                </a:cxn>
                <a:cxn ang="0">
                  <a:pos x="T5" y="T7"/>
                </a:cxn>
                <a:cxn ang="0">
                  <a:pos x="T9" y="T11"/>
                </a:cxn>
                <a:cxn ang="0">
                  <a:pos x="T13" y="T15"/>
                </a:cxn>
                <a:cxn ang="0">
                  <a:pos x="T17" y="T19"/>
                </a:cxn>
                <a:cxn ang="0">
                  <a:pos x="T21" y="T23"/>
                </a:cxn>
                <a:cxn ang="0">
                  <a:pos x="T25" y="T27"/>
                </a:cxn>
                <a:cxn ang="0">
                  <a:pos x="T29" y="T31"/>
                </a:cxn>
                <a:cxn ang="0">
                  <a:pos x="T33" y="T35"/>
                </a:cxn>
                <a:cxn ang="0">
                  <a:pos x="T37" y="T39"/>
                </a:cxn>
                <a:cxn ang="0">
                  <a:pos x="T41" y="T43"/>
                </a:cxn>
                <a:cxn ang="0">
                  <a:pos x="T45" y="T47"/>
                </a:cxn>
                <a:cxn ang="0">
                  <a:pos x="T49" y="T51"/>
                </a:cxn>
                <a:cxn ang="0">
                  <a:pos x="T53" y="T55"/>
                </a:cxn>
                <a:cxn ang="0">
                  <a:pos x="T57" y="T59"/>
                </a:cxn>
                <a:cxn ang="0">
                  <a:pos x="T61" y="T63"/>
                </a:cxn>
                <a:cxn ang="0">
                  <a:pos x="T65" y="T67"/>
                </a:cxn>
                <a:cxn ang="0">
                  <a:pos x="T69" y="T71"/>
                </a:cxn>
                <a:cxn ang="0">
                  <a:pos x="T73" y="T75"/>
                </a:cxn>
                <a:cxn ang="0">
                  <a:pos x="T77" y="T79"/>
                </a:cxn>
                <a:cxn ang="0">
                  <a:pos x="T81" y="T83"/>
                </a:cxn>
                <a:cxn ang="0">
                  <a:pos x="T85" y="T87"/>
                </a:cxn>
                <a:cxn ang="0">
                  <a:pos x="T89" y="T91"/>
                </a:cxn>
                <a:cxn ang="0">
                  <a:pos x="T93" y="T95"/>
                </a:cxn>
                <a:cxn ang="0">
                  <a:pos x="T97" y="T99"/>
                </a:cxn>
                <a:cxn ang="0">
                  <a:pos x="T101" y="T103"/>
                </a:cxn>
                <a:cxn ang="0">
                  <a:pos x="T105" y="T107"/>
                </a:cxn>
                <a:cxn ang="0">
                  <a:pos x="T109" y="T111"/>
                </a:cxn>
                <a:cxn ang="0">
                  <a:pos x="T113" y="T115"/>
                </a:cxn>
                <a:cxn ang="0">
                  <a:pos x="T117" y="T119"/>
                </a:cxn>
                <a:cxn ang="0">
                  <a:pos x="T121" y="T123"/>
                </a:cxn>
                <a:cxn ang="0">
                  <a:pos x="T125" y="T127"/>
                </a:cxn>
                <a:cxn ang="0">
                  <a:pos x="T129" y="T131"/>
                </a:cxn>
                <a:cxn ang="0">
                  <a:pos x="T133" y="T135"/>
                </a:cxn>
                <a:cxn ang="0">
                  <a:pos x="T137" y="T139"/>
                </a:cxn>
                <a:cxn ang="0">
                  <a:pos x="T141" y="T143"/>
                </a:cxn>
                <a:cxn ang="0">
                  <a:pos x="T145" y="T147"/>
                </a:cxn>
                <a:cxn ang="0">
                  <a:pos x="T149" y="T151"/>
                </a:cxn>
                <a:cxn ang="0">
                  <a:pos x="T153" y="T155"/>
                </a:cxn>
                <a:cxn ang="0">
                  <a:pos x="T157" y="T159"/>
                </a:cxn>
                <a:cxn ang="0">
                  <a:pos x="T161" y="T163"/>
                </a:cxn>
                <a:cxn ang="0">
                  <a:pos x="T165" y="T167"/>
                </a:cxn>
                <a:cxn ang="0">
                  <a:pos x="T169" y="T171"/>
                </a:cxn>
                <a:cxn ang="0">
                  <a:pos x="T173" y="T175"/>
                </a:cxn>
                <a:cxn ang="0">
                  <a:pos x="T177" y="T179"/>
                </a:cxn>
                <a:cxn ang="0">
                  <a:pos x="T181" y="T183"/>
                </a:cxn>
                <a:cxn ang="0">
                  <a:pos x="T185" y="T187"/>
                </a:cxn>
                <a:cxn ang="0">
                  <a:pos x="T189" y="T191"/>
                </a:cxn>
                <a:cxn ang="0">
                  <a:pos x="T193" y="T195"/>
                </a:cxn>
              </a:cxnLst>
              <a:rect l="0" t="0" r="r" b="b"/>
              <a:pathLst>
                <a:path w="4082" h="3430">
                  <a:moveTo>
                    <a:pt x="2281" y="949"/>
                  </a:moveTo>
                  <a:lnTo>
                    <a:pt x="2279" y="881"/>
                  </a:lnTo>
                  <a:lnTo>
                    <a:pt x="2270" y="815"/>
                  </a:lnTo>
                  <a:lnTo>
                    <a:pt x="2256" y="750"/>
                  </a:lnTo>
                  <a:lnTo>
                    <a:pt x="2237" y="686"/>
                  </a:lnTo>
                  <a:lnTo>
                    <a:pt x="2213" y="625"/>
                  </a:lnTo>
                  <a:lnTo>
                    <a:pt x="2184" y="565"/>
                  </a:lnTo>
                  <a:lnTo>
                    <a:pt x="2151" y="507"/>
                  </a:lnTo>
                  <a:lnTo>
                    <a:pt x="2113" y="452"/>
                  </a:lnTo>
                  <a:lnTo>
                    <a:pt x="2070" y="399"/>
                  </a:lnTo>
                  <a:lnTo>
                    <a:pt x="2024" y="349"/>
                  </a:lnTo>
                  <a:lnTo>
                    <a:pt x="1974" y="301"/>
                  </a:lnTo>
                  <a:lnTo>
                    <a:pt x="1920" y="256"/>
                  </a:lnTo>
                  <a:lnTo>
                    <a:pt x="1863" y="214"/>
                  </a:lnTo>
                  <a:lnTo>
                    <a:pt x="1802" y="176"/>
                  </a:lnTo>
                  <a:lnTo>
                    <a:pt x="1739" y="140"/>
                  </a:lnTo>
                  <a:lnTo>
                    <a:pt x="1672" y="109"/>
                  </a:lnTo>
                  <a:lnTo>
                    <a:pt x="1603" y="81"/>
                  </a:lnTo>
                  <a:lnTo>
                    <a:pt x="1531" y="57"/>
                  </a:lnTo>
                  <a:lnTo>
                    <a:pt x="1457" y="37"/>
                  </a:lnTo>
                  <a:lnTo>
                    <a:pt x="1381" y="21"/>
                  </a:lnTo>
                  <a:lnTo>
                    <a:pt x="1303" y="9"/>
                  </a:lnTo>
                  <a:lnTo>
                    <a:pt x="1223" y="2"/>
                  </a:lnTo>
                  <a:lnTo>
                    <a:pt x="1141" y="0"/>
                  </a:lnTo>
                  <a:lnTo>
                    <a:pt x="1060" y="2"/>
                  </a:lnTo>
                  <a:lnTo>
                    <a:pt x="980" y="9"/>
                  </a:lnTo>
                  <a:lnTo>
                    <a:pt x="902" y="21"/>
                  </a:lnTo>
                  <a:lnTo>
                    <a:pt x="826" y="37"/>
                  </a:lnTo>
                  <a:lnTo>
                    <a:pt x="751" y="57"/>
                  </a:lnTo>
                  <a:lnTo>
                    <a:pt x="680" y="81"/>
                  </a:lnTo>
                  <a:lnTo>
                    <a:pt x="610" y="109"/>
                  </a:lnTo>
                  <a:lnTo>
                    <a:pt x="544" y="140"/>
                  </a:lnTo>
                  <a:lnTo>
                    <a:pt x="480" y="176"/>
                  </a:lnTo>
                  <a:lnTo>
                    <a:pt x="419" y="214"/>
                  </a:lnTo>
                  <a:lnTo>
                    <a:pt x="362" y="256"/>
                  </a:lnTo>
                  <a:lnTo>
                    <a:pt x="308" y="301"/>
                  </a:lnTo>
                  <a:lnTo>
                    <a:pt x="258" y="349"/>
                  </a:lnTo>
                  <a:lnTo>
                    <a:pt x="212" y="399"/>
                  </a:lnTo>
                  <a:lnTo>
                    <a:pt x="169" y="452"/>
                  </a:lnTo>
                  <a:lnTo>
                    <a:pt x="131" y="507"/>
                  </a:lnTo>
                  <a:lnTo>
                    <a:pt x="98" y="565"/>
                  </a:lnTo>
                  <a:lnTo>
                    <a:pt x="69" y="625"/>
                  </a:lnTo>
                  <a:lnTo>
                    <a:pt x="45" y="686"/>
                  </a:lnTo>
                  <a:lnTo>
                    <a:pt x="25" y="750"/>
                  </a:lnTo>
                  <a:lnTo>
                    <a:pt x="12" y="815"/>
                  </a:lnTo>
                  <a:lnTo>
                    <a:pt x="3" y="881"/>
                  </a:lnTo>
                  <a:lnTo>
                    <a:pt x="0" y="949"/>
                  </a:lnTo>
                  <a:lnTo>
                    <a:pt x="3" y="1017"/>
                  </a:lnTo>
                  <a:lnTo>
                    <a:pt x="12" y="1083"/>
                  </a:lnTo>
                  <a:lnTo>
                    <a:pt x="25" y="1148"/>
                  </a:lnTo>
                  <a:lnTo>
                    <a:pt x="45" y="1212"/>
                  </a:lnTo>
                  <a:lnTo>
                    <a:pt x="69" y="1273"/>
                  </a:lnTo>
                  <a:lnTo>
                    <a:pt x="98" y="1333"/>
                  </a:lnTo>
                  <a:lnTo>
                    <a:pt x="131" y="1391"/>
                  </a:lnTo>
                  <a:lnTo>
                    <a:pt x="169" y="1446"/>
                  </a:lnTo>
                  <a:lnTo>
                    <a:pt x="212" y="1499"/>
                  </a:lnTo>
                  <a:lnTo>
                    <a:pt x="258" y="1550"/>
                  </a:lnTo>
                  <a:lnTo>
                    <a:pt x="308" y="1597"/>
                  </a:lnTo>
                  <a:lnTo>
                    <a:pt x="362" y="1642"/>
                  </a:lnTo>
                  <a:lnTo>
                    <a:pt x="419" y="1684"/>
                  </a:lnTo>
                  <a:lnTo>
                    <a:pt x="480" y="1722"/>
                  </a:lnTo>
                  <a:lnTo>
                    <a:pt x="544" y="1758"/>
                  </a:lnTo>
                  <a:lnTo>
                    <a:pt x="610" y="1789"/>
                  </a:lnTo>
                  <a:lnTo>
                    <a:pt x="680" y="1817"/>
                  </a:lnTo>
                  <a:lnTo>
                    <a:pt x="751" y="1841"/>
                  </a:lnTo>
                  <a:lnTo>
                    <a:pt x="826" y="1861"/>
                  </a:lnTo>
                  <a:lnTo>
                    <a:pt x="902" y="1877"/>
                  </a:lnTo>
                  <a:lnTo>
                    <a:pt x="980" y="1889"/>
                  </a:lnTo>
                  <a:lnTo>
                    <a:pt x="1060" y="1896"/>
                  </a:lnTo>
                  <a:lnTo>
                    <a:pt x="1141" y="1898"/>
                  </a:lnTo>
                  <a:lnTo>
                    <a:pt x="1223" y="1896"/>
                  </a:lnTo>
                  <a:lnTo>
                    <a:pt x="1303" y="1889"/>
                  </a:lnTo>
                  <a:lnTo>
                    <a:pt x="1381" y="1877"/>
                  </a:lnTo>
                  <a:lnTo>
                    <a:pt x="1457" y="1861"/>
                  </a:lnTo>
                  <a:lnTo>
                    <a:pt x="1531" y="1841"/>
                  </a:lnTo>
                  <a:lnTo>
                    <a:pt x="1603" y="1817"/>
                  </a:lnTo>
                  <a:lnTo>
                    <a:pt x="1672" y="1789"/>
                  </a:lnTo>
                  <a:lnTo>
                    <a:pt x="1739" y="1758"/>
                  </a:lnTo>
                  <a:lnTo>
                    <a:pt x="1802" y="1722"/>
                  </a:lnTo>
                  <a:lnTo>
                    <a:pt x="1863" y="1684"/>
                  </a:lnTo>
                  <a:lnTo>
                    <a:pt x="1920" y="1642"/>
                  </a:lnTo>
                  <a:lnTo>
                    <a:pt x="1974" y="1597"/>
                  </a:lnTo>
                  <a:lnTo>
                    <a:pt x="2024" y="1550"/>
                  </a:lnTo>
                  <a:lnTo>
                    <a:pt x="2070" y="1499"/>
                  </a:lnTo>
                  <a:lnTo>
                    <a:pt x="2113" y="1446"/>
                  </a:lnTo>
                  <a:lnTo>
                    <a:pt x="2151" y="1391"/>
                  </a:lnTo>
                  <a:lnTo>
                    <a:pt x="2184" y="1333"/>
                  </a:lnTo>
                  <a:lnTo>
                    <a:pt x="2213" y="1273"/>
                  </a:lnTo>
                  <a:lnTo>
                    <a:pt x="2237" y="1212"/>
                  </a:lnTo>
                  <a:lnTo>
                    <a:pt x="2256" y="1148"/>
                  </a:lnTo>
                  <a:lnTo>
                    <a:pt x="2270" y="1083"/>
                  </a:lnTo>
                  <a:lnTo>
                    <a:pt x="2279" y="1017"/>
                  </a:lnTo>
                  <a:lnTo>
                    <a:pt x="2281" y="949"/>
                  </a:lnTo>
                  <a:close/>
                  <a:moveTo>
                    <a:pt x="4081" y="2292"/>
                  </a:moveTo>
                  <a:lnTo>
                    <a:pt x="2034" y="2292"/>
                  </a:lnTo>
                  <a:lnTo>
                    <a:pt x="2034" y="3429"/>
                  </a:lnTo>
                  <a:lnTo>
                    <a:pt x="4081" y="3429"/>
                  </a:lnTo>
                  <a:lnTo>
                    <a:pt x="4081" y="2292"/>
                  </a:lnTo>
                  <a:close/>
                </a:path>
              </a:pathLst>
            </a:custGeom>
            <a:solidFill>
              <a:srgbClr val="FBFA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28714719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91441" y="1160238"/>
            <a:ext cx="5035196" cy="5585335"/>
          </a:xfrm>
        </p:spPr>
        <p:txBody>
          <a:bodyPr>
            <a:normAutofit/>
          </a:bodyPr>
          <a:lstStyle/>
          <a:p>
            <a:pPr lvl="1"/>
            <a:r>
              <a:rPr lang="es-ES" b="1" dirty="0"/>
              <a:t>Tomarse las manos, los brazos y las muñecas</a:t>
            </a:r>
            <a:endParaRPr lang="es-CL" b="1" dirty="0"/>
          </a:p>
          <a:p>
            <a:pPr algn="just"/>
            <a:r>
              <a:rPr lang="es-ES" sz="2400" dirty="0"/>
              <a:t>El caminar con la cabeza levantada, el mentón hacia delante y las manos tomadas detrás de la espalda son gestos comunes en los policías que recorren las calles, el director de la escuela, de los militares y de todas las personas que tengan autoridad. </a:t>
            </a:r>
            <a:r>
              <a:rPr lang="es-ES" sz="2400" b="1" dirty="0" smtClean="0">
                <a:solidFill>
                  <a:srgbClr val="FF0000"/>
                </a:solidFill>
              </a:rPr>
              <a:t>Es </a:t>
            </a:r>
            <a:r>
              <a:rPr lang="es-ES" sz="2400" b="1" dirty="0">
                <a:solidFill>
                  <a:srgbClr val="FF0000"/>
                </a:solidFill>
              </a:rPr>
              <a:t>un gesto de superioridad y seguridad</a:t>
            </a:r>
            <a:r>
              <a:rPr lang="es-ES" sz="2400" dirty="0" smtClean="0"/>
              <a:t>.</a:t>
            </a:r>
          </a:p>
        </p:txBody>
      </p:sp>
      <p:pic>
        <p:nvPicPr>
          <p:cNvPr id="4" name="image15.png"/>
          <p:cNvPicPr/>
          <p:nvPr/>
        </p:nvPicPr>
        <p:blipFill>
          <a:blip r:embed="rId2" cstate="print"/>
          <a:stretch>
            <a:fillRect/>
          </a:stretch>
        </p:blipFill>
        <p:spPr>
          <a:xfrm>
            <a:off x="5659296" y="1720120"/>
            <a:ext cx="5643287" cy="3961151"/>
          </a:xfrm>
          <a:prstGeom prst="rect">
            <a:avLst/>
          </a:prstGeom>
        </p:spPr>
      </p:pic>
    </p:spTree>
    <p:extLst>
      <p:ext uri="{BB962C8B-B14F-4D97-AF65-F5344CB8AC3E}">
        <p14:creationId xmlns:p14="http://schemas.microsoft.com/office/powerpoint/2010/main" val="4637697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198526" y="194747"/>
            <a:ext cx="4925518" cy="1293028"/>
          </a:xfrm>
        </p:spPr>
        <p:txBody>
          <a:bodyPr/>
          <a:lstStyle/>
          <a:p>
            <a:pPr lvl="2" algn="r" rtl="0">
              <a:lnSpc>
                <a:spcPct val="90000"/>
              </a:lnSpc>
              <a:spcBef>
                <a:spcPct val="0"/>
              </a:spcBef>
            </a:pPr>
            <a:r>
              <a:rPr lang="es-ES" sz="3200" b="1" dirty="0" smtClean="0"/>
              <a:t>El guardián de la boca</a:t>
            </a:r>
            <a:r>
              <a:rPr lang="es-CL" sz="3200" b="1" dirty="0" smtClean="0"/>
              <a:t/>
            </a:r>
            <a:br>
              <a:rPr lang="es-CL" sz="3200" b="1" dirty="0" smtClean="0"/>
            </a:br>
            <a:endParaRPr lang="es-CL" sz="3200" dirty="0"/>
          </a:p>
        </p:txBody>
      </p:sp>
      <p:sp>
        <p:nvSpPr>
          <p:cNvPr id="3" name="Marcador de contenido 2"/>
          <p:cNvSpPr>
            <a:spLocks noGrp="1"/>
          </p:cNvSpPr>
          <p:nvPr>
            <p:ph idx="1"/>
          </p:nvPr>
        </p:nvSpPr>
        <p:spPr>
          <a:xfrm>
            <a:off x="179882" y="1487775"/>
            <a:ext cx="6271718" cy="5370225"/>
          </a:xfrm>
        </p:spPr>
        <p:txBody>
          <a:bodyPr>
            <a:normAutofit/>
          </a:bodyPr>
          <a:lstStyle/>
          <a:p>
            <a:pPr algn="just"/>
            <a:r>
              <a:rPr lang="es-ES" sz="2400" dirty="0" smtClean="0">
                <a:latin typeface="Candara" panose="020E0502030303020204" pitchFamily="34" charset="0"/>
              </a:rPr>
              <a:t>Taparse </a:t>
            </a:r>
            <a:r>
              <a:rPr lang="es-ES" sz="2400" dirty="0">
                <a:latin typeface="Candara" panose="020E0502030303020204" pitchFamily="34" charset="0"/>
              </a:rPr>
              <a:t>la boca es uno de los gestos que resulta tan obvio en los adultos como en los niños. La mano cubre la boca y el pulgar se oprime contra la mejilla cuando el cerebro ordena, en forma subconsciente, que se supriman las palabras engañosas que acaban de decirse. </a:t>
            </a:r>
            <a:endParaRPr lang="es-ES" sz="2400" dirty="0" smtClean="0">
              <a:latin typeface="Candara" panose="020E0502030303020204" pitchFamily="34" charset="0"/>
            </a:endParaRPr>
          </a:p>
          <a:p>
            <a:pPr algn="just"/>
            <a:endParaRPr lang="es-ES" sz="2400" dirty="0" smtClean="0">
              <a:latin typeface="Candara" panose="020E0502030303020204" pitchFamily="34" charset="0"/>
            </a:endParaRPr>
          </a:p>
          <a:p>
            <a:pPr algn="just"/>
            <a:r>
              <a:rPr lang="es-ES" sz="2400" dirty="0" smtClean="0">
                <a:latin typeface="Candara" panose="020E0502030303020204" pitchFamily="34" charset="0"/>
              </a:rPr>
              <a:t>A </a:t>
            </a:r>
            <a:r>
              <a:rPr lang="es-ES" sz="2400" dirty="0">
                <a:latin typeface="Candara" panose="020E0502030303020204" pitchFamily="34" charset="0"/>
              </a:rPr>
              <a:t>veces, el gesto se hace tapando la boca con algunos dedos o con el puño, pero el significado es el mismo. Si la persona que está hablando usa este gesto, denota que está diciendo una </a:t>
            </a:r>
            <a:r>
              <a:rPr lang="es-ES" sz="2400" dirty="0" smtClean="0">
                <a:latin typeface="Candara" panose="020E0502030303020204" pitchFamily="34" charset="0"/>
              </a:rPr>
              <a:t>mentira .</a:t>
            </a:r>
            <a:endParaRPr lang="es-CL" sz="2400" dirty="0">
              <a:latin typeface="Candara" panose="020E0502030303020204" pitchFamily="34" charset="0"/>
            </a:endParaRPr>
          </a:p>
          <a:p>
            <a:pPr algn="just"/>
            <a:r>
              <a:rPr lang="es-ES" sz="2400" dirty="0">
                <a:latin typeface="Candara" panose="020E0502030303020204" pitchFamily="34" charset="0"/>
              </a:rPr>
              <a:t> </a:t>
            </a:r>
            <a:endParaRPr lang="es-CL" sz="2400" dirty="0">
              <a:latin typeface="Candara" panose="020E0502030303020204" pitchFamily="34" charset="0"/>
            </a:endParaRPr>
          </a:p>
          <a:p>
            <a:endParaRPr lang="es-CL" sz="2000" dirty="0"/>
          </a:p>
        </p:txBody>
      </p:sp>
      <p:pic>
        <p:nvPicPr>
          <p:cNvPr id="4" name="image19.png"/>
          <p:cNvPicPr/>
          <p:nvPr/>
        </p:nvPicPr>
        <p:blipFill>
          <a:blip r:embed="rId2" cstate="print"/>
          <a:stretch>
            <a:fillRect/>
          </a:stretch>
        </p:blipFill>
        <p:spPr>
          <a:xfrm>
            <a:off x="7207045" y="1650777"/>
            <a:ext cx="4065558" cy="3861123"/>
          </a:xfrm>
          <a:prstGeom prst="rect">
            <a:avLst/>
          </a:prstGeom>
        </p:spPr>
      </p:pic>
    </p:spTree>
    <p:extLst>
      <p:ext uri="{BB962C8B-B14F-4D97-AF65-F5344CB8AC3E}">
        <p14:creationId xmlns:p14="http://schemas.microsoft.com/office/powerpoint/2010/main" val="10608193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220064" y="187292"/>
            <a:ext cx="3535180" cy="1293028"/>
          </a:xfrm>
        </p:spPr>
        <p:txBody>
          <a:bodyPr/>
          <a:lstStyle/>
          <a:p>
            <a:pPr lvl="2" algn="r" rtl="0">
              <a:lnSpc>
                <a:spcPct val="90000"/>
              </a:lnSpc>
              <a:spcBef>
                <a:spcPct val="0"/>
              </a:spcBef>
            </a:pPr>
            <a:r>
              <a:rPr kumimoji="0" lang="es-ES" altLang="es-CL"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Frotarse el ojo</a:t>
            </a:r>
            <a:br>
              <a:rPr kumimoji="0" lang="es-ES" altLang="es-CL" sz="2000" b="1"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br>
            <a:endParaRPr lang="es-CL" sz="2000" dirty="0"/>
          </a:p>
        </p:txBody>
      </p:sp>
      <p:pic>
        <p:nvPicPr>
          <p:cNvPr id="7169" name="image2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896" y="2907914"/>
            <a:ext cx="4778323" cy="334496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3"/>
          <p:cNvSpPr>
            <a:spLocks noChangeArrowheads="1"/>
          </p:cNvSpPr>
          <p:nvPr/>
        </p:nvSpPr>
        <p:spPr bwMode="auto">
          <a:xfrm>
            <a:off x="833120" y="1272086"/>
            <a:ext cx="9448800" cy="13388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436563" algn="just" defTabSz="914400" rtl="0" eaLnBrk="0" fontAlgn="base" latinLnBrk="0" hangingPunct="0">
              <a:lnSpc>
                <a:spcPct val="100000"/>
              </a:lnSpc>
              <a:spcBef>
                <a:spcPct val="0"/>
              </a:spcBef>
              <a:spcAft>
                <a:spcPct val="0"/>
              </a:spcAft>
              <a:buClrTx/>
              <a:buSzTx/>
              <a:buFontTx/>
              <a:buNone/>
              <a:tabLst/>
            </a:pPr>
            <a:r>
              <a:rPr kumimoji="0" lang="es-ES" altLang="es-CL" sz="9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
            </a:r>
            <a:br>
              <a:rPr kumimoji="0" lang="es-ES" altLang="es-CL" sz="9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br>
            <a:r>
              <a:rPr kumimoji="0" lang="es-ES" altLang="es-CL" sz="2400" b="0" i="0" u="none" strike="noStrike" cap="none" normalizeH="0" baseline="0" dirty="0" smtClean="0">
                <a:ln>
                  <a:noFill/>
                </a:ln>
                <a:solidFill>
                  <a:schemeClr val="tx1"/>
                </a:solidFill>
                <a:effectLst/>
                <a:latin typeface="Arial" panose="020B0604020202020204" pitchFamily="34" charset="0"/>
                <a:ea typeface="Arial" panose="020B0604020202020204" pitchFamily="34" charset="0"/>
              </a:rPr>
              <a:t>El gesto representa el intento del cerebro de bloquear la visión del engaño o de evitar tener que mirar a la cara de la persona a quien se le esta mintiendo.</a:t>
            </a:r>
            <a:endParaRPr kumimoji="0" lang="es-ES" altLang="es-CL" sz="24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20432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
          <p:cNvGrpSpPr>
            <a:grpSpLocks/>
          </p:cNvGrpSpPr>
          <p:nvPr/>
        </p:nvGrpSpPr>
        <p:grpSpPr bwMode="auto">
          <a:xfrm>
            <a:off x="7009931" y="1274164"/>
            <a:ext cx="4442554" cy="4107305"/>
            <a:chOff x="2882" y="1306"/>
            <a:chExt cx="5506" cy="2082"/>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1" y="1334"/>
              <a:ext cx="5447" cy="2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2911" y="1334"/>
              <a:ext cx="5447" cy="2024"/>
            </a:xfrm>
            <a:prstGeom prst="rect">
              <a:avLst/>
            </a:prstGeom>
            <a:noFill/>
            <a:ln w="37059">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sp>
        <p:nvSpPr>
          <p:cNvPr id="6" name="Rectángulo 5"/>
          <p:cNvSpPr/>
          <p:nvPr/>
        </p:nvSpPr>
        <p:spPr>
          <a:xfrm>
            <a:off x="293764" y="1682022"/>
            <a:ext cx="6421995" cy="3785652"/>
          </a:xfrm>
          <a:prstGeom prst="rect">
            <a:avLst/>
          </a:prstGeom>
        </p:spPr>
        <p:txBody>
          <a:bodyPr wrap="square">
            <a:spAutoFit/>
          </a:bodyPr>
          <a:lstStyle/>
          <a:p>
            <a:pPr algn="just"/>
            <a:r>
              <a:rPr lang="es-ES" sz="2400" dirty="0" smtClean="0"/>
              <a:t>Las dos  primeras </a:t>
            </a:r>
            <a:r>
              <a:rPr lang="es-ES" sz="2400" dirty="0"/>
              <a:t>de estas tres figuras </a:t>
            </a:r>
            <a:r>
              <a:rPr lang="es-ES" sz="2400" dirty="0" smtClean="0"/>
              <a:t>muestran </a:t>
            </a:r>
            <a:r>
              <a:rPr lang="es-ES" sz="2400" dirty="0"/>
              <a:t>el gesto de “la evaluación”. La evaluación se demuestra con la mano cerrada apoyada en la mejilla, en general con el índice hacia arriba.</a:t>
            </a:r>
            <a:endParaRPr lang="es-CL" sz="2400" dirty="0"/>
          </a:p>
          <a:p>
            <a:pPr algn="just"/>
            <a:endParaRPr lang="es-ES" sz="2400" dirty="0" smtClean="0"/>
          </a:p>
          <a:p>
            <a:pPr algn="just"/>
            <a:r>
              <a:rPr lang="es-ES" sz="2400" dirty="0" smtClean="0"/>
              <a:t>El </a:t>
            </a:r>
            <a:r>
              <a:rPr lang="es-ES" sz="2400" dirty="0"/>
              <a:t>gesto de repasarse la barbilla es una señal que indica que el que lo hace esta tomando una </a:t>
            </a:r>
            <a:r>
              <a:rPr lang="es-ES" sz="2400" dirty="0" smtClean="0"/>
              <a:t>decisión , analizando o está dudando.</a:t>
            </a:r>
            <a:endParaRPr lang="es-CL" sz="2400" dirty="0"/>
          </a:p>
        </p:txBody>
      </p:sp>
    </p:spTree>
    <p:extLst>
      <p:ext uri="{BB962C8B-B14F-4D97-AF65-F5344CB8AC3E}">
        <p14:creationId xmlns:p14="http://schemas.microsoft.com/office/powerpoint/2010/main" val="39109499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42663" y="901532"/>
            <a:ext cx="9084697" cy="1293028"/>
          </a:xfrm>
        </p:spPr>
        <p:txBody>
          <a:bodyPr>
            <a:noAutofit/>
          </a:bodyPr>
          <a:lstStyle/>
          <a:p>
            <a:pPr lvl="1" algn="r" rtl="0">
              <a:lnSpc>
                <a:spcPct val="90000"/>
              </a:lnSpc>
              <a:spcBef>
                <a:spcPct val="0"/>
              </a:spcBef>
            </a:pPr>
            <a:r>
              <a:rPr lang="es-ES" sz="4000" b="1" dirty="0" smtClean="0"/>
              <a:t>Los gestos con los brazos cruzados</a:t>
            </a:r>
            <a:r>
              <a:rPr lang="es-CL" sz="4000" b="1" dirty="0" smtClean="0"/>
              <a:t/>
            </a:r>
            <a:br>
              <a:rPr lang="es-CL" sz="4000" b="1" dirty="0" smtClean="0"/>
            </a:br>
            <a:endParaRPr lang="es-CL" sz="4000" dirty="0"/>
          </a:p>
        </p:txBody>
      </p:sp>
      <p:sp>
        <p:nvSpPr>
          <p:cNvPr id="3" name="Marcador de contenido 2"/>
          <p:cNvSpPr>
            <a:spLocks noGrp="1"/>
          </p:cNvSpPr>
          <p:nvPr>
            <p:ph idx="1"/>
          </p:nvPr>
        </p:nvSpPr>
        <p:spPr/>
        <p:txBody>
          <a:bodyPr>
            <a:noAutofit/>
          </a:bodyPr>
          <a:lstStyle/>
          <a:p>
            <a:pPr algn="just"/>
            <a:r>
              <a:rPr lang="es-ES" sz="3200" dirty="0" smtClean="0"/>
              <a:t>Esconderse </a:t>
            </a:r>
            <a:r>
              <a:rPr lang="es-ES" sz="3200" dirty="0"/>
              <a:t>detrás de una barrera es una respuesta humana normal que aprendemos a edad temprana para protegernos.</a:t>
            </a:r>
            <a:endParaRPr lang="es-CL" sz="3200" dirty="0"/>
          </a:p>
          <a:p>
            <a:pPr algn="just"/>
            <a:r>
              <a:rPr lang="es-ES" sz="3200" dirty="0"/>
              <a:t>Al cruzar uno o los dos brazos sobre el pecho se forma una barrera que, en esencia, es el intento de dejar fuera de nosotros la amenaza pendiente o las circunstancias indeseables. Cuando una persona tiene una actitud defensiva, </a:t>
            </a:r>
            <a:r>
              <a:rPr lang="es-ES" sz="3200" dirty="0" smtClean="0"/>
              <a:t>negativa o nerviosa, cruza los brazos .</a:t>
            </a:r>
            <a:endParaRPr lang="es-CL" sz="3200" dirty="0"/>
          </a:p>
        </p:txBody>
      </p:sp>
    </p:spTree>
    <p:extLst>
      <p:ext uri="{BB962C8B-B14F-4D97-AF65-F5344CB8AC3E}">
        <p14:creationId xmlns:p14="http://schemas.microsoft.com/office/powerpoint/2010/main" val="41599330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31.png"/>
          <p:cNvPicPr>
            <a:picLocks noGrp="1"/>
          </p:cNvPicPr>
          <p:nvPr>
            <p:ph idx="1"/>
          </p:nvPr>
        </p:nvPicPr>
        <p:blipFill>
          <a:blip r:embed="rId2" cstate="print"/>
          <a:stretch>
            <a:fillRect/>
          </a:stretch>
        </p:blipFill>
        <p:spPr>
          <a:xfrm>
            <a:off x="2651759" y="1589035"/>
            <a:ext cx="5648961" cy="4649205"/>
          </a:xfrm>
          <a:prstGeom prst="rect">
            <a:avLst/>
          </a:prstGeom>
        </p:spPr>
      </p:pic>
    </p:spTree>
    <p:extLst>
      <p:ext uri="{BB962C8B-B14F-4D97-AF65-F5344CB8AC3E}">
        <p14:creationId xmlns:p14="http://schemas.microsoft.com/office/powerpoint/2010/main" val="9680518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737880" y="903032"/>
            <a:ext cx="10333605" cy="5531496"/>
          </a:xfrm>
          <a:prstGeom prst="rect">
            <a:avLst/>
          </a:prstGeom>
        </p:spPr>
      </p:pic>
    </p:spTree>
    <p:extLst>
      <p:ext uri="{BB962C8B-B14F-4D97-AF65-F5344CB8AC3E}">
        <p14:creationId xmlns:p14="http://schemas.microsoft.com/office/powerpoint/2010/main" val="299764140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15340" y="604059"/>
            <a:ext cx="10670415" cy="6071061"/>
          </a:xfrm>
        </p:spPr>
        <p:txBody>
          <a:bodyPr>
            <a:normAutofit/>
          </a:bodyPr>
          <a:lstStyle/>
          <a:p>
            <a:pPr lvl="0"/>
            <a:r>
              <a:rPr lang="es-ES" sz="4000" b="1" dirty="0" smtClean="0"/>
              <a:t>                              Expresión </a:t>
            </a:r>
            <a:r>
              <a:rPr lang="es-ES" sz="4000" b="1" dirty="0"/>
              <a:t>facial</a:t>
            </a:r>
            <a:endParaRPr lang="es-CL" sz="4000" b="1" dirty="0"/>
          </a:p>
          <a:p>
            <a:pPr algn="just"/>
            <a:r>
              <a:rPr lang="es-ES" sz="2400" dirty="0"/>
              <a:t>Los signos faciales juegan un papel clave en la comunicación. </a:t>
            </a:r>
            <a:r>
              <a:rPr lang="es-ES" sz="2400" dirty="0" smtClean="0"/>
              <a:t>Estas </a:t>
            </a:r>
            <a:r>
              <a:rPr lang="es-ES" sz="2400" dirty="0"/>
              <a:t>expresiones son, también, los indicios más precisos del estado emocional de una persona. Así interpretamos la alegría, la tristeza, el miedo, la rabia, la sorpresa, el asco o el afecto, por la simple observación de los movimientos de la cara de nuestro interlocutor.</a:t>
            </a:r>
            <a:endParaRPr lang="es-CL" sz="2400" dirty="0"/>
          </a:p>
          <a:p>
            <a:pPr algn="just"/>
            <a:r>
              <a:rPr lang="es-ES" sz="2400" dirty="0"/>
              <a:t>Probablemente, el punto más importante de la comunicación facial lo encontraremos </a:t>
            </a:r>
            <a:r>
              <a:rPr lang="es-ES" sz="2400" dirty="0">
                <a:solidFill>
                  <a:srgbClr val="FF0000"/>
                </a:solidFill>
              </a:rPr>
              <a:t>en los ojos, el </a:t>
            </a:r>
            <a:r>
              <a:rPr lang="es-ES" sz="2400" dirty="0" err="1">
                <a:solidFill>
                  <a:srgbClr val="FF0000"/>
                </a:solidFill>
              </a:rPr>
              <a:t>focus</a:t>
            </a:r>
            <a:r>
              <a:rPr lang="es-ES" sz="2400" dirty="0">
                <a:solidFill>
                  <a:srgbClr val="FF0000"/>
                </a:solidFill>
              </a:rPr>
              <a:t> más expresivo </a:t>
            </a:r>
            <a:r>
              <a:rPr lang="es-ES" sz="2400" dirty="0"/>
              <a:t>de la cara. El contacto ocular es una señal clave en nuestra comunicación con los demás. Así, la longitud de la mirada, es decir, la duración del contacto ininterrumpido entre los ojos, sugiere una unión de mensajes.</a:t>
            </a:r>
            <a:endParaRPr lang="es-CL" sz="2400" dirty="0"/>
          </a:p>
          <a:p>
            <a:pPr algn="just"/>
            <a:r>
              <a:rPr lang="es-ES" sz="2400" dirty="0">
                <a:solidFill>
                  <a:srgbClr val="FF0000"/>
                </a:solidFill>
              </a:rPr>
              <a:t>La comunicación ocular </a:t>
            </a:r>
            <a:r>
              <a:rPr lang="es-ES" sz="2400" dirty="0"/>
              <a:t>es, quizás, la más sutil de las formas de expresión corporal.</a:t>
            </a:r>
            <a:endParaRPr lang="es-CL" sz="2400" dirty="0"/>
          </a:p>
          <a:p>
            <a:pPr algn="just"/>
            <a:endParaRPr lang="es-CL" sz="2400" dirty="0"/>
          </a:p>
        </p:txBody>
      </p:sp>
    </p:spTree>
    <p:extLst>
      <p:ext uri="{BB962C8B-B14F-4D97-AF65-F5344CB8AC3E}">
        <p14:creationId xmlns:p14="http://schemas.microsoft.com/office/powerpoint/2010/main" val="20216042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839734" y="172720"/>
            <a:ext cx="8610600" cy="762000"/>
          </a:xfrm>
        </p:spPr>
        <p:txBody>
          <a:bodyPr>
            <a:normAutofit fontScale="90000"/>
          </a:bodyPr>
          <a:lstStyle/>
          <a:p>
            <a:pPr lvl="0"/>
            <a:r>
              <a:rPr lang="es-ES" b="1" dirty="0"/>
              <a:t>Otros gestos</a:t>
            </a:r>
            <a:r>
              <a:rPr lang="es-CL" b="1" dirty="0"/>
              <a:t/>
            </a:r>
            <a:br>
              <a:rPr lang="es-CL" b="1" dirty="0"/>
            </a:br>
            <a:endParaRPr lang="es-CL" dirty="0"/>
          </a:p>
        </p:txBody>
      </p:sp>
      <p:sp>
        <p:nvSpPr>
          <p:cNvPr id="3" name="Marcador de contenido 2"/>
          <p:cNvSpPr>
            <a:spLocks noGrp="1"/>
          </p:cNvSpPr>
          <p:nvPr>
            <p:ph idx="1"/>
          </p:nvPr>
        </p:nvSpPr>
        <p:spPr>
          <a:xfrm>
            <a:off x="951142" y="680720"/>
            <a:ext cx="10820400" cy="4019597"/>
          </a:xfrm>
        </p:spPr>
        <p:txBody>
          <a:bodyPr>
            <a:normAutofit fontScale="85000" lnSpcReduction="20000"/>
          </a:bodyPr>
          <a:lstStyle/>
          <a:p>
            <a:pPr marL="457200" lvl="1" indent="0">
              <a:buNone/>
            </a:pPr>
            <a:r>
              <a:rPr lang="es-ES" sz="3400" b="1" dirty="0" smtClean="0"/>
              <a:t>Las </a:t>
            </a:r>
            <a:r>
              <a:rPr lang="es-ES" sz="3400" b="1" dirty="0"/>
              <a:t>posiciones fundamentales de la </a:t>
            </a:r>
            <a:r>
              <a:rPr lang="es-ES" sz="3400" b="1" dirty="0" smtClean="0"/>
              <a:t>cabeza</a:t>
            </a:r>
          </a:p>
          <a:p>
            <a:pPr marL="457200" lvl="1" indent="0">
              <a:buNone/>
            </a:pPr>
            <a:endParaRPr lang="es-CL" b="1" dirty="0"/>
          </a:p>
          <a:p>
            <a:r>
              <a:rPr lang="es-ES" sz="3100" dirty="0"/>
              <a:t>Hay tres posiciones básicas de la cabeza</a:t>
            </a:r>
            <a:r>
              <a:rPr lang="es-ES" sz="3100" dirty="0" smtClean="0"/>
              <a:t>.</a:t>
            </a:r>
          </a:p>
          <a:p>
            <a:r>
              <a:rPr lang="es-ES" sz="3100" b="1" dirty="0" smtClean="0">
                <a:solidFill>
                  <a:srgbClr val="FF0000"/>
                </a:solidFill>
              </a:rPr>
              <a:t> </a:t>
            </a:r>
            <a:r>
              <a:rPr lang="es-ES" sz="3100" b="1" dirty="0">
                <a:solidFill>
                  <a:srgbClr val="FF0000"/>
                </a:solidFill>
              </a:rPr>
              <a:t>La cabeza hacia arriba </a:t>
            </a:r>
            <a:r>
              <a:rPr lang="es-ES" sz="3100" dirty="0"/>
              <a:t>es la que adopta la persona que tiene actitud neutral respecto a lo que </a:t>
            </a:r>
            <a:r>
              <a:rPr lang="es-ES" sz="3100" b="1" dirty="0" smtClean="0">
                <a:solidFill>
                  <a:srgbClr val="FF0000"/>
                </a:solidFill>
              </a:rPr>
              <a:t>está </a:t>
            </a:r>
            <a:r>
              <a:rPr lang="es-ES" sz="3100" b="1" dirty="0">
                <a:solidFill>
                  <a:srgbClr val="FF0000"/>
                </a:solidFill>
              </a:rPr>
              <a:t>escuchando. </a:t>
            </a:r>
            <a:endParaRPr lang="es-ES" sz="3100" b="1" dirty="0" smtClean="0">
              <a:solidFill>
                <a:srgbClr val="FF0000"/>
              </a:solidFill>
            </a:endParaRPr>
          </a:p>
          <a:p>
            <a:endParaRPr lang="es-ES" sz="3100" b="1" dirty="0" smtClean="0">
              <a:solidFill>
                <a:srgbClr val="FF0000"/>
              </a:solidFill>
            </a:endParaRPr>
          </a:p>
          <a:p>
            <a:r>
              <a:rPr lang="es-ES" sz="3100" dirty="0" smtClean="0"/>
              <a:t>Cuando </a:t>
            </a:r>
            <a:r>
              <a:rPr lang="es-ES" sz="3100" dirty="0"/>
              <a:t>la cabeza se </a:t>
            </a:r>
            <a:r>
              <a:rPr lang="es-ES" sz="3100" b="1" dirty="0">
                <a:solidFill>
                  <a:srgbClr val="FF0000"/>
                </a:solidFill>
              </a:rPr>
              <a:t>inclina hacia un costado </a:t>
            </a:r>
            <a:r>
              <a:rPr lang="es-ES" sz="3100" dirty="0"/>
              <a:t>significa una demostración de </a:t>
            </a:r>
            <a:r>
              <a:rPr lang="es-ES" sz="3100" b="1" dirty="0">
                <a:solidFill>
                  <a:srgbClr val="FF0000"/>
                </a:solidFill>
              </a:rPr>
              <a:t>interés</a:t>
            </a:r>
            <a:r>
              <a:rPr lang="es-ES" sz="3100" dirty="0"/>
              <a:t>. </a:t>
            </a:r>
            <a:endParaRPr lang="es-ES" sz="3100" dirty="0" smtClean="0"/>
          </a:p>
          <a:p>
            <a:endParaRPr lang="es-ES" sz="3100" dirty="0" smtClean="0"/>
          </a:p>
          <a:p>
            <a:r>
              <a:rPr lang="es-ES" sz="3100" dirty="0" smtClean="0"/>
              <a:t>Cuando </a:t>
            </a:r>
            <a:r>
              <a:rPr lang="es-ES" sz="3100" dirty="0"/>
              <a:t>la cabeza esta inclinada </a:t>
            </a:r>
            <a:r>
              <a:rPr lang="es-ES" sz="3100" b="1" dirty="0">
                <a:solidFill>
                  <a:srgbClr val="FF0000"/>
                </a:solidFill>
              </a:rPr>
              <a:t>hacia abajo </a:t>
            </a:r>
            <a:r>
              <a:rPr lang="es-ES" sz="3100" dirty="0"/>
              <a:t>señala que la actitud es </a:t>
            </a:r>
            <a:r>
              <a:rPr lang="es-ES" sz="3100" b="1" dirty="0">
                <a:solidFill>
                  <a:srgbClr val="FF0000"/>
                </a:solidFill>
              </a:rPr>
              <a:t>negativa y hasta opuesta</a:t>
            </a:r>
            <a:r>
              <a:rPr lang="es-ES" sz="3100" dirty="0"/>
              <a:t>.</a:t>
            </a:r>
            <a:endParaRPr lang="es-CL" sz="3100" dirty="0"/>
          </a:p>
          <a:p>
            <a:endParaRPr lang="es-CL" dirty="0"/>
          </a:p>
        </p:txBody>
      </p:sp>
      <p:pic>
        <p:nvPicPr>
          <p:cNvPr id="4" name="image39.png"/>
          <p:cNvPicPr/>
          <p:nvPr/>
        </p:nvPicPr>
        <p:blipFill>
          <a:blip r:embed="rId2" cstate="print"/>
          <a:stretch>
            <a:fillRect/>
          </a:stretch>
        </p:blipFill>
        <p:spPr>
          <a:xfrm>
            <a:off x="4676128" y="4700317"/>
            <a:ext cx="1911756" cy="1704975"/>
          </a:xfrm>
          <a:prstGeom prst="rect">
            <a:avLst/>
          </a:prstGeom>
        </p:spPr>
      </p:pic>
      <p:pic>
        <p:nvPicPr>
          <p:cNvPr id="5" name="image40.png"/>
          <p:cNvPicPr/>
          <p:nvPr/>
        </p:nvPicPr>
        <p:blipFill>
          <a:blip r:embed="rId3" cstate="print"/>
          <a:stretch>
            <a:fillRect/>
          </a:stretch>
        </p:blipFill>
        <p:spPr>
          <a:xfrm>
            <a:off x="8265319" y="4519343"/>
            <a:ext cx="1768455" cy="1694815"/>
          </a:xfrm>
          <a:prstGeom prst="rect">
            <a:avLst/>
          </a:prstGeom>
        </p:spPr>
      </p:pic>
      <p:pic>
        <p:nvPicPr>
          <p:cNvPr id="6" name="image41.png"/>
          <p:cNvPicPr/>
          <p:nvPr/>
        </p:nvPicPr>
        <p:blipFill>
          <a:blip r:embed="rId4" cstate="print"/>
          <a:stretch>
            <a:fillRect/>
          </a:stretch>
        </p:blipFill>
        <p:spPr>
          <a:xfrm>
            <a:off x="951142" y="4519343"/>
            <a:ext cx="2047551" cy="2066925"/>
          </a:xfrm>
          <a:prstGeom prst="rect">
            <a:avLst/>
          </a:prstGeom>
        </p:spPr>
      </p:pic>
    </p:spTree>
    <p:extLst>
      <p:ext uri="{BB962C8B-B14F-4D97-AF65-F5344CB8AC3E}">
        <p14:creationId xmlns:p14="http://schemas.microsoft.com/office/powerpoint/2010/main" val="42446278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685800" y="764373"/>
            <a:ext cx="10820400" cy="1293028"/>
          </a:xfrm>
        </p:spPr>
        <p:txBody>
          <a:bodyPr>
            <a:normAutofit fontScale="90000"/>
          </a:bodyPr>
          <a:lstStyle/>
          <a:p>
            <a:pPr algn="ctr"/>
            <a:r>
              <a:rPr lang="es-ES" i="1" dirty="0">
                <a:solidFill>
                  <a:srgbClr val="FF0000"/>
                </a:solidFill>
              </a:rPr>
              <a:t>Características generales de la comunicación no verbal:</a:t>
            </a:r>
            <a:r>
              <a:rPr lang="es-CL" dirty="0">
                <a:solidFill>
                  <a:srgbClr val="FF0000"/>
                </a:solidFill>
              </a:rPr>
              <a:t/>
            </a:r>
            <a:br>
              <a:rPr lang="es-CL" dirty="0">
                <a:solidFill>
                  <a:srgbClr val="FF0000"/>
                </a:solidFill>
              </a:rPr>
            </a:br>
            <a:endParaRPr lang="es-CL" dirty="0">
              <a:solidFill>
                <a:srgbClr val="FF0000"/>
              </a:solidFill>
            </a:endParaRPr>
          </a:p>
        </p:txBody>
      </p:sp>
      <p:sp>
        <p:nvSpPr>
          <p:cNvPr id="3" name="Marcador de contenido 2"/>
          <p:cNvSpPr>
            <a:spLocks noGrp="1"/>
          </p:cNvSpPr>
          <p:nvPr>
            <p:ph idx="1"/>
          </p:nvPr>
        </p:nvSpPr>
        <p:spPr>
          <a:xfrm>
            <a:off x="685800" y="2194561"/>
            <a:ext cx="10820400" cy="2357120"/>
          </a:xfrm>
        </p:spPr>
        <p:txBody>
          <a:bodyPr>
            <a:normAutofit/>
          </a:bodyPr>
          <a:lstStyle/>
          <a:p>
            <a:pPr lvl="0"/>
            <a:r>
              <a:rPr lang="es-ES" dirty="0" smtClean="0"/>
              <a:t>La </a:t>
            </a:r>
            <a:r>
              <a:rPr lang="es-ES" dirty="0"/>
              <a:t>comunicación no verbal, generalmente, mantiene una relación de interdependencia con la interacción verbal.</a:t>
            </a:r>
            <a:endParaRPr lang="es-CL" dirty="0"/>
          </a:p>
          <a:p>
            <a:pPr lvl="0"/>
            <a:r>
              <a:rPr lang="es-ES" dirty="0"/>
              <a:t>Con frecuencia los mensajes no verbales tienen más significación que los mensajes verbales.</a:t>
            </a:r>
            <a:endParaRPr lang="es-CL" dirty="0"/>
          </a:p>
          <a:p>
            <a:pPr lvl="0"/>
            <a:r>
              <a:rPr lang="es-ES" dirty="0"/>
              <a:t>En cualquier situación comunicativa, la comunicación no verbal es inevitable.</a:t>
            </a:r>
            <a:endParaRPr lang="es-CL" dirty="0"/>
          </a:p>
          <a:p>
            <a:endParaRPr lang="es-CL" dirty="0"/>
          </a:p>
        </p:txBody>
      </p:sp>
    </p:spTree>
    <p:extLst>
      <p:ext uri="{BB962C8B-B14F-4D97-AF65-F5344CB8AC3E}">
        <p14:creationId xmlns:p14="http://schemas.microsoft.com/office/powerpoint/2010/main" val="349414912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791987" y="882427"/>
            <a:ext cx="9770225" cy="5975573"/>
          </a:xfrm>
          <a:prstGeom prst="rect">
            <a:avLst/>
          </a:prstGeom>
        </p:spPr>
      </p:pic>
    </p:spTree>
    <p:extLst>
      <p:ext uri="{BB962C8B-B14F-4D97-AF65-F5344CB8AC3E}">
        <p14:creationId xmlns:p14="http://schemas.microsoft.com/office/powerpoint/2010/main" val="211469991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367467" y="914400"/>
            <a:ext cx="9380481" cy="5756223"/>
          </a:xfrm>
          <a:prstGeom prst="rect">
            <a:avLst/>
          </a:prstGeom>
        </p:spPr>
      </p:pic>
      <p:sp>
        <p:nvSpPr>
          <p:cNvPr id="2" name="Rectángulo 1"/>
          <p:cNvSpPr/>
          <p:nvPr/>
        </p:nvSpPr>
        <p:spPr>
          <a:xfrm>
            <a:off x="5230906" y="2595282"/>
            <a:ext cx="5688106" cy="4007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
        <p:nvSpPr>
          <p:cNvPr id="3" name="Rectángulo 2"/>
          <p:cNvSpPr/>
          <p:nvPr/>
        </p:nvSpPr>
        <p:spPr>
          <a:xfrm>
            <a:off x="1367467" y="5042647"/>
            <a:ext cx="4370294" cy="12774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spTree>
    <p:extLst>
      <p:ext uri="{BB962C8B-B14F-4D97-AF65-F5344CB8AC3E}">
        <p14:creationId xmlns:p14="http://schemas.microsoft.com/office/powerpoint/2010/main" val="316751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Marcador de contenido 5"/>
          <p:cNvPicPr>
            <a:picLocks noGrp="1" noChangeAspect="1"/>
          </p:cNvPicPr>
          <p:nvPr>
            <p:ph idx="1"/>
          </p:nvPr>
        </p:nvPicPr>
        <p:blipFill>
          <a:blip r:embed="rId2"/>
          <a:stretch>
            <a:fillRect/>
          </a:stretch>
        </p:blipFill>
        <p:spPr>
          <a:xfrm>
            <a:off x="1532359" y="981636"/>
            <a:ext cx="10040048" cy="5329224"/>
          </a:xfrm>
          <a:prstGeom prst="rect">
            <a:avLst/>
          </a:prstGeom>
        </p:spPr>
      </p:pic>
    </p:spTree>
    <p:extLst>
      <p:ext uri="{BB962C8B-B14F-4D97-AF65-F5344CB8AC3E}">
        <p14:creationId xmlns:p14="http://schemas.microsoft.com/office/powerpoint/2010/main" val="2719764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685800" y="1034321"/>
            <a:ext cx="10820400" cy="5201587"/>
          </a:xfrm>
        </p:spPr>
        <p:txBody>
          <a:bodyPr>
            <a:normAutofit/>
          </a:bodyPr>
          <a:lstStyle/>
          <a:p>
            <a:pPr marL="342900" lvl="0" indent="-342900">
              <a:buSzPts val="1550"/>
              <a:buFont typeface="Arial" panose="020B0604020202020204" pitchFamily="34" charset="0"/>
              <a:buAutoNum type="arabicPeriod"/>
              <a:tabLst>
                <a:tab pos="393065" algn="l"/>
              </a:tabLst>
            </a:pPr>
            <a:r>
              <a:rPr lang="es-ES" sz="4400" b="1" kern="0" spc="-5" dirty="0">
                <a:latin typeface="Arial" panose="020B0604020202020204" pitchFamily="34" charset="0"/>
                <a:ea typeface="Arial" panose="020B0604020202020204" pitchFamily="34" charset="0"/>
              </a:rPr>
              <a:t>La posibilidad de</a:t>
            </a:r>
            <a:r>
              <a:rPr lang="es-ES" sz="4400" b="1" kern="0" spc="-20" dirty="0">
                <a:latin typeface="Arial" panose="020B0604020202020204" pitchFamily="34" charset="0"/>
                <a:ea typeface="Arial" panose="020B0604020202020204" pitchFamily="34" charset="0"/>
              </a:rPr>
              <a:t> </a:t>
            </a:r>
            <a:r>
              <a:rPr lang="es-ES" sz="4400" b="1" kern="0" spc="-5" dirty="0">
                <a:latin typeface="Arial" panose="020B0604020202020204" pitchFamily="34" charset="0"/>
                <a:ea typeface="Arial" panose="020B0604020202020204" pitchFamily="34" charset="0"/>
              </a:rPr>
              <a:t>fingir</a:t>
            </a:r>
            <a:endParaRPr lang="es-CL" sz="4400" b="1" kern="0" spc="-5" dirty="0">
              <a:latin typeface="Arial" panose="020B0604020202020204" pitchFamily="34" charset="0"/>
              <a:ea typeface="Arial" panose="020B0604020202020204" pitchFamily="34" charset="0"/>
            </a:endParaRPr>
          </a:p>
          <a:p>
            <a:pPr marL="63500" marR="52070" indent="436880" algn="just">
              <a:lnSpc>
                <a:spcPct val="102000"/>
              </a:lnSpc>
              <a:spcBef>
                <a:spcPts val="600"/>
              </a:spcBef>
              <a:spcAft>
                <a:spcPts val="0"/>
              </a:spcAft>
            </a:pPr>
            <a:r>
              <a:rPr lang="es-ES" sz="2400" dirty="0">
                <a:latin typeface="Arial" panose="020B0604020202020204" pitchFamily="34" charset="0"/>
                <a:ea typeface="Arial" panose="020B0604020202020204" pitchFamily="34" charset="0"/>
              </a:rPr>
              <a:t>Una</a:t>
            </a:r>
            <a:r>
              <a:rPr lang="es-ES" sz="2400"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pregunta</a:t>
            </a:r>
            <a:r>
              <a:rPr lang="es-ES" sz="2400" b="1" spc="-6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que</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se</a:t>
            </a:r>
            <a:r>
              <a:rPr lang="es-ES" sz="2400" b="1" spc="-6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escucha</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con</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frecuencia</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es:</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“¿Es</a:t>
            </a:r>
            <a:r>
              <a:rPr lang="es-ES" sz="2400" b="1" spc="-6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posible</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fingir</a:t>
            </a:r>
            <a:r>
              <a:rPr lang="es-ES" sz="2400" b="1" spc="-6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en</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el</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lenguaje</a:t>
            </a:r>
            <a:r>
              <a:rPr lang="es-ES" sz="2400" b="1" spc="-70"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del</a:t>
            </a:r>
            <a:r>
              <a:rPr lang="es-ES" sz="2400" b="1" spc="-75" dirty="0">
                <a:latin typeface="Arial" panose="020B0604020202020204" pitchFamily="34" charset="0"/>
                <a:ea typeface="Arial" panose="020B0604020202020204" pitchFamily="34" charset="0"/>
              </a:rPr>
              <a:t> </a:t>
            </a:r>
            <a:r>
              <a:rPr lang="es-ES" sz="2400" b="1" dirty="0">
                <a:latin typeface="Arial" panose="020B0604020202020204" pitchFamily="34" charset="0"/>
                <a:ea typeface="Arial" panose="020B0604020202020204" pitchFamily="34" charset="0"/>
              </a:rPr>
              <a:t>cuerpo</a:t>
            </a:r>
            <a:r>
              <a:rPr lang="es-ES" sz="2400" b="1" u="sng" dirty="0">
                <a:latin typeface="Arial" panose="020B0604020202020204" pitchFamily="34" charset="0"/>
                <a:ea typeface="Arial" panose="020B0604020202020204" pitchFamily="34" charset="0"/>
              </a:rPr>
              <a:t>?” La</a:t>
            </a:r>
            <a:r>
              <a:rPr lang="es-ES" sz="2400" b="1" u="sng" spc="-75" dirty="0">
                <a:latin typeface="Arial" panose="020B0604020202020204" pitchFamily="34" charset="0"/>
                <a:ea typeface="Arial" panose="020B0604020202020204" pitchFamily="34" charset="0"/>
              </a:rPr>
              <a:t> </a:t>
            </a:r>
            <a:r>
              <a:rPr lang="es-ES" sz="2400" b="1" u="sng" dirty="0">
                <a:latin typeface="Arial" panose="020B0604020202020204" pitchFamily="34" charset="0"/>
                <a:ea typeface="Arial" panose="020B0604020202020204" pitchFamily="34" charset="0"/>
              </a:rPr>
              <a:t>respuesta</a:t>
            </a:r>
            <a:r>
              <a:rPr lang="es-ES" sz="2400" b="1" u="sng" spc="-75" dirty="0">
                <a:latin typeface="Arial" panose="020B0604020202020204" pitchFamily="34" charset="0"/>
                <a:ea typeface="Arial" panose="020B0604020202020204" pitchFamily="34" charset="0"/>
              </a:rPr>
              <a:t> </a:t>
            </a:r>
            <a:r>
              <a:rPr lang="es-ES" sz="2400" b="1" u="sng" dirty="0">
                <a:latin typeface="Arial" panose="020B0604020202020204" pitchFamily="34" charset="0"/>
                <a:ea typeface="Arial" panose="020B0604020202020204" pitchFamily="34" charset="0"/>
              </a:rPr>
              <a:t>general</a:t>
            </a:r>
            <a:r>
              <a:rPr lang="es-ES" sz="2400" b="1" u="sng" spc="-85" dirty="0">
                <a:latin typeface="Arial" panose="020B0604020202020204" pitchFamily="34" charset="0"/>
                <a:ea typeface="Arial" panose="020B0604020202020204" pitchFamily="34" charset="0"/>
              </a:rPr>
              <a:t> </a:t>
            </a:r>
            <a:r>
              <a:rPr lang="es-ES" sz="2400" b="1" u="sng" dirty="0">
                <a:latin typeface="Arial" panose="020B0604020202020204" pitchFamily="34" charset="0"/>
                <a:ea typeface="Arial" panose="020B0604020202020204" pitchFamily="34" charset="0"/>
              </a:rPr>
              <a:t>es</a:t>
            </a:r>
            <a:r>
              <a:rPr lang="es-ES" sz="2400" b="1" u="sng" spc="-80" dirty="0">
                <a:latin typeface="Arial" panose="020B0604020202020204" pitchFamily="34" charset="0"/>
                <a:ea typeface="Arial" panose="020B0604020202020204" pitchFamily="34" charset="0"/>
              </a:rPr>
              <a:t> </a:t>
            </a:r>
            <a:r>
              <a:rPr lang="es-ES" sz="2400" b="1" u="sng" dirty="0">
                <a:latin typeface="Arial" panose="020B0604020202020204" pitchFamily="34" charset="0"/>
                <a:ea typeface="Arial" panose="020B0604020202020204" pitchFamily="34" charset="0"/>
              </a:rPr>
              <a:t>“no”,</a:t>
            </a:r>
            <a:r>
              <a:rPr lang="es-ES" sz="2400" b="1" u="sng"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porque</a:t>
            </a:r>
            <a:r>
              <a:rPr lang="es-ES" sz="2400" spc="-8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la</a:t>
            </a:r>
            <a:r>
              <a:rPr lang="es-ES" sz="2400" spc="-8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falta</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de</a:t>
            </a:r>
            <a:r>
              <a:rPr lang="es-ES" sz="2400" spc="-8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congruencia</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se</a:t>
            </a:r>
            <a:r>
              <a:rPr lang="es-ES" sz="2400" spc="-8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manifestaría</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entre</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los</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gestos</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principales, las </a:t>
            </a:r>
            <a:r>
              <a:rPr lang="es-ES" sz="2400" dirty="0" err="1">
                <a:latin typeface="Arial" panose="020B0604020202020204" pitchFamily="34" charset="0"/>
                <a:ea typeface="Arial" panose="020B0604020202020204" pitchFamily="34" charset="0"/>
              </a:rPr>
              <a:t>microseñales</a:t>
            </a:r>
            <a:r>
              <a:rPr lang="es-ES" sz="2400" dirty="0">
                <a:latin typeface="Arial" panose="020B0604020202020204" pitchFamily="34" charset="0"/>
                <a:ea typeface="Arial" panose="020B0604020202020204" pitchFamily="34" charset="0"/>
              </a:rPr>
              <a:t> del cuerpo y el lenguaje hablado. Por ejemplo: las palmas a la vista se asocian a la honestidad,</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pero</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cuando</a:t>
            </a:r>
            <a:r>
              <a:rPr lang="es-ES" sz="2400" spc="-6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el</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farsante</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abre</a:t>
            </a:r>
            <a:r>
              <a:rPr lang="es-ES" sz="2400" spc="-6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las</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palmas</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hacia</a:t>
            </a:r>
            <a:r>
              <a:rPr lang="es-ES" sz="2400" spc="-6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afuera</a:t>
            </a:r>
            <a:r>
              <a:rPr lang="es-ES" sz="2400" spc="-6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y</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sonríe</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mientras</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dice</a:t>
            </a:r>
            <a:r>
              <a:rPr lang="es-ES" sz="2400" spc="-7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una</a:t>
            </a:r>
            <a:r>
              <a:rPr lang="es-ES" sz="2400" spc="-7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mentira,</a:t>
            </a:r>
            <a:r>
              <a:rPr lang="es-ES" sz="2400" spc="-8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los </a:t>
            </a:r>
            <a:r>
              <a:rPr lang="es-ES" sz="2400" dirty="0" err="1">
                <a:latin typeface="Arial" panose="020B0604020202020204" pitchFamily="34" charset="0"/>
                <a:ea typeface="Arial" panose="020B0604020202020204" pitchFamily="34" charset="0"/>
              </a:rPr>
              <a:t>microgestos</a:t>
            </a:r>
            <a:r>
              <a:rPr lang="es-ES" sz="2400" dirty="0">
                <a:latin typeface="Arial" panose="020B0604020202020204" pitchFamily="34" charset="0"/>
                <a:ea typeface="Arial" panose="020B0604020202020204" pitchFamily="34" charset="0"/>
              </a:rPr>
              <a:t> lo</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delatan</a:t>
            </a:r>
            <a:r>
              <a:rPr lang="es-ES" sz="2400" dirty="0" smtClean="0">
                <a:latin typeface="Arial" panose="020B0604020202020204" pitchFamily="34" charset="0"/>
                <a:ea typeface="Arial" panose="020B0604020202020204" pitchFamily="34" charset="0"/>
              </a:rPr>
              <a:t>.</a:t>
            </a:r>
          </a:p>
          <a:p>
            <a:pPr marL="63500" marR="52070" indent="436880" algn="just">
              <a:lnSpc>
                <a:spcPct val="102000"/>
              </a:lnSpc>
              <a:spcBef>
                <a:spcPts val="600"/>
              </a:spcBef>
              <a:spcAft>
                <a:spcPts val="0"/>
              </a:spcAft>
            </a:pPr>
            <a:endParaRPr lang="es-CL" sz="2400" dirty="0">
              <a:latin typeface="Arial" panose="020B0604020202020204" pitchFamily="34" charset="0"/>
              <a:ea typeface="Arial" panose="020B0604020202020204" pitchFamily="34" charset="0"/>
            </a:endParaRPr>
          </a:p>
          <a:p>
            <a:pPr marL="63500" marR="73025" indent="436880" algn="just">
              <a:lnSpc>
                <a:spcPct val="101000"/>
              </a:lnSpc>
              <a:spcBef>
                <a:spcPts val="560"/>
              </a:spcBef>
              <a:spcAft>
                <a:spcPts val="0"/>
              </a:spcAft>
            </a:pPr>
            <a:r>
              <a:rPr lang="es-ES" sz="2400" dirty="0">
                <a:latin typeface="Arial" panose="020B0604020202020204" pitchFamily="34" charset="0"/>
                <a:ea typeface="Arial" panose="020B0604020202020204" pitchFamily="34" charset="0"/>
              </a:rPr>
              <a:t>Pueden contraerse las pupilas o levantarse una ceja, o una comisura puede temblar, y esas señales contradicen el gesto de exhibir las palmas de las manos y la sonrisa “sincera”. El resultado es que</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el</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oyente</a:t>
            </a:r>
            <a:r>
              <a:rPr lang="es-ES" sz="2400" spc="-2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tiende</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a</a:t>
            </a:r>
            <a:r>
              <a:rPr lang="es-ES" sz="2400" spc="-1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no</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creer</a:t>
            </a:r>
            <a:r>
              <a:rPr lang="es-ES" sz="2400" spc="-1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en</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lo</a:t>
            </a:r>
            <a:r>
              <a:rPr lang="es-ES" sz="2400" spc="-2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que</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el</a:t>
            </a:r>
            <a:r>
              <a:rPr lang="es-ES" sz="2400" spc="-2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farsante</a:t>
            </a:r>
            <a:r>
              <a:rPr lang="es-ES" sz="2400" spc="-1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está</a:t>
            </a:r>
            <a:r>
              <a:rPr lang="es-ES" sz="2400" spc="-1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diciendo</a:t>
            </a:r>
            <a:r>
              <a:rPr lang="es-ES" sz="2000" dirty="0" smtClean="0">
                <a:latin typeface="Arial" panose="020B0604020202020204" pitchFamily="34" charset="0"/>
                <a:ea typeface="Arial" panose="020B0604020202020204" pitchFamily="34" charset="0"/>
              </a:rPr>
              <a:t>.</a:t>
            </a:r>
            <a:endParaRPr lang="es-CL" sz="2000" dirty="0">
              <a:latin typeface="Arial" panose="020B0604020202020204" pitchFamily="34" charset="0"/>
              <a:ea typeface="Arial" panose="020B0604020202020204" pitchFamily="34" charset="0"/>
            </a:endParaRPr>
          </a:p>
        </p:txBody>
      </p:sp>
    </p:spTree>
    <p:extLst>
      <p:ext uri="{BB962C8B-B14F-4D97-AF65-F5344CB8AC3E}">
        <p14:creationId xmlns:p14="http://schemas.microsoft.com/office/powerpoint/2010/main" val="33298079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596776" y="407582"/>
            <a:ext cx="8610600" cy="1293028"/>
          </a:xfrm>
        </p:spPr>
        <p:txBody>
          <a:bodyPr>
            <a:normAutofit fontScale="90000"/>
          </a:bodyPr>
          <a:lstStyle/>
          <a:p>
            <a:pPr algn="ctr"/>
            <a:r>
              <a:rPr lang="es-CL" b="1" dirty="0" smtClean="0"/>
              <a:t>La    </a:t>
            </a:r>
            <a:r>
              <a:rPr lang="es-CL" b="1" dirty="0" err="1" smtClean="0"/>
              <a:t>proxémica</a:t>
            </a:r>
            <a:r>
              <a:rPr lang="es-CL" b="1" dirty="0" smtClean="0"/>
              <a:t>   : los espacios personales y sociales </a:t>
            </a:r>
            <a:r>
              <a:rPr lang="es-CL" b="1" dirty="0"/>
              <a:t/>
            </a:r>
            <a:br>
              <a:rPr lang="es-CL" b="1" dirty="0"/>
            </a:br>
            <a:endParaRPr lang="es-CL" b="1" dirty="0"/>
          </a:p>
        </p:txBody>
      </p:sp>
      <p:sp>
        <p:nvSpPr>
          <p:cNvPr id="3" name="Marcador de contenido 2"/>
          <p:cNvSpPr>
            <a:spLocks noGrp="1"/>
          </p:cNvSpPr>
          <p:nvPr>
            <p:ph idx="1"/>
          </p:nvPr>
        </p:nvSpPr>
        <p:spPr>
          <a:xfrm>
            <a:off x="549536" y="1597457"/>
            <a:ext cx="10820400" cy="4935423"/>
          </a:xfrm>
        </p:spPr>
        <p:txBody>
          <a:bodyPr>
            <a:normAutofit lnSpcReduction="10000"/>
          </a:bodyPr>
          <a:lstStyle/>
          <a:p>
            <a:r>
              <a:rPr lang="es-CL" sz="3000" dirty="0" smtClean="0">
                <a:latin typeface="Arial" panose="020B0604020202020204" pitchFamily="34" charset="0"/>
                <a:cs typeface="Arial" panose="020B0604020202020204" pitchFamily="34" charset="0"/>
              </a:rPr>
              <a:t>Distancias </a:t>
            </a:r>
            <a:r>
              <a:rPr lang="es-CL" sz="3000" dirty="0">
                <a:latin typeface="Arial" panose="020B0604020202020204" pitchFamily="34" charset="0"/>
                <a:cs typeface="Arial" panose="020B0604020202020204" pitchFamily="34" charset="0"/>
              </a:rPr>
              <a:t>zonales</a:t>
            </a:r>
          </a:p>
          <a:p>
            <a:r>
              <a:rPr lang="es-CL" dirty="0">
                <a:latin typeface="Arial" panose="020B0604020202020204" pitchFamily="34" charset="0"/>
                <a:cs typeface="Arial" panose="020B0604020202020204" pitchFamily="34" charset="0"/>
              </a:rPr>
              <a:t>El radio de la burbuja alrededor del individuo blanco de clase media que vive en Australia, Nueva Zelanda, Inglaterra o Norteamérica puede dividirse en cuatro distancias zonales bien claras:</a:t>
            </a:r>
          </a:p>
          <a:p>
            <a:r>
              <a:rPr lang="es-CL" dirty="0">
                <a:latin typeface="Arial" panose="020B0604020202020204" pitchFamily="34" charset="0"/>
                <a:cs typeface="Arial" panose="020B0604020202020204" pitchFamily="34" charset="0"/>
              </a:rPr>
              <a:t>	</a:t>
            </a:r>
            <a:r>
              <a:rPr lang="es-CL" dirty="0">
                <a:solidFill>
                  <a:srgbClr val="FF0000"/>
                </a:solidFill>
                <a:latin typeface="Arial" panose="020B0604020202020204" pitchFamily="34" charset="0"/>
                <a:cs typeface="Arial" panose="020B0604020202020204" pitchFamily="34" charset="0"/>
              </a:rPr>
              <a:t>Zona íntima </a:t>
            </a:r>
            <a:r>
              <a:rPr lang="es-CL" dirty="0">
                <a:latin typeface="Arial" panose="020B0604020202020204" pitchFamily="34" charset="0"/>
                <a:cs typeface="Arial" panose="020B0604020202020204" pitchFamily="34" charset="0"/>
              </a:rPr>
              <a:t>(de 15 a 45 cm) Es la más importante y es la que una persona cuida como su propiedad. Solo se permite la entrada a los que están muy cerca de la persona en forma emocional, como el amante, padres, hijos, amigos íntimos y parientes.</a:t>
            </a:r>
          </a:p>
          <a:p>
            <a:r>
              <a:rPr lang="es-CL" dirty="0">
                <a:latin typeface="Arial" panose="020B0604020202020204" pitchFamily="34" charset="0"/>
                <a:cs typeface="Arial" panose="020B0604020202020204" pitchFamily="34" charset="0"/>
              </a:rPr>
              <a:t>	</a:t>
            </a:r>
            <a:r>
              <a:rPr lang="es-CL" dirty="0">
                <a:solidFill>
                  <a:srgbClr val="FF0000"/>
                </a:solidFill>
                <a:latin typeface="Arial" panose="020B0604020202020204" pitchFamily="34" charset="0"/>
                <a:cs typeface="Arial" panose="020B0604020202020204" pitchFamily="34" charset="0"/>
              </a:rPr>
              <a:t>Zona personal </a:t>
            </a:r>
            <a:r>
              <a:rPr lang="es-CL" dirty="0">
                <a:latin typeface="Arial" panose="020B0604020202020204" pitchFamily="34" charset="0"/>
                <a:cs typeface="Arial" panose="020B0604020202020204" pitchFamily="34" charset="0"/>
              </a:rPr>
              <a:t>(entre 46cm y 1,22 metros): es la distancia que separa a las personas en una reunión social, o de oficina, y en las fiestas.</a:t>
            </a:r>
          </a:p>
          <a:p>
            <a:r>
              <a:rPr lang="es-CL" dirty="0">
                <a:latin typeface="Arial" panose="020B0604020202020204" pitchFamily="34" charset="0"/>
                <a:cs typeface="Arial" panose="020B0604020202020204" pitchFamily="34" charset="0"/>
              </a:rPr>
              <a:t>	</a:t>
            </a:r>
            <a:r>
              <a:rPr lang="es-CL" dirty="0">
                <a:solidFill>
                  <a:srgbClr val="FF0000"/>
                </a:solidFill>
                <a:latin typeface="Arial" panose="020B0604020202020204" pitchFamily="34" charset="0"/>
                <a:cs typeface="Arial" panose="020B0604020202020204" pitchFamily="34" charset="0"/>
              </a:rPr>
              <a:t>Zona social </a:t>
            </a:r>
            <a:r>
              <a:rPr lang="es-CL" dirty="0">
                <a:latin typeface="Arial" panose="020B0604020202020204" pitchFamily="34" charset="0"/>
                <a:cs typeface="Arial" panose="020B0604020202020204" pitchFamily="34" charset="0"/>
              </a:rPr>
              <a:t>(entre 1,22 y 3,6 metros): esa es la distancia que nos separa de los extraños, del </a:t>
            </a:r>
            <a:r>
              <a:rPr lang="es-CL" dirty="0" smtClean="0">
                <a:latin typeface="Arial" panose="020B0604020202020204" pitchFamily="34" charset="0"/>
                <a:cs typeface="Arial" panose="020B0604020202020204" pitchFamily="34" charset="0"/>
              </a:rPr>
              <a:t>que </a:t>
            </a:r>
            <a:r>
              <a:rPr lang="es-CL" dirty="0">
                <a:latin typeface="Arial" panose="020B0604020202020204" pitchFamily="34" charset="0"/>
                <a:cs typeface="Arial" panose="020B0604020202020204" pitchFamily="34" charset="0"/>
              </a:rPr>
              <a:t>hace reparaciones en la casa, de los proveedores, de la gente que no conocemos bien.</a:t>
            </a:r>
          </a:p>
          <a:p>
            <a:r>
              <a:rPr lang="es-CL" dirty="0">
                <a:latin typeface="Arial" panose="020B0604020202020204" pitchFamily="34" charset="0"/>
                <a:cs typeface="Arial" panose="020B0604020202020204" pitchFamily="34" charset="0"/>
              </a:rPr>
              <a:t>	</a:t>
            </a:r>
            <a:r>
              <a:rPr lang="es-CL" dirty="0">
                <a:solidFill>
                  <a:srgbClr val="FF0000"/>
                </a:solidFill>
                <a:latin typeface="Arial" panose="020B0604020202020204" pitchFamily="34" charset="0"/>
                <a:cs typeface="Arial" panose="020B0604020202020204" pitchFamily="34" charset="0"/>
              </a:rPr>
              <a:t>Zona pública </a:t>
            </a:r>
            <a:r>
              <a:rPr lang="es-CL" dirty="0">
                <a:latin typeface="Arial" panose="020B0604020202020204" pitchFamily="34" charset="0"/>
                <a:cs typeface="Arial" panose="020B0604020202020204" pitchFamily="34" charset="0"/>
              </a:rPr>
              <a:t>(a mas de 3,6 metros): es la distancia cómoda para dirigirnos a un grupo de personas.</a:t>
            </a:r>
          </a:p>
          <a:p>
            <a:endParaRPr lang="es-CL" dirty="0"/>
          </a:p>
          <a:p>
            <a:endParaRPr lang="es-CL" dirty="0"/>
          </a:p>
        </p:txBody>
      </p:sp>
    </p:spTree>
    <p:extLst>
      <p:ext uri="{BB962C8B-B14F-4D97-AF65-F5344CB8AC3E}">
        <p14:creationId xmlns:p14="http://schemas.microsoft.com/office/powerpoint/2010/main" val="41995644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709021" y="844930"/>
            <a:ext cx="10820400" cy="4651074"/>
          </a:xfrm>
        </p:spPr>
        <p:txBody>
          <a:bodyPr>
            <a:normAutofit fontScale="25000" lnSpcReduction="20000"/>
          </a:bodyPr>
          <a:lstStyle/>
          <a:p>
            <a:pPr lvl="2"/>
            <a:r>
              <a:rPr lang="es-ES" sz="11200" b="1" dirty="0" smtClean="0"/>
              <a:t>           Los </a:t>
            </a:r>
            <a:r>
              <a:rPr lang="es-ES" sz="11200" b="1" dirty="0"/>
              <a:t>rituales del uso del espacio</a:t>
            </a:r>
            <a:endParaRPr lang="es-CL" sz="11200" b="1" dirty="0"/>
          </a:p>
          <a:p>
            <a:pPr algn="just">
              <a:lnSpc>
                <a:spcPct val="170000"/>
              </a:lnSpc>
            </a:pPr>
            <a:r>
              <a:rPr lang="es-ES" sz="7200" b="1" dirty="0"/>
              <a:t>Cuando una persona busca espacio entre extraños lo hace siempre buscando el espacio más grande disponible entre dos espacios ocupados y reclama la zona del centro. En el cine elegirá un asiento que este a mitad de camino entre el extremo de la fila y el de la persona que este sentada. El propósito de este ritual es no molestar a las otras personas acercándose o alejándose demasiado de ellas.</a:t>
            </a:r>
            <a:endParaRPr lang="es-CL" sz="7200" b="1" dirty="0"/>
          </a:p>
          <a:p>
            <a:pPr algn="just">
              <a:lnSpc>
                <a:spcPct val="170000"/>
              </a:lnSpc>
            </a:pPr>
            <a:r>
              <a:rPr lang="es-ES" sz="7200" b="1" dirty="0"/>
              <a:t> </a:t>
            </a:r>
            <a:endParaRPr lang="es-CL" sz="7200" b="1" dirty="0"/>
          </a:p>
          <a:p>
            <a:r>
              <a:rPr lang="es-ES" sz="5500" dirty="0"/>
              <a:t> </a:t>
            </a:r>
            <a:endParaRPr lang="es-CL" sz="5500" dirty="0"/>
          </a:p>
          <a:p>
            <a:r>
              <a:rPr lang="es-ES" sz="2400" dirty="0"/>
              <a:t> </a:t>
            </a:r>
            <a:endParaRPr lang="es-CL" sz="1600" dirty="0"/>
          </a:p>
          <a:p>
            <a:r>
              <a:rPr lang="es-ES" sz="7200" dirty="0"/>
              <a:t>La distancia normal para conservar entre </a:t>
            </a:r>
            <a:r>
              <a:rPr lang="es-ES" sz="7200" dirty="0" smtClean="0"/>
              <a:t>habitantes</a:t>
            </a:r>
          </a:p>
          <a:p>
            <a:r>
              <a:rPr lang="es-ES" sz="7200" dirty="0" smtClean="0"/>
              <a:t> </a:t>
            </a:r>
            <a:r>
              <a:rPr lang="es-ES" sz="7200" dirty="0"/>
              <a:t>urbanos.</a:t>
            </a:r>
            <a:endParaRPr lang="es-CL" sz="7200" dirty="0"/>
          </a:p>
          <a:p>
            <a:r>
              <a:rPr lang="es-ES" sz="2400" dirty="0"/>
              <a:t> </a:t>
            </a:r>
            <a:endParaRPr lang="es-CL" sz="2800" dirty="0"/>
          </a:p>
          <a:p>
            <a:r>
              <a:rPr lang="es-ES" sz="2400" dirty="0"/>
              <a:t> </a:t>
            </a:r>
            <a:endParaRPr lang="es-CL" sz="2800" dirty="0"/>
          </a:p>
          <a:p>
            <a:r>
              <a:rPr lang="es-ES" sz="2400" dirty="0"/>
              <a:t> </a:t>
            </a:r>
            <a:endParaRPr lang="es-CL" sz="2800" dirty="0"/>
          </a:p>
          <a:p>
            <a:r>
              <a:rPr lang="es-ES" sz="2400" dirty="0"/>
              <a:t> </a:t>
            </a:r>
            <a:endParaRPr lang="es-CL" sz="2800" dirty="0"/>
          </a:p>
          <a:p>
            <a:r>
              <a:rPr lang="es-ES" sz="2400" dirty="0"/>
              <a:t> </a:t>
            </a:r>
            <a:endParaRPr lang="es-CL" sz="2800" dirty="0"/>
          </a:p>
          <a:p>
            <a:endParaRPr lang="es-CL" dirty="0"/>
          </a:p>
        </p:txBody>
      </p:sp>
      <p:pic>
        <p:nvPicPr>
          <p:cNvPr id="4" name="Imagen 3"/>
          <p:cNvPicPr>
            <a:picLocks noChangeAspect="1"/>
          </p:cNvPicPr>
          <p:nvPr/>
        </p:nvPicPr>
        <p:blipFill>
          <a:blip r:embed="rId2"/>
          <a:stretch>
            <a:fillRect/>
          </a:stretch>
        </p:blipFill>
        <p:spPr>
          <a:xfrm>
            <a:off x="7199218" y="3786187"/>
            <a:ext cx="4792445" cy="2731529"/>
          </a:xfrm>
          <a:prstGeom prst="rect">
            <a:avLst/>
          </a:prstGeom>
        </p:spPr>
      </p:pic>
      <p:sp>
        <p:nvSpPr>
          <p:cNvPr id="5" name="Rectángulo 4"/>
          <p:cNvSpPr/>
          <p:nvPr/>
        </p:nvSpPr>
        <p:spPr>
          <a:xfrm>
            <a:off x="-1816326" y="5634081"/>
            <a:ext cx="9495319" cy="1061829"/>
          </a:xfrm>
          <a:prstGeom prst="rect">
            <a:avLst/>
          </a:prstGeom>
        </p:spPr>
        <p:txBody>
          <a:bodyPr wrap="square">
            <a:spAutoFit/>
          </a:bodyPr>
          <a:lstStyle/>
          <a:p>
            <a:pPr marL="3264535" marR="366395" lvl="0" indent="0" algn="just" defTabSz="457200" rtl="0" eaLnBrk="1" fontAlgn="auto" latinLnBrk="0" hangingPunct="1">
              <a:lnSpc>
                <a:spcPct val="105000"/>
              </a:lnSpc>
              <a:spcBef>
                <a:spcPts val="0"/>
              </a:spcBef>
              <a:spcAft>
                <a:spcPts val="0"/>
              </a:spcAft>
              <a:buClrTx/>
              <a:buSzTx/>
              <a:buFontTx/>
              <a:buNone/>
              <a:tabLst/>
              <a:defRPr/>
            </a:pP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La </a:t>
            </a:r>
            <a:r>
              <a:rPr kumimoji="0" lang="es-ES" sz="2000" b="0" i="0" u="none" strike="noStrike" kern="1200" cap="none" spc="0" normalizeH="0" baseline="0" noProof="0" dirty="0" smtClean="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actitud </a:t>
            </a:r>
            <a:r>
              <a:rPr kumimoji="0" lang="es-ES" sz="2000" b="0" i="0" u="none" strike="noStrike" kern="1200" cap="none" spc="0" normalizeH="0" baseline="0" noProof="0" dirty="0">
                <a:ln>
                  <a:noFill/>
                </a:ln>
                <a:solidFill>
                  <a:prstClr val="black"/>
                </a:solidFill>
                <a:effectLst/>
                <a:uLnTx/>
                <a:uFillTx/>
                <a:latin typeface="Times New Roman" panose="02020603050405020304" pitchFamily="18" charset="0"/>
                <a:ea typeface="Arial" panose="020B0604020202020204" pitchFamily="34" charset="0"/>
                <a:cs typeface="Arial" panose="020B0604020202020204" pitchFamily="34" charset="0"/>
              </a:rPr>
              <a:t>de una mujer sobre cuyo territorio ha avanzado un hombre: se echa atrás para mantener una distancia cómoda.</a:t>
            </a:r>
            <a:endParaRPr kumimoji="0" lang="es-CL" sz="2000" b="0" i="0" u="none" strike="noStrike" kern="1200" cap="none" spc="0" normalizeH="0" baseline="0" noProof="0" dirty="0">
              <a:ln>
                <a:noFill/>
              </a:ln>
              <a:solidFill>
                <a:prstClr val="black"/>
              </a:solidFill>
              <a:effectLst/>
              <a:uLnTx/>
              <a:uFillTx/>
              <a:latin typeface="Arial" panose="020B0604020202020204" pitchFamily="34" charset="0"/>
              <a:ea typeface="Arial" panose="020B0604020202020204" pitchFamily="34" charset="0"/>
              <a:cs typeface="+mn-cs"/>
            </a:endParaRPr>
          </a:p>
        </p:txBody>
      </p:sp>
    </p:spTree>
    <p:extLst>
      <p:ext uri="{BB962C8B-B14F-4D97-AF65-F5344CB8AC3E}">
        <p14:creationId xmlns:p14="http://schemas.microsoft.com/office/powerpoint/2010/main" val="38646841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311047" y="1160239"/>
            <a:ext cx="6449518" cy="5540364"/>
          </a:xfrm>
        </p:spPr>
        <p:txBody>
          <a:bodyPr>
            <a:normAutofit/>
          </a:bodyPr>
          <a:lstStyle/>
          <a:p>
            <a:pPr lvl="2"/>
            <a:r>
              <a:rPr lang="es-ES" b="1" dirty="0"/>
              <a:t>Zonas espaciales urbanas y rurales</a:t>
            </a:r>
            <a:endParaRPr lang="es-CL" b="1" dirty="0"/>
          </a:p>
          <a:p>
            <a:pPr algn="just"/>
            <a:r>
              <a:rPr lang="es-ES" sz="2000" dirty="0"/>
              <a:t>Los que crecieron en zonas rurales poco pobladas necesitan mas espacio que los que crecieron en lugares densamente poblados. La observación de cuanto extiende el brazo alguien para estrechar la mano da la clave para saber si se </a:t>
            </a:r>
            <a:r>
              <a:rPr lang="es-ES" sz="2000" dirty="0" smtClean="0"/>
              <a:t>crio </a:t>
            </a:r>
            <a:r>
              <a:rPr lang="es-ES" sz="2000" dirty="0"/>
              <a:t>en una ciudad o en el campo. </a:t>
            </a:r>
            <a:endParaRPr lang="es-ES" sz="2000" dirty="0" smtClean="0"/>
          </a:p>
          <a:p>
            <a:pPr algn="just"/>
            <a:r>
              <a:rPr lang="es-ES" sz="2000" dirty="0" smtClean="0">
                <a:solidFill>
                  <a:srgbClr val="FF0000"/>
                </a:solidFill>
              </a:rPr>
              <a:t>El </a:t>
            </a:r>
            <a:r>
              <a:rPr lang="es-ES" sz="2000" dirty="0">
                <a:solidFill>
                  <a:srgbClr val="FF0000"/>
                </a:solidFill>
              </a:rPr>
              <a:t>habitante de una ciudad </a:t>
            </a:r>
            <a:r>
              <a:rPr lang="es-ES" sz="2000" dirty="0"/>
              <a:t>tiene su burbuja privada de 46 cm, y hasta esa distancia extiende el brazo para saludar</a:t>
            </a:r>
            <a:r>
              <a:rPr lang="es-ES" sz="2000" dirty="0" smtClean="0"/>
              <a:t>.</a:t>
            </a:r>
          </a:p>
          <a:p>
            <a:pPr algn="just"/>
            <a:r>
              <a:rPr lang="es-ES" sz="2000" dirty="0" smtClean="0">
                <a:solidFill>
                  <a:srgbClr val="FF0000"/>
                </a:solidFill>
              </a:rPr>
              <a:t>La </a:t>
            </a:r>
            <a:r>
              <a:rPr lang="es-ES" sz="2000" dirty="0">
                <a:solidFill>
                  <a:srgbClr val="FF0000"/>
                </a:solidFill>
              </a:rPr>
              <a:t>persona criada en el campo </a:t>
            </a:r>
            <a:r>
              <a:rPr lang="es-ES" sz="2000" dirty="0"/>
              <a:t>puede tener su burbuja personal de 1 metro o más y hasta esa distancia extenderá la mano.</a:t>
            </a:r>
            <a:endParaRPr lang="es-CL" sz="2000" dirty="0"/>
          </a:p>
          <a:p>
            <a:endParaRPr lang="es-CL" sz="2000" dirty="0"/>
          </a:p>
        </p:txBody>
      </p:sp>
      <p:grpSp>
        <p:nvGrpSpPr>
          <p:cNvPr id="4" name="Group 2"/>
          <p:cNvGrpSpPr>
            <a:grpSpLocks/>
          </p:cNvGrpSpPr>
          <p:nvPr/>
        </p:nvGrpSpPr>
        <p:grpSpPr bwMode="auto">
          <a:xfrm>
            <a:off x="7060367" y="1623851"/>
            <a:ext cx="4766872" cy="4462156"/>
            <a:chOff x="1762" y="242"/>
            <a:chExt cx="5308" cy="2329"/>
          </a:xfrm>
        </p:grpSpPr>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1" y="270"/>
              <a:ext cx="5279" cy="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1791" y="270"/>
              <a:ext cx="5241" cy="2260"/>
            </a:xfrm>
            <a:prstGeom prst="rect">
              <a:avLst/>
            </a:prstGeom>
            <a:noFill/>
            <a:ln w="37059">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s-CL"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grpSp>
    </p:spTree>
    <p:extLst>
      <p:ext uri="{BB962C8B-B14F-4D97-AF65-F5344CB8AC3E}">
        <p14:creationId xmlns:p14="http://schemas.microsoft.com/office/powerpoint/2010/main" val="15069958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575582" y="764373"/>
            <a:ext cx="9930618" cy="1293028"/>
          </a:xfrm>
        </p:spPr>
        <p:txBody>
          <a:bodyPr/>
          <a:lstStyle/>
          <a:p>
            <a:pPr lvl="0" algn="ctr"/>
            <a:r>
              <a:rPr lang="es-ES" b="1" dirty="0"/>
              <a:t>Movimientos corporales</a:t>
            </a:r>
            <a:r>
              <a:rPr lang="es-CL" b="1" dirty="0"/>
              <a:t/>
            </a:r>
            <a:br>
              <a:rPr lang="es-CL" b="1" dirty="0"/>
            </a:br>
            <a:endParaRPr lang="es-CL" dirty="0"/>
          </a:p>
        </p:txBody>
      </p:sp>
      <p:sp>
        <p:nvSpPr>
          <p:cNvPr id="3" name="Marcador de contenido 2"/>
          <p:cNvSpPr>
            <a:spLocks noGrp="1"/>
          </p:cNvSpPr>
          <p:nvPr>
            <p:ph idx="1"/>
          </p:nvPr>
        </p:nvSpPr>
        <p:spPr>
          <a:xfrm>
            <a:off x="685800" y="1551709"/>
            <a:ext cx="10820400" cy="5126181"/>
          </a:xfrm>
        </p:spPr>
        <p:txBody>
          <a:bodyPr>
            <a:normAutofit/>
          </a:bodyPr>
          <a:lstStyle/>
          <a:p>
            <a:pPr algn="just"/>
            <a:r>
              <a:rPr lang="es-ES" dirty="0" smtClean="0">
                <a:latin typeface="Arial" panose="020B0604020202020204" pitchFamily="34" charset="0"/>
                <a:cs typeface="Arial" panose="020B0604020202020204" pitchFamily="34" charset="0"/>
              </a:rPr>
              <a:t>Las </a:t>
            </a:r>
            <a:r>
              <a:rPr lang="es-ES" dirty="0">
                <a:latin typeface="Arial" panose="020B0604020202020204" pitchFamily="34" charset="0"/>
                <a:cs typeface="Arial" panose="020B0604020202020204" pitchFamily="34" charset="0"/>
              </a:rPr>
              <a:t>investigaciones acerca de la comunicación humana a menudo han descuidado al individuo en sí. No obstante, es obvio que cualquiera de nosotros puede hacer un análisis aproximado </a:t>
            </a:r>
            <a:r>
              <a:rPr lang="es-ES" b="1" dirty="0">
                <a:solidFill>
                  <a:srgbClr val="FF0000"/>
                </a:solidFill>
                <a:latin typeface="Arial" panose="020B0604020202020204" pitchFamily="34" charset="0"/>
                <a:cs typeface="Arial" panose="020B0604020202020204" pitchFamily="34" charset="0"/>
              </a:rPr>
              <a:t>del carácter de un individuo </a:t>
            </a:r>
            <a:r>
              <a:rPr lang="es-ES" dirty="0" smtClean="0">
                <a:latin typeface="Arial" panose="020B0604020202020204" pitchFamily="34" charset="0"/>
                <a:cs typeface="Arial" panose="020B0604020202020204" pitchFamily="34" charset="0"/>
              </a:rPr>
              <a:t>,basándose </a:t>
            </a:r>
            <a:r>
              <a:rPr lang="es-ES" dirty="0">
                <a:latin typeface="Arial" panose="020B0604020202020204" pitchFamily="34" charset="0"/>
                <a:cs typeface="Arial" panose="020B0604020202020204" pitchFamily="34" charset="0"/>
              </a:rPr>
              <a:t>en su manera de moverse - rígido, desenvuelto, vigoroso, y la manera en que lo haga representará un rasgo </a:t>
            </a:r>
            <a:r>
              <a:rPr lang="es-ES" u="sng" dirty="0">
                <a:latin typeface="Arial" panose="020B0604020202020204" pitchFamily="34" charset="0"/>
                <a:cs typeface="Arial" panose="020B0604020202020204" pitchFamily="34" charset="0"/>
              </a:rPr>
              <a:t>bastante estable de su personalidad</a:t>
            </a:r>
            <a:r>
              <a:rPr lang="es-ES" u="sng" dirty="0" smtClean="0">
                <a:latin typeface="Arial" panose="020B0604020202020204" pitchFamily="34" charset="0"/>
                <a:cs typeface="Arial" panose="020B0604020202020204" pitchFamily="34" charset="0"/>
              </a:rPr>
              <a:t>.</a:t>
            </a:r>
          </a:p>
          <a:p>
            <a:pPr algn="just"/>
            <a:endParaRPr lang="es-CL" dirty="0">
              <a:latin typeface="Arial" panose="020B0604020202020204" pitchFamily="34" charset="0"/>
              <a:cs typeface="Arial" panose="020B0604020202020204" pitchFamily="34" charset="0"/>
            </a:endParaRPr>
          </a:p>
          <a:p>
            <a:pPr algn="just"/>
            <a:r>
              <a:rPr lang="es-ES" dirty="0">
                <a:latin typeface="Arial" panose="020B0604020202020204" pitchFamily="34" charset="0"/>
                <a:cs typeface="Arial" panose="020B0604020202020204" pitchFamily="34" charset="0"/>
              </a:rPr>
              <a:t>Tomemos por ejemplo la </a:t>
            </a:r>
            <a:r>
              <a:rPr lang="es-ES" u="sng" dirty="0">
                <a:latin typeface="Arial" panose="020B0604020202020204" pitchFamily="34" charset="0"/>
                <a:cs typeface="Arial" panose="020B0604020202020204" pitchFamily="34" charset="0"/>
              </a:rPr>
              <a:t>simple acción de caminar. </a:t>
            </a:r>
            <a:r>
              <a:rPr lang="es-ES" dirty="0">
                <a:latin typeface="Arial" panose="020B0604020202020204" pitchFamily="34" charset="0"/>
                <a:cs typeface="Arial" panose="020B0604020202020204" pitchFamily="34" charset="0"/>
              </a:rPr>
              <a:t>Este sólo hecho nos puede indicar muchas cosas. El hombre que habitualmente taconee con fuerza al caminar nos dará la impresión de ser un </a:t>
            </a:r>
            <a:r>
              <a:rPr lang="es-ES" dirty="0">
                <a:solidFill>
                  <a:srgbClr val="FF0000"/>
                </a:solidFill>
                <a:latin typeface="Arial" panose="020B0604020202020204" pitchFamily="34" charset="0"/>
                <a:cs typeface="Arial" panose="020B0604020202020204" pitchFamily="34" charset="0"/>
              </a:rPr>
              <a:t>individuo decidido</a:t>
            </a:r>
            <a:r>
              <a:rPr lang="es-ES" dirty="0">
                <a:latin typeface="Arial" panose="020B0604020202020204" pitchFamily="34" charset="0"/>
                <a:cs typeface="Arial" panose="020B0604020202020204" pitchFamily="34" charset="0"/>
              </a:rPr>
              <a:t>. Si camina ligero, podrá parecer </a:t>
            </a:r>
            <a:r>
              <a:rPr lang="es-ES" dirty="0">
                <a:solidFill>
                  <a:srgbClr val="FF0000"/>
                </a:solidFill>
                <a:latin typeface="Arial" panose="020B0604020202020204" pitchFamily="34" charset="0"/>
                <a:cs typeface="Arial" panose="020B0604020202020204" pitchFamily="34" charset="0"/>
              </a:rPr>
              <a:t>impaciente o agresivo</a:t>
            </a:r>
            <a:r>
              <a:rPr lang="es-ES" dirty="0">
                <a:latin typeface="Arial" panose="020B0604020202020204" pitchFamily="34" charset="0"/>
                <a:cs typeface="Arial" panose="020B0604020202020204" pitchFamily="34" charset="0"/>
              </a:rPr>
              <a:t>, aunque si con el mismo impulso lo hace más lentamente, de manera más homogénea, nos hará pensar que se trata de una persona </a:t>
            </a:r>
            <a:r>
              <a:rPr lang="es-ES" dirty="0">
                <a:solidFill>
                  <a:srgbClr val="FF0000"/>
                </a:solidFill>
                <a:latin typeface="Arial" panose="020B0604020202020204" pitchFamily="34" charset="0"/>
                <a:cs typeface="Arial" panose="020B0604020202020204" pitchFamily="34" charset="0"/>
              </a:rPr>
              <a:t>paciente y perseverante.</a:t>
            </a:r>
            <a:r>
              <a:rPr lang="es-ES" dirty="0">
                <a:latin typeface="Arial" panose="020B0604020202020204" pitchFamily="34" charset="0"/>
                <a:cs typeface="Arial" panose="020B0604020202020204" pitchFamily="34" charset="0"/>
              </a:rPr>
              <a:t> Otra lo hará con muy poco impulso, como si cruzando un trozo de césped tratara de no arruinarlo y nos dará una idea de </a:t>
            </a:r>
            <a:r>
              <a:rPr lang="es-ES" dirty="0">
                <a:solidFill>
                  <a:srgbClr val="FF0000"/>
                </a:solidFill>
                <a:latin typeface="Arial" panose="020B0604020202020204" pitchFamily="34" charset="0"/>
                <a:cs typeface="Arial" panose="020B0604020202020204" pitchFamily="34" charset="0"/>
              </a:rPr>
              <a:t>falta de seguridad</a:t>
            </a:r>
            <a:endParaRPr lang="es-CL"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22694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52026" y="764373"/>
            <a:ext cx="7652824" cy="1293028"/>
          </a:xfrm>
        </p:spPr>
        <p:txBody>
          <a:bodyPr/>
          <a:lstStyle/>
          <a:p>
            <a:pPr lvl="0"/>
            <a:r>
              <a:rPr lang="es-ES" b="1" dirty="0"/>
              <a:t>El conjunto de gestos</a:t>
            </a:r>
            <a:r>
              <a:rPr lang="es-CL" b="1" dirty="0"/>
              <a:t/>
            </a:r>
            <a:br>
              <a:rPr lang="es-CL" b="1" dirty="0"/>
            </a:br>
            <a:endParaRPr lang="es-CL" dirty="0"/>
          </a:p>
        </p:txBody>
      </p:sp>
      <p:sp>
        <p:nvSpPr>
          <p:cNvPr id="3" name="Marcador de contenido 2"/>
          <p:cNvSpPr>
            <a:spLocks noGrp="1"/>
          </p:cNvSpPr>
          <p:nvPr>
            <p:ph idx="1"/>
          </p:nvPr>
        </p:nvSpPr>
        <p:spPr>
          <a:xfrm>
            <a:off x="605117" y="1602890"/>
            <a:ext cx="10820400" cy="4623098"/>
          </a:xfrm>
        </p:spPr>
        <p:txBody>
          <a:bodyPr>
            <a:normAutofit/>
          </a:bodyPr>
          <a:lstStyle/>
          <a:p>
            <a:pPr algn="just"/>
            <a:r>
              <a:rPr lang="es-ES" sz="3200" dirty="0" smtClean="0">
                <a:latin typeface="Arial" panose="020B0604020202020204" pitchFamily="34" charset="0"/>
                <a:cs typeface="Arial" panose="020B0604020202020204" pitchFamily="34" charset="0"/>
              </a:rPr>
              <a:t>Uno </a:t>
            </a:r>
            <a:r>
              <a:rPr lang="es-ES" sz="3200" dirty="0">
                <a:latin typeface="Arial" panose="020B0604020202020204" pitchFamily="34" charset="0"/>
                <a:cs typeface="Arial" panose="020B0604020202020204" pitchFamily="34" charset="0"/>
              </a:rPr>
              <a:t>de los errores más graves que puede cometer un </a:t>
            </a:r>
            <a:r>
              <a:rPr lang="es-ES" sz="3200" dirty="0" smtClean="0">
                <a:latin typeface="Arial" panose="020B0604020202020204" pitchFamily="34" charset="0"/>
                <a:cs typeface="Arial" panose="020B0604020202020204" pitchFamily="34" charset="0"/>
              </a:rPr>
              <a:t>principiante en </a:t>
            </a:r>
            <a:r>
              <a:rPr lang="es-ES" sz="3200" dirty="0">
                <a:latin typeface="Arial" panose="020B0604020202020204" pitchFamily="34" charset="0"/>
                <a:cs typeface="Arial" panose="020B0604020202020204" pitchFamily="34" charset="0"/>
              </a:rPr>
              <a:t>el lenguaje del cuerpo es interpretar un gesto aislado de otros y de las circunstancias. Rascarse la cabeza, por ejemplo, puede significar muchas cosas: caspa, piojos, sudor, inseguridad, olvido o mentira, en función de los demás gestos que se hagan simultáneamente. </a:t>
            </a:r>
            <a:r>
              <a:rPr lang="es-ES" sz="3200" dirty="0">
                <a:solidFill>
                  <a:srgbClr val="FF0000"/>
                </a:solidFill>
                <a:latin typeface="Arial" panose="020B0604020202020204" pitchFamily="34" charset="0"/>
                <a:cs typeface="Arial" panose="020B0604020202020204" pitchFamily="34" charset="0"/>
              </a:rPr>
              <a:t>Para llegar a conclusiones acertadas, deberemos observar los gestos en su </a:t>
            </a:r>
            <a:r>
              <a:rPr lang="es-ES" sz="3200" dirty="0" err="1" smtClean="0">
                <a:solidFill>
                  <a:srgbClr val="FF0000"/>
                </a:solidFill>
                <a:latin typeface="Arial" panose="020B0604020202020204" pitchFamily="34" charset="0"/>
                <a:cs typeface="Arial" panose="020B0604020202020204" pitchFamily="34" charset="0"/>
              </a:rPr>
              <a:t>conjunto.Es</a:t>
            </a:r>
            <a:r>
              <a:rPr lang="es-ES" sz="3200" dirty="0" smtClean="0">
                <a:solidFill>
                  <a:srgbClr val="FF0000"/>
                </a:solidFill>
                <a:latin typeface="Arial" panose="020B0604020202020204" pitchFamily="34" charset="0"/>
                <a:cs typeface="Arial" panose="020B0604020202020204" pitchFamily="34" charset="0"/>
              </a:rPr>
              <a:t> decir en un contexto.</a:t>
            </a:r>
            <a:endParaRPr lang="es-CL" sz="3200" dirty="0">
              <a:solidFill>
                <a:srgbClr val="FF0000"/>
              </a:solidFill>
              <a:latin typeface="Arial" panose="020B0604020202020204" pitchFamily="34" charset="0"/>
              <a:cs typeface="Arial" panose="020B0604020202020204" pitchFamily="34" charset="0"/>
            </a:endParaRPr>
          </a:p>
          <a:p>
            <a:endParaRPr lang="es-CL" dirty="0"/>
          </a:p>
        </p:txBody>
      </p:sp>
    </p:spTree>
    <p:extLst>
      <p:ext uri="{BB962C8B-B14F-4D97-AF65-F5344CB8AC3E}">
        <p14:creationId xmlns:p14="http://schemas.microsoft.com/office/powerpoint/2010/main" val="32410343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1.png"/>
          <p:cNvPicPr>
            <a:picLocks noGrp="1"/>
          </p:cNvPicPr>
          <p:nvPr>
            <p:ph idx="1"/>
          </p:nvPr>
        </p:nvPicPr>
        <p:blipFill>
          <a:blip r:embed="rId2" cstate="print"/>
          <a:stretch>
            <a:fillRect/>
          </a:stretch>
        </p:blipFill>
        <p:spPr>
          <a:xfrm>
            <a:off x="1174243" y="1342023"/>
            <a:ext cx="1988668" cy="4024313"/>
          </a:xfrm>
          <a:prstGeom prst="rect">
            <a:avLst/>
          </a:prstGeom>
        </p:spPr>
      </p:pic>
      <p:sp>
        <p:nvSpPr>
          <p:cNvPr id="5" name="Rectángulo 4"/>
          <p:cNvSpPr/>
          <p:nvPr/>
        </p:nvSpPr>
        <p:spPr>
          <a:xfrm>
            <a:off x="3858776" y="2220096"/>
            <a:ext cx="7333957" cy="1957587"/>
          </a:xfrm>
          <a:prstGeom prst="rect">
            <a:avLst/>
          </a:prstGeom>
        </p:spPr>
        <p:txBody>
          <a:bodyPr wrap="square">
            <a:spAutoFit/>
          </a:bodyPr>
          <a:lstStyle/>
          <a:p>
            <a:pPr marL="63500" marR="73660" indent="436880" algn="just">
              <a:lnSpc>
                <a:spcPct val="101000"/>
              </a:lnSpc>
              <a:spcBef>
                <a:spcPts val="5"/>
              </a:spcBef>
              <a:spcAft>
                <a:spcPts val="0"/>
              </a:spcAft>
            </a:pPr>
            <a:r>
              <a:rPr lang="es-ES" sz="2400" dirty="0">
                <a:latin typeface="Arial" panose="020B0604020202020204" pitchFamily="34" charset="0"/>
                <a:ea typeface="Arial" panose="020B0604020202020204" pitchFamily="34" charset="0"/>
              </a:rPr>
              <a:t>La</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figura</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muestra</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un</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conjunto</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de</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gestos</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que</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expresan</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evaluación</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crítica.</a:t>
            </a:r>
            <a:r>
              <a:rPr lang="es-ES" sz="2400" spc="-4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El</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principal</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es</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el</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de</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la mano en la cara, con el índice levantando la mejilla y otro dedo tapando la boca mientras el pulgar sostiene el</a:t>
            </a:r>
            <a:r>
              <a:rPr lang="es-ES" sz="2400" spc="-2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mentón</a:t>
            </a:r>
            <a:r>
              <a:rPr lang="es-ES" dirty="0">
                <a:latin typeface="Arial" panose="020B0604020202020204" pitchFamily="34" charset="0"/>
                <a:ea typeface="Arial" panose="020B0604020202020204" pitchFamily="34" charset="0"/>
              </a:rPr>
              <a:t>.</a:t>
            </a:r>
            <a:endParaRPr lang="es-CL" dirty="0">
              <a:latin typeface="Arial" panose="020B0604020202020204" pitchFamily="34" charset="0"/>
              <a:ea typeface="Arial" panose="020B0604020202020204" pitchFamily="34" charset="0"/>
            </a:endParaRPr>
          </a:p>
        </p:txBody>
      </p:sp>
      <p:sp>
        <p:nvSpPr>
          <p:cNvPr id="2" name="CuadroTexto 1"/>
          <p:cNvSpPr txBox="1"/>
          <p:nvPr/>
        </p:nvSpPr>
        <p:spPr>
          <a:xfrm>
            <a:off x="5002306" y="779929"/>
            <a:ext cx="2537874" cy="461665"/>
          </a:xfrm>
          <a:prstGeom prst="rect">
            <a:avLst/>
          </a:prstGeom>
          <a:noFill/>
        </p:spPr>
        <p:txBody>
          <a:bodyPr wrap="none" rtlCol="0">
            <a:spAutoFit/>
          </a:bodyPr>
          <a:lstStyle/>
          <a:p>
            <a:r>
              <a:rPr lang="es-CL" sz="2400" b="1" dirty="0" smtClean="0"/>
              <a:t>POR    EJEMPLO:</a:t>
            </a:r>
            <a:endParaRPr lang="es-CL" sz="2400" b="1" dirty="0"/>
          </a:p>
        </p:txBody>
      </p:sp>
    </p:spTree>
    <p:extLst>
      <p:ext uri="{BB962C8B-B14F-4D97-AF65-F5344CB8AC3E}">
        <p14:creationId xmlns:p14="http://schemas.microsoft.com/office/powerpoint/2010/main" val="33338701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991360" y="901532"/>
            <a:ext cx="7381240" cy="1293028"/>
          </a:xfrm>
        </p:spPr>
        <p:txBody>
          <a:bodyPr/>
          <a:lstStyle/>
          <a:p>
            <a:pPr lvl="1" algn="ctr" rtl="0">
              <a:lnSpc>
                <a:spcPct val="90000"/>
              </a:lnSpc>
              <a:spcBef>
                <a:spcPct val="0"/>
              </a:spcBef>
            </a:pPr>
            <a:r>
              <a:rPr lang="es-ES" sz="2800" b="1" dirty="0" smtClean="0"/>
              <a:t>La palma de la mano</a:t>
            </a:r>
            <a:r>
              <a:rPr lang="es-CL" sz="2800" b="1" dirty="0" smtClean="0"/>
              <a:t/>
            </a:r>
            <a:br>
              <a:rPr lang="es-CL" sz="2800" b="1" dirty="0" smtClean="0"/>
            </a:br>
            <a:endParaRPr lang="es-CL" sz="2800" dirty="0"/>
          </a:p>
        </p:txBody>
      </p:sp>
      <p:sp>
        <p:nvSpPr>
          <p:cNvPr id="3" name="Marcador de contenido 2"/>
          <p:cNvSpPr>
            <a:spLocks noGrp="1"/>
          </p:cNvSpPr>
          <p:nvPr>
            <p:ph idx="1"/>
          </p:nvPr>
        </p:nvSpPr>
        <p:spPr/>
        <p:txBody>
          <a:bodyPr>
            <a:normAutofit/>
          </a:bodyPr>
          <a:lstStyle/>
          <a:p>
            <a:pPr algn="just"/>
            <a:r>
              <a:rPr lang="es-ES" sz="2800" dirty="0" smtClean="0">
                <a:latin typeface="Arial" panose="020B0604020202020204" pitchFamily="34" charset="0"/>
                <a:cs typeface="Arial" panose="020B0604020202020204" pitchFamily="34" charset="0"/>
              </a:rPr>
              <a:t>El </a:t>
            </a:r>
            <a:r>
              <a:rPr lang="es-ES" sz="2800" dirty="0">
                <a:latin typeface="Arial" panose="020B0604020202020204" pitchFamily="34" charset="0"/>
                <a:cs typeface="Arial" panose="020B0604020202020204" pitchFamily="34" charset="0"/>
              </a:rPr>
              <a:t>gesto de </a:t>
            </a:r>
            <a:r>
              <a:rPr lang="es-ES" sz="2800" dirty="0">
                <a:solidFill>
                  <a:srgbClr val="FF0000"/>
                </a:solidFill>
                <a:latin typeface="Arial" panose="020B0604020202020204" pitchFamily="34" charset="0"/>
                <a:cs typeface="Arial" panose="020B0604020202020204" pitchFamily="34" charset="0"/>
              </a:rPr>
              <a:t>exhibir las palmas de las manos </a:t>
            </a:r>
            <a:r>
              <a:rPr lang="es-ES" sz="2800" dirty="0">
                <a:latin typeface="Arial" panose="020B0604020202020204" pitchFamily="34" charset="0"/>
                <a:cs typeface="Arial" panose="020B0604020202020204" pitchFamily="34" charset="0"/>
              </a:rPr>
              <a:t>se ha asociado </a:t>
            </a:r>
            <a:r>
              <a:rPr lang="es-ES" sz="2800" dirty="0">
                <a:solidFill>
                  <a:srgbClr val="FF0000"/>
                </a:solidFill>
                <a:latin typeface="Arial" panose="020B0604020202020204" pitchFamily="34" charset="0"/>
                <a:cs typeface="Arial" panose="020B0604020202020204" pitchFamily="34" charset="0"/>
              </a:rPr>
              <a:t>siempre con la verdad, la honestidad, la lealtad y la deferencia</a:t>
            </a:r>
            <a:r>
              <a:rPr lang="es-ES" sz="2800" dirty="0">
                <a:latin typeface="Arial" panose="020B0604020202020204" pitchFamily="34" charset="0"/>
                <a:cs typeface="Arial" panose="020B0604020202020204" pitchFamily="34" charset="0"/>
              </a:rPr>
              <a:t>. Muchos juramentos se efectúan colocando la palma de la mano sobre el corazón; la mano se levanta con la palma hacia afuera cuando alguien declara en un tribunal; ante los miembros del tribunal la Biblia se sostiene con la mano izquierda y se levanta la palma derecha</a:t>
            </a:r>
            <a:r>
              <a:rPr lang="es-ES" sz="2800" dirty="0" smtClean="0">
                <a:latin typeface="Arial" panose="020B0604020202020204" pitchFamily="34" charset="0"/>
                <a:cs typeface="Arial" panose="020B0604020202020204" pitchFamily="34" charset="0"/>
              </a:rPr>
              <a:t>.</a:t>
            </a:r>
          </a:p>
          <a:p>
            <a:pPr algn="just"/>
            <a:endParaRPr lang="es-CL"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02906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5.png"/>
          <p:cNvPicPr>
            <a:picLocks noGrp="1"/>
          </p:cNvPicPr>
          <p:nvPr>
            <p:ph idx="1"/>
          </p:nvPr>
        </p:nvPicPr>
        <p:blipFill>
          <a:blip r:embed="rId2" cstate="print"/>
          <a:stretch>
            <a:fillRect/>
          </a:stretch>
        </p:blipFill>
        <p:spPr>
          <a:xfrm>
            <a:off x="7582395" y="802178"/>
            <a:ext cx="3352381" cy="1485714"/>
          </a:xfrm>
          <a:prstGeom prst="rect">
            <a:avLst/>
          </a:prstGeom>
        </p:spPr>
      </p:pic>
      <p:sp>
        <p:nvSpPr>
          <p:cNvPr id="5" name="Rectángulo 4"/>
          <p:cNvSpPr/>
          <p:nvPr/>
        </p:nvSpPr>
        <p:spPr>
          <a:xfrm>
            <a:off x="741884" y="1545035"/>
            <a:ext cx="6096000" cy="830997"/>
          </a:xfrm>
          <a:prstGeom prst="rect">
            <a:avLst/>
          </a:prstGeom>
        </p:spPr>
        <p:txBody>
          <a:bodyPr>
            <a:spAutoFit/>
          </a:bodyPr>
          <a:lstStyle/>
          <a:p>
            <a:r>
              <a:rPr lang="es-ES" sz="2400" dirty="0">
                <a:latin typeface="Arial" panose="020B0604020202020204" pitchFamily="34" charset="0"/>
                <a:ea typeface="Arial" panose="020B0604020202020204" pitchFamily="34" charset="0"/>
              </a:rPr>
              <a:t>La palma hacia arriba es un gesto no amenazador que denota </a:t>
            </a:r>
            <a:r>
              <a:rPr lang="es-ES" sz="2400" dirty="0" smtClean="0">
                <a:latin typeface="Arial" panose="020B0604020202020204" pitchFamily="34" charset="0"/>
                <a:ea typeface="Arial" panose="020B0604020202020204" pitchFamily="34" charset="0"/>
              </a:rPr>
              <a:t>honestidad</a:t>
            </a:r>
            <a:endParaRPr lang="es-CL" sz="2400" dirty="0"/>
          </a:p>
        </p:txBody>
      </p:sp>
      <p:sp>
        <p:nvSpPr>
          <p:cNvPr id="6" name="Rectángulo 5"/>
          <p:cNvSpPr/>
          <p:nvPr/>
        </p:nvSpPr>
        <p:spPr>
          <a:xfrm>
            <a:off x="594022" y="3028424"/>
            <a:ext cx="6096000" cy="1569660"/>
          </a:xfrm>
          <a:prstGeom prst="rect">
            <a:avLst/>
          </a:prstGeom>
        </p:spPr>
        <p:txBody>
          <a:bodyPr>
            <a:spAutoFit/>
          </a:bodyPr>
          <a:lstStyle/>
          <a:p>
            <a:pPr algn="just"/>
            <a:r>
              <a:rPr lang="es-ES" sz="2400" dirty="0">
                <a:latin typeface="Arial" panose="020B0604020202020204" pitchFamily="34" charset="0"/>
                <a:ea typeface="Arial" panose="020B0604020202020204" pitchFamily="34" charset="0"/>
              </a:rPr>
              <a:t>Cuando alguien coloca la palma hacia abajo adquiere inmediatamente autoridad. La persona receptora siente que se le está dando una orden</a:t>
            </a:r>
            <a:endParaRPr lang="es-CL" sz="2400" dirty="0"/>
          </a:p>
        </p:txBody>
      </p:sp>
      <p:grpSp>
        <p:nvGrpSpPr>
          <p:cNvPr id="7" name="Group 2"/>
          <p:cNvGrpSpPr>
            <a:grpSpLocks/>
          </p:cNvGrpSpPr>
          <p:nvPr/>
        </p:nvGrpSpPr>
        <p:grpSpPr bwMode="auto">
          <a:xfrm>
            <a:off x="7372635" y="3023979"/>
            <a:ext cx="3771900" cy="1139825"/>
            <a:chOff x="3066" y="664"/>
            <a:chExt cx="5939" cy="1795"/>
          </a:xfrm>
        </p:grpSpPr>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81" y="679"/>
              <a:ext cx="5910" cy="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4"/>
            <p:cNvSpPr>
              <a:spLocks noChangeArrowheads="1"/>
            </p:cNvSpPr>
            <p:nvPr/>
          </p:nvSpPr>
          <p:spPr bwMode="auto">
            <a:xfrm>
              <a:off x="3073" y="671"/>
              <a:ext cx="5925" cy="1780"/>
            </a:xfrm>
            <a:prstGeom prst="rect">
              <a:avLst/>
            </a:prstGeom>
            <a:noFill/>
            <a:ln w="9258">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sp>
        <p:nvSpPr>
          <p:cNvPr id="9" name="Rectángulo 8"/>
          <p:cNvSpPr/>
          <p:nvPr/>
        </p:nvSpPr>
        <p:spPr>
          <a:xfrm>
            <a:off x="594022" y="5012332"/>
            <a:ext cx="6096000" cy="1569660"/>
          </a:xfrm>
          <a:prstGeom prst="rect">
            <a:avLst/>
          </a:prstGeom>
        </p:spPr>
        <p:txBody>
          <a:bodyPr>
            <a:spAutoFit/>
          </a:bodyPr>
          <a:lstStyle/>
          <a:p>
            <a:r>
              <a:rPr lang="es-ES" sz="2400" dirty="0">
                <a:latin typeface="Arial" panose="020B0604020202020204" pitchFamily="34" charset="0"/>
                <a:ea typeface="Arial" panose="020B0604020202020204" pitchFamily="34" charset="0"/>
              </a:rPr>
              <a:t>La palma cerrada en un puño, con el dedo señalando la dirección, es el plano simbólico con el que uno golpea al que lo escucha para hacer que le obedezca</a:t>
            </a:r>
            <a:endParaRPr lang="es-CL" sz="2400" dirty="0"/>
          </a:p>
        </p:txBody>
      </p:sp>
      <p:grpSp>
        <p:nvGrpSpPr>
          <p:cNvPr id="10" name="Group 5"/>
          <p:cNvGrpSpPr>
            <a:grpSpLocks/>
          </p:cNvGrpSpPr>
          <p:nvPr/>
        </p:nvGrpSpPr>
        <p:grpSpPr bwMode="auto">
          <a:xfrm>
            <a:off x="7377081" y="4718024"/>
            <a:ext cx="3895522" cy="930275"/>
            <a:chOff x="3163" y="147"/>
            <a:chExt cx="4163" cy="1464"/>
          </a:xfrm>
        </p:grpSpPr>
        <p:pic>
          <p:nvPicPr>
            <p:cNvPr id="4102"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92" y="176"/>
              <a:ext cx="4104" cy="1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7"/>
            <p:cNvSpPr>
              <a:spLocks noChangeArrowheads="1"/>
            </p:cNvSpPr>
            <p:nvPr/>
          </p:nvSpPr>
          <p:spPr bwMode="auto">
            <a:xfrm>
              <a:off x="3192" y="176"/>
              <a:ext cx="4104" cy="1406"/>
            </a:xfrm>
            <a:prstGeom prst="rect">
              <a:avLst/>
            </a:prstGeom>
            <a:noFill/>
            <a:ln w="37059">
              <a:solidFill>
                <a:srgbClr val="000099"/>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sp>
        <p:nvSpPr>
          <p:cNvPr id="12" name="Título 1"/>
          <p:cNvSpPr>
            <a:spLocks noGrp="1"/>
          </p:cNvSpPr>
          <p:nvPr>
            <p:ph type="title"/>
          </p:nvPr>
        </p:nvSpPr>
        <p:spPr>
          <a:xfrm>
            <a:off x="1246682" y="434589"/>
            <a:ext cx="8610600" cy="1293028"/>
          </a:xfrm>
        </p:spPr>
        <p:txBody>
          <a:bodyPr/>
          <a:lstStyle/>
          <a:p>
            <a:pPr lvl="2" algn="r" rtl="0">
              <a:lnSpc>
                <a:spcPct val="90000"/>
              </a:lnSpc>
              <a:spcBef>
                <a:spcPct val="0"/>
              </a:spcBef>
            </a:pPr>
            <a:r>
              <a:rPr lang="es-ES" sz="2400" b="1" dirty="0" smtClean="0"/>
              <a:t>Apretones de manos sumisos y dominantes</a:t>
            </a:r>
            <a:r>
              <a:rPr lang="es-CL" sz="2400" b="1" dirty="0" smtClean="0"/>
              <a:t/>
            </a:r>
            <a:br>
              <a:rPr lang="es-CL" sz="2400" b="1" dirty="0" smtClean="0"/>
            </a:br>
            <a:endParaRPr lang="es-CL" sz="2400" dirty="0"/>
          </a:p>
        </p:txBody>
      </p:sp>
    </p:spTree>
    <p:extLst>
      <p:ext uri="{BB962C8B-B14F-4D97-AF65-F5344CB8AC3E}">
        <p14:creationId xmlns:p14="http://schemas.microsoft.com/office/powerpoint/2010/main" val="34050869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87610" y="1225507"/>
            <a:ext cx="7220498" cy="2347460"/>
          </a:xfrm>
        </p:spPr>
        <p:txBody>
          <a:bodyPr>
            <a:normAutofit/>
          </a:bodyPr>
          <a:lstStyle/>
          <a:p>
            <a:pPr algn="just"/>
            <a:r>
              <a:rPr lang="es-ES" sz="2000" dirty="0" smtClean="0"/>
              <a:t>       El </a:t>
            </a:r>
            <a:r>
              <a:rPr lang="es-ES" sz="2000" dirty="0"/>
              <a:t>dominio se transmite cuando la palma (la de la manga oscura en la figura) queda hacia abajo</a:t>
            </a:r>
            <a:r>
              <a:rPr lang="es-ES" sz="2000" dirty="0" smtClean="0"/>
              <a:t>.</a:t>
            </a:r>
            <a:r>
              <a:rPr lang="es-ES" sz="2000" dirty="0"/>
              <a:t/>
            </a:r>
            <a:br>
              <a:rPr lang="es-ES" sz="2000" dirty="0"/>
            </a:br>
            <a:r>
              <a:rPr lang="es-ES" sz="2000" dirty="0" smtClean="0"/>
              <a:t>Esta </a:t>
            </a:r>
            <a:r>
              <a:rPr lang="es-ES" sz="2000" dirty="0"/>
              <a:t>posición le indica a uno que el otro quiere tomar el control de esa reunión</a:t>
            </a:r>
            <a:endParaRPr lang="es-CL" sz="2000" dirty="0"/>
          </a:p>
        </p:txBody>
      </p:sp>
      <p:pic>
        <p:nvPicPr>
          <p:cNvPr id="4" name="image8.png"/>
          <p:cNvPicPr/>
          <p:nvPr/>
        </p:nvPicPr>
        <p:blipFill>
          <a:blip r:embed="rId2" cstate="print"/>
          <a:stretch>
            <a:fillRect/>
          </a:stretch>
        </p:blipFill>
        <p:spPr>
          <a:xfrm>
            <a:off x="7570839" y="935386"/>
            <a:ext cx="4421292" cy="5600325"/>
          </a:xfrm>
          <a:prstGeom prst="rect">
            <a:avLst/>
          </a:prstGeom>
        </p:spPr>
      </p:pic>
      <p:sp>
        <p:nvSpPr>
          <p:cNvPr id="5" name="Rectángulo 4"/>
          <p:cNvSpPr/>
          <p:nvPr/>
        </p:nvSpPr>
        <p:spPr>
          <a:xfrm>
            <a:off x="337681" y="2670072"/>
            <a:ext cx="6995411" cy="1327992"/>
          </a:xfrm>
          <a:prstGeom prst="rect">
            <a:avLst/>
          </a:prstGeom>
        </p:spPr>
        <p:txBody>
          <a:bodyPr wrap="square">
            <a:spAutoFit/>
          </a:bodyPr>
          <a:lstStyle/>
          <a:p>
            <a:pPr marL="63500" marR="73025" indent="436880" algn="just">
              <a:lnSpc>
                <a:spcPct val="102000"/>
              </a:lnSpc>
              <a:spcBef>
                <a:spcPts val="575"/>
              </a:spcBef>
              <a:spcAft>
                <a:spcPts val="0"/>
              </a:spcAft>
            </a:pPr>
            <a:r>
              <a:rPr lang="es-ES" sz="2000" dirty="0">
                <a:latin typeface="Arial" panose="020B0604020202020204" pitchFamily="34" charset="0"/>
                <a:ea typeface="Arial" panose="020B0604020202020204" pitchFamily="34" charset="0"/>
              </a:rPr>
              <a:t>La inversa del apretón dominante es ofrecer la mano con la palma hacia arriba. Este gesto resulta especialmente efectivo cuando se desea ceder al otro el control de la situación, o hacerle sentir que lo tiene.</a:t>
            </a:r>
            <a:endParaRPr lang="es-CL" sz="2000" dirty="0">
              <a:latin typeface="Arial" panose="020B0604020202020204" pitchFamily="34" charset="0"/>
              <a:ea typeface="Arial" panose="020B0604020202020204" pitchFamily="34" charset="0"/>
            </a:endParaRPr>
          </a:p>
        </p:txBody>
      </p:sp>
      <p:sp>
        <p:nvSpPr>
          <p:cNvPr id="6" name="Rectángulo 5"/>
          <p:cNvSpPr/>
          <p:nvPr/>
        </p:nvSpPr>
        <p:spPr>
          <a:xfrm>
            <a:off x="399995" y="4539735"/>
            <a:ext cx="6645382" cy="1938992"/>
          </a:xfrm>
          <a:prstGeom prst="rect">
            <a:avLst/>
          </a:prstGeom>
        </p:spPr>
        <p:txBody>
          <a:bodyPr wrap="square">
            <a:spAutoFit/>
          </a:bodyPr>
          <a:lstStyle/>
          <a:p>
            <a:pPr algn="just"/>
            <a:r>
              <a:rPr lang="es-ES" sz="2000" dirty="0">
                <a:latin typeface="Arial" panose="020B0604020202020204" pitchFamily="34" charset="0"/>
                <a:ea typeface="Arial" panose="020B0604020202020204" pitchFamily="34" charset="0"/>
              </a:rPr>
              <a:t>Cuando dos personas dominantes se estrechan las manos tiene lugar una lucha simbólica, ya que</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cada</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una</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trata</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de</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poner</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la</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palma</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de</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la</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otra</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en</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posición</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de</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sumisión.</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El</a:t>
            </a:r>
            <a:r>
              <a:rPr lang="es-ES" sz="2000" spc="-2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resultado</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es</a:t>
            </a:r>
            <a:r>
              <a:rPr lang="es-ES" sz="2000" spc="-1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un</a:t>
            </a:r>
            <a:r>
              <a:rPr lang="es-ES" sz="2000" spc="-2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apretón</a:t>
            </a:r>
            <a:r>
              <a:rPr lang="es-ES" sz="2000" spc="-1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de manos</a:t>
            </a:r>
            <a:r>
              <a:rPr lang="es-ES" sz="2000" spc="-4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vertical</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en</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el</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que</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cada</a:t>
            </a:r>
            <a:r>
              <a:rPr lang="es-ES" sz="2000" spc="-4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uno</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trasmite</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al</a:t>
            </a:r>
            <a:r>
              <a:rPr lang="es-ES" sz="2000" spc="-4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otro</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un</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sentimiento</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de</a:t>
            </a:r>
            <a:r>
              <a:rPr lang="es-ES" sz="2000" spc="-30"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respeto</a:t>
            </a:r>
            <a:r>
              <a:rPr lang="es-ES" sz="2000" spc="-35" dirty="0">
                <a:latin typeface="Arial" panose="020B0604020202020204" pitchFamily="34" charset="0"/>
                <a:ea typeface="Arial" panose="020B0604020202020204" pitchFamily="34" charset="0"/>
              </a:rPr>
              <a:t> </a:t>
            </a:r>
            <a:r>
              <a:rPr lang="es-ES" sz="2000" dirty="0">
                <a:latin typeface="Arial" panose="020B0604020202020204" pitchFamily="34" charset="0"/>
                <a:ea typeface="Arial" panose="020B0604020202020204" pitchFamily="34" charset="0"/>
              </a:rPr>
              <a:t>y</a:t>
            </a:r>
            <a:r>
              <a:rPr lang="es-ES" sz="2000" spc="-35" dirty="0">
                <a:latin typeface="Arial" panose="020B0604020202020204" pitchFamily="34" charset="0"/>
                <a:ea typeface="Arial" panose="020B0604020202020204" pitchFamily="34" charset="0"/>
              </a:rPr>
              <a:t> </a:t>
            </a:r>
            <a:r>
              <a:rPr lang="es-ES" sz="2000" dirty="0" smtClean="0">
                <a:latin typeface="Arial" panose="020B0604020202020204" pitchFamily="34" charset="0"/>
                <a:ea typeface="Arial" panose="020B0604020202020204" pitchFamily="34" charset="0"/>
              </a:rPr>
              <a:t>simpatía.</a:t>
            </a:r>
            <a:endParaRPr lang="es-CL" sz="2000" dirty="0"/>
          </a:p>
        </p:txBody>
      </p:sp>
    </p:spTree>
    <p:extLst>
      <p:ext uri="{BB962C8B-B14F-4D97-AF65-F5344CB8AC3E}">
        <p14:creationId xmlns:p14="http://schemas.microsoft.com/office/powerpoint/2010/main" val="20586092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266076" y="558800"/>
            <a:ext cx="7914018" cy="2228985"/>
          </a:xfrm>
        </p:spPr>
        <p:txBody>
          <a:bodyPr>
            <a:normAutofit/>
          </a:bodyPr>
          <a:lstStyle/>
          <a:p>
            <a:pPr algn="just"/>
            <a:r>
              <a:rPr lang="es-ES" sz="1800" dirty="0"/>
              <a:t>El apretón de manos “estilo guante” se lo llama a veces “apretón de manos del político”. El iniciador trata de dar la impresión de ser una persona digna de confianza y honesta, pero cuando usa esa técnica con alguien que se acaba de conocer, el efecto es opuesto</a:t>
            </a:r>
            <a:endParaRPr lang="es-CL" sz="1800" dirty="0"/>
          </a:p>
        </p:txBody>
      </p:sp>
      <p:pic>
        <p:nvPicPr>
          <p:cNvPr id="4" name="image10.png"/>
          <p:cNvPicPr/>
          <p:nvPr/>
        </p:nvPicPr>
        <p:blipFill>
          <a:blip r:embed="rId2" cstate="print"/>
          <a:stretch>
            <a:fillRect/>
          </a:stretch>
        </p:blipFill>
        <p:spPr>
          <a:xfrm>
            <a:off x="8412418" y="189433"/>
            <a:ext cx="3055058" cy="1792825"/>
          </a:xfrm>
          <a:prstGeom prst="rect">
            <a:avLst/>
          </a:prstGeom>
        </p:spPr>
      </p:pic>
      <p:sp>
        <p:nvSpPr>
          <p:cNvPr id="5" name="Rectángulo 4"/>
          <p:cNvSpPr/>
          <p:nvPr/>
        </p:nvSpPr>
        <p:spPr>
          <a:xfrm>
            <a:off x="544641" y="2297719"/>
            <a:ext cx="7070361" cy="707886"/>
          </a:xfrm>
          <a:prstGeom prst="rect">
            <a:avLst/>
          </a:prstGeom>
        </p:spPr>
        <p:txBody>
          <a:bodyPr wrap="square">
            <a:spAutoFit/>
          </a:bodyPr>
          <a:lstStyle/>
          <a:p>
            <a:r>
              <a:rPr lang="es-ES" sz="2000" dirty="0">
                <a:latin typeface="Arial" panose="020B0604020202020204" pitchFamily="34" charset="0"/>
                <a:ea typeface="Arial" panose="020B0604020202020204" pitchFamily="34" charset="0"/>
              </a:rPr>
              <a:t>La trituración de los nudillos es la marca del tipo rudo y agresivo</a:t>
            </a:r>
            <a:endParaRPr lang="es-CL" sz="2000" dirty="0"/>
          </a:p>
        </p:txBody>
      </p:sp>
      <p:pic>
        <p:nvPicPr>
          <p:cNvPr id="6" name="image11.png"/>
          <p:cNvPicPr/>
          <p:nvPr/>
        </p:nvPicPr>
        <p:blipFill>
          <a:blip r:embed="rId3" cstate="print"/>
          <a:stretch>
            <a:fillRect/>
          </a:stretch>
        </p:blipFill>
        <p:spPr>
          <a:xfrm>
            <a:off x="7974768" y="1993692"/>
            <a:ext cx="3192904" cy="1588186"/>
          </a:xfrm>
          <a:prstGeom prst="rect">
            <a:avLst/>
          </a:prstGeom>
        </p:spPr>
      </p:pic>
      <p:sp>
        <p:nvSpPr>
          <p:cNvPr id="7" name="Rectángulo 6"/>
          <p:cNvSpPr/>
          <p:nvPr/>
        </p:nvSpPr>
        <p:spPr>
          <a:xfrm>
            <a:off x="0" y="3786512"/>
            <a:ext cx="4920521" cy="3006272"/>
          </a:xfrm>
          <a:prstGeom prst="rect">
            <a:avLst/>
          </a:prstGeom>
        </p:spPr>
        <p:txBody>
          <a:bodyPr wrap="square">
            <a:spAutoFit/>
          </a:bodyPr>
          <a:lstStyle/>
          <a:p>
            <a:pPr marL="63500" marR="71755" indent="436880" algn="just">
              <a:lnSpc>
                <a:spcPct val="102000"/>
              </a:lnSpc>
              <a:spcBef>
                <a:spcPts val="730"/>
              </a:spcBef>
              <a:spcAft>
                <a:spcPts val="0"/>
              </a:spcAft>
            </a:pPr>
            <a:r>
              <a:rPr lang="es-ES" sz="2400" dirty="0" smtClean="0">
                <a:latin typeface="Arial" panose="020B0604020202020204" pitchFamily="34" charset="0"/>
                <a:ea typeface="Arial" panose="020B0604020202020204" pitchFamily="34" charset="0"/>
              </a:rPr>
              <a:t>La</a:t>
            </a:r>
            <a:r>
              <a:rPr lang="es-ES" sz="2400" spc="-70" dirty="0" smtClean="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toma de la muñeca y del codo es aceptada solamente entre amigos íntimos o parientes. Si esto lo realiza </a:t>
            </a:r>
            <a:r>
              <a:rPr lang="es-ES" sz="2400" dirty="0" smtClean="0">
                <a:latin typeface="Arial" panose="020B0604020202020204" pitchFamily="34" charset="0"/>
                <a:ea typeface="Arial" panose="020B0604020202020204" pitchFamily="34" charset="0"/>
              </a:rPr>
              <a:t>un desconocido,  </a:t>
            </a:r>
            <a:r>
              <a:rPr lang="es-ES" sz="2400" dirty="0">
                <a:latin typeface="Arial" panose="020B0604020202020204" pitchFamily="34" charset="0"/>
                <a:ea typeface="Arial" panose="020B0604020202020204" pitchFamily="34" charset="0"/>
              </a:rPr>
              <a:t>político</a:t>
            </a:r>
            <a:r>
              <a:rPr lang="es-ES" sz="2400" spc="-4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o</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un</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vendedor</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con</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un</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cliente</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eventual,</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esto</a:t>
            </a:r>
            <a:r>
              <a:rPr lang="es-ES" sz="2400" spc="-4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descoloca</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al</a:t>
            </a:r>
            <a:r>
              <a:rPr lang="es-ES" sz="2400" spc="-4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receptor</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y</a:t>
            </a:r>
            <a:r>
              <a:rPr lang="es-ES" sz="2400" spc="-4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no</a:t>
            </a:r>
            <a:r>
              <a:rPr lang="es-ES" sz="2400" spc="-35"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es</a:t>
            </a:r>
            <a:r>
              <a:rPr lang="es-ES" sz="2400" spc="-30" dirty="0">
                <a:latin typeface="Arial" panose="020B0604020202020204" pitchFamily="34" charset="0"/>
                <a:ea typeface="Arial" panose="020B0604020202020204" pitchFamily="34" charset="0"/>
              </a:rPr>
              <a:t> </a:t>
            </a:r>
            <a:r>
              <a:rPr lang="es-ES" sz="2400" dirty="0">
                <a:latin typeface="Arial" panose="020B0604020202020204" pitchFamily="34" charset="0"/>
                <a:ea typeface="Arial" panose="020B0604020202020204" pitchFamily="34" charset="0"/>
              </a:rPr>
              <a:t>bueno.</a:t>
            </a:r>
            <a:endParaRPr lang="es-CL" sz="2400" dirty="0">
              <a:latin typeface="Arial" panose="020B0604020202020204" pitchFamily="34" charset="0"/>
              <a:ea typeface="Arial" panose="020B0604020202020204" pitchFamily="34" charset="0"/>
            </a:endParaRPr>
          </a:p>
          <a:p>
            <a:pPr>
              <a:spcAft>
                <a:spcPts val="0"/>
              </a:spcAft>
            </a:pPr>
            <a:r>
              <a:rPr lang="es-ES" dirty="0">
                <a:latin typeface="Arial" panose="020B0604020202020204" pitchFamily="34" charset="0"/>
                <a:ea typeface="Arial" panose="020B0604020202020204" pitchFamily="34" charset="0"/>
              </a:rPr>
              <a:t> </a:t>
            </a:r>
            <a:endParaRPr lang="es-CL" dirty="0">
              <a:latin typeface="Arial" panose="020B0604020202020204" pitchFamily="34" charset="0"/>
              <a:ea typeface="Arial" panose="020B0604020202020204" pitchFamily="34" charset="0"/>
            </a:endParaRPr>
          </a:p>
        </p:txBody>
      </p:sp>
      <p:grpSp>
        <p:nvGrpSpPr>
          <p:cNvPr id="8" name="Group 2"/>
          <p:cNvGrpSpPr>
            <a:grpSpLocks/>
          </p:cNvGrpSpPr>
          <p:nvPr/>
        </p:nvGrpSpPr>
        <p:grpSpPr bwMode="auto">
          <a:xfrm>
            <a:off x="5186597" y="3235796"/>
            <a:ext cx="6280879" cy="3622204"/>
            <a:chOff x="2602" y="173"/>
            <a:chExt cx="3630" cy="3879"/>
          </a:xfrm>
        </p:grpSpPr>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1" y="230"/>
              <a:ext cx="3570" cy="3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4"/>
            <p:cNvSpPr>
              <a:spLocks noChangeArrowheads="1"/>
            </p:cNvSpPr>
            <p:nvPr/>
          </p:nvSpPr>
          <p:spPr bwMode="auto">
            <a:xfrm>
              <a:off x="2631" y="202"/>
              <a:ext cx="3562" cy="3812"/>
            </a:xfrm>
            <a:prstGeom prst="rect">
              <a:avLst/>
            </a:prstGeom>
            <a:noFill/>
            <a:ln w="37059">
              <a:solidFill>
                <a:srgbClr val="0099CC"/>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CL"/>
            </a:p>
          </p:txBody>
        </p:sp>
      </p:grpSp>
    </p:spTree>
    <p:extLst>
      <p:ext uri="{BB962C8B-B14F-4D97-AF65-F5344CB8AC3E}">
        <p14:creationId xmlns:p14="http://schemas.microsoft.com/office/powerpoint/2010/main" val="4114525125"/>
      </p:ext>
    </p:extLst>
  </p:cSld>
  <p:clrMapOvr>
    <a:masterClrMapping/>
  </p:clrMapOvr>
</p:sld>
</file>

<file path=ppt/theme/theme1.xml><?xml version="1.0" encoding="utf-8"?>
<a:theme xmlns:a="http://schemas.openxmlformats.org/drawingml/2006/main" name="Estela de condensación">
  <a:themeElements>
    <a:clrScheme name="Vapor Trail">
      <a:dk1>
        <a:sysClr val="windowText" lastClr="000000"/>
      </a:dk1>
      <a:lt1>
        <a:sysClr val="window" lastClr="FFFFFF"/>
      </a:lt1>
      <a:dk2>
        <a:srgbClr val="454545"/>
      </a:dk2>
      <a:lt2>
        <a:srgbClr val="DADADA"/>
      </a:lt2>
      <a:accent1>
        <a:srgbClr val="E5224E"/>
      </a:accent1>
      <a:accent2>
        <a:srgbClr val="9D074E"/>
      </a:accent2>
      <a:accent3>
        <a:srgbClr val="7F2294"/>
      </a:accent3>
      <a:accent4>
        <a:srgbClr val="8D65EA"/>
      </a:accent4>
      <a:accent5>
        <a:srgbClr val="588FE2"/>
      </a:accent5>
      <a:accent6>
        <a:srgbClr val="127CA4"/>
      </a:accent6>
      <a:hlink>
        <a:srgbClr val="FB4AB6"/>
      </a:hlink>
      <a:folHlink>
        <a:srgbClr val="F98FE9"/>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docProps/app.xml><?xml version="1.0" encoding="utf-8"?>
<Properties xmlns="http://schemas.openxmlformats.org/officeDocument/2006/extended-properties" xmlns:vt="http://schemas.openxmlformats.org/officeDocument/2006/docPropsVTypes">
  <Template>Estela de condensación</Template>
  <TotalTime>973</TotalTime>
  <Words>1728</Words>
  <Application>Microsoft Office PowerPoint</Application>
  <PresentationFormat>Panorámica</PresentationFormat>
  <Paragraphs>86</Paragraphs>
  <Slides>26</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26</vt:i4>
      </vt:variant>
    </vt:vector>
  </HeadingPairs>
  <TitlesOfParts>
    <vt:vector size="31" baseType="lpstr">
      <vt:lpstr>Arial</vt:lpstr>
      <vt:lpstr>Candara</vt:lpstr>
      <vt:lpstr>Century Gothic</vt:lpstr>
      <vt:lpstr>Times New Roman</vt:lpstr>
      <vt:lpstr>Estela de condensación</vt:lpstr>
      <vt:lpstr>  KINÉSICA : EL LENGUAJE DEL CUERPO</vt:lpstr>
      <vt:lpstr>Características generales de la comunicación no verbal: </vt:lpstr>
      <vt:lpstr>Movimientos corporales </vt:lpstr>
      <vt:lpstr>El conjunto de gestos </vt:lpstr>
      <vt:lpstr>Presentación de PowerPoint</vt:lpstr>
      <vt:lpstr>La palma de la mano </vt:lpstr>
      <vt:lpstr>Apretones de manos sumisos y dominantes </vt:lpstr>
      <vt:lpstr>Presentación de PowerPoint</vt:lpstr>
      <vt:lpstr>Presentación de PowerPoint</vt:lpstr>
      <vt:lpstr>Presentación de PowerPoint</vt:lpstr>
      <vt:lpstr>Presentación de PowerPoint</vt:lpstr>
      <vt:lpstr>El guardián de la boca </vt:lpstr>
      <vt:lpstr>Frotarse el ojo </vt:lpstr>
      <vt:lpstr>Presentación de PowerPoint</vt:lpstr>
      <vt:lpstr>Los gestos con los brazos cruzados </vt:lpstr>
      <vt:lpstr>Presentación de PowerPoint</vt:lpstr>
      <vt:lpstr>Presentación de PowerPoint</vt:lpstr>
      <vt:lpstr>Presentación de PowerPoint</vt:lpstr>
      <vt:lpstr>Otros gestos </vt:lpstr>
      <vt:lpstr>Presentación de PowerPoint</vt:lpstr>
      <vt:lpstr>Presentación de PowerPoint</vt:lpstr>
      <vt:lpstr>Presentación de PowerPoint</vt:lpstr>
      <vt:lpstr>Presentación de PowerPoint</vt:lpstr>
      <vt:lpstr>La    proxémica   : los espacios personales y sociales  </vt:lpstr>
      <vt:lpstr>Presentación de PowerPoint</vt:lpstr>
      <vt:lpstr>Presentación de PowerPoint</vt:lpstr>
    </vt:vector>
  </TitlesOfParts>
  <Company>InKulpado666</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ivan pizarro</dc:creator>
  <cp:lastModifiedBy>HP ENVY</cp:lastModifiedBy>
  <cp:revision>37</cp:revision>
  <dcterms:created xsi:type="dcterms:W3CDTF">2020-04-28T16:02:12Z</dcterms:created>
  <dcterms:modified xsi:type="dcterms:W3CDTF">2022-03-04T12:56:12Z</dcterms:modified>
</cp:coreProperties>
</file>