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3" r:id="rId1"/>
  </p:sldMasterIdLst>
  <p:sldIdLst>
    <p:sldId id="256" r:id="rId2"/>
    <p:sldId id="257" r:id="rId3"/>
    <p:sldId id="259" r:id="rId4"/>
    <p:sldId id="260" r:id="rId5"/>
    <p:sldId id="261" r:id="rId6"/>
    <p:sldId id="262" r:id="rId7"/>
    <p:sldId id="263" r:id="rId8"/>
    <p:sldId id="264" r:id="rId9"/>
    <p:sldId id="265" r:id="rId10"/>
    <p:sldId id="267" r:id="rId11"/>
    <p:sldId id="268" r:id="rId12"/>
    <p:sldId id="269" r:id="rId13"/>
    <p:sldId id="271" r:id="rId14"/>
    <p:sldId id="272" r:id="rId15"/>
    <p:sldId id="273" r:id="rId16"/>
    <p:sldId id="274" r:id="rId17"/>
    <p:sldId id="275" r:id="rId18"/>
    <p:sldId id="276" r:id="rId19"/>
    <p:sldId id="277" r:id="rId20"/>
    <p:sldId id="278" r:id="rId21"/>
    <p:sldId id="279" r:id="rId22"/>
    <p:sldId id="280" r:id="rId23"/>
    <p:sldId id="282" r:id="rId24"/>
    <p:sldId id="283" r:id="rId25"/>
    <p:sldId id="284" r:id="rId26"/>
    <p:sldId id="285" r:id="rId27"/>
    <p:sldId id="286" r:id="rId28"/>
    <p:sldId id="287" r:id="rId29"/>
    <p:sldId id="288" r:id="rId30"/>
    <p:sldId id="289" r:id="rId31"/>
    <p:sldId id="290" r:id="rId32"/>
    <p:sldId id="291" r:id="rId33"/>
    <p:sldId id="292" r:id="rId34"/>
    <p:sldId id="293" r:id="rId35"/>
    <p:sldId id="294" r:id="rId36"/>
    <p:sldId id="295" r:id="rId37"/>
    <p:sldId id="296" r:id="rId38"/>
    <p:sldId id="297" r:id="rId39"/>
    <p:sldId id="298" r:id="rId40"/>
    <p:sldId id="299" r:id="rId4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66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4/27/2025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5915346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4/27/2025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5255808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4/27/2025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56794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4/27/2025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6956556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4/27/2025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500374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4/27/2025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15180248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4/27/2025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588212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4/27/2025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987622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4/27/2025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215602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4/27/2025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463492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4/27/2025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4106404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4/27/2025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565101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4/27/2025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539840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4/27/2025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4162474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smtClean="0"/>
              <a:t>4/27/2025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272343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‹Nº›</a:t>
            </a:fld>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4/27/2025</a:t>
            </a:fld>
            <a:endParaRPr lang="en-US" dirty="0"/>
          </a:p>
        </p:txBody>
      </p:sp>
    </p:spTree>
    <p:extLst>
      <p:ext uri="{BB962C8B-B14F-4D97-AF65-F5344CB8AC3E}">
        <p14:creationId xmlns:p14="http://schemas.microsoft.com/office/powerpoint/2010/main" val="9180509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4/27/2025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502360724"/>
      </p:ext>
    </p:extLst>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 id="2147483715" r:id="rId12"/>
    <p:sldLayoutId id="2147483716" r:id="rId13"/>
    <p:sldLayoutId id="2147483717" r:id="rId14"/>
    <p:sldLayoutId id="2147483718" r:id="rId15"/>
    <p:sldLayoutId id="214748371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370841" y="285689"/>
            <a:ext cx="6980549" cy="1825096"/>
          </a:xfrm>
        </p:spPr>
        <p:txBody>
          <a:bodyPr/>
          <a:lstStyle/>
          <a:p>
            <a:pPr algn="ctr"/>
            <a:r>
              <a:rPr lang="es-ES" dirty="0" smtClean="0">
                <a:solidFill>
                  <a:srgbClr val="002060"/>
                </a:solidFill>
              </a:rPr>
              <a:t>TRUCOS  PARA REDACTAR   BIEN </a:t>
            </a:r>
            <a:endParaRPr lang="en-US" dirty="0">
              <a:solidFill>
                <a:srgbClr val="002060"/>
              </a:solidFill>
            </a:endParaRPr>
          </a:p>
        </p:txBody>
      </p:sp>
      <p:sp>
        <p:nvSpPr>
          <p:cNvPr id="3" name="Subtítulo 2"/>
          <p:cNvSpPr>
            <a:spLocks noGrp="1"/>
          </p:cNvSpPr>
          <p:nvPr>
            <p:ph type="subTitle" idx="1"/>
          </p:nvPr>
        </p:nvSpPr>
        <p:spPr>
          <a:xfrm>
            <a:off x="4651513" y="6172200"/>
            <a:ext cx="2510603" cy="685800"/>
          </a:xfrm>
        </p:spPr>
        <p:txBody>
          <a:bodyPr/>
          <a:lstStyle/>
          <a:p>
            <a:r>
              <a:rPr lang="es-ES" dirty="0" smtClean="0">
                <a:solidFill>
                  <a:srgbClr val="FF0000"/>
                </a:solidFill>
              </a:rPr>
              <a:t>IVÁN PIZARRO  VEGA </a:t>
            </a:r>
            <a:endParaRPr lang="en-US" dirty="0">
              <a:solidFill>
                <a:srgbClr val="FF0000"/>
              </a:solidFill>
            </a:endParaRPr>
          </a:p>
        </p:txBody>
      </p:sp>
      <p:pic>
        <p:nvPicPr>
          <p:cNvPr id="1026" name="Picture 2" descr="Ver las imágenes de orige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77212" y="2213759"/>
            <a:ext cx="6315959" cy="3593152"/>
          </a:xfrm>
          <a:prstGeom prst="rect">
            <a:avLst/>
          </a:prstGeom>
          <a:noFill/>
          <a:extLst>
            <a:ext uri="{909E8E84-426E-40DD-AFC4-6F175D3DCCD1}">
              <a14:hiddenFill xmlns:a14="http://schemas.microsoft.com/office/drawing/2010/main">
                <a:solidFill>
                  <a:srgbClr val="FFFFFF"/>
                </a:solidFill>
              </a14:hiddenFill>
            </a:ext>
          </a:extLst>
        </p:spPr>
      </p:pic>
      <p:pic>
        <p:nvPicPr>
          <p:cNvPr id="4" name="Imagen 3" descr="[Declaración pública] Chile: El Rector Zolezzi y la ..."/>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0558" y="0"/>
            <a:ext cx="1913021" cy="1791093"/>
          </a:xfrm>
          <a:prstGeom prst="rect">
            <a:avLst/>
          </a:prstGeom>
        </p:spPr>
      </p:pic>
    </p:spTree>
    <p:extLst>
      <p:ext uri="{BB962C8B-B14F-4D97-AF65-F5344CB8AC3E}">
        <p14:creationId xmlns:p14="http://schemas.microsoft.com/office/powerpoint/2010/main" val="23779073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86179" y="516588"/>
            <a:ext cx="10820400" cy="6214150"/>
          </a:xfrm>
        </p:spPr>
        <p:txBody>
          <a:bodyPr>
            <a:normAutofit lnSpcReduction="10000"/>
          </a:bodyPr>
          <a:lstStyle/>
          <a:p>
            <a:r>
              <a:rPr lang="es-ES" sz="2800" b="1" dirty="0">
                <a:solidFill>
                  <a:srgbClr val="FF0000"/>
                </a:solidFill>
              </a:rPr>
              <a:t>CÓMO REDUCIR LAS PALABRAS</a:t>
            </a:r>
            <a:endParaRPr lang="en-US" sz="2800" b="1" dirty="0">
              <a:solidFill>
                <a:srgbClr val="FF0000"/>
              </a:solidFill>
            </a:endParaRPr>
          </a:p>
          <a:p>
            <a:r>
              <a:rPr lang="es-ES" b="1" dirty="0"/>
              <a:t> </a:t>
            </a:r>
            <a:endParaRPr lang="en-US" dirty="0"/>
          </a:p>
          <a:p>
            <a:pPr algn="just"/>
            <a:r>
              <a:rPr lang="es-ES" sz="2400" dirty="0" smtClean="0"/>
              <a:t>Se ha descrito </a:t>
            </a:r>
            <a:r>
              <a:rPr lang="es-ES" sz="2400" dirty="0"/>
              <a:t>cómo mejorar una frase sustituyendo los sustantivos por verbos. </a:t>
            </a:r>
            <a:r>
              <a:rPr lang="es-ES" sz="2400" dirty="0" smtClean="0"/>
              <a:t>CUIDADO con </a:t>
            </a:r>
            <a:r>
              <a:rPr lang="es-ES" sz="2400" dirty="0"/>
              <a:t>escribir con </a:t>
            </a:r>
            <a:r>
              <a:rPr lang="es-ES" sz="2400" dirty="0" smtClean="0"/>
              <a:t>palabras </a:t>
            </a:r>
            <a:r>
              <a:rPr lang="es-ES" sz="2400" dirty="0"/>
              <a:t>largas que son innecesarias. Y también recomiendo cómo sustituirlas por otros sustantivos.</a:t>
            </a:r>
            <a:endParaRPr lang="en-US" sz="2400" dirty="0"/>
          </a:p>
          <a:p>
            <a:pPr algn="just"/>
            <a:r>
              <a:rPr lang="es-ES" sz="2400" dirty="0"/>
              <a:t>Prestemos </a:t>
            </a:r>
            <a:r>
              <a:rPr lang="es-ES" sz="2400" dirty="0" smtClean="0"/>
              <a:t>atención y subraya las palabras extensas:</a:t>
            </a:r>
            <a:endParaRPr lang="en-US" sz="2400" dirty="0"/>
          </a:p>
          <a:p>
            <a:pPr algn="just"/>
            <a:r>
              <a:rPr lang="es-ES" sz="2400" dirty="0"/>
              <a:t> </a:t>
            </a:r>
            <a:endParaRPr lang="en-US" sz="2400" dirty="0"/>
          </a:p>
          <a:p>
            <a:pPr algn="just"/>
            <a:r>
              <a:rPr lang="es-ES" sz="2400" dirty="0"/>
              <a:t>La visibilidad en estas carreteras es defectuosa debido a los condicionantes atmosféricos. Hay mucha pluviometría en esta zona del trópico. Eso crea una problemática en la accesibilidad a las abarrotadas aldeas circundantes</a:t>
            </a:r>
            <a:r>
              <a:rPr lang="es-ES" sz="2400" dirty="0" smtClean="0"/>
              <a:t>.</a:t>
            </a:r>
          </a:p>
          <a:p>
            <a:pPr algn="just"/>
            <a:endParaRPr lang="en-US" sz="2400" dirty="0"/>
          </a:p>
          <a:p>
            <a:pPr algn="just"/>
            <a:r>
              <a:rPr lang="es-ES" sz="2400" dirty="0"/>
              <a:t>Deberían ser sustituidos por palabras más cortas. </a:t>
            </a:r>
            <a:r>
              <a:rPr lang="es-ES" sz="2400" dirty="0" smtClean="0"/>
              <a:t>Ahora escribe la mima idea sustituyendo por palabras más breves  que tengan el mismo significado </a:t>
            </a:r>
            <a:r>
              <a:rPr lang="es-ES" dirty="0" smtClean="0"/>
              <a:t>.</a:t>
            </a:r>
            <a:endParaRPr lang="en-US" dirty="0"/>
          </a:p>
        </p:txBody>
      </p:sp>
    </p:spTree>
    <p:extLst>
      <p:ext uri="{BB962C8B-B14F-4D97-AF65-F5344CB8AC3E}">
        <p14:creationId xmlns:p14="http://schemas.microsoft.com/office/powerpoint/2010/main" val="29722806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26751" y="581893"/>
            <a:ext cx="10820400" cy="4024125"/>
          </a:xfrm>
        </p:spPr>
        <p:txBody>
          <a:bodyPr>
            <a:normAutofit/>
          </a:bodyPr>
          <a:lstStyle/>
          <a:p>
            <a:pPr algn="just"/>
            <a:r>
              <a:rPr lang="es-ES" sz="2800" dirty="0"/>
              <a:t>Otra </a:t>
            </a:r>
            <a:r>
              <a:rPr lang="es-ES" sz="2800" dirty="0" smtClean="0"/>
              <a:t>forma de </a:t>
            </a:r>
            <a:r>
              <a:rPr lang="es-ES" sz="2800" dirty="0"/>
              <a:t>demostrar un pretendido dominio de cualquier materia consiste en abusar de </a:t>
            </a:r>
            <a:r>
              <a:rPr lang="es-ES" sz="2800" dirty="0">
                <a:solidFill>
                  <a:srgbClr val="FF0000"/>
                </a:solidFill>
              </a:rPr>
              <a:t>largos sustantivos </a:t>
            </a:r>
            <a:r>
              <a:rPr lang="es-ES" sz="2800" dirty="0"/>
              <a:t>en los índices de los libros técnicos, científicos o en los ensayos</a:t>
            </a:r>
            <a:r>
              <a:rPr lang="es-ES" sz="2800" dirty="0" smtClean="0"/>
              <a:t>.</a:t>
            </a:r>
          </a:p>
          <a:p>
            <a:pPr algn="just"/>
            <a:endParaRPr lang="es-ES" sz="2800" dirty="0" smtClean="0"/>
          </a:p>
          <a:p>
            <a:pPr algn="just"/>
            <a:r>
              <a:rPr lang="es-ES" sz="2800" dirty="0" smtClean="0"/>
              <a:t> </a:t>
            </a:r>
            <a:r>
              <a:rPr lang="es-ES" sz="2800" dirty="0"/>
              <a:t>“La </a:t>
            </a:r>
            <a:r>
              <a:rPr lang="es-ES" sz="2800" u="sng" dirty="0"/>
              <a:t>siniestralidad</a:t>
            </a:r>
            <a:r>
              <a:rPr lang="es-ES" sz="2800" dirty="0"/>
              <a:t> en el sector del automóvil”; “Los </a:t>
            </a:r>
            <a:r>
              <a:rPr lang="es-ES" sz="2800" u="sng" dirty="0"/>
              <a:t>condicionantes</a:t>
            </a:r>
            <a:r>
              <a:rPr lang="es-ES" sz="2800" dirty="0"/>
              <a:t> de la inmigración”; “</a:t>
            </a:r>
            <a:r>
              <a:rPr lang="es-ES" sz="2800" u="sng" dirty="0"/>
              <a:t>Variaciones</a:t>
            </a:r>
            <a:r>
              <a:rPr lang="es-ES" sz="2800" dirty="0"/>
              <a:t> de las amebas espongiformes”; “</a:t>
            </a:r>
            <a:r>
              <a:rPr lang="es-ES" sz="2800" u="sng" dirty="0"/>
              <a:t>Usabilidad</a:t>
            </a:r>
            <a:r>
              <a:rPr lang="es-ES" sz="2800" dirty="0"/>
              <a:t> de las webs femeninas”; “El lenguaje infantil: </a:t>
            </a:r>
            <a:r>
              <a:rPr lang="es-ES" sz="2800" u="sng" dirty="0"/>
              <a:t>ejemplificaciones</a:t>
            </a:r>
            <a:r>
              <a:rPr lang="es-ES" sz="2800" dirty="0"/>
              <a:t>”…</a:t>
            </a:r>
            <a:endParaRPr lang="en-US" sz="2800" dirty="0"/>
          </a:p>
          <a:p>
            <a:pPr algn="just"/>
            <a:endParaRPr lang="en-US" sz="2800" dirty="0"/>
          </a:p>
        </p:txBody>
      </p:sp>
      <p:sp>
        <p:nvSpPr>
          <p:cNvPr id="2" name="Rectángulo 1"/>
          <p:cNvSpPr/>
          <p:nvPr/>
        </p:nvSpPr>
        <p:spPr>
          <a:xfrm>
            <a:off x="2470352" y="782122"/>
            <a:ext cx="253596" cy="369332"/>
          </a:xfrm>
          <a:prstGeom prst="rect">
            <a:avLst/>
          </a:prstGeom>
        </p:spPr>
        <p:txBody>
          <a:bodyPr wrap="none">
            <a:spAutoFit/>
          </a:bodyPr>
          <a:lstStyle/>
          <a:p>
            <a:r>
              <a:rPr lang="es-ES" dirty="0"/>
              <a:t> </a:t>
            </a:r>
            <a:endParaRPr lang="en-US" dirty="0"/>
          </a:p>
        </p:txBody>
      </p:sp>
    </p:spTree>
    <p:extLst>
      <p:ext uri="{BB962C8B-B14F-4D97-AF65-F5344CB8AC3E}">
        <p14:creationId xmlns:p14="http://schemas.microsoft.com/office/powerpoint/2010/main" val="25389290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23886" y="403467"/>
            <a:ext cx="11154265" cy="5888925"/>
          </a:xfrm>
        </p:spPr>
        <p:txBody>
          <a:bodyPr>
            <a:normAutofit lnSpcReduction="10000"/>
          </a:bodyPr>
          <a:lstStyle/>
          <a:p>
            <a:r>
              <a:rPr lang="es-ES" sz="4800" b="1" dirty="0">
                <a:solidFill>
                  <a:srgbClr val="FF0000"/>
                </a:solidFill>
              </a:rPr>
              <a:t>Trucos</a:t>
            </a:r>
            <a:r>
              <a:rPr lang="es-ES" sz="4800" dirty="0" smtClean="0">
                <a:solidFill>
                  <a:srgbClr val="FF0000"/>
                </a:solidFill>
              </a:rPr>
              <a:t>:</a:t>
            </a:r>
          </a:p>
          <a:p>
            <a:pPr algn="just"/>
            <a:r>
              <a:rPr lang="es-ES" sz="2400" dirty="0" smtClean="0"/>
              <a:t>Por </a:t>
            </a:r>
            <a:r>
              <a:rPr lang="es-ES" sz="2400" dirty="0"/>
              <a:t>su tamaño. Cuando una palabra sea muy larga, o </a:t>
            </a:r>
            <a:r>
              <a:rPr lang="es-ES" sz="2400" dirty="0">
                <a:solidFill>
                  <a:srgbClr val="FF0000"/>
                </a:solidFill>
              </a:rPr>
              <a:t>sobrepase de cuatro sílabas, </a:t>
            </a:r>
            <a:r>
              <a:rPr lang="es-ES" sz="2400" dirty="0"/>
              <a:t>ya deberían sonar nuestras alarmas visuales. Hay que buscar sinónimos más cortos.</a:t>
            </a:r>
            <a:endParaRPr lang="en-US" sz="2400" dirty="0"/>
          </a:p>
          <a:p>
            <a:pPr algn="just"/>
            <a:r>
              <a:rPr lang="es-ES" sz="2400" dirty="0"/>
              <a:t> </a:t>
            </a:r>
            <a:endParaRPr lang="en-US" sz="2400" dirty="0"/>
          </a:p>
          <a:p>
            <a:pPr algn="just"/>
            <a:r>
              <a:rPr lang="es-ES" sz="2400" b="1" dirty="0">
                <a:solidFill>
                  <a:srgbClr val="FF0000"/>
                </a:solidFill>
              </a:rPr>
              <a:t>Mal</a:t>
            </a:r>
            <a:r>
              <a:rPr lang="es-ES" sz="2400" dirty="0">
                <a:solidFill>
                  <a:srgbClr val="FF0000"/>
                </a:solidFill>
              </a:rPr>
              <a:t>: </a:t>
            </a:r>
            <a:r>
              <a:rPr lang="es-ES" sz="2400" dirty="0"/>
              <a:t>“En el </a:t>
            </a:r>
            <a:r>
              <a:rPr lang="es-ES" sz="2400" dirty="0" err="1"/>
              <a:t>ejercitamiento</a:t>
            </a:r>
            <a:r>
              <a:rPr lang="es-ES" sz="2400" dirty="0"/>
              <a:t> de nuestra labor política deberíamos presentar argumentativamente las razones para la </a:t>
            </a:r>
            <a:r>
              <a:rPr lang="es-ES" sz="2400" dirty="0" err="1"/>
              <a:t>refocalización</a:t>
            </a:r>
            <a:r>
              <a:rPr lang="es-ES" sz="2400" dirty="0"/>
              <a:t> de nuestra meta”.</a:t>
            </a:r>
            <a:endParaRPr lang="en-US" sz="2400" dirty="0"/>
          </a:p>
          <a:p>
            <a:pPr algn="just"/>
            <a:r>
              <a:rPr lang="es-ES" sz="2400" b="1" dirty="0">
                <a:solidFill>
                  <a:srgbClr val="FF0000"/>
                </a:solidFill>
              </a:rPr>
              <a:t>Bien: </a:t>
            </a:r>
            <a:r>
              <a:rPr lang="es-ES" sz="2400" dirty="0"/>
              <a:t>“En el ejercicio de nuestra labor política deberíamos presentar con argumentos las razones para centrar nuestra meta”.</a:t>
            </a:r>
            <a:endParaRPr lang="en-US" sz="2400" dirty="0"/>
          </a:p>
          <a:p>
            <a:pPr algn="just"/>
            <a:r>
              <a:rPr lang="es-ES" sz="2400" dirty="0"/>
              <a:t> </a:t>
            </a:r>
            <a:endParaRPr lang="en-US" sz="2400" dirty="0"/>
          </a:p>
          <a:p>
            <a:pPr algn="just"/>
            <a:r>
              <a:rPr lang="es-ES" sz="2400" dirty="0"/>
              <a:t>Por cierto, las palabras más largas en castellano tienen nueve sílabas: anticonstitucionalmente y otorrinolaringólogo. Pero algunos se empeñan en batir ese récord.</a:t>
            </a:r>
            <a:endParaRPr lang="en-US" sz="2400" dirty="0"/>
          </a:p>
          <a:p>
            <a:pPr algn="just"/>
            <a:endParaRPr lang="en-US" sz="2400" dirty="0"/>
          </a:p>
        </p:txBody>
      </p:sp>
    </p:spTree>
    <p:extLst>
      <p:ext uri="{BB962C8B-B14F-4D97-AF65-F5344CB8AC3E}">
        <p14:creationId xmlns:p14="http://schemas.microsoft.com/office/powerpoint/2010/main" val="26491487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5839" y="0"/>
            <a:ext cx="11151909" cy="1293028"/>
          </a:xfrm>
        </p:spPr>
        <p:txBody>
          <a:bodyPr>
            <a:normAutofit/>
          </a:bodyPr>
          <a:lstStyle/>
          <a:p>
            <a:pPr algn="just"/>
            <a:r>
              <a:rPr lang="es-ES" sz="2800" dirty="0">
                <a:solidFill>
                  <a:srgbClr val="FF0000"/>
                </a:solidFill>
              </a:rPr>
              <a:t>¿Hasta dónde podemos reducir un texto a su mínima expresión sin que empiece a perder sentido?</a:t>
            </a:r>
            <a:endParaRPr lang="en-US" sz="2800" dirty="0">
              <a:solidFill>
                <a:srgbClr val="FF0000"/>
              </a:solidFill>
            </a:endParaRPr>
          </a:p>
        </p:txBody>
      </p:sp>
      <p:sp>
        <p:nvSpPr>
          <p:cNvPr id="3" name="Marcador de contenido 2"/>
          <p:cNvSpPr>
            <a:spLocks noGrp="1"/>
          </p:cNvSpPr>
          <p:nvPr>
            <p:ph idx="1"/>
          </p:nvPr>
        </p:nvSpPr>
        <p:spPr>
          <a:xfrm>
            <a:off x="165754" y="1383855"/>
            <a:ext cx="11081994" cy="5262042"/>
          </a:xfrm>
        </p:spPr>
        <p:txBody>
          <a:bodyPr>
            <a:normAutofit lnSpcReduction="10000"/>
          </a:bodyPr>
          <a:lstStyle/>
          <a:p>
            <a:pPr algn="just"/>
            <a:r>
              <a:rPr lang="es-ES" sz="2400" dirty="0" smtClean="0"/>
              <a:t>El </a:t>
            </a:r>
            <a:r>
              <a:rPr lang="es-ES" sz="2400" dirty="0"/>
              <a:t>siguiente ejemplo muestra un buen dominio:</a:t>
            </a:r>
            <a:endParaRPr lang="en-US" sz="2400" dirty="0"/>
          </a:p>
          <a:p>
            <a:pPr algn="just"/>
            <a:r>
              <a:rPr lang="es-ES" sz="2400" dirty="0"/>
              <a:t> </a:t>
            </a:r>
            <a:r>
              <a:rPr lang="es-ES" sz="2400" dirty="0" err="1" smtClean="0"/>
              <a:t>Ferran</a:t>
            </a:r>
            <a:r>
              <a:rPr lang="es-ES" sz="2400" dirty="0" smtClean="0"/>
              <a:t> </a:t>
            </a:r>
            <a:r>
              <a:rPr lang="es-ES" sz="2400" dirty="0"/>
              <a:t>Adrià no es un cocinero. Es un agitador. El Che Guevara de la alta gastronomía. Ha liderado desde cero, sin formación ni subvenciones; sin un diseño previo, peldaño a peldaño, con los bolsillos vacíos y el discurso atropellado, la gran revolución de la cocina mundial. Y el nacimiento de una cocina española de vanguardia. Prohibido prohibir. Libertad de expresión. Osadía. Creación. Autoestima. Nunca dudó de que el suyo fuera el camino. Ni cuando pocos cruzaban el umbral de El </a:t>
            </a:r>
            <a:r>
              <a:rPr lang="es-ES" sz="2400" dirty="0" err="1"/>
              <a:t>Bulli</a:t>
            </a:r>
            <a:r>
              <a:rPr lang="es-ES" sz="2400" dirty="0"/>
              <a:t>. Las críticas eran desfavorables. Sudaba para pagar la nómina. Y le llamaban loco. </a:t>
            </a:r>
            <a:endParaRPr lang="es-ES" sz="2400" dirty="0" smtClean="0"/>
          </a:p>
          <a:p>
            <a:pPr algn="just"/>
            <a:endParaRPr lang="es-ES" dirty="0"/>
          </a:p>
          <a:p>
            <a:pPr algn="just"/>
            <a:r>
              <a:rPr lang="es-ES" sz="2000" dirty="0"/>
              <a:t>¿Y por qué esa </a:t>
            </a:r>
            <a:r>
              <a:rPr lang="es-ES" sz="2000" dirty="0" smtClean="0"/>
              <a:t>sugerencia por </a:t>
            </a:r>
            <a:r>
              <a:rPr lang="es-ES" sz="2000" dirty="0"/>
              <a:t>acortar oraciones? Porque en la era de internet, estamos obligados a escribir corto: los lectores son muy </a:t>
            </a:r>
            <a:r>
              <a:rPr lang="es-ES" sz="2000" dirty="0" smtClean="0"/>
              <a:t>impacientes</a:t>
            </a:r>
            <a:r>
              <a:rPr lang="es-ES" dirty="0" smtClean="0"/>
              <a:t>. </a:t>
            </a:r>
            <a:r>
              <a:rPr lang="es-ES" sz="3200" dirty="0" smtClean="0"/>
              <a:t>Cuando las oraciones son breves se comprenden mejor.</a:t>
            </a:r>
            <a:endParaRPr lang="en-US" sz="3200" dirty="0"/>
          </a:p>
          <a:p>
            <a:pPr algn="just"/>
            <a:endParaRPr lang="en-US" dirty="0"/>
          </a:p>
        </p:txBody>
      </p:sp>
    </p:spTree>
    <p:extLst>
      <p:ext uri="{BB962C8B-B14F-4D97-AF65-F5344CB8AC3E}">
        <p14:creationId xmlns:p14="http://schemas.microsoft.com/office/powerpoint/2010/main" val="9583469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42681" y="264752"/>
            <a:ext cx="10327849" cy="755665"/>
          </a:xfrm>
        </p:spPr>
        <p:txBody>
          <a:bodyPr>
            <a:normAutofit/>
          </a:bodyPr>
          <a:lstStyle/>
          <a:p>
            <a:pPr algn="l"/>
            <a:r>
              <a:rPr lang="es-ES" sz="2400" dirty="0" smtClean="0">
                <a:solidFill>
                  <a:srgbClr val="FF0000"/>
                </a:solidFill>
              </a:rPr>
              <a:t>Este es un párrafo con una sola oración. Sepáralo en varias oraciones </a:t>
            </a:r>
            <a:endParaRPr lang="en-US" sz="2400" dirty="0">
              <a:solidFill>
                <a:srgbClr val="FF0000"/>
              </a:solidFill>
            </a:endParaRPr>
          </a:p>
        </p:txBody>
      </p:sp>
      <p:sp>
        <p:nvSpPr>
          <p:cNvPr id="3" name="Marcador de contenido 2"/>
          <p:cNvSpPr>
            <a:spLocks noGrp="1"/>
          </p:cNvSpPr>
          <p:nvPr>
            <p:ph idx="1"/>
          </p:nvPr>
        </p:nvSpPr>
        <p:spPr>
          <a:xfrm>
            <a:off x="450130" y="1151874"/>
            <a:ext cx="10820400" cy="4922677"/>
          </a:xfrm>
        </p:spPr>
        <p:txBody>
          <a:bodyPr>
            <a:normAutofit/>
          </a:bodyPr>
          <a:lstStyle/>
          <a:p>
            <a:pPr algn="just"/>
            <a:r>
              <a:rPr lang="es-ES" sz="2800" dirty="0"/>
              <a:t>Algunos economistas siguen empeñados en echar la culpa de nuestra situación crítica a los errores que se cometieron cuando se diseñó el euro, y proponen, incluso, soluciones extraordinarias como la posibilidad de romper con las reglas de zona monetaria, o desempolvan antiguas propuestas como sustituir la moneda única en unidades monetarias comunes, lo que pondría de nuevo en manos de los gobiernos el instrumento de respuesta que ofrecen los tipos de cambio, pero otros creemos que la cuestión es más sencilla, es decir, que estamos metiendo la pata al seguir la política económica que dictan los alemanes.</a:t>
            </a:r>
            <a:endParaRPr lang="en-US" sz="2800" dirty="0"/>
          </a:p>
          <a:p>
            <a:endParaRPr lang="en-US" dirty="0"/>
          </a:p>
        </p:txBody>
      </p:sp>
    </p:spTree>
    <p:extLst>
      <p:ext uri="{BB962C8B-B14F-4D97-AF65-F5344CB8AC3E}">
        <p14:creationId xmlns:p14="http://schemas.microsoft.com/office/powerpoint/2010/main" val="30539726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99301" y="412893"/>
            <a:ext cx="11672740" cy="6298991"/>
          </a:xfrm>
        </p:spPr>
        <p:txBody>
          <a:bodyPr>
            <a:normAutofit/>
          </a:bodyPr>
          <a:lstStyle/>
          <a:p>
            <a:r>
              <a:rPr lang="es-ES" sz="2400" b="1" dirty="0">
                <a:solidFill>
                  <a:srgbClr val="FF0000"/>
                </a:solidFill>
              </a:rPr>
              <a:t>VENTAJAS DE SUPRIMIR </a:t>
            </a:r>
            <a:r>
              <a:rPr lang="es-ES" sz="2400" b="1" dirty="0" smtClean="0">
                <a:solidFill>
                  <a:srgbClr val="FF0000"/>
                </a:solidFill>
              </a:rPr>
              <a:t>ADVERBIOS  TERMINADOS EN MENTE </a:t>
            </a:r>
            <a:endParaRPr lang="en-US" sz="2400" b="1" dirty="0">
              <a:solidFill>
                <a:srgbClr val="FF0000"/>
              </a:solidFill>
            </a:endParaRPr>
          </a:p>
          <a:p>
            <a:r>
              <a:rPr lang="es-ES" sz="2400" b="1" dirty="0"/>
              <a:t> </a:t>
            </a:r>
            <a:endParaRPr lang="en-US" sz="2400" dirty="0"/>
          </a:p>
          <a:p>
            <a:pPr algn="just"/>
            <a:r>
              <a:rPr lang="es-ES" sz="2000" i="1" dirty="0"/>
              <a:t>Frecuentemente, </a:t>
            </a:r>
            <a:r>
              <a:rPr lang="es-ES" sz="2000" i="1" dirty="0" smtClean="0"/>
              <a:t> </a:t>
            </a:r>
            <a:r>
              <a:rPr lang="es-ES" sz="2000" i="1" dirty="0"/>
              <a:t>mensualmente, actualmente, periódicamente...</a:t>
            </a:r>
            <a:endParaRPr lang="en-US" sz="2000" dirty="0"/>
          </a:p>
          <a:p>
            <a:pPr algn="just"/>
            <a:r>
              <a:rPr lang="es-ES" sz="2000" dirty="0" smtClean="0"/>
              <a:t>Pero </a:t>
            </a:r>
            <a:r>
              <a:rPr lang="es-ES" sz="2000" dirty="0"/>
              <a:t>muchos son </a:t>
            </a:r>
            <a:r>
              <a:rPr lang="es-ES" sz="2000" dirty="0" smtClean="0"/>
              <a:t>innecesarios  o se pueden reemplazar por la palabra original . Otros tienen que ir . La idea no es recargar el texto con estas palabras</a:t>
            </a:r>
          </a:p>
          <a:p>
            <a:pPr algn="just"/>
            <a:r>
              <a:rPr lang="es-ES" sz="2000" dirty="0" smtClean="0"/>
              <a:t>Frecuentemente   ……frecuente</a:t>
            </a:r>
          </a:p>
          <a:p>
            <a:pPr algn="just"/>
            <a:r>
              <a:rPr lang="es-ES" sz="2000" dirty="0" smtClean="0"/>
              <a:t>Actualmente………..actual</a:t>
            </a:r>
          </a:p>
          <a:p>
            <a:pPr algn="just"/>
            <a:r>
              <a:rPr lang="es-ES" sz="2000" b="1" dirty="0"/>
              <a:t>Ejercicio:</a:t>
            </a:r>
            <a:endParaRPr lang="en-US" sz="2000" b="1" dirty="0"/>
          </a:p>
          <a:p>
            <a:pPr algn="just"/>
            <a:r>
              <a:rPr lang="es-ES" sz="2000" dirty="0"/>
              <a:t>He subrayado todos los adverbios terminados en MENTE </a:t>
            </a:r>
            <a:r>
              <a:rPr lang="es-ES" sz="2000" dirty="0" smtClean="0"/>
              <a:t>en el siguiente párrafo. </a:t>
            </a:r>
            <a:r>
              <a:rPr lang="es-ES" sz="2000" dirty="0"/>
              <a:t>Identifica cuáles son innecesarios y suprímelos o bien cámbialos por otra palabra.</a:t>
            </a:r>
            <a:endParaRPr lang="en-US" sz="2000" dirty="0"/>
          </a:p>
          <a:p>
            <a:pPr algn="just"/>
            <a:r>
              <a:rPr lang="es-ES" sz="2000" dirty="0"/>
              <a:t/>
            </a:r>
            <a:br>
              <a:rPr lang="es-ES" sz="2000" dirty="0"/>
            </a:br>
            <a:r>
              <a:rPr lang="es-ES" sz="2000" u="sng" dirty="0"/>
              <a:t>Actualmente</a:t>
            </a:r>
            <a:r>
              <a:rPr lang="es-ES" sz="2000" dirty="0"/>
              <a:t>, vivimos un momento cultural inédito a escala planetaria. Estamos experimentando en nuestros días la primera era global, al igual que, </a:t>
            </a:r>
            <a:r>
              <a:rPr lang="es-ES" sz="2000" u="sng" dirty="0"/>
              <a:t>anteriormente</a:t>
            </a:r>
            <a:r>
              <a:rPr lang="es-ES" sz="2000" dirty="0"/>
              <a:t>, experimentamos otras eras de nuestra historia.</a:t>
            </a:r>
            <a:endParaRPr lang="en-US" sz="2000" dirty="0"/>
          </a:p>
          <a:p>
            <a:pPr algn="just"/>
            <a:endParaRPr lang="en-US" sz="2000" dirty="0"/>
          </a:p>
        </p:txBody>
      </p:sp>
    </p:spTree>
    <p:extLst>
      <p:ext uri="{BB962C8B-B14F-4D97-AF65-F5344CB8AC3E}">
        <p14:creationId xmlns:p14="http://schemas.microsoft.com/office/powerpoint/2010/main" val="1025869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67180" y="85643"/>
            <a:ext cx="8610600" cy="1293028"/>
          </a:xfrm>
        </p:spPr>
        <p:txBody>
          <a:bodyPr/>
          <a:lstStyle/>
          <a:p>
            <a:r>
              <a:rPr lang="es-ES" b="1" dirty="0">
                <a:solidFill>
                  <a:srgbClr val="FF0000"/>
                </a:solidFill>
              </a:rPr>
              <a:t>LA VOZ ACTIVA Y LA PASIVA</a:t>
            </a:r>
            <a:r>
              <a:rPr lang="en-US" b="1" dirty="0"/>
              <a:t/>
            </a:r>
            <a:br>
              <a:rPr lang="en-US" b="1" dirty="0"/>
            </a:br>
            <a:endParaRPr lang="en-US" dirty="0"/>
          </a:p>
        </p:txBody>
      </p:sp>
      <p:sp>
        <p:nvSpPr>
          <p:cNvPr id="3" name="Marcador de contenido 2"/>
          <p:cNvSpPr>
            <a:spLocks noGrp="1"/>
          </p:cNvSpPr>
          <p:nvPr>
            <p:ph idx="1"/>
          </p:nvPr>
        </p:nvSpPr>
        <p:spPr>
          <a:xfrm>
            <a:off x="567180" y="901840"/>
            <a:ext cx="10820400" cy="5800618"/>
          </a:xfrm>
        </p:spPr>
        <p:txBody>
          <a:bodyPr>
            <a:normAutofit fontScale="92500" lnSpcReduction="20000"/>
          </a:bodyPr>
          <a:lstStyle/>
          <a:p>
            <a:r>
              <a:rPr lang="es-ES" b="1" dirty="0"/>
              <a:t> </a:t>
            </a:r>
            <a:endParaRPr lang="en-US" dirty="0"/>
          </a:p>
          <a:p>
            <a:pPr algn="just"/>
            <a:r>
              <a:rPr lang="es-ES" sz="2600" dirty="0"/>
              <a:t>Leamos estas dos </a:t>
            </a:r>
            <a:r>
              <a:rPr lang="es-ES" sz="2600" dirty="0" smtClean="0"/>
              <a:t>oraciones :</a:t>
            </a:r>
            <a:endParaRPr lang="en-US" sz="2600" dirty="0"/>
          </a:p>
          <a:p>
            <a:pPr algn="just"/>
            <a:r>
              <a:rPr lang="es-ES" sz="2600" dirty="0"/>
              <a:t> </a:t>
            </a:r>
            <a:endParaRPr lang="en-US" sz="2600" dirty="0"/>
          </a:p>
          <a:p>
            <a:pPr algn="just"/>
            <a:r>
              <a:rPr lang="es-ES" sz="2600" dirty="0"/>
              <a:t>“Abrí la carta”</a:t>
            </a:r>
            <a:endParaRPr lang="en-US" sz="2600" dirty="0"/>
          </a:p>
          <a:p>
            <a:pPr algn="just"/>
            <a:r>
              <a:rPr lang="es-ES" sz="2600" dirty="0"/>
              <a:t>“La carta fue abierta por mí”</a:t>
            </a:r>
            <a:endParaRPr lang="en-US" sz="2600" dirty="0"/>
          </a:p>
          <a:p>
            <a:pPr algn="just"/>
            <a:r>
              <a:rPr lang="es-ES" sz="2600" dirty="0"/>
              <a:t> </a:t>
            </a:r>
            <a:endParaRPr lang="en-US" sz="2600" dirty="0"/>
          </a:p>
          <a:p>
            <a:pPr algn="just"/>
            <a:r>
              <a:rPr lang="es-ES" sz="2600" dirty="0"/>
              <a:t>La primera está escrita en voz activa. Es una forma verbal clara y simple. El sujeto, yo, abre la carta. Este sujeto es quien ejecuta la acción. La frase tiene ímpetu.</a:t>
            </a:r>
            <a:endParaRPr lang="en-US" sz="2600" dirty="0"/>
          </a:p>
          <a:p>
            <a:pPr algn="just"/>
            <a:r>
              <a:rPr lang="es-ES" sz="2600" dirty="0"/>
              <a:t>En la segunda, </a:t>
            </a:r>
            <a:r>
              <a:rPr lang="es-ES" sz="2600" dirty="0" smtClean="0"/>
              <a:t>se usa la voz pasiva. El </a:t>
            </a:r>
            <a:r>
              <a:rPr lang="es-ES" sz="2600" dirty="0"/>
              <a:t>sujeto es la carta. ¿No suena raro? La carta no se abre a sí misma. Es un sujeto paciente. Quien la abre (nosotros) está actuando como complemento </a:t>
            </a:r>
            <a:r>
              <a:rPr lang="es-ES" sz="2600" dirty="0" smtClean="0"/>
              <a:t>. </a:t>
            </a:r>
          </a:p>
          <a:p>
            <a:pPr algn="just"/>
            <a:endParaRPr lang="es-ES" sz="2600" dirty="0" smtClean="0"/>
          </a:p>
          <a:p>
            <a:pPr algn="just"/>
            <a:r>
              <a:rPr lang="es-ES" sz="2600" dirty="0" smtClean="0"/>
              <a:t>La </a:t>
            </a:r>
            <a:r>
              <a:rPr lang="es-ES" sz="2600" dirty="0"/>
              <a:t>pasiva tiene menor fuerza expresiva y hay que manejarla cuando queramos dar relevancia a ese sujeto</a:t>
            </a:r>
            <a:endParaRPr lang="en-US" sz="2600" dirty="0"/>
          </a:p>
        </p:txBody>
      </p:sp>
    </p:spTree>
    <p:extLst>
      <p:ext uri="{BB962C8B-B14F-4D97-AF65-F5344CB8AC3E}">
        <p14:creationId xmlns:p14="http://schemas.microsoft.com/office/powerpoint/2010/main" val="32315556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59556" y="0"/>
            <a:ext cx="10820400" cy="6570481"/>
          </a:xfrm>
        </p:spPr>
        <p:txBody>
          <a:bodyPr>
            <a:normAutofit/>
          </a:bodyPr>
          <a:lstStyle/>
          <a:p>
            <a:endParaRPr lang="es-ES" dirty="0" smtClean="0"/>
          </a:p>
          <a:p>
            <a:pPr algn="just"/>
            <a:r>
              <a:rPr lang="es-ES" sz="2400" dirty="0"/>
              <a:t>La voz pasiva se compone con el </a:t>
            </a:r>
            <a:r>
              <a:rPr lang="es-ES" sz="2400" dirty="0">
                <a:solidFill>
                  <a:srgbClr val="FF0000"/>
                </a:solidFill>
              </a:rPr>
              <a:t>verbo ‘ser’ y un participio. </a:t>
            </a:r>
            <a:r>
              <a:rPr lang="es-ES" sz="2400" dirty="0"/>
              <a:t>“Fue escuchado”, “es visto”, “será pintado”. Al ser una voz distante, se usa para conferir el efecto de lejanía, de distancia o de melancolía.</a:t>
            </a:r>
            <a:endParaRPr lang="en-US" sz="2400" dirty="0"/>
          </a:p>
          <a:p>
            <a:pPr algn="just"/>
            <a:r>
              <a:rPr lang="es-ES" sz="2400" dirty="0"/>
              <a:t> </a:t>
            </a:r>
            <a:endParaRPr lang="en-US" sz="2400" dirty="0"/>
          </a:p>
          <a:p>
            <a:pPr algn="just"/>
            <a:r>
              <a:rPr lang="es-ES" sz="2400" dirty="0"/>
              <a:t>“Aquella noche, el grito del niño </a:t>
            </a:r>
            <a:r>
              <a:rPr lang="es-ES" sz="2400" dirty="0">
                <a:solidFill>
                  <a:srgbClr val="FF0000"/>
                </a:solidFill>
              </a:rPr>
              <a:t>fue escuchado </a:t>
            </a:r>
            <a:r>
              <a:rPr lang="es-ES" sz="2400" dirty="0"/>
              <a:t>por todos”.</a:t>
            </a:r>
            <a:endParaRPr lang="en-US" sz="2400" dirty="0"/>
          </a:p>
          <a:p>
            <a:pPr algn="just"/>
            <a:r>
              <a:rPr lang="es-ES" sz="2400" dirty="0"/>
              <a:t> </a:t>
            </a:r>
            <a:endParaRPr lang="en-US" sz="2400" dirty="0"/>
          </a:p>
          <a:p>
            <a:pPr algn="just"/>
            <a:r>
              <a:rPr lang="es-ES" sz="2400" dirty="0"/>
              <a:t>La voz activa, en cambio, puede compararse con un plano más corto en el cine: “En pocos minutos, </a:t>
            </a:r>
            <a:r>
              <a:rPr lang="es-ES" sz="2400" dirty="0">
                <a:solidFill>
                  <a:srgbClr val="FF0000"/>
                </a:solidFill>
              </a:rPr>
              <a:t>los soldados desmontaron el campamento, </a:t>
            </a:r>
            <a:r>
              <a:rPr lang="es-ES" sz="2400" dirty="0"/>
              <a:t>recogieron las tiendas y apagaron las fogatas</a:t>
            </a:r>
            <a:r>
              <a:rPr lang="es-ES" sz="2400" dirty="0" smtClean="0"/>
              <a:t>”.</a:t>
            </a:r>
          </a:p>
          <a:p>
            <a:pPr algn="just"/>
            <a:endParaRPr lang="en-US" sz="2400" dirty="0"/>
          </a:p>
          <a:p>
            <a:pPr algn="just"/>
            <a:r>
              <a:rPr lang="es-ES" sz="2400" dirty="0"/>
              <a:t>Al contrario, la pasiva sería un plano general. “En pocos minutos, </a:t>
            </a:r>
            <a:r>
              <a:rPr lang="es-ES" sz="2400" dirty="0">
                <a:solidFill>
                  <a:srgbClr val="FF0000"/>
                </a:solidFill>
              </a:rPr>
              <a:t>el campamento fue desmontado por los soldados,</a:t>
            </a:r>
            <a:r>
              <a:rPr lang="es-ES" sz="2400" dirty="0"/>
              <a:t> las tiendas fueron recogidas, y las fogatas, apagadas</a:t>
            </a:r>
            <a:r>
              <a:rPr lang="es-ES" sz="2400" dirty="0" smtClean="0"/>
              <a:t>”.</a:t>
            </a:r>
            <a:endParaRPr lang="en-US" sz="2400" dirty="0"/>
          </a:p>
        </p:txBody>
      </p:sp>
    </p:spTree>
    <p:extLst>
      <p:ext uri="{BB962C8B-B14F-4D97-AF65-F5344CB8AC3E}">
        <p14:creationId xmlns:p14="http://schemas.microsoft.com/office/powerpoint/2010/main" val="26931990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38666" y="565608"/>
            <a:ext cx="10820400" cy="6089716"/>
          </a:xfrm>
        </p:spPr>
        <p:txBody>
          <a:bodyPr>
            <a:normAutofit/>
          </a:bodyPr>
          <a:lstStyle/>
          <a:p>
            <a:r>
              <a:rPr lang="es-ES" sz="2400" dirty="0"/>
              <a:t>En las revistas de arquitectura e ingeniería, se emplea la pasiva para dar importancia al objeto, no al ser humano.</a:t>
            </a:r>
            <a:endParaRPr lang="en-US" sz="2400" dirty="0"/>
          </a:p>
          <a:p>
            <a:r>
              <a:rPr lang="es-ES" sz="2400" dirty="0"/>
              <a:t> </a:t>
            </a:r>
            <a:endParaRPr lang="en-US" sz="2400" dirty="0"/>
          </a:p>
          <a:p>
            <a:r>
              <a:rPr lang="es-ES" sz="2400" dirty="0"/>
              <a:t>A pesar de las dificultades técnicas, </a:t>
            </a:r>
            <a:r>
              <a:rPr lang="es-ES" sz="2400" u="sng" dirty="0"/>
              <a:t>el puente fue construido</a:t>
            </a:r>
            <a:r>
              <a:rPr lang="es-ES" sz="2400" dirty="0"/>
              <a:t> por los ingenieros con métodos novedosos. </a:t>
            </a:r>
            <a:r>
              <a:rPr lang="es-ES" sz="2400" u="sng" dirty="0"/>
              <a:t>Fue inaugurado</a:t>
            </a:r>
            <a:r>
              <a:rPr lang="es-ES" sz="2400" dirty="0"/>
              <a:t> en 1917.</a:t>
            </a:r>
            <a:endParaRPr lang="en-US" sz="2400" dirty="0"/>
          </a:p>
          <a:p>
            <a:r>
              <a:rPr lang="es-ES" sz="2400" dirty="0"/>
              <a:t> </a:t>
            </a:r>
            <a:endParaRPr lang="en-US" sz="2400" dirty="0"/>
          </a:p>
          <a:p>
            <a:r>
              <a:rPr lang="es-ES" sz="2400" dirty="0"/>
              <a:t>Esta alteración es </a:t>
            </a:r>
            <a:r>
              <a:rPr lang="es-ES" sz="2400" dirty="0" smtClean="0"/>
              <a:t>permitida  </a:t>
            </a:r>
            <a:r>
              <a:rPr lang="es-ES" sz="2400" dirty="0"/>
              <a:t>cuando lo importante es el edificio, la casa fantástica o el motor de combustión. Para otros casos, es mejor usar la voz activa</a:t>
            </a:r>
            <a:r>
              <a:rPr lang="es-ES" sz="2400" dirty="0" smtClean="0"/>
              <a:t>.</a:t>
            </a:r>
          </a:p>
          <a:p>
            <a:endParaRPr lang="en-US" sz="2400" dirty="0"/>
          </a:p>
          <a:p>
            <a:endParaRPr lang="en-US" sz="2400" dirty="0"/>
          </a:p>
          <a:p>
            <a:endParaRPr lang="en-US" dirty="0"/>
          </a:p>
        </p:txBody>
      </p:sp>
    </p:spTree>
    <p:extLst>
      <p:ext uri="{BB962C8B-B14F-4D97-AF65-F5344CB8AC3E}">
        <p14:creationId xmlns:p14="http://schemas.microsoft.com/office/powerpoint/2010/main" val="37872818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89874" y="320511"/>
            <a:ext cx="11380510" cy="6174557"/>
          </a:xfrm>
        </p:spPr>
        <p:txBody>
          <a:bodyPr>
            <a:normAutofit/>
          </a:bodyPr>
          <a:lstStyle/>
          <a:p>
            <a:r>
              <a:rPr lang="es-ES" sz="3200" b="1" dirty="0" smtClean="0">
                <a:solidFill>
                  <a:srgbClr val="FF0000"/>
                </a:solidFill>
              </a:rPr>
              <a:t>Ejercicios</a:t>
            </a:r>
            <a:endParaRPr lang="es-ES" sz="3200" dirty="0" smtClean="0">
              <a:solidFill>
                <a:srgbClr val="FF0000"/>
              </a:solidFill>
            </a:endParaRPr>
          </a:p>
          <a:p>
            <a:endParaRPr lang="en-US" sz="2400" b="1" dirty="0"/>
          </a:p>
          <a:p>
            <a:r>
              <a:rPr lang="es-ES" sz="2400" dirty="0"/>
              <a:t>Transforma en activa las siguientes </a:t>
            </a:r>
            <a:r>
              <a:rPr lang="es-ES" sz="2400" dirty="0" smtClean="0"/>
              <a:t>oraciones pasivas</a:t>
            </a:r>
            <a:r>
              <a:rPr lang="es-ES" sz="2400" dirty="0"/>
              <a:t>:</a:t>
            </a:r>
            <a:endParaRPr lang="en-US" sz="2400" dirty="0"/>
          </a:p>
          <a:p>
            <a:r>
              <a:rPr lang="es-ES" sz="2400" dirty="0"/>
              <a:t> </a:t>
            </a:r>
            <a:endParaRPr lang="en-US" sz="2400" dirty="0"/>
          </a:p>
          <a:p>
            <a:r>
              <a:rPr lang="es-ES" sz="2400" dirty="0"/>
              <a:t>-Las llamas fueron apagadas por los bomberos.</a:t>
            </a:r>
            <a:endParaRPr lang="en-US" sz="2400" dirty="0"/>
          </a:p>
          <a:p>
            <a:r>
              <a:rPr lang="es-ES" sz="2400" dirty="0"/>
              <a:t> </a:t>
            </a:r>
            <a:endParaRPr lang="en-US" sz="2400" dirty="0"/>
          </a:p>
          <a:p>
            <a:r>
              <a:rPr lang="es-ES" sz="2400" dirty="0"/>
              <a:t>-El resultado negativo fue originado por las malas decisiones del director.</a:t>
            </a:r>
            <a:endParaRPr lang="en-US" sz="2400" dirty="0"/>
          </a:p>
          <a:p>
            <a:r>
              <a:rPr lang="es-ES" sz="2400" dirty="0"/>
              <a:t> </a:t>
            </a:r>
            <a:endParaRPr lang="en-US" sz="2400" dirty="0"/>
          </a:p>
          <a:p>
            <a:r>
              <a:rPr lang="es-ES" sz="2400" dirty="0"/>
              <a:t>-El campo de fútbol fue desalojado por la policía tras los incidentes.</a:t>
            </a:r>
            <a:endParaRPr lang="en-US" sz="2400" dirty="0"/>
          </a:p>
          <a:p>
            <a:r>
              <a:rPr lang="es-ES" sz="2400" dirty="0"/>
              <a:t> </a:t>
            </a:r>
            <a:endParaRPr lang="en-US" sz="2400" dirty="0"/>
          </a:p>
          <a:p>
            <a:r>
              <a:rPr lang="es-ES" sz="2400" dirty="0"/>
              <a:t>-El paciente fue trasladado en ambulancia por los médicos de urgencia al hospital.</a:t>
            </a:r>
            <a:endParaRPr lang="en-US" sz="2400" dirty="0"/>
          </a:p>
        </p:txBody>
      </p:sp>
    </p:spTree>
    <p:extLst>
      <p:ext uri="{BB962C8B-B14F-4D97-AF65-F5344CB8AC3E}">
        <p14:creationId xmlns:p14="http://schemas.microsoft.com/office/powerpoint/2010/main" val="3744626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68984" y="301658"/>
            <a:ext cx="10820400" cy="6438507"/>
          </a:xfrm>
        </p:spPr>
        <p:txBody>
          <a:bodyPr>
            <a:normAutofit/>
          </a:bodyPr>
          <a:lstStyle/>
          <a:p>
            <a:r>
              <a:rPr lang="es-ES" dirty="0"/>
              <a:t>Todos solemos empezar las primeras líneas con alguna de estas composiciones:</a:t>
            </a:r>
            <a:endParaRPr lang="en-US" dirty="0"/>
          </a:p>
          <a:p>
            <a:r>
              <a:rPr lang="es-ES" dirty="0"/>
              <a:t> </a:t>
            </a:r>
            <a:endParaRPr lang="en-US" dirty="0"/>
          </a:p>
          <a:p>
            <a:r>
              <a:rPr lang="es-ES" i="1" dirty="0"/>
              <a:t>Actualmente, vivimos en una época</a:t>
            </a:r>
            <a:r>
              <a:rPr lang="es-ES" i="1" dirty="0" smtClean="0"/>
              <a:t>…    Desde </a:t>
            </a:r>
            <a:r>
              <a:rPr lang="es-ES" i="1" dirty="0"/>
              <a:t>el principio de la historia, los seres humanos se han enfrentado a… Hoy en día, nuestro país atraviesa…</a:t>
            </a:r>
            <a:endParaRPr lang="en-US" dirty="0"/>
          </a:p>
          <a:p>
            <a:r>
              <a:rPr lang="es-ES" i="1" dirty="0"/>
              <a:t> </a:t>
            </a:r>
            <a:endParaRPr lang="en-US" dirty="0"/>
          </a:p>
          <a:p>
            <a:r>
              <a:rPr lang="es-ES" dirty="0"/>
              <a:t>¿Qué tienen en común? Son resúmenes temporales: </a:t>
            </a:r>
            <a:r>
              <a:rPr lang="es-ES" i="1" dirty="0"/>
              <a:t>actualmente, hoy día, en los últimos años</a:t>
            </a:r>
            <a:r>
              <a:rPr lang="es-ES" dirty="0"/>
              <a:t>... Nuestra mente necesita ubicarse en un tiempo determinado antes de expresar sus pensamientos. Pero es un inicio impreciso. Es mejor empezar con una fecha más concreta:</a:t>
            </a:r>
            <a:endParaRPr lang="en-US" dirty="0"/>
          </a:p>
          <a:p>
            <a:r>
              <a:rPr lang="es-ES" dirty="0"/>
              <a:t> </a:t>
            </a:r>
            <a:endParaRPr lang="en-US" dirty="0"/>
          </a:p>
          <a:p>
            <a:r>
              <a:rPr lang="es-ES" dirty="0"/>
              <a:t>Hace tres años, nuestra empresa estaba…</a:t>
            </a:r>
            <a:endParaRPr lang="en-US" dirty="0"/>
          </a:p>
          <a:p>
            <a:r>
              <a:rPr lang="es-ES" dirty="0"/>
              <a:t>En enero de 1949 sucedió algo extraordinario… Ayer por la tarde, fui testigo de…</a:t>
            </a:r>
            <a:endParaRPr lang="en-US" dirty="0"/>
          </a:p>
          <a:p>
            <a:r>
              <a:rPr lang="es-ES" dirty="0"/>
              <a:t> </a:t>
            </a:r>
            <a:endParaRPr lang="en-US" dirty="0"/>
          </a:p>
          <a:p>
            <a:r>
              <a:rPr lang="es-ES" dirty="0"/>
              <a:t>Las primeras líneas deben ser las más atractivas. Si el cazador no engancha a su presa en esos segundos, el lector se le escapará.</a:t>
            </a:r>
            <a:endParaRPr lang="en-US" dirty="0"/>
          </a:p>
          <a:p>
            <a:endParaRPr lang="en-US" dirty="0"/>
          </a:p>
        </p:txBody>
      </p:sp>
    </p:spTree>
    <p:extLst>
      <p:ext uri="{BB962C8B-B14F-4D97-AF65-F5344CB8AC3E}">
        <p14:creationId xmlns:p14="http://schemas.microsoft.com/office/powerpoint/2010/main" val="20893731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695305" y="281721"/>
            <a:ext cx="4219281" cy="762769"/>
          </a:xfrm>
        </p:spPr>
        <p:txBody>
          <a:bodyPr>
            <a:normAutofit fontScale="90000"/>
          </a:bodyPr>
          <a:lstStyle/>
          <a:p>
            <a:r>
              <a:rPr lang="es-ES" b="1" dirty="0" smtClean="0">
                <a:solidFill>
                  <a:srgbClr val="FF0000"/>
                </a:solidFill>
              </a:rPr>
              <a:t>CACOFONÍAS…</a:t>
            </a:r>
            <a:r>
              <a:rPr lang="en-US" b="1" dirty="0"/>
              <a:t/>
            </a:r>
            <a:br>
              <a:rPr lang="en-US" b="1" dirty="0"/>
            </a:br>
            <a:endParaRPr lang="en-US" dirty="0"/>
          </a:p>
        </p:txBody>
      </p:sp>
      <p:sp>
        <p:nvSpPr>
          <p:cNvPr id="3" name="Marcador de contenido 2"/>
          <p:cNvSpPr>
            <a:spLocks noGrp="1"/>
          </p:cNvSpPr>
          <p:nvPr>
            <p:ph idx="1"/>
          </p:nvPr>
        </p:nvSpPr>
        <p:spPr>
          <a:xfrm>
            <a:off x="309905" y="791852"/>
            <a:ext cx="11153087" cy="6306532"/>
          </a:xfrm>
        </p:spPr>
        <p:txBody>
          <a:bodyPr>
            <a:normAutofit fontScale="47500" lnSpcReduction="20000"/>
          </a:bodyPr>
          <a:lstStyle/>
          <a:p>
            <a:r>
              <a:rPr lang="es-ES" b="1" dirty="0"/>
              <a:t> </a:t>
            </a:r>
            <a:endParaRPr lang="en-US" dirty="0"/>
          </a:p>
          <a:p>
            <a:pPr algn="just"/>
            <a:r>
              <a:rPr lang="es-ES" sz="4400" dirty="0">
                <a:solidFill>
                  <a:srgbClr val="FF0000"/>
                </a:solidFill>
              </a:rPr>
              <a:t>La rima </a:t>
            </a:r>
            <a:r>
              <a:rPr lang="es-ES" sz="4400" dirty="0"/>
              <a:t>no funciona en la prosa. Por ejemplo:</a:t>
            </a:r>
            <a:endParaRPr lang="en-US" sz="4400" dirty="0"/>
          </a:p>
          <a:p>
            <a:pPr algn="just"/>
            <a:r>
              <a:rPr lang="es-ES" sz="4400" dirty="0"/>
              <a:t> </a:t>
            </a:r>
            <a:endParaRPr lang="en-US" sz="4400" dirty="0"/>
          </a:p>
          <a:p>
            <a:pPr algn="just"/>
            <a:r>
              <a:rPr lang="es-ES" sz="4400" dirty="0"/>
              <a:t>Este análisis está muy bien document</a:t>
            </a:r>
            <a:r>
              <a:rPr lang="es-ES" sz="4400" u="sng" dirty="0"/>
              <a:t>ado</a:t>
            </a:r>
            <a:r>
              <a:rPr lang="es-ES" sz="4400" dirty="0"/>
              <a:t>. El autor se lo ha trabaj</a:t>
            </a:r>
            <a:r>
              <a:rPr lang="es-ES" sz="4400" u="sng" dirty="0"/>
              <a:t>ado</a:t>
            </a:r>
            <a:r>
              <a:rPr lang="es-ES" sz="4400" dirty="0"/>
              <a:t>. Sin duda, no ha dej</a:t>
            </a:r>
            <a:r>
              <a:rPr lang="es-ES" sz="4400" u="sng" dirty="0"/>
              <a:t>ado</a:t>
            </a:r>
            <a:r>
              <a:rPr lang="es-ES" sz="4400" dirty="0"/>
              <a:t> nada de l</a:t>
            </a:r>
            <a:r>
              <a:rPr lang="es-ES" sz="4400" u="sng" dirty="0"/>
              <a:t>ado</a:t>
            </a:r>
            <a:r>
              <a:rPr lang="es-ES" sz="4400" dirty="0"/>
              <a:t>.</a:t>
            </a:r>
            <a:endParaRPr lang="en-US" sz="4400" dirty="0"/>
          </a:p>
          <a:p>
            <a:pPr algn="just"/>
            <a:r>
              <a:rPr lang="es-ES" sz="4400" dirty="0"/>
              <a:t> </a:t>
            </a:r>
            <a:endParaRPr lang="en-US" sz="4400" dirty="0"/>
          </a:p>
          <a:p>
            <a:pPr algn="just"/>
            <a:r>
              <a:rPr lang="es-ES" sz="4400" dirty="0"/>
              <a:t>Son expresiones ruidosas y poco elegantes. Aunque repasemos varias veces nuestros escritos, la mente no detecta sus propios errores. </a:t>
            </a:r>
            <a:r>
              <a:rPr lang="es-ES" sz="4400" dirty="0" smtClean="0"/>
              <a:t>r</a:t>
            </a:r>
            <a:r>
              <a:rPr lang="es-ES" sz="4400" dirty="0"/>
              <a:t>. En el ejemplo anterior es fácil detectar aquello que suena mal porque al final de cada oración aparecen varias sílabas coincidentes. Parece una estrofa. Pero las coincidencias en las vocales tónicas no siempre son tan fáciles de señalar.</a:t>
            </a:r>
            <a:endParaRPr lang="en-US" sz="4400" dirty="0"/>
          </a:p>
          <a:p>
            <a:pPr algn="just"/>
            <a:r>
              <a:rPr lang="es-ES" sz="4400" dirty="0"/>
              <a:t> </a:t>
            </a:r>
            <a:r>
              <a:rPr lang="es-ES" sz="4400" dirty="0" smtClean="0">
                <a:solidFill>
                  <a:srgbClr val="FF0000"/>
                </a:solidFill>
              </a:rPr>
              <a:t>ENCUENTRA LAS CACOFONÍAS</a:t>
            </a:r>
          </a:p>
          <a:p>
            <a:pPr algn="just"/>
            <a:endParaRPr lang="en-US" sz="4400" dirty="0"/>
          </a:p>
          <a:p>
            <a:pPr algn="just"/>
            <a:r>
              <a:rPr lang="es-ES" sz="4400" dirty="0"/>
              <a:t>Deberíamos utilizar el dinero del rescate para impulsar un crecimiento que ayude a recuperar nuestra capacidad de generar ingresos</a:t>
            </a:r>
            <a:r>
              <a:rPr lang="es-ES" sz="4400" dirty="0" smtClean="0"/>
              <a:t>.  ????????????</a:t>
            </a:r>
          </a:p>
          <a:p>
            <a:pPr algn="just"/>
            <a:endParaRPr lang="en-US" sz="4400" dirty="0"/>
          </a:p>
          <a:p>
            <a:pPr algn="just"/>
            <a:r>
              <a:rPr lang="es-ES" sz="4400" dirty="0"/>
              <a:t>Los triglicéridos trajeron trastornos a tres pacientes que nacieron en Triana</a:t>
            </a:r>
            <a:r>
              <a:rPr lang="es-ES" sz="4400" dirty="0" smtClean="0"/>
              <a:t>.’’’’’???????</a:t>
            </a:r>
            <a:endParaRPr lang="en-US" sz="4400" dirty="0"/>
          </a:p>
          <a:p>
            <a:pPr algn="just"/>
            <a:r>
              <a:rPr lang="es-ES" sz="3800" dirty="0"/>
              <a:t/>
            </a:r>
            <a:br>
              <a:rPr lang="es-ES" sz="3800" dirty="0"/>
            </a:br>
            <a:endParaRPr lang="en-US" sz="3800" dirty="0"/>
          </a:p>
        </p:txBody>
      </p:sp>
    </p:spTree>
    <p:extLst>
      <p:ext uri="{BB962C8B-B14F-4D97-AF65-F5344CB8AC3E}">
        <p14:creationId xmlns:p14="http://schemas.microsoft.com/office/powerpoint/2010/main" val="31358076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62726" y="462715"/>
            <a:ext cx="8610600" cy="1293028"/>
          </a:xfrm>
        </p:spPr>
        <p:txBody>
          <a:bodyPr/>
          <a:lstStyle/>
          <a:p>
            <a:r>
              <a:rPr lang="es-ES" b="1" dirty="0">
                <a:solidFill>
                  <a:srgbClr val="FF0000"/>
                </a:solidFill>
              </a:rPr>
              <a:t>CÓMO ELIMINAR LO EVIDENTE</a:t>
            </a:r>
            <a:r>
              <a:rPr lang="en-US" b="1" dirty="0">
                <a:solidFill>
                  <a:srgbClr val="FFFF00"/>
                </a:solidFill>
              </a:rPr>
              <a:t/>
            </a:r>
            <a:br>
              <a:rPr lang="en-US" b="1" dirty="0">
                <a:solidFill>
                  <a:srgbClr val="FFFF00"/>
                </a:solidFill>
              </a:rPr>
            </a:br>
            <a:endParaRPr lang="en-US" dirty="0">
              <a:solidFill>
                <a:srgbClr val="FFFF00"/>
              </a:solidFill>
            </a:endParaRPr>
          </a:p>
        </p:txBody>
      </p:sp>
      <p:sp>
        <p:nvSpPr>
          <p:cNvPr id="3" name="Marcador de contenido 2"/>
          <p:cNvSpPr>
            <a:spLocks noGrp="1"/>
          </p:cNvSpPr>
          <p:nvPr>
            <p:ph idx="1"/>
          </p:nvPr>
        </p:nvSpPr>
        <p:spPr>
          <a:xfrm>
            <a:off x="357826" y="1109229"/>
            <a:ext cx="10820400" cy="6025613"/>
          </a:xfrm>
        </p:spPr>
        <p:txBody>
          <a:bodyPr>
            <a:normAutofit/>
          </a:bodyPr>
          <a:lstStyle/>
          <a:p>
            <a:pPr algn="just"/>
            <a:r>
              <a:rPr lang="es-ES" b="1" dirty="0">
                <a:solidFill>
                  <a:srgbClr val="FF0000"/>
                </a:solidFill>
              </a:rPr>
              <a:t> </a:t>
            </a:r>
            <a:r>
              <a:rPr lang="es-ES" sz="2000" b="1" dirty="0" smtClean="0">
                <a:solidFill>
                  <a:srgbClr val="FF0000"/>
                </a:solidFill>
              </a:rPr>
              <a:t>REDUNDANCIAS           </a:t>
            </a:r>
            <a:endParaRPr lang="en-US" sz="2000" dirty="0">
              <a:solidFill>
                <a:srgbClr val="FF0000"/>
              </a:solidFill>
            </a:endParaRPr>
          </a:p>
          <a:p>
            <a:pPr algn="just"/>
            <a:r>
              <a:rPr lang="es-ES" sz="2000" i="1" dirty="0"/>
              <a:t>Subir arriba, bajar abajo, entrar dentro, salir afuera</a:t>
            </a:r>
            <a:r>
              <a:rPr lang="es-ES" sz="2000" dirty="0"/>
              <a:t>. Cuando hablamos así, alguien nos corrige en broma preguntando: ¿es que subes abajo, o entras fuera? El verbo ya indica la dirección.</a:t>
            </a:r>
            <a:endParaRPr lang="en-US" sz="2000" dirty="0"/>
          </a:p>
          <a:p>
            <a:pPr algn="just"/>
            <a:r>
              <a:rPr lang="es-ES" sz="2000" dirty="0"/>
              <a:t>Pero hay otras formas más sutiles de cometer el mismo error: </a:t>
            </a:r>
            <a:r>
              <a:rPr lang="es-ES" sz="2000" dirty="0" smtClean="0"/>
              <a:t>‘</a:t>
            </a:r>
            <a:r>
              <a:rPr lang="es-ES" sz="2000" dirty="0"/>
              <a:t>la red comercial de ventas’, ‘la televisión que vemos’, </a:t>
            </a:r>
            <a:r>
              <a:rPr lang="es-ES" sz="2000" dirty="0" smtClean="0"/>
              <a:t>‘beber </a:t>
            </a:r>
            <a:r>
              <a:rPr lang="es-ES" sz="2000" dirty="0"/>
              <a:t>un líquido’, ‘</a:t>
            </a:r>
            <a:endParaRPr lang="en-US" sz="2000" dirty="0"/>
          </a:p>
          <a:p>
            <a:pPr algn="just"/>
            <a:r>
              <a:rPr lang="es-ES" sz="2000" dirty="0" smtClean="0"/>
              <a:t>.</a:t>
            </a:r>
          </a:p>
          <a:p>
            <a:pPr algn="just"/>
            <a:r>
              <a:rPr lang="es-ES" sz="2000" dirty="0" smtClean="0">
                <a:solidFill>
                  <a:srgbClr val="FF0000"/>
                </a:solidFill>
              </a:rPr>
              <a:t>VERBORREA:</a:t>
            </a:r>
            <a:r>
              <a:rPr lang="es-ES" sz="2000" dirty="0">
                <a:solidFill>
                  <a:srgbClr val="FF0000"/>
                </a:solidFill>
              </a:rPr>
              <a:t> </a:t>
            </a:r>
            <a:r>
              <a:rPr lang="es-ES" sz="2000" dirty="0"/>
              <a:t>Otro error habitual consiste en agregar palabras que añaden poca sustancia a la información inicial</a:t>
            </a:r>
            <a:endParaRPr lang="es-ES" sz="2000" dirty="0">
              <a:solidFill>
                <a:srgbClr val="FFFF00"/>
              </a:solidFill>
            </a:endParaRPr>
          </a:p>
          <a:p>
            <a:pPr algn="just"/>
            <a:r>
              <a:rPr lang="es-ES" sz="2000" dirty="0" smtClean="0"/>
              <a:t>Por </a:t>
            </a:r>
            <a:r>
              <a:rPr lang="es-ES" sz="2000" dirty="0"/>
              <a:t>ejemplo: entre ‘una habitación vacía’ y ‘una habitación completamente vacía’, ¿hay mucha diferencia?</a:t>
            </a:r>
            <a:endParaRPr lang="en-US" sz="2000" dirty="0"/>
          </a:p>
          <a:p>
            <a:pPr algn="just"/>
            <a:r>
              <a:rPr lang="es-ES" sz="2000" dirty="0"/>
              <a:t>El concepto de </a:t>
            </a:r>
            <a:r>
              <a:rPr lang="es-ES" sz="2000" i="1" dirty="0"/>
              <a:t>vacío </a:t>
            </a:r>
            <a:r>
              <a:rPr lang="es-ES" sz="2000" dirty="0"/>
              <a:t>ya abarca toda la habitación. Si quisiéramos decir que tiene algunos enseres, diríamos ‘medio vacía’, ‘no estaba vacía del todo’, ‘vacía, excepto por un sofá’.</a:t>
            </a:r>
            <a:endParaRPr lang="en-US" sz="2000" dirty="0"/>
          </a:p>
          <a:p>
            <a:endParaRPr lang="en-US" dirty="0"/>
          </a:p>
        </p:txBody>
      </p:sp>
    </p:spTree>
    <p:extLst>
      <p:ext uri="{BB962C8B-B14F-4D97-AF65-F5344CB8AC3E}">
        <p14:creationId xmlns:p14="http://schemas.microsoft.com/office/powerpoint/2010/main" val="27399967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4841" y="290346"/>
            <a:ext cx="11331019" cy="6567654"/>
          </a:xfrm>
        </p:spPr>
        <p:txBody>
          <a:bodyPr>
            <a:normAutofit fontScale="47500" lnSpcReduction="20000"/>
          </a:bodyPr>
          <a:lstStyle/>
          <a:p>
            <a:r>
              <a:rPr lang="es-ES" sz="4600" dirty="0" smtClean="0">
                <a:solidFill>
                  <a:srgbClr val="FF0000"/>
                </a:solidFill>
              </a:rPr>
              <a:t>¿</a:t>
            </a:r>
            <a:r>
              <a:rPr lang="es-ES" sz="4600" dirty="0">
                <a:solidFill>
                  <a:srgbClr val="FF0000"/>
                </a:solidFill>
              </a:rPr>
              <a:t>Puedes detectar si en estas frases sobra algo?</a:t>
            </a:r>
            <a:endParaRPr lang="en-US" sz="4600" dirty="0">
              <a:solidFill>
                <a:srgbClr val="FF0000"/>
              </a:solidFill>
            </a:endParaRPr>
          </a:p>
          <a:p>
            <a:r>
              <a:rPr lang="es-ES" sz="4600" dirty="0"/>
              <a:t> </a:t>
            </a:r>
            <a:endParaRPr lang="en-US" sz="4600" dirty="0"/>
          </a:p>
          <a:p>
            <a:r>
              <a:rPr lang="es-ES" sz="2600" dirty="0"/>
              <a:t>-</a:t>
            </a:r>
            <a:r>
              <a:rPr lang="es-ES" sz="4500" dirty="0"/>
              <a:t>Son cosas que se repiten una y otra vez.</a:t>
            </a:r>
            <a:endParaRPr lang="en-US" sz="4500" dirty="0"/>
          </a:p>
          <a:p>
            <a:r>
              <a:rPr lang="es-ES" sz="4500" dirty="0"/>
              <a:t> </a:t>
            </a:r>
            <a:endParaRPr lang="en-US" sz="4500" dirty="0"/>
          </a:p>
          <a:p>
            <a:r>
              <a:rPr lang="es-ES" sz="4500" dirty="0" smtClean="0"/>
              <a:t>-</a:t>
            </a:r>
            <a:r>
              <a:rPr lang="es-ES" sz="4500" dirty="0"/>
              <a:t>Tenía la certeza absoluta de que iba bien dirigido.</a:t>
            </a:r>
            <a:endParaRPr lang="en-US" sz="4500" dirty="0"/>
          </a:p>
          <a:p>
            <a:r>
              <a:rPr lang="es-ES" sz="4500" dirty="0"/>
              <a:t> </a:t>
            </a:r>
            <a:endParaRPr lang="en-US" sz="4500" dirty="0"/>
          </a:p>
          <a:p>
            <a:r>
              <a:rPr lang="es-ES" sz="4500" dirty="0"/>
              <a:t>-Las ventas totales fueron de cinco millones.</a:t>
            </a:r>
            <a:endParaRPr lang="en-US" sz="4500" dirty="0"/>
          </a:p>
          <a:p>
            <a:r>
              <a:rPr lang="es-ES" sz="4500" dirty="0"/>
              <a:t> </a:t>
            </a:r>
            <a:endParaRPr lang="en-US" sz="4500" dirty="0"/>
          </a:p>
          <a:p>
            <a:r>
              <a:rPr lang="es-ES" sz="4500" dirty="0"/>
              <a:t>-Juan apretó el gatillo y en consecuencia todo el vecindario escuchó un disparo.</a:t>
            </a:r>
            <a:endParaRPr lang="en-US" sz="4500" dirty="0"/>
          </a:p>
          <a:p>
            <a:r>
              <a:rPr lang="es-ES" sz="4500" dirty="0"/>
              <a:t> </a:t>
            </a:r>
            <a:endParaRPr lang="en-US" sz="4500" dirty="0"/>
          </a:p>
          <a:p>
            <a:r>
              <a:rPr lang="es-ES" sz="4500" dirty="0"/>
              <a:t>-Era un </a:t>
            </a:r>
            <a:r>
              <a:rPr lang="es-ES" sz="4500" dirty="0" smtClean="0"/>
              <a:t>jardín floreado </a:t>
            </a:r>
            <a:r>
              <a:rPr lang="es-ES" sz="4500" dirty="0"/>
              <a:t>hermoso lleno de flores.</a:t>
            </a:r>
            <a:endParaRPr lang="en-US" sz="4500" dirty="0"/>
          </a:p>
          <a:p>
            <a:r>
              <a:rPr lang="es-ES" sz="4500" dirty="0"/>
              <a:t> </a:t>
            </a:r>
            <a:endParaRPr lang="en-US" sz="4500" dirty="0"/>
          </a:p>
          <a:p>
            <a:r>
              <a:rPr lang="es-ES" sz="4500" dirty="0"/>
              <a:t>-Aquel sufrido hombre llevaba una carga muy pesada encima.</a:t>
            </a:r>
            <a:endParaRPr lang="en-US" sz="4500" dirty="0"/>
          </a:p>
          <a:p>
            <a:r>
              <a:rPr lang="es-ES" sz="4500" dirty="0"/>
              <a:t/>
            </a:r>
            <a:br>
              <a:rPr lang="es-ES" sz="4500" dirty="0"/>
            </a:br>
            <a:r>
              <a:rPr lang="es-ES" sz="4500" dirty="0"/>
              <a:t>-Soplaba una brisa suave y apacible.</a:t>
            </a:r>
            <a:endParaRPr lang="en-US" sz="4500" dirty="0"/>
          </a:p>
          <a:p>
            <a:r>
              <a:rPr lang="es-ES" sz="4500" dirty="0"/>
              <a:t> </a:t>
            </a:r>
            <a:endParaRPr lang="en-US" sz="4500" dirty="0"/>
          </a:p>
          <a:p>
            <a:r>
              <a:rPr lang="es-ES" dirty="0"/>
              <a:t> </a:t>
            </a:r>
            <a:endParaRPr lang="en-US" dirty="0"/>
          </a:p>
          <a:p>
            <a:endParaRPr lang="en-US" dirty="0"/>
          </a:p>
        </p:txBody>
      </p:sp>
    </p:spTree>
    <p:extLst>
      <p:ext uri="{BB962C8B-B14F-4D97-AF65-F5344CB8AC3E}">
        <p14:creationId xmlns:p14="http://schemas.microsoft.com/office/powerpoint/2010/main" val="1652458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91385" y="443861"/>
            <a:ext cx="8610600" cy="904171"/>
          </a:xfrm>
        </p:spPr>
        <p:txBody>
          <a:bodyPr>
            <a:normAutofit fontScale="90000"/>
          </a:bodyPr>
          <a:lstStyle/>
          <a:p>
            <a:r>
              <a:rPr lang="es-ES" b="1" dirty="0">
                <a:solidFill>
                  <a:srgbClr val="FF0000"/>
                </a:solidFill>
              </a:rPr>
              <a:t>DÓNDE PONER LOS ADJETIVOS</a:t>
            </a:r>
            <a:r>
              <a:rPr lang="en-US" b="1" dirty="0">
                <a:solidFill>
                  <a:srgbClr val="FFFF00"/>
                </a:solidFill>
              </a:rPr>
              <a:t/>
            </a:r>
            <a:br>
              <a:rPr lang="en-US" b="1" dirty="0">
                <a:solidFill>
                  <a:srgbClr val="FFFF00"/>
                </a:solidFill>
              </a:rPr>
            </a:br>
            <a:endParaRPr lang="en-US" dirty="0">
              <a:solidFill>
                <a:srgbClr val="FFFF00"/>
              </a:solidFill>
            </a:endParaRPr>
          </a:p>
        </p:txBody>
      </p:sp>
      <p:sp>
        <p:nvSpPr>
          <p:cNvPr id="3" name="Marcador de contenido 2"/>
          <p:cNvSpPr>
            <a:spLocks noGrp="1"/>
          </p:cNvSpPr>
          <p:nvPr>
            <p:ph idx="1"/>
          </p:nvPr>
        </p:nvSpPr>
        <p:spPr>
          <a:xfrm>
            <a:off x="676373" y="970961"/>
            <a:ext cx="10820400" cy="5646655"/>
          </a:xfrm>
        </p:spPr>
        <p:txBody>
          <a:bodyPr>
            <a:normAutofit lnSpcReduction="10000"/>
          </a:bodyPr>
          <a:lstStyle/>
          <a:p>
            <a:r>
              <a:rPr lang="es-ES" b="1" dirty="0"/>
              <a:t> </a:t>
            </a:r>
            <a:endParaRPr lang="en-US" dirty="0"/>
          </a:p>
          <a:p>
            <a:r>
              <a:rPr lang="es-ES" sz="2000" dirty="0"/>
              <a:t>¿Qué diferencia hay entre “un bello bosque” y un “bosque bello”?</a:t>
            </a:r>
            <a:endParaRPr lang="en-US" sz="2000" dirty="0"/>
          </a:p>
          <a:p>
            <a:r>
              <a:rPr lang="es-ES" sz="2000" dirty="0" smtClean="0"/>
              <a:t>En </a:t>
            </a:r>
            <a:r>
              <a:rPr lang="es-ES" sz="2000" dirty="0"/>
              <a:t>español, se puede poner delante o detrás del sustantivo, aunque en la mayor parte de los casos va detrás porque incrementa la cualidad del nombre:</a:t>
            </a:r>
            <a:endParaRPr lang="en-US" sz="2000" dirty="0"/>
          </a:p>
          <a:p>
            <a:r>
              <a:rPr lang="es-ES" sz="2000" dirty="0"/>
              <a:t>Hombre </a:t>
            </a:r>
            <a:r>
              <a:rPr lang="es-ES" sz="2000" u="sng" dirty="0"/>
              <a:t>alto</a:t>
            </a:r>
            <a:r>
              <a:rPr lang="es-ES" sz="2000" dirty="0"/>
              <a:t>, casa </a:t>
            </a:r>
            <a:r>
              <a:rPr lang="es-ES" sz="2000" u="sng" dirty="0"/>
              <a:t>hermosa</a:t>
            </a:r>
            <a:r>
              <a:rPr lang="es-ES" sz="2000" dirty="0"/>
              <a:t>, vista </a:t>
            </a:r>
            <a:r>
              <a:rPr lang="es-ES" sz="2000" u="sng" dirty="0"/>
              <a:t>bella</a:t>
            </a:r>
            <a:r>
              <a:rPr lang="es-ES" sz="2000" dirty="0" smtClean="0"/>
              <a:t>.</a:t>
            </a:r>
          </a:p>
          <a:p>
            <a:endParaRPr lang="en-US" sz="2000" dirty="0"/>
          </a:p>
          <a:p>
            <a:r>
              <a:rPr lang="es-ES" sz="2000" dirty="0"/>
              <a:t>¿Cambia el sentido si se pone el adjetivo delante? Por supuesto, pero no en todos los </a:t>
            </a:r>
            <a:r>
              <a:rPr lang="es-ES" sz="2000" dirty="0" smtClean="0"/>
              <a:t>casos. En los siguientes sí:</a:t>
            </a:r>
            <a:endParaRPr lang="en-US" sz="2000" dirty="0"/>
          </a:p>
          <a:p>
            <a:r>
              <a:rPr lang="es-ES" sz="2000" dirty="0"/>
              <a:t> </a:t>
            </a:r>
            <a:endParaRPr lang="en-US" sz="2000" dirty="0"/>
          </a:p>
          <a:p>
            <a:r>
              <a:rPr lang="es-ES" sz="2000" dirty="0"/>
              <a:t>“Es un </a:t>
            </a:r>
            <a:r>
              <a:rPr lang="es-ES" sz="2000" u="sng" dirty="0"/>
              <a:t>pobre</a:t>
            </a:r>
            <a:r>
              <a:rPr lang="es-ES" sz="2000" dirty="0"/>
              <a:t> hombre” (un mediocre). </a:t>
            </a:r>
            <a:endParaRPr lang="es-ES" sz="2000" dirty="0" smtClean="0"/>
          </a:p>
          <a:p>
            <a:r>
              <a:rPr lang="es-ES" sz="2000" dirty="0" smtClean="0"/>
              <a:t>“</a:t>
            </a:r>
            <a:r>
              <a:rPr lang="es-ES" sz="2000" dirty="0"/>
              <a:t>Es un hombre </a:t>
            </a:r>
            <a:r>
              <a:rPr lang="es-ES" sz="2000" u="sng" dirty="0"/>
              <a:t>pobre</a:t>
            </a:r>
            <a:r>
              <a:rPr lang="es-ES" sz="2000" dirty="0"/>
              <a:t>” (sin dinero).</a:t>
            </a:r>
            <a:endParaRPr lang="en-US" sz="2000" dirty="0"/>
          </a:p>
          <a:p>
            <a:r>
              <a:rPr lang="es-ES" sz="2000" dirty="0"/>
              <a:t>“El periódico publica noticias </a:t>
            </a:r>
            <a:r>
              <a:rPr lang="es-ES" sz="2000" u="sng" dirty="0"/>
              <a:t>ciertas</a:t>
            </a:r>
            <a:r>
              <a:rPr lang="es-ES" sz="2000" dirty="0"/>
              <a:t>” (verdades).</a:t>
            </a:r>
            <a:endParaRPr lang="en-US" sz="2000" dirty="0"/>
          </a:p>
          <a:p>
            <a:r>
              <a:rPr lang="es-ES" sz="2000" dirty="0"/>
              <a:t>“El periódico publica </a:t>
            </a:r>
            <a:r>
              <a:rPr lang="es-ES" sz="2000" u="sng" dirty="0"/>
              <a:t>ciertas</a:t>
            </a:r>
            <a:r>
              <a:rPr lang="es-ES" sz="2000" dirty="0"/>
              <a:t> noticias” (solo algunas noticias)</a:t>
            </a:r>
            <a:endParaRPr lang="en-US" sz="2000" dirty="0"/>
          </a:p>
          <a:p>
            <a:r>
              <a:rPr lang="es-ES" sz="2000" dirty="0"/>
              <a:t> </a:t>
            </a:r>
            <a:endParaRPr lang="en-US" sz="2000" dirty="0"/>
          </a:p>
          <a:p>
            <a:endParaRPr lang="en-US" dirty="0"/>
          </a:p>
        </p:txBody>
      </p:sp>
    </p:spTree>
    <p:extLst>
      <p:ext uri="{BB962C8B-B14F-4D97-AF65-F5344CB8AC3E}">
        <p14:creationId xmlns:p14="http://schemas.microsoft.com/office/powerpoint/2010/main" val="7433103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31275" y="273377"/>
            <a:ext cx="11116559" cy="6165132"/>
          </a:xfrm>
        </p:spPr>
        <p:txBody>
          <a:bodyPr>
            <a:normAutofit/>
          </a:bodyPr>
          <a:lstStyle/>
          <a:p>
            <a:pPr algn="just"/>
            <a:r>
              <a:rPr lang="es-ES" dirty="0" smtClean="0"/>
              <a:t>Se recomienda  </a:t>
            </a:r>
            <a:r>
              <a:rPr lang="es-ES" b="1" dirty="0">
                <a:solidFill>
                  <a:srgbClr val="FF0000"/>
                </a:solidFill>
              </a:rPr>
              <a:t>no juntar adjetivos similares</a:t>
            </a:r>
            <a:r>
              <a:rPr lang="es-ES" dirty="0"/>
              <a:t>: </a:t>
            </a:r>
            <a:r>
              <a:rPr lang="es-ES" dirty="0" smtClean="0"/>
              <a:t>“</a:t>
            </a:r>
            <a:r>
              <a:rPr lang="es-ES" dirty="0"/>
              <a:t>Notorio y manifiesto homenaje”; “hermoso y bello bosque”; “alta y elevada imagen</a:t>
            </a:r>
            <a:r>
              <a:rPr lang="es-ES" dirty="0" smtClean="0"/>
              <a:t>”...</a:t>
            </a:r>
          </a:p>
          <a:p>
            <a:pPr algn="just"/>
            <a:endParaRPr lang="en-US" dirty="0"/>
          </a:p>
          <a:p>
            <a:pPr algn="just"/>
            <a:r>
              <a:rPr lang="es-ES" dirty="0"/>
              <a:t>Hay que imponerse como norma estética </a:t>
            </a:r>
            <a:r>
              <a:rPr lang="es-ES" b="1" dirty="0">
                <a:solidFill>
                  <a:srgbClr val="FF0000"/>
                </a:solidFill>
              </a:rPr>
              <a:t>evitar los adjetivos </a:t>
            </a:r>
            <a:r>
              <a:rPr lang="es-ES" b="1" dirty="0" smtClean="0">
                <a:solidFill>
                  <a:srgbClr val="FF0000"/>
                </a:solidFill>
              </a:rPr>
              <a:t>muy usados  </a:t>
            </a:r>
            <a:r>
              <a:rPr lang="es-ES" dirty="0" smtClean="0"/>
              <a:t>: </a:t>
            </a:r>
            <a:r>
              <a:rPr lang="es-ES" dirty="0"/>
              <a:t>“lindo espectáculo”; “hermosa mañana”; “pertinaz sequía”, “jugada soberbia”, “revista prestigiosa”, “actuación estelar</a:t>
            </a:r>
            <a:r>
              <a:rPr lang="es-ES" dirty="0" smtClean="0"/>
              <a:t>”.</a:t>
            </a:r>
          </a:p>
          <a:p>
            <a:pPr algn="just"/>
            <a:endParaRPr lang="en-US" dirty="0"/>
          </a:p>
          <a:p>
            <a:pPr algn="just"/>
            <a:r>
              <a:rPr lang="es-ES" dirty="0"/>
              <a:t>El uso de </a:t>
            </a:r>
            <a:r>
              <a:rPr lang="es-ES" b="1" dirty="0">
                <a:solidFill>
                  <a:srgbClr val="FF0000"/>
                </a:solidFill>
              </a:rPr>
              <a:t>los adjetivos revela la opinión, la moral, los prejuicios y los valores del autor</a:t>
            </a:r>
            <a:r>
              <a:rPr lang="es-ES" dirty="0">
                <a:solidFill>
                  <a:srgbClr val="FF0000"/>
                </a:solidFill>
              </a:rPr>
              <a:t>. </a:t>
            </a:r>
            <a:r>
              <a:rPr lang="es-ES" dirty="0"/>
              <a:t>Por eso, debemos ser muy cautos cuando analizamos o criticamos algo. Escoger el adjetivo adecuado denota buen criterio. Pasarse de rosca, arruina nuestro argumento.</a:t>
            </a:r>
            <a:endParaRPr lang="en-US" dirty="0"/>
          </a:p>
          <a:p>
            <a:pPr algn="just"/>
            <a:r>
              <a:rPr lang="es-ES" dirty="0"/>
              <a:t/>
            </a:r>
            <a:br>
              <a:rPr lang="es-ES" dirty="0"/>
            </a:br>
            <a:r>
              <a:rPr lang="es-ES" b="1" dirty="0"/>
              <a:t>Bien</a:t>
            </a:r>
            <a:r>
              <a:rPr lang="es-ES" dirty="0"/>
              <a:t>: “Los beneficios de nuestra compañía de trenes han crecido </a:t>
            </a:r>
            <a:r>
              <a:rPr lang="es-ES" dirty="0" smtClean="0"/>
              <a:t>un </a:t>
            </a:r>
            <a:r>
              <a:rPr lang="es-ES" dirty="0"/>
              <a:t>5% en el último año”.</a:t>
            </a:r>
            <a:endParaRPr lang="en-US" dirty="0"/>
          </a:p>
          <a:p>
            <a:pPr algn="just"/>
            <a:r>
              <a:rPr lang="es-ES" b="1" dirty="0"/>
              <a:t>Mal: </a:t>
            </a:r>
            <a:r>
              <a:rPr lang="es-ES" dirty="0"/>
              <a:t>“Los beneficios de nuestra compañía de trenes han sido </a:t>
            </a:r>
            <a:r>
              <a:rPr lang="es-ES" u="sng" dirty="0"/>
              <a:t>espectaculares e increíbles</a:t>
            </a:r>
            <a:r>
              <a:rPr lang="es-ES" dirty="0"/>
              <a:t> pues han crecido un 5% en el último año</a:t>
            </a:r>
            <a:r>
              <a:rPr lang="es-ES" dirty="0" smtClean="0"/>
              <a:t>”.</a:t>
            </a:r>
          </a:p>
          <a:p>
            <a:r>
              <a:rPr lang="es-ES" b="1" dirty="0" smtClean="0"/>
              <a:t>Ejercicio</a:t>
            </a:r>
            <a:r>
              <a:rPr lang="es-ES" dirty="0"/>
              <a:t>:</a:t>
            </a:r>
            <a:endParaRPr lang="en-US" b="1" dirty="0"/>
          </a:p>
          <a:p>
            <a:r>
              <a:rPr lang="es-ES" dirty="0"/>
              <a:t>Describe la añoranza que siente una mujer cuando se acerca en tren a su pueblo, después de veinte años de ausencia. Haz una versión con muchos adjetivos, y otra con pocos</a:t>
            </a:r>
            <a:endParaRPr lang="es-ES" dirty="0" smtClean="0"/>
          </a:p>
          <a:p>
            <a:pPr algn="just"/>
            <a:endParaRPr lang="en-US" dirty="0"/>
          </a:p>
          <a:p>
            <a:pPr algn="just"/>
            <a:endParaRPr lang="en-US" dirty="0"/>
          </a:p>
        </p:txBody>
      </p:sp>
    </p:spTree>
    <p:extLst>
      <p:ext uri="{BB962C8B-B14F-4D97-AF65-F5344CB8AC3E}">
        <p14:creationId xmlns:p14="http://schemas.microsoft.com/office/powerpoint/2010/main" val="35997028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5800" y="443862"/>
            <a:ext cx="10820400" cy="1293028"/>
          </a:xfrm>
        </p:spPr>
        <p:txBody>
          <a:bodyPr>
            <a:normAutofit fontScale="90000"/>
          </a:bodyPr>
          <a:lstStyle/>
          <a:p>
            <a:pPr algn="ctr"/>
            <a:r>
              <a:rPr lang="es-ES" b="1" dirty="0">
                <a:solidFill>
                  <a:srgbClr val="FF0000"/>
                </a:solidFill>
              </a:rPr>
              <a:t>CÓMO EVITAR LOS </a:t>
            </a:r>
            <a:r>
              <a:rPr lang="es-ES" b="1" dirty="0" smtClean="0">
                <a:solidFill>
                  <a:srgbClr val="FF0000"/>
                </a:solidFill>
              </a:rPr>
              <a:t>PRONOMBRES RELATIVOS: abuso del que</a:t>
            </a:r>
            <a:r>
              <a:rPr lang="en-US" b="1" dirty="0">
                <a:solidFill>
                  <a:srgbClr val="FF0000"/>
                </a:solidFill>
              </a:rPr>
              <a:t/>
            </a:r>
            <a:br>
              <a:rPr lang="en-US" b="1" dirty="0">
                <a:solidFill>
                  <a:srgbClr val="FF0000"/>
                </a:solidFill>
              </a:rPr>
            </a:br>
            <a:endParaRPr lang="en-US" dirty="0">
              <a:solidFill>
                <a:srgbClr val="FF0000"/>
              </a:solidFill>
            </a:endParaRPr>
          </a:p>
        </p:txBody>
      </p:sp>
      <p:sp>
        <p:nvSpPr>
          <p:cNvPr id="3" name="Marcador de contenido 2"/>
          <p:cNvSpPr>
            <a:spLocks noGrp="1"/>
          </p:cNvSpPr>
          <p:nvPr>
            <p:ph idx="1"/>
          </p:nvPr>
        </p:nvSpPr>
        <p:spPr>
          <a:xfrm>
            <a:off x="478410" y="1506403"/>
            <a:ext cx="11267388" cy="5064079"/>
          </a:xfrm>
        </p:spPr>
        <p:txBody>
          <a:bodyPr>
            <a:normAutofit/>
          </a:bodyPr>
          <a:lstStyle/>
          <a:p>
            <a:r>
              <a:rPr lang="es-ES" b="1" dirty="0"/>
              <a:t> </a:t>
            </a:r>
            <a:endParaRPr lang="en-US" dirty="0"/>
          </a:p>
          <a:p>
            <a:pPr algn="just"/>
            <a:r>
              <a:rPr lang="es-ES" dirty="0"/>
              <a:t>Uno de nuestros mayores defectos consiste en </a:t>
            </a:r>
            <a:r>
              <a:rPr lang="es-ES" dirty="0">
                <a:solidFill>
                  <a:srgbClr val="FF0000"/>
                </a:solidFill>
              </a:rPr>
              <a:t>abusar de las frases de relativo: </a:t>
            </a:r>
            <a:r>
              <a:rPr lang="es-ES" sz="3500" b="1" dirty="0" smtClean="0">
                <a:solidFill>
                  <a:srgbClr val="FF0000"/>
                </a:solidFill>
              </a:rPr>
              <a:t>usamos</a:t>
            </a:r>
            <a:r>
              <a:rPr lang="es-ES" dirty="0" smtClean="0">
                <a:solidFill>
                  <a:srgbClr val="FF0000"/>
                </a:solidFill>
              </a:rPr>
              <a:t> </a:t>
            </a:r>
            <a:r>
              <a:rPr lang="es-ES" sz="3200" b="1" dirty="0" smtClean="0">
                <a:solidFill>
                  <a:srgbClr val="FF0000"/>
                </a:solidFill>
              </a:rPr>
              <a:t>muchos </a:t>
            </a:r>
            <a:r>
              <a:rPr lang="es-ES" sz="3200" b="1" dirty="0">
                <a:solidFill>
                  <a:srgbClr val="FF0000"/>
                </a:solidFill>
              </a:rPr>
              <a:t>‘que’. </a:t>
            </a:r>
            <a:r>
              <a:rPr lang="es-ES" dirty="0"/>
              <a:t>Las oraciones de relativo no son un crimen gramatical. Pero </a:t>
            </a:r>
            <a:r>
              <a:rPr lang="es-ES" dirty="0" smtClean="0"/>
              <a:t>su abuso como </a:t>
            </a:r>
            <a:r>
              <a:rPr lang="es-ES" dirty="0"/>
              <a:t>complementos que socorren, aclaran o especifican, pueden convertirse en el fácil salvavidas de una mente indisciplinada, de alguien que se va por las ramas.</a:t>
            </a:r>
            <a:endParaRPr lang="en-US" dirty="0"/>
          </a:p>
          <a:p>
            <a:pPr algn="just"/>
            <a:r>
              <a:rPr lang="es-ES" dirty="0"/>
              <a:t> </a:t>
            </a:r>
            <a:endParaRPr lang="en-US" dirty="0"/>
          </a:p>
          <a:p>
            <a:pPr algn="just"/>
            <a:r>
              <a:rPr lang="es-ES" dirty="0"/>
              <a:t> </a:t>
            </a:r>
            <a:r>
              <a:rPr lang="es-ES" dirty="0" smtClean="0"/>
              <a:t>Ptolomeo </a:t>
            </a:r>
            <a:r>
              <a:rPr lang="es-ES" dirty="0"/>
              <a:t>II,</a:t>
            </a:r>
            <a:r>
              <a:rPr lang="es-ES" dirty="0">
                <a:solidFill>
                  <a:srgbClr val="FF0000"/>
                </a:solidFill>
              </a:rPr>
              <a:t> </a:t>
            </a:r>
            <a:r>
              <a:rPr lang="es-ES" u="sng" dirty="0">
                <a:solidFill>
                  <a:srgbClr val="FF0000"/>
                </a:solidFill>
              </a:rPr>
              <a:t>que</a:t>
            </a:r>
            <a:r>
              <a:rPr lang="es-ES" dirty="0">
                <a:solidFill>
                  <a:srgbClr val="FF0000"/>
                </a:solidFill>
              </a:rPr>
              <a:t> </a:t>
            </a:r>
            <a:r>
              <a:rPr lang="es-ES" dirty="0"/>
              <a:t>era el rey de los griegos en el siglo III antes de Cristo, y</a:t>
            </a:r>
            <a:r>
              <a:rPr lang="es-ES" dirty="0">
                <a:solidFill>
                  <a:srgbClr val="FF0000"/>
                </a:solidFill>
              </a:rPr>
              <a:t> </a:t>
            </a:r>
            <a:r>
              <a:rPr lang="es-ES" u="sng" dirty="0">
                <a:solidFill>
                  <a:srgbClr val="FF0000"/>
                </a:solidFill>
              </a:rPr>
              <a:t>que</a:t>
            </a:r>
            <a:r>
              <a:rPr lang="es-ES" dirty="0">
                <a:solidFill>
                  <a:srgbClr val="FF0000"/>
                </a:solidFill>
              </a:rPr>
              <a:t> </a:t>
            </a:r>
            <a:r>
              <a:rPr lang="es-ES" dirty="0"/>
              <a:t>deseaba engrandecer la biblioteca de Alejandría, invitó a setenta sabios judíos a escribir la historia de Israel. Los sabios </a:t>
            </a:r>
            <a:r>
              <a:rPr lang="es-ES" u="sng" dirty="0" smtClean="0">
                <a:solidFill>
                  <a:srgbClr val="FF0000"/>
                </a:solidFill>
              </a:rPr>
              <a:t>que</a:t>
            </a:r>
            <a:r>
              <a:rPr lang="es-ES" u="sng" dirty="0" smtClean="0">
                <a:solidFill>
                  <a:srgbClr val="FFFF00"/>
                </a:solidFill>
              </a:rPr>
              <a:t> </a:t>
            </a:r>
            <a:r>
              <a:rPr lang="es-ES" dirty="0" smtClean="0"/>
              <a:t>acudieron </a:t>
            </a:r>
            <a:r>
              <a:rPr lang="es-ES" dirty="0"/>
              <a:t>a aquella seductora llamada </a:t>
            </a:r>
            <a:r>
              <a:rPr lang="es-ES" b="1" u="sng" dirty="0">
                <a:solidFill>
                  <a:srgbClr val="FF0000"/>
                </a:solidFill>
              </a:rPr>
              <a:t>que</a:t>
            </a:r>
            <a:r>
              <a:rPr lang="es-ES" b="1" dirty="0">
                <a:solidFill>
                  <a:srgbClr val="FF0000"/>
                </a:solidFill>
              </a:rPr>
              <a:t> </a:t>
            </a:r>
            <a:r>
              <a:rPr lang="es-ES" dirty="0"/>
              <a:t>suponía volcar la historia de los judíos en el idioma más poderoso, idioma </a:t>
            </a:r>
            <a:r>
              <a:rPr lang="es-ES" u="sng" dirty="0">
                <a:solidFill>
                  <a:srgbClr val="FF0000"/>
                </a:solidFill>
              </a:rPr>
              <a:t>que</a:t>
            </a:r>
            <a:r>
              <a:rPr lang="es-ES" u="sng" dirty="0">
                <a:solidFill>
                  <a:srgbClr val="FFFF00"/>
                </a:solidFill>
              </a:rPr>
              <a:t> </a:t>
            </a:r>
            <a:r>
              <a:rPr lang="es-ES" dirty="0"/>
              <a:t>era hablado por el pueblo más civilizado de la época</a:t>
            </a:r>
            <a:r>
              <a:rPr lang="es-ES" dirty="0">
                <a:solidFill>
                  <a:srgbClr val="FF0000"/>
                </a:solidFill>
              </a:rPr>
              <a:t> </a:t>
            </a:r>
            <a:r>
              <a:rPr lang="es-ES" b="1" u="sng" dirty="0">
                <a:solidFill>
                  <a:srgbClr val="FF0000"/>
                </a:solidFill>
              </a:rPr>
              <a:t>que</a:t>
            </a:r>
            <a:r>
              <a:rPr lang="es-ES" b="1" dirty="0">
                <a:solidFill>
                  <a:srgbClr val="FF0000"/>
                </a:solidFill>
              </a:rPr>
              <a:t> </a:t>
            </a:r>
            <a:r>
              <a:rPr lang="es-ES" dirty="0"/>
              <a:t>eran los griegos</a:t>
            </a:r>
            <a:r>
              <a:rPr lang="es-ES" dirty="0" smtClean="0"/>
              <a:t>.</a:t>
            </a:r>
          </a:p>
          <a:p>
            <a:pPr algn="just"/>
            <a:endParaRPr lang="es-ES" dirty="0"/>
          </a:p>
          <a:p>
            <a:pPr algn="just"/>
            <a:r>
              <a:rPr lang="es-ES" dirty="0" smtClean="0"/>
              <a:t>Redacta el párrafo anterior , </a:t>
            </a:r>
            <a:r>
              <a:rPr lang="es-ES" u="sng" dirty="0" smtClean="0"/>
              <a:t>eliminando todos lo que </a:t>
            </a:r>
            <a:r>
              <a:rPr lang="es-ES" dirty="0" smtClean="0"/>
              <a:t>.</a:t>
            </a:r>
            <a:endParaRPr lang="en-US" dirty="0"/>
          </a:p>
        </p:txBody>
      </p:sp>
    </p:spTree>
    <p:extLst>
      <p:ext uri="{BB962C8B-B14F-4D97-AF65-F5344CB8AC3E}">
        <p14:creationId xmlns:p14="http://schemas.microsoft.com/office/powerpoint/2010/main" val="42246718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85800" y="923827"/>
            <a:ext cx="10820400" cy="5326143"/>
          </a:xfrm>
        </p:spPr>
        <p:txBody>
          <a:bodyPr/>
          <a:lstStyle/>
          <a:p>
            <a:r>
              <a:rPr lang="es-ES" sz="2400" b="1" dirty="0" smtClean="0">
                <a:solidFill>
                  <a:srgbClr val="FF0000"/>
                </a:solidFill>
              </a:rPr>
              <a:t>Elimina los  “que” en los siguientes enunciados </a:t>
            </a:r>
            <a:r>
              <a:rPr lang="es-ES" sz="2400" b="1" dirty="0" smtClean="0">
                <a:solidFill>
                  <a:srgbClr val="FFFF00"/>
                </a:solidFill>
              </a:rPr>
              <a:t>:</a:t>
            </a:r>
          </a:p>
          <a:p>
            <a:endParaRPr lang="es-ES" dirty="0" smtClean="0"/>
          </a:p>
          <a:p>
            <a:r>
              <a:rPr lang="es-ES" dirty="0" smtClean="0"/>
              <a:t> </a:t>
            </a:r>
            <a:r>
              <a:rPr lang="es-ES" dirty="0"/>
              <a:t>“El general que conquistó la ciudad</a:t>
            </a:r>
            <a:r>
              <a:rPr lang="es-ES" dirty="0" smtClean="0"/>
              <a:t>”</a:t>
            </a:r>
          </a:p>
          <a:p>
            <a:r>
              <a:rPr lang="es-ES" dirty="0" smtClean="0"/>
              <a:t>  Dos </a:t>
            </a:r>
            <a:r>
              <a:rPr lang="es-ES" dirty="0"/>
              <a:t>movimientos que se producen al mismo tiempo”.</a:t>
            </a:r>
            <a:endParaRPr lang="en-US" dirty="0"/>
          </a:p>
          <a:p>
            <a:r>
              <a:rPr lang="es-ES" dirty="0"/>
              <a:t>Un padre que perdona fácilmente a su </a:t>
            </a:r>
            <a:r>
              <a:rPr lang="es-ES" dirty="0" smtClean="0"/>
              <a:t>hijo</a:t>
            </a:r>
          </a:p>
          <a:p>
            <a:r>
              <a:rPr lang="es-ES" dirty="0"/>
              <a:t>Las hojas secas que hay en el </a:t>
            </a:r>
            <a:r>
              <a:rPr lang="es-ES" dirty="0" smtClean="0"/>
              <a:t>bosque</a:t>
            </a:r>
          </a:p>
          <a:p>
            <a:r>
              <a:rPr lang="es-ES" dirty="0"/>
              <a:t>Una prueba que confirma mis </a:t>
            </a:r>
            <a:r>
              <a:rPr lang="es-ES" dirty="0" smtClean="0"/>
              <a:t>sospechas</a:t>
            </a:r>
          </a:p>
          <a:p>
            <a:r>
              <a:rPr lang="es-ES" dirty="0"/>
              <a:t>Este es un texto que combina frases cortas y </a:t>
            </a:r>
            <a:r>
              <a:rPr lang="es-ES" dirty="0" smtClean="0"/>
              <a:t>largas</a:t>
            </a:r>
          </a:p>
          <a:p>
            <a:endParaRPr lang="en-US" dirty="0"/>
          </a:p>
        </p:txBody>
      </p:sp>
    </p:spTree>
    <p:extLst>
      <p:ext uri="{BB962C8B-B14F-4D97-AF65-F5344CB8AC3E}">
        <p14:creationId xmlns:p14="http://schemas.microsoft.com/office/powerpoint/2010/main" val="7844012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547567" y="575836"/>
            <a:ext cx="8610600" cy="894745"/>
          </a:xfrm>
        </p:spPr>
        <p:txBody>
          <a:bodyPr>
            <a:normAutofit fontScale="90000"/>
          </a:bodyPr>
          <a:lstStyle/>
          <a:p>
            <a:r>
              <a:rPr lang="es-ES" b="1" dirty="0">
                <a:solidFill>
                  <a:srgbClr val="FF0000"/>
                </a:solidFill>
              </a:rPr>
              <a:t>EL GRAN TRUCO DE LAS PREGUNTAS</a:t>
            </a:r>
            <a:r>
              <a:rPr lang="en-US" b="1" dirty="0">
                <a:solidFill>
                  <a:srgbClr val="FFFF00"/>
                </a:solidFill>
              </a:rPr>
              <a:t/>
            </a:r>
            <a:br>
              <a:rPr lang="en-US" b="1" dirty="0">
                <a:solidFill>
                  <a:srgbClr val="FFFF00"/>
                </a:solidFill>
              </a:rPr>
            </a:br>
            <a:r>
              <a:rPr lang="es-ES" b="1" dirty="0">
                <a:solidFill>
                  <a:srgbClr val="FFFF00"/>
                </a:solidFill>
              </a:rPr>
              <a:t> </a:t>
            </a:r>
            <a:r>
              <a:rPr lang="en-US" dirty="0">
                <a:solidFill>
                  <a:srgbClr val="FFFF00"/>
                </a:solidFill>
              </a:rPr>
              <a:t/>
            </a:r>
            <a:br>
              <a:rPr lang="en-US" dirty="0">
                <a:solidFill>
                  <a:srgbClr val="FFFF00"/>
                </a:solidFill>
              </a:rPr>
            </a:br>
            <a:endParaRPr lang="en-US" dirty="0">
              <a:solidFill>
                <a:srgbClr val="FFFF00"/>
              </a:solidFill>
            </a:endParaRPr>
          </a:p>
        </p:txBody>
      </p:sp>
      <p:sp>
        <p:nvSpPr>
          <p:cNvPr id="3" name="Marcador de contenido 2"/>
          <p:cNvSpPr>
            <a:spLocks noGrp="1"/>
          </p:cNvSpPr>
          <p:nvPr>
            <p:ph idx="1"/>
          </p:nvPr>
        </p:nvSpPr>
        <p:spPr>
          <a:xfrm>
            <a:off x="332295" y="1310052"/>
            <a:ext cx="11041144" cy="5081048"/>
          </a:xfrm>
        </p:spPr>
        <p:txBody>
          <a:bodyPr>
            <a:normAutofit/>
          </a:bodyPr>
          <a:lstStyle/>
          <a:p>
            <a:pPr algn="just"/>
            <a:r>
              <a:rPr lang="es-ES" sz="2400" dirty="0"/>
              <a:t>Cuando </a:t>
            </a:r>
            <a:r>
              <a:rPr lang="es-ES" sz="2400" dirty="0" smtClean="0"/>
              <a:t>hablamos </a:t>
            </a:r>
            <a:r>
              <a:rPr lang="es-ES" sz="2400" dirty="0"/>
              <a:t>con una persona durante largo rato, nuestro monólogo produce desatención y bostezos. Para aumentar el grado de interés, solemos intercalar preguntas: “¿Qué te parece? ¿Qué crees que hizo? ¿No resulta obvio?”.</a:t>
            </a:r>
            <a:endParaRPr lang="en-US" sz="2400" dirty="0"/>
          </a:p>
          <a:p>
            <a:pPr algn="just"/>
            <a:r>
              <a:rPr lang="es-ES" sz="2400" dirty="0"/>
              <a:t>Por la misma razón, atraparemos mejor la atención de nuestra audiencia si insertamos preguntas en un texto. Este truco funciona muy bien cuando se trata de un texto largo, complejo y con poco encanto. Es ideal para animar los discursos.</a:t>
            </a:r>
            <a:endParaRPr lang="en-US" sz="2400" dirty="0"/>
          </a:p>
          <a:p>
            <a:pPr algn="just"/>
            <a:r>
              <a:rPr lang="es-ES" sz="2400" dirty="0"/>
              <a:t>Las fórmulas son sencillas. El truco consiste en convertir enunciados afirmativos en interrogativos cada dos o tres párrafos. Por ejemplo, muchas veces escribimos ‘para llegar a este conclusión’. En lugar de ello, podemos decir: “¿Cómo llegamos a esta conclusión?”.</a:t>
            </a:r>
            <a:endParaRPr lang="en-US" sz="2400" dirty="0"/>
          </a:p>
          <a:p>
            <a:endParaRPr lang="en-US" sz="2400" dirty="0"/>
          </a:p>
        </p:txBody>
      </p:sp>
    </p:spTree>
    <p:extLst>
      <p:ext uri="{BB962C8B-B14F-4D97-AF65-F5344CB8AC3E}">
        <p14:creationId xmlns:p14="http://schemas.microsoft.com/office/powerpoint/2010/main" val="22682026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11085" y="678731"/>
            <a:ext cx="11430785" cy="5439266"/>
          </a:xfrm>
        </p:spPr>
        <p:txBody>
          <a:bodyPr>
            <a:normAutofit/>
          </a:bodyPr>
          <a:lstStyle/>
          <a:p>
            <a:pPr algn="just"/>
            <a:r>
              <a:rPr lang="es-ES" sz="2800" dirty="0"/>
              <a:t>La técnica de la pregunta es recomendable para hacer </a:t>
            </a:r>
            <a:r>
              <a:rPr lang="es-ES" sz="2800" dirty="0" smtClean="0"/>
              <a:t>que las</a:t>
            </a:r>
            <a:br>
              <a:rPr lang="es-ES" sz="2800" dirty="0" smtClean="0"/>
            </a:br>
            <a:r>
              <a:rPr lang="es-ES" sz="2800" dirty="0" smtClean="0"/>
              <a:t>transiciones </a:t>
            </a:r>
            <a:r>
              <a:rPr lang="es-ES" sz="2800" dirty="0"/>
              <a:t>entre párrafos sean más suaves, más imperceptibles. Por ejemplo:</a:t>
            </a:r>
            <a:endParaRPr lang="en-US" sz="2800" dirty="0"/>
          </a:p>
          <a:p>
            <a:pPr algn="just"/>
            <a:r>
              <a:rPr lang="es-ES" sz="2800" dirty="0"/>
              <a:t> </a:t>
            </a:r>
            <a:endParaRPr lang="en-US" sz="2800" dirty="0"/>
          </a:p>
          <a:p>
            <a:pPr algn="just"/>
            <a:r>
              <a:rPr lang="es-ES" sz="2800" dirty="0"/>
              <a:t>En muchos países se estimula la salud pública instalando polideportivos en función de la densidad de habitantes. </a:t>
            </a:r>
            <a:r>
              <a:rPr lang="es-ES" sz="2800" u="sng" dirty="0">
                <a:solidFill>
                  <a:srgbClr val="FF0000"/>
                </a:solidFill>
              </a:rPr>
              <a:t>¿Y cuál es la</a:t>
            </a:r>
            <a:r>
              <a:rPr lang="es-ES" sz="2800" dirty="0">
                <a:solidFill>
                  <a:srgbClr val="FF0000"/>
                </a:solidFill>
              </a:rPr>
              <a:t> </a:t>
            </a:r>
            <a:r>
              <a:rPr lang="es-ES" sz="2800" u="sng" dirty="0">
                <a:solidFill>
                  <a:srgbClr val="FF0000"/>
                </a:solidFill>
              </a:rPr>
              <a:t>densidad </a:t>
            </a:r>
            <a:r>
              <a:rPr lang="es-ES" sz="2800" u="sng" dirty="0" smtClean="0">
                <a:solidFill>
                  <a:srgbClr val="FF0000"/>
                </a:solidFill>
              </a:rPr>
              <a:t>requerida? </a:t>
            </a:r>
            <a:r>
              <a:rPr lang="es-ES" sz="2800" dirty="0" smtClean="0"/>
              <a:t>Si </a:t>
            </a:r>
            <a:r>
              <a:rPr lang="es-ES" sz="2800" dirty="0"/>
              <a:t>un barrio tiene más de 10.000 habitantes, el responsable de área levanta un complejo que incluya por lo menos un campo de fútbol, una cancha de baloncesto y una piscina.</a:t>
            </a:r>
            <a:endParaRPr lang="en-US" sz="2800" dirty="0"/>
          </a:p>
        </p:txBody>
      </p:sp>
    </p:spTree>
    <p:extLst>
      <p:ext uri="{BB962C8B-B14F-4D97-AF65-F5344CB8AC3E}">
        <p14:creationId xmlns:p14="http://schemas.microsoft.com/office/powerpoint/2010/main" val="14827398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01338" y="271491"/>
            <a:ext cx="11088278" cy="6185870"/>
          </a:xfrm>
        </p:spPr>
        <p:txBody>
          <a:bodyPr>
            <a:normAutofit/>
          </a:bodyPr>
          <a:lstStyle/>
          <a:p>
            <a:r>
              <a:rPr lang="es-ES" sz="2600" b="1" dirty="0">
                <a:solidFill>
                  <a:srgbClr val="FF0000"/>
                </a:solidFill>
              </a:rPr>
              <a:t>POR QUÉ SUPRIMIR LAS NEGACIONES</a:t>
            </a:r>
            <a:endParaRPr lang="en-US" sz="2600" b="1" dirty="0">
              <a:solidFill>
                <a:srgbClr val="FF0000"/>
              </a:solidFill>
            </a:endParaRPr>
          </a:p>
          <a:p>
            <a:r>
              <a:rPr lang="es-ES" b="1" dirty="0"/>
              <a:t> </a:t>
            </a:r>
            <a:endParaRPr lang="en-US" dirty="0"/>
          </a:p>
          <a:p>
            <a:pPr algn="just"/>
            <a:r>
              <a:rPr lang="es-ES" sz="2000" dirty="0"/>
              <a:t>Los </a:t>
            </a:r>
            <a:r>
              <a:rPr lang="es-ES" sz="2000" dirty="0" err="1">
                <a:solidFill>
                  <a:srgbClr val="FF0000"/>
                </a:solidFill>
              </a:rPr>
              <a:t>neurolingüistas</a:t>
            </a:r>
            <a:r>
              <a:rPr lang="es-ES" sz="2000" dirty="0">
                <a:solidFill>
                  <a:srgbClr val="FF0000"/>
                </a:solidFill>
              </a:rPr>
              <a:t> </a:t>
            </a:r>
            <a:r>
              <a:rPr lang="es-ES" sz="2000" dirty="0"/>
              <a:t>todavía andan discutiendo si la mente humana puede entender las </a:t>
            </a:r>
            <a:r>
              <a:rPr lang="es-ES" sz="2000" dirty="0" smtClean="0"/>
              <a:t>oraciones negativas</a:t>
            </a:r>
            <a:r>
              <a:rPr lang="es-ES" sz="2000" dirty="0"/>
              <a:t>. Unos dicen que el inconsciente interpreta a duras penas la negación, que es una autodestrucción de la mente, que no estamos preparados para eso…Muchos expertos en Neurolingüística afirman que las </a:t>
            </a:r>
            <a:r>
              <a:rPr lang="es-ES" sz="2000" u="sng" dirty="0"/>
              <a:t>frases positivas nos ayudan a alcanzar antes nuestra meta. Piensa en positivo y obtendrás tu recompensa</a:t>
            </a:r>
          </a:p>
          <a:p>
            <a:pPr algn="just"/>
            <a:endParaRPr lang="en-US" sz="2000" dirty="0"/>
          </a:p>
          <a:p>
            <a:pPr algn="just"/>
            <a:r>
              <a:rPr lang="es-ES" sz="2000" dirty="0"/>
              <a:t>Luego vienen los </a:t>
            </a:r>
            <a:r>
              <a:rPr lang="es-ES" sz="2000" dirty="0">
                <a:solidFill>
                  <a:srgbClr val="FF0000"/>
                </a:solidFill>
              </a:rPr>
              <a:t>psicólogos de la conducta </a:t>
            </a:r>
            <a:r>
              <a:rPr lang="es-ES" sz="2000" dirty="0"/>
              <a:t>que nos desaconsejan usar negaciones o frases negativas porque son pesimistas, nos impiden actuar y nos bloquean.</a:t>
            </a:r>
            <a:endParaRPr lang="en-US" sz="2000" dirty="0"/>
          </a:p>
          <a:p>
            <a:pPr algn="just"/>
            <a:endParaRPr lang="es-ES" sz="2000" dirty="0"/>
          </a:p>
          <a:p>
            <a:r>
              <a:rPr lang="es-ES" sz="2000" dirty="0"/>
              <a:t>Seamos francos: las negaciones son necesarias para escribir. </a:t>
            </a:r>
            <a:r>
              <a:rPr lang="es-ES" sz="2000" dirty="0" smtClean="0"/>
              <a:t>Hay incluso </a:t>
            </a:r>
            <a:r>
              <a:rPr lang="es-ES" sz="2000" dirty="0"/>
              <a:t>dobles negaciones que son habituales en el hablar, y no presentan problemas de comprensión</a:t>
            </a:r>
            <a:r>
              <a:rPr lang="es-ES" sz="2000" dirty="0" smtClean="0"/>
              <a:t>.</a:t>
            </a:r>
            <a:r>
              <a:rPr lang="es-ES" sz="2000" dirty="0"/>
              <a:t> </a:t>
            </a:r>
            <a:endParaRPr lang="en-US" sz="2000" dirty="0"/>
          </a:p>
          <a:p>
            <a:r>
              <a:rPr lang="es-ES" sz="2000" dirty="0"/>
              <a:t>“No hizo nada” “No vino nadie</a:t>
            </a:r>
            <a:r>
              <a:rPr lang="es-ES" sz="2000" dirty="0" smtClean="0"/>
              <a:t>” </a:t>
            </a:r>
            <a:r>
              <a:rPr lang="es-ES" sz="2000" dirty="0"/>
              <a:t>“No tengo ni un </a:t>
            </a:r>
            <a:r>
              <a:rPr lang="es-ES" sz="2000" dirty="0" smtClean="0"/>
              <a:t>peso”</a:t>
            </a:r>
            <a:endParaRPr lang="en-US" sz="2000" dirty="0"/>
          </a:p>
          <a:p>
            <a:pPr algn="just"/>
            <a:endParaRPr lang="es-ES" sz="2000" dirty="0" smtClean="0"/>
          </a:p>
          <a:p>
            <a:pPr algn="just"/>
            <a:endParaRPr lang="es-ES" dirty="0"/>
          </a:p>
          <a:p>
            <a:pPr algn="just"/>
            <a:endParaRPr lang="es-ES" dirty="0" smtClean="0"/>
          </a:p>
          <a:p>
            <a:pPr algn="just"/>
            <a:endParaRPr lang="en-US" dirty="0"/>
          </a:p>
          <a:p>
            <a:endParaRPr lang="en-US" dirty="0"/>
          </a:p>
        </p:txBody>
      </p:sp>
    </p:spTree>
    <p:extLst>
      <p:ext uri="{BB962C8B-B14F-4D97-AF65-F5344CB8AC3E}">
        <p14:creationId xmlns:p14="http://schemas.microsoft.com/office/powerpoint/2010/main" val="793883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84143" y="263951"/>
            <a:ext cx="10820400" cy="6862713"/>
          </a:xfrm>
        </p:spPr>
        <p:txBody>
          <a:bodyPr>
            <a:normAutofit fontScale="85000" lnSpcReduction="10000"/>
          </a:bodyPr>
          <a:lstStyle/>
          <a:p>
            <a:pPr lvl="1"/>
            <a:r>
              <a:rPr lang="es-ES" sz="2600" b="1" dirty="0" smtClean="0">
                <a:solidFill>
                  <a:srgbClr val="FF0000"/>
                </a:solidFill>
              </a:rPr>
              <a:t>INTRODUCCIONES</a:t>
            </a:r>
          </a:p>
          <a:p>
            <a:pPr lvl="1"/>
            <a:r>
              <a:rPr lang="es-ES" sz="2600" b="1" dirty="0" smtClean="0">
                <a:solidFill>
                  <a:srgbClr val="FF0000"/>
                </a:solidFill>
              </a:rPr>
              <a:t>Comenzar </a:t>
            </a:r>
            <a:r>
              <a:rPr lang="es-ES" sz="2600" b="1" dirty="0">
                <a:solidFill>
                  <a:srgbClr val="FF0000"/>
                </a:solidFill>
              </a:rPr>
              <a:t>con un relato</a:t>
            </a:r>
            <a:r>
              <a:rPr lang="es-ES" sz="2600" b="1" dirty="0">
                <a:solidFill>
                  <a:srgbClr val="FFFF00"/>
                </a:solidFill>
              </a:rPr>
              <a:t>.</a:t>
            </a:r>
            <a:r>
              <a:rPr lang="es-ES" sz="2600" b="1" dirty="0"/>
              <a:t> </a:t>
            </a:r>
            <a:r>
              <a:rPr lang="es-ES" sz="2600" dirty="0"/>
              <a:t>¿Por qué no comenzar con una historia personal?</a:t>
            </a:r>
            <a:endParaRPr lang="en-US" sz="2600" dirty="0"/>
          </a:p>
          <a:p>
            <a:r>
              <a:rPr lang="es-ES" sz="2600" dirty="0"/>
              <a:t> </a:t>
            </a:r>
            <a:r>
              <a:rPr lang="es-ES" sz="2600" dirty="0" smtClean="0"/>
              <a:t>Me </a:t>
            </a:r>
            <a:r>
              <a:rPr lang="es-ES" sz="2600" dirty="0"/>
              <a:t>disponía a disfrutar de mi primer día de visita a México,  cuando abrí la ventana y percibí una nube gris sobre los edificios. ¿Iba a llover? El parte del tiempo no decía nada de eso. Segundos después me di cuenta de que se trataba de contaminación. No cabía duda. Había aterrizado en una de las ciudades con más polución de nuestro planeta: Ciudad de México.</a:t>
            </a:r>
            <a:endParaRPr lang="en-US" sz="2600" dirty="0"/>
          </a:p>
          <a:p>
            <a:r>
              <a:rPr lang="es-ES" sz="2600" dirty="0"/>
              <a:t> </a:t>
            </a:r>
            <a:endParaRPr lang="en-US" sz="2600" dirty="0">
              <a:solidFill>
                <a:srgbClr val="FF0000"/>
              </a:solidFill>
            </a:endParaRPr>
          </a:p>
          <a:p>
            <a:pPr lvl="1"/>
            <a:r>
              <a:rPr lang="es-ES" sz="2600" b="1" dirty="0">
                <a:solidFill>
                  <a:srgbClr val="FF0000"/>
                </a:solidFill>
              </a:rPr>
              <a:t>¿Por qué no empezar con una pregunta?</a:t>
            </a:r>
            <a:endParaRPr lang="en-US" sz="2600" b="1" dirty="0">
              <a:solidFill>
                <a:srgbClr val="FF0000"/>
              </a:solidFill>
            </a:endParaRPr>
          </a:p>
          <a:p>
            <a:r>
              <a:rPr lang="es-ES" sz="2600" b="1" dirty="0">
                <a:solidFill>
                  <a:srgbClr val="FFFF00"/>
                </a:solidFill>
              </a:rPr>
              <a:t> </a:t>
            </a:r>
            <a:r>
              <a:rPr lang="es-ES" sz="2600" dirty="0" smtClean="0"/>
              <a:t>¿</a:t>
            </a:r>
            <a:r>
              <a:rPr lang="es-ES" sz="2600" dirty="0"/>
              <a:t>Sabían que en Ciudad de México hay más vehículos que en Finlandia?</a:t>
            </a:r>
            <a:endParaRPr lang="en-US" sz="2600" dirty="0"/>
          </a:p>
          <a:p>
            <a:r>
              <a:rPr lang="es-ES" sz="2600" dirty="0"/>
              <a:t> </a:t>
            </a:r>
            <a:endParaRPr lang="en-US" sz="2600" dirty="0"/>
          </a:p>
          <a:p>
            <a:pPr lvl="1"/>
            <a:r>
              <a:rPr lang="es-ES" sz="2600" b="1" dirty="0">
                <a:solidFill>
                  <a:srgbClr val="FF0000"/>
                </a:solidFill>
              </a:rPr>
              <a:t>Frases famosas</a:t>
            </a:r>
            <a:r>
              <a:rPr lang="es-ES" sz="2600" b="1" dirty="0"/>
              <a:t>. </a:t>
            </a:r>
            <a:r>
              <a:rPr lang="es-ES" sz="2600" dirty="0"/>
              <a:t>De pensadores, literatos, actores, del refranero... Tenemos un repertorio riquísimo de sentencias inteligentes que pueden enriquecer nuestro texto</a:t>
            </a:r>
            <a:r>
              <a:rPr lang="es-ES" sz="2600" dirty="0" smtClean="0"/>
              <a:t>.</a:t>
            </a:r>
          </a:p>
          <a:p>
            <a:pPr lvl="1"/>
            <a:endParaRPr lang="en-US" sz="2600" dirty="0"/>
          </a:p>
          <a:p>
            <a:r>
              <a:rPr lang="es-ES" sz="2600" dirty="0"/>
              <a:t>México lindo no es tan lindo cuando uno se enfrenta al tráfico, a la contaminación y al ruido.</a:t>
            </a:r>
            <a:endParaRPr lang="en-US" sz="2600" dirty="0"/>
          </a:p>
          <a:p>
            <a:r>
              <a:rPr lang="es-ES" sz="2600" dirty="0"/>
              <a:t> </a:t>
            </a:r>
            <a:endParaRPr lang="en-US" sz="2600" dirty="0"/>
          </a:p>
          <a:p>
            <a:endParaRPr lang="en-US" dirty="0"/>
          </a:p>
        </p:txBody>
      </p:sp>
    </p:spTree>
    <p:extLst>
      <p:ext uri="{BB962C8B-B14F-4D97-AF65-F5344CB8AC3E}">
        <p14:creationId xmlns:p14="http://schemas.microsoft.com/office/powerpoint/2010/main" val="38608021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13121" y="507161"/>
            <a:ext cx="11783506" cy="5705103"/>
          </a:xfrm>
        </p:spPr>
        <p:txBody>
          <a:bodyPr>
            <a:noAutofit/>
          </a:bodyPr>
          <a:lstStyle/>
          <a:p>
            <a:pPr algn="just"/>
            <a:r>
              <a:rPr lang="es-ES" sz="2400" dirty="0"/>
              <a:t>Donde	surge	</a:t>
            </a:r>
            <a:r>
              <a:rPr lang="es-ES" sz="2400" dirty="0" smtClean="0"/>
              <a:t>,de</a:t>
            </a:r>
            <a:r>
              <a:rPr lang="es-ES" sz="2400" dirty="0"/>
              <a:t>	</a:t>
            </a:r>
            <a:r>
              <a:rPr lang="es-ES" sz="2400" dirty="0" smtClean="0"/>
              <a:t> verdad,</a:t>
            </a:r>
            <a:r>
              <a:rPr lang="es-ES" sz="2400" dirty="0"/>
              <a:t>	el	problema	es	</a:t>
            </a:r>
            <a:r>
              <a:rPr lang="es-ES" sz="2400" dirty="0" smtClean="0"/>
              <a:t>en  determinadas </a:t>
            </a:r>
            <a:r>
              <a:rPr lang="es-ES" sz="2400" dirty="0"/>
              <a:t>construcciones.</a:t>
            </a:r>
            <a:endParaRPr lang="en-US" sz="2400" dirty="0"/>
          </a:p>
          <a:p>
            <a:pPr algn="just"/>
            <a:r>
              <a:rPr lang="es-ES" sz="2400" dirty="0"/>
              <a:t>“No puedo no ir” es difícil de entender. Pero decir “tengo que ir” es más fácil y encima es lo que significa esa frase.</a:t>
            </a:r>
            <a:endParaRPr lang="en-US" sz="2400" dirty="0"/>
          </a:p>
          <a:p>
            <a:pPr algn="just"/>
            <a:endParaRPr lang="en-US" sz="2400" u="sng" dirty="0" smtClean="0"/>
          </a:p>
          <a:p>
            <a:pPr algn="just"/>
            <a:r>
              <a:rPr lang="es-ES" sz="2400" dirty="0"/>
              <a:t> </a:t>
            </a:r>
            <a:r>
              <a:rPr lang="es-ES" sz="2400" dirty="0" smtClean="0"/>
              <a:t>CONVIERTE LA NEGACIÓN EN POSITIVO</a:t>
            </a:r>
            <a:endParaRPr lang="en-US" sz="2400" dirty="0"/>
          </a:p>
          <a:p>
            <a:pPr algn="just"/>
            <a:r>
              <a:rPr lang="es-ES" sz="2400" dirty="0"/>
              <a:t>“El juez </a:t>
            </a:r>
            <a:r>
              <a:rPr lang="es-ES" sz="2400" u="sng" dirty="0"/>
              <a:t>se negó</a:t>
            </a:r>
            <a:r>
              <a:rPr lang="es-ES" sz="2400" dirty="0"/>
              <a:t> a </a:t>
            </a:r>
            <a:r>
              <a:rPr lang="es-ES" sz="2400" u="sng" dirty="0"/>
              <a:t>suspender</a:t>
            </a:r>
            <a:r>
              <a:rPr lang="es-ES" sz="2400" dirty="0"/>
              <a:t> una frase del acusado en el sumario donde este </a:t>
            </a:r>
            <a:r>
              <a:rPr lang="es-ES" sz="2400" u="sng" dirty="0"/>
              <a:t>no admitía su participación en el </a:t>
            </a:r>
            <a:r>
              <a:rPr lang="es-ES" sz="2400" u="sng" dirty="0" smtClean="0"/>
              <a:t>asesinato</a:t>
            </a:r>
          </a:p>
          <a:p>
            <a:pPr algn="just"/>
            <a:endParaRPr lang="es-ES" sz="2400" u="sng" dirty="0"/>
          </a:p>
          <a:p>
            <a:r>
              <a:rPr lang="es-ES" sz="2400" dirty="0"/>
              <a:t>“Bruselas </a:t>
            </a:r>
            <a:r>
              <a:rPr lang="es-ES" sz="2400" u="sng" dirty="0"/>
              <a:t>pone en duda</a:t>
            </a:r>
            <a:r>
              <a:rPr lang="es-ES" sz="2400" dirty="0"/>
              <a:t> que el rescate a la banca </a:t>
            </a:r>
            <a:r>
              <a:rPr lang="es-ES" sz="2400" u="sng" dirty="0"/>
              <a:t>no se lleve</a:t>
            </a:r>
            <a:r>
              <a:rPr lang="es-ES" sz="2400" dirty="0"/>
              <a:t> por delante el déficit”.</a:t>
            </a:r>
            <a:endParaRPr lang="en-US" sz="2400" dirty="0"/>
          </a:p>
          <a:p>
            <a:r>
              <a:rPr lang="es-ES" sz="2400" dirty="0"/>
              <a:t>Y </a:t>
            </a:r>
            <a:r>
              <a:rPr lang="es-ES" sz="2400" dirty="0" smtClean="0"/>
              <a:t> </a:t>
            </a:r>
            <a:r>
              <a:rPr lang="es-ES" sz="2400" dirty="0"/>
              <a:t>las triples </a:t>
            </a:r>
            <a:r>
              <a:rPr lang="es-ES" sz="2400" dirty="0" smtClean="0"/>
              <a:t>negaciones????????  DEL   TERROR :</a:t>
            </a:r>
            <a:endParaRPr lang="en-US" sz="2400" dirty="0"/>
          </a:p>
          <a:p>
            <a:r>
              <a:rPr lang="es-ES" sz="2400" dirty="0" smtClean="0"/>
              <a:t>No </a:t>
            </a:r>
            <a:r>
              <a:rPr lang="es-ES" sz="2400" dirty="0"/>
              <a:t>es cierto que no pueda decir que no te quiero  </a:t>
            </a:r>
            <a:endParaRPr lang="en-US" sz="2400" dirty="0"/>
          </a:p>
          <a:p>
            <a:pPr algn="just"/>
            <a:endParaRPr lang="en-US" sz="2400" u="sng" dirty="0"/>
          </a:p>
        </p:txBody>
      </p:sp>
    </p:spTree>
    <p:extLst>
      <p:ext uri="{BB962C8B-B14F-4D97-AF65-F5344CB8AC3E}">
        <p14:creationId xmlns:p14="http://schemas.microsoft.com/office/powerpoint/2010/main" val="15762549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61793" y="0"/>
            <a:ext cx="8610600" cy="791050"/>
          </a:xfrm>
        </p:spPr>
        <p:txBody>
          <a:bodyPr>
            <a:normAutofit fontScale="90000"/>
          </a:bodyPr>
          <a:lstStyle/>
          <a:p>
            <a:r>
              <a:rPr lang="es-ES" dirty="0">
                <a:solidFill>
                  <a:srgbClr val="FF0000"/>
                </a:solidFill>
              </a:rPr>
              <a:t>CÓMO EMPLEAR ANALOGÍAS</a:t>
            </a:r>
            <a:r>
              <a:rPr lang="en-US" b="1" dirty="0"/>
              <a:t/>
            </a:r>
            <a:br>
              <a:rPr lang="en-US" b="1" dirty="0"/>
            </a:br>
            <a:endParaRPr lang="en-US" dirty="0"/>
          </a:p>
        </p:txBody>
      </p:sp>
      <p:sp>
        <p:nvSpPr>
          <p:cNvPr id="3" name="Marcador de contenido 2"/>
          <p:cNvSpPr>
            <a:spLocks noGrp="1"/>
          </p:cNvSpPr>
          <p:nvPr>
            <p:ph idx="1"/>
          </p:nvPr>
        </p:nvSpPr>
        <p:spPr/>
        <p:txBody>
          <a:bodyPr/>
          <a:lstStyle/>
          <a:p>
            <a:r>
              <a:rPr lang="es-ES" b="1" dirty="0"/>
              <a:t> </a:t>
            </a:r>
            <a:endParaRPr lang="en-US" dirty="0"/>
          </a:p>
          <a:p>
            <a:endParaRPr lang="en-US" dirty="0"/>
          </a:p>
        </p:txBody>
      </p:sp>
      <p:sp>
        <p:nvSpPr>
          <p:cNvPr id="5" name="Rectángulo 4"/>
          <p:cNvSpPr/>
          <p:nvPr/>
        </p:nvSpPr>
        <p:spPr>
          <a:xfrm>
            <a:off x="0" y="395525"/>
            <a:ext cx="11935906" cy="4711354"/>
          </a:xfrm>
          <a:prstGeom prst="rect">
            <a:avLst/>
          </a:prstGeom>
        </p:spPr>
        <p:txBody>
          <a:bodyPr wrap="square">
            <a:spAutoFit/>
          </a:bodyPr>
          <a:lstStyle/>
          <a:p>
            <a:pPr marL="76200" marR="76835" indent="457200" algn="just">
              <a:lnSpc>
                <a:spcPct val="116000"/>
              </a:lnSpc>
              <a:spcAft>
                <a:spcPts val="0"/>
              </a:spcAft>
            </a:pPr>
            <a:endParaRPr lang="es-ES" sz="2000" dirty="0" smtClean="0">
              <a:latin typeface="Arial" panose="020B0604020202020204" pitchFamily="34" charset="0"/>
              <a:ea typeface="Times New Roman" panose="02020603050405020304" pitchFamily="18" charset="0"/>
              <a:cs typeface="Arial" panose="020B0604020202020204" pitchFamily="34" charset="0"/>
            </a:endParaRPr>
          </a:p>
          <a:p>
            <a:pPr marL="76200" marR="76835" indent="457200" algn="just">
              <a:lnSpc>
                <a:spcPct val="116000"/>
              </a:lnSpc>
              <a:spcAft>
                <a:spcPts val="0"/>
              </a:spcAft>
            </a:pPr>
            <a:r>
              <a:rPr lang="es-ES" sz="2000" dirty="0" smtClean="0">
                <a:latin typeface="Arial" panose="020B0604020202020204" pitchFamily="34" charset="0"/>
                <a:ea typeface="Times New Roman" panose="02020603050405020304" pitchFamily="18" charset="0"/>
                <a:cs typeface="Arial" panose="020B0604020202020204" pitchFamily="34" charset="0"/>
              </a:rPr>
              <a:t> </a:t>
            </a:r>
            <a:r>
              <a:rPr lang="es-ES" sz="2400" dirty="0">
                <a:latin typeface="Arial" panose="020B0604020202020204" pitchFamily="34" charset="0"/>
                <a:ea typeface="Times New Roman" panose="02020603050405020304" pitchFamily="18" charset="0"/>
                <a:cs typeface="Arial" panose="020B0604020202020204" pitchFamily="34" charset="0"/>
              </a:rPr>
              <a:t>Se trata de </a:t>
            </a:r>
            <a:r>
              <a:rPr lang="es-ES" sz="2400" dirty="0" smtClean="0">
                <a:solidFill>
                  <a:srgbClr val="FF0000"/>
                </a:solidFill>
                <a:latin typeface="Arial" panose="020B0604020202020204" pitchFamily="34" charset="0"/>
                <a:ea typeface="Times New Roman" panose="02020603050405020304" pitchFamily="18" charset="0"/>
                <a:cs typeface="Arial" panose="020B0604020202020204" pitchFamily="34" charset="0"/>
              </a:rPr>
              <a:t>usar </a:t>
            </a:r>
            <a:r>
              <a:rPr lang="es-ES" sz="2400" b="1" dirty="0" smtClean="0">
                <a:solidFill>
                  <a:srgbClr val="FF0000"/>
                </a:solidFill>
                <a:latin typeface="Arial" panose="020B0604020202020204" pitchFamily="34" charset="0"/>
                <a:ea typeface="Times New Roman" panose="02020603050405020304" pitchFamily="18" charset="0"/>
                <a:cs typeface="Arial" panose="020B0604020202020204" pitchFamily="34" charset="0"/>
              </a:rPr>
              <a:t>una </a:t>
            </a:r>
            <a:r>
              <a:rPr lang="es-ES" sz="2400" b="1" dirty="0">
                <a:solidFill>
                  <a:srgbClr val="FF0000"/>
                </a:solidFill>
                <a:latin typeface="Arial" panose="020B0604020202020204" pitchFamily="34" charset="0"/>
                <a:ea typeface="Times New Roman" panose="02020603050405020304" pitchFamily="18" charset="0"/>
                <a:cs typeface="Arial" panose="020B0604020202020204" pitchFamily="34" charset="0"/>
              </a:rPr>
              <a:t>comparación </a:t>
            </a:r>
            <a:r>
              <a:rPr lang="es-ES" sz="2400" dirty="0">
                <a:latin typeface="Arial" panose="020B0604020202020204" pitchFamily="34" charset="0"/>
                <a:ea typeface="Times New Roman" panose="02020603050405020304" pitchFamily="18" charset="0"/>
                <a:cs typeface="Arial" panose="020B0604020202020204" pitchFamily="34" charset="0"/>
              </a:rPr>
              <a:t>(casi siempre con imágenes) para iluminar el significado</a:t>
            </a:r>
            <a:r>
              <a:rPr lang="es-ES" sz="2400" spc="-25" dirty="0">
                <a:latin typeface="Arial" panose="020B0604020202020204" pitchFamily="34" charset="0"/>
                <a:ea typeface="Times New Roman" panose="02020603050405020304" pitchFamily="18" charset="0"/>
                <a:cs typeface="Arial" panose="020B0604020202020204" pitchFamily="34" charset="0"/>
              </a:rPr>
              <a:t> </a:t>
            </a:r>
            <a:r>
              <a:rPr lang="es-ES" sz="2400" dirty="0">
                <a:latin typeface="Arial" panose="020B0604020202020204" pitchFamily="34" charset="0"/>
                <a:ea typeface="Times New Roman" panose="02020603050405020304" pitchFamily="18" charset="0"/>
                <a:cs typeface="Arial" panose="020B0604020202020204" pitchFamily="34" charset="0"/>
              </a:rPr>
              <a:t>de</a:t>
            </a:r>
            <a:r>
              <a:rPr lang="es-ES" sz="2400" spc="-20" dirty="0">
                <a:latin typeface="Arial" panose="020B0604020202020204" pitchFamily="34" charset="0"/>
                <a:ea typeface="Times New Roman" panose="02020603050405020304" pitchFamily="18" charset="0"/>
                <a:cs typeface="Arial" panose="020B0604020202020204" pitchFamily="34" charset="0"/>
              </a:rPr>
              <a:t> </a:t>
            </a:r>
            <a:r>
              <a:rPr lang="es-ES" sz="2400" dirty="0">
                <a:latin typeface="Arial" panose="020B0604020202020204" pitchFamily="34" charset="0"/>
                <a:ea typeface="Times New Roman" panose="02020603050405020304" pitchFamily="18" charset="0"/>
                <a:cs typeface="Arial" panose="020B0604020202020204" pitchFamily="34" charset="0"/>
              </a:rPr>
              <a:t>las</a:t>
            </a:r>
            <a:r>
              <a:rPr lang="es-ES" sz="2400" spc="-30" dirty="0">
                <a:latin typeface="Arial" panose="020B0604020202020204" pitchFamily="34" charset="0"/>
                <a:ea typeface="Times New Roman" panose="02020603050405020304" pitchFamily="18" charset="0"/>
                <a:cs typeface="Arial" panose="020B0604020202020204" pitchFamily="34" charset="0"/>
              </a:rPr>
              <a:t> </a:t>
            </a:r>
            <a:r>
              <a:rPr lang="es-ES" sz="2400" dirty="0">
                <a:latin typeface="Arial" panose="020B0604020202020204" pitchFamily="34" charset="0"/>
                <a:ea typeface="Times New Roman" panose="02020603050405020304" pitchFamily="18" charset="0"/>
                <a:cs typeface="Arial" panose="020B0604020202020204" pitchFamily="34" charset="0"/>
              </a:rPr>
              <a:t>cuestiones</a:t>
            </a:r>
            <a:r>
              <a:rPr lang="es-ES" sz="2400" spc="-35" dirty="0">
                <a:latin typeface="Arial" panose="020B0604020202020204" pitchFamily="34" charset="0"/>
                <a:ea typeface="Times New Roman" panose="02020603050405020304" pitchFamily="18" charset="0"/>
                <a:cs typeface="Arial" panose="020B0604020202020204" pitchFamily="34" charset="0"/>
              </a:rPr>
              <a:t> </a:t>
            </a:r>
            <a:r>
              <a:rPr lang="es-ES" sz="2400" dirty="0">
                <a:latin typeface="Arial" panose="020B0604020202020204" pitchFamily="34" charset="0"/>
                <a:ea typeface="Times New Roman" panose="02020603050405020304" pitchFamily="18" charset="0"/>
                <a:cs typeface="Arial" panose="020B0604020202020204" pitchFamily="34" charset="0"/>
              </a:rPr>
              <a:t>complejas.</a:t>
            </a:r>
            <a:r>
              <a:rPr lang="es-ES" sz="2400" spc="-20" dirty="0">
                <a:latin typeface="Arial" panose="020B0604020202020204" pitchFamily="34" charset="0"/>
                <a:ea typeface="Times New Roman" panose="02020603050405020304" pitchFamily="18" charset="0"/>
                <a:cs typeface="Arial" panose="020B0604020202020204" pitchFamily="34" charset="0"/>
              </a:rPr>
              <a:t> </a:t>
            </a:r>
            <a:r>
              <a:rPr lang="es-ES" sz="2400" spc="-20" dirty="0" smtClean="0">
                <a:latin typeface="Arial" panose="020B0604020202020204" pitchFamily="34" charset="0"/>
                <a:ea typeface="Times New Roman" panose="02020603050405020304" pitchFamily="18" charset="0"/>
                <a:cs typeface="Arial" panose="020B0604020202020204" pitchFamily="34" charset="0"/>
              </a:rPr>
              <a:t>N</a:t>
            </a:r>
            <a:r>
              <a:rPr lang="es-ES" sz="2400" dirty="0" smtClean="0">
                <a:latin typeface="Arial" panose="020B0604020202020204" pitchFamily="34" charset="0"/>
                <a:ea typeface="Times New Roman" panose="02020603050405020304" pitchFamily="18" charset="0"/>
                <a:cs typeface="Arial" panose="020B0604020202020204" pitchFamily="34" charset="0"/>
              </a:rPr>
              <a:t>os permite </a:t>
            </a:r>
            <a:r>
              <a:rPr lang="es-ES" sz="2400" dirty="0">
                <a:latin typeface="Arial" panose="020B0604020202020204" pitchFamily="34" charset="0"/>
                <a:ea typeface="Times New Roman" panose="02020603050405020304" pitchFamily="18" charset="0"/>
                <a:cs typeface="Arial" panose="020B0604020202020204" pitchFamily="34" charset="0"/>
              </a:rPr>
              <a:t>explicar con sencillez cuestiones abstractas o dilemas</a:t>
            </a:r>
            <a:r>
              <a:rPr lang="es-ES" sz="2400" spc="-135" dirty="0">
                <a:latin typeface="Arial" panose="020B0604020202020204" pitchFamily="34" charset="0"/>
                <a:ea typeface="Times New Roman" panose="02020603050405020304" pitchFamily="18" charset="0"/>
                <a:cs typeface="Arial" panose="020B0604020202020204" pitchFamily="34" charset="0"/>
              </a:rPr>
              <a:t> </a:t>
            </a:r>
            <a:r>
              <a:rPr lang="es-ES" sz="2400" dirty="0">
                <a:latin typeface="Arial" panose="020B0604020202020204" pitchFamily="34" charset="0"/>
                <a:ea typeface="Times New Roman" panose="02020603050405020304" pitchFamily="18" charset="0"/>
                <a:cs typeface="Arial" panose="020B0604020202020204" pitchFamily="34" charset="0"/>
              </a:rPr>
              <a:t>morales.</a:t>
            </a:r>
            <a:endParaRPr lang="en-US" sz="2400" dirty="0">
              <a:latin typeface="Arial" panose="020B0604020202020204" pitchFamily="34" charset="0"/>
              <a:ea typeface="Times New Roman" panose="02020603050405020304" pitchFamily="18" charset="0"/>
              <a:cs typeface="Arial" panose="020B0604020202020204" pitchFamily="34" charset="0"/>
            </a:endParaRPr>
          </a:p>
          <a:p>
            <a:pPr marL="533400" algn="just">
              <a:spcBef>
                <a:spcPts val="30"/>
              </a:spcBef>
              <a:spcAft>
                <a:spcPts val="0"/>
              </a:spcAft>
            </a:pPr>
            <a:r>
              <a:rPr lang="es-ES" sz="2400" dirty="0">
                <a:latin typeface="Arial" panose="020B0604020202020204" pitchFamily="34" charset="0"/>
                <a:ea typeface="Times New Roman" panose="02020603050405020304" pitchFamily="18" charset="0"/>
                <a:cs typeface="Arial" panose="020B0604020202020204" pitchFamily="34" charset="0"/>
              </a:rPr>
              <a:t>Por ejemplo, en filosofía:</a:t>
            </a:r>
            <a:endParaRPr lang="en-US" sz="2400" dirty="0">
              <a:latin typeface="Arial" panose="020B0604020202020204" pitchFamily="34" charset="0"/>
              <a:ea typeface="Times New Roman" panose="02020603050405020304" pitchFamily="18" charset="0"/>
              <a:cs typeface="Arial" panose="020B0604020202020204" pitchFamily="34" charset="0"/>
            </a:endParaRPr>
          </a:p>
          <a:p>
            <a:pPr marL="76200" marR="74295" indent="457200" algn="just">
              <a:lnSpc>
                <a:spcPct val="117000"/>
              </a:lnSpc>
              <a:spcBef>
                <a:spcPts val="230"/>
              </a:spcBef>
              <a:spcAft>
                <a:spcPts val="0"/>
              </a:spcAft>
            </a:pPr>
            <a:r>
              <a:rPr lang="es-ES" sz="2400" b="1" dirty="0">
                <a:latin typeface="Arial" panose="020B0604020202020204" pitchFamily="34" charset="0"/>
                <a:ea typeface="Times New Roman" panose="02020603050405020304" pitchFamily="18" charset="0"/>
                <a:cs typeface="Arial" panose="020B0604020202020204" pitchFamily="34" charset="0"/>
              </a:rPr>
              <a:t>-</a:t>
            </a:r>
            <a:r>
              <a:rPr lang="es-ES" sz="2400" b="1" dirty="0">
                <a:solidFill>
                  <a:srgbClr val="FF0000"/>
                </a:solidFill>
                <a:latin typeface="Arial" panose="020B0604020202020204" pitchFamily="34" charset="0"/>
                <a:ea typeface="Times New Roman" panose="02020603050405020304" pitchFamily="18" charset="0"/>
                <a:cs typeface="Arial" panose="020B0604020202020204" pitchFamily="34" charset="0"/>
              </a:rPr>
              <a:t>El mito de la caverna </a:t>
            </a:r>
            <a:r>
              <a:rPr lang="es-ES" sz="2400" dirty="0">
                <a:solidFill>
                  <a:srgbClr val="FF0000"/>
                </a:solidFill>
                <a:latin typeface="Arial" panose="020B0604020202020204" pitchFamily="34" charset="0"/>
                <a:ea typeface="Times New Roman" panose="02020603050405020304" pitchFamily="18" charset="0"/>
                <a:cs typeface="Arial" panose="020B0604020202020204" pitchFamily="34" charset="0"/>
              </a:rPr>
              <a:t>de Platón </a:t>
            </a:r>
            <a:r>
              <a:rPr lang="es-ES" sz="2400" dirty="0">
                <a:latin typeface="Arial" panose="020B0604020202020204" pitchFamily="34" charset="0"/>
                <a:ea typeface="Times New Roman" panose="02020603050405020304" pitchFamily="18" charset="0"/>
                <a:cs typeface="Arial" panose="020B0604020202020204" pitchFamily="34" charset="0"/>
              </a:rPr>
              <a:t>ha servido para explicar que nuestro conocimiento del mundo a través de los sentidos es imperfecto y que solo con la razón podremos entender el mundo de las ideas.</a:t>
            </a:r>
            <a:endParaRPr lang="en-US" sz="2400" dirty="0">
              <a:latin typeface="Arial" panose="020B0604020202020204" pitchFamily="34" charset="0"/>
              <a:ea typeface="Times New Roman" panose="02020603050405020304" pitchFamily="18" charset="0"/>
              <a:cs typeface="Arial" panose="020B0604020202020204" pitchFamily="34" charset="0"/>
            </a:endParaRPr>
          </a:p>
          <a:p>
            <a:pPr marL="76200" marR="74295" indent="457200" algn="just">
              <a:lnSpc>
                <a:spcPct val="116000"/>
              </a:lnSpc>
              <a:spcAft>
                <a:spcPts val="0"/>
              </a:spcAft>
            </a:pPr>
            <a:r>
              <a:rPr lang="es-ES" sz="2400" dirty="0">
                <a:solidFill>
                  <a:srgbClr val="FFFF00"/>
                </a:solidFill>
                <a:latin typeface="Arial" panose="020B0604020202020204" pitchFamily="34" charset="0"/>
                <a:ea typeface="Times New Roman" panose="02020603050405020304" pitchFamily="18" charset="0"/>
                <a:cs typeface="Arial" panose="020B0604020202020204" pitchFamily="34" charset="0"/>
              </a:rPr>
              <a:t>-</a:t>
            </a:r>
            <a:r>
              <a:rPr lang="es-ES" sz="2400" b="1" dirty="0">
                <a:solidFill>
                  <a:srgbClr val="FF0000"/>
                </a:solidFill>
                <a:latin typeface="Arial" panose="020B0604020202020204" pitchFamily="34" charset="0"/>
                <a:ea typeface="Times New Roman" panose="02020603050405020304" pitchFamily="18" charset="0"/>
                <a:cs typeface="Arial" panose="020B0604020202020204" pitchFamily="34" charset="0"/>
              </a:rPr>
              <a:t>El asno de Buridán </a:t>
            </a:r>
            <a:r>
              <a:rPr lang="es-ES" sz="2400" dirty="0">
                <a:latin typeface="Arial" panose="020B0604020202020204" pitchFamily="34" charset="0"/>
                <a:ea typeface="Times New Roman" panose="02020603050405020304" pitchFamily="18" charset="0"/>
                <a:cs typeface="Arial" panose="020B0604020202020204" pitchFamily="34" charset="0"/>
              </a:rPr>
              <a:t>se empleó para exponer el absurdo del libre albedrío: si a un asno se le ponen dos montones de heno a la misma distancia, no sabrá cual elegir y morirá de inanición</a:t>
            </a:r>
            <a:r>
              <a:rPr lang="es-ES" sz="2400" dirty="0" smtClean="0">
                <a:latin typeface="Arial" panose="020B0604020202020204" pitchFamily="34" charset="0"/>
                <a:ea typeface="Times New Roman" panose="02020603050405020304" pitchFamily="18" charset="0"/>
                <a:cs typeface="Arial" panose="020B0604020202020204" pitchFamily="34" charset="0"/>
              </a:rPr>
              <a:t>.</a:t>
            </a:r>
            <a:endParaRPr lang="en-US" sz="2400" dirty="0">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7952058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39045" y="752259"/>
            <a:ext cx="11191973" cy="5723956"/>
          </a:xfrm>
        </p:spPr>
        <p:txBody>
          <a:bodyPr>
            <a:normAutofit lnSpcReduction="10000"/>
          </a:bodyPr>
          <a:lstStyle/>
          <a:p>
            <a:r>
              <a:rPr lang="es-ES" b="1" dirty="0"/>
              <a:t>Sin analogía</a:t>
            </a:r>
            <a:r>
              <a:rPr lang="es-ES" b="1" dirty="0" smtClean="0"/>
              <a:t>:</a:t>
            </a:r>
            <a:r>
              <a:rPr lang="es-ES" b="1" dirty="0"/>
              <a:t> </a:t>
            </a:r>
            <a:endParaRPr lang="en-US" b="1" dirty="0"/>
          </a:p>
          <a:p>
            <a:r>
              <a:rPr lang="es-ES" dirty="0"/>
              <a:t>En Cruz Roja trabajan 97 millones de personas. </a:t>
            </a:r>
            <a:endParaRPr lang="es-ES" dirty="0" smtClean="0"/>
          </a:p>
          <a:p>
            <a:r>
              <a:rPr lang="es-ES" b="1" dirty="0" smtClean="0"/>
              <a:t>Con </a:t>
            </a:r>
            <a:r>
              <a:rPr lang="es-ES" b="1" dirty="0"/>
              <a:t>una analogía</a:t>
            </a:r>
            <a:r>
              <a:rPr lang="es-ES" dirty="0"/>
              <a:t>:</a:t>
            </a:r>
            <a:endParaRPr lang="en-US" dirty="0"/>
          </a:p>
          <a:p>
            <a:r>
              <a:rPr lang="es-ES" dirty="0"/>
              <a:t>En Cruz Roja trabajan 97 millones de personas. Si fuera una empresa, sería </a:t>
            </a:r>
            <a:r>
              <a:rPr lang="es-ES" dirty="0" smtClean="0"/>
              <a:t>la</a:t>
            </a:r>
            <a:r>
              <a:rPr lang="es-ES" dirty="0" smtClean="0"/>
              <a:t> </a:t>
            </a:r>
            <a:r>
              <a:rPr lang="es-ES" dirty="0"/>
              <a:t>número 1 del mundo en recursos </a:t>
            </a:r>
            <a:r>
              <a:rPr lang="es-ES" dirty="0" smtClean="0"/>
              <a:t>humanos</a:t>
            </a:r>
            <a:endParaRPr lang="es-ES" dirty="0" smtClean="0"/>
          </a:p>
          <a:p>
            <a:endParaRPr lang="es-ES" dirty="0"/>
          </a:p>
          <a:p>
            <a:r>
              <a:rPr lang="es-ES" b="1" dirty="0"/>
              <a:t>Sin comparación:</a:t>
            </a:r>
            <a:endParaRPr lang="en-US" b="1" dirty="0"/>
          </a:p>
          <a:p>
            <a:r>
              <a:rPr lang="es-ES" dirty="0"/>
              <a:t> </a:t>
            </a:r>
            <a:r>
              <a:rPr lang="es-ES" dirty="0" smtClean="0"/>
              <a:t>Los </a:t>
            </a:r>
            <a:r>
              <a:rPr lang="es-ES" dirty="0"/>
              <a:t>átomos son muy pequeños</a:t>
            </a:r>
            <a:r>
              <a:rPr lang="es-ES" dirty="0" smtClean="0"/>
              <a:t>.</a:t>
            </a:r>
          </a:p>
          <a:p>
            <a:r>
              <a:rPr lang="es-ES" dirty="0" smtClean="0"/>
              <a:t> </a:t>
            </a:r>
            <a:r>
              <a:rPr lang="es-ES" b="1" dirty="0"/>
              <a:t>Con una comparación</a:t>
            </a:r>
            <a:r>
              <a:rPr lang="es-ES" dirty="0"/>
              <a:t>:</a:t>
            </a:r>
            <a:endParaRPr lang="en-US" dirty="0"/>
          </a:p>
          <a:p>
            <a:r>
              <a:rPr lang="es-ES" dirty="0"/>
              <a:t>Un átomo es tan pequeño que si lo pusiéramos junto a un cabello humano, sería como poner un grano de arena junto a un rascacielos de 100 plantas</a:t>
            </a:r>
            <a:r>
              <a:rPr lang="es-ES" dirty="0" smtClean="0"/>
              <a:t>.</a:t>
            </a:r>
          </a:p>
          <a:p>
            <a:endParaRPr lang="es-ES" dirty="0"/>
          </a:p>
          <a:p>
            <a:r>
              <a:rPr lang="es-ES" b="1" dirty="0"/>
              <a:t>Ejercicio:</a:t>
            </a:r>
            <a:endParaRPr lang="en-US" b="1" dirty="0"/>
          </a:p>
          <a:p>
            <a:r>
              <a:rPr lang="es-ES" dirty="0"/>
              <a:t>Busca algunas comparaciones o símiles para aclarar mejor esta oración:</a:t>
            </a:r>
            <a:endParaRPr lang="en-US" dirty="0"/>
          </a:p>
          <a:p>
            <a:r>
              <a:rPr lang="es-ES" dirty="0"/>
              <a:t> </a:t>
            </a:r>
            <a:endParaRPr lang="en-US" dirty="0"/>
          </a:p>
        </p:txBody>
      </p:sp>
      <p:sp>
        <p:nvSpPr>
          <p:cNvPr id="2" name="CuadroTexto 1"/>
          <p:cNvSpPr txBox="1"/>
          <p:nvPr/>
        </p:nvSpPr>
        <p:spPr>
          <a:xfrm>
            <a:off x="2479249" y="311085"/>
            <a:ext cx="8869864" cy="461665"/>
          </a:xfrm>
          <a:prstGeom prst="rect">
            <a:avLst/>
          </a:prstGeom>
          <a:noFill/>
        </p:spPr>
        <p:txBody>
          <a:bodyPr wrap="none" rtlCol="0">
            <a:spAutoFit/>
          </a:bodyPr>
          <a:lstStyle/>
          <a:p>
            <a:r>
              <a:rPr lang="es-ES" sz="2400" b="1" dirty="0" smtClean="0">
                <a:solidFill>
                  <a:srgbClr val="FF0000"/>
                </a:solidFill>
              </a:rPr>
              <a:t>OBSERVA LOS SIGUIENTES ENUNCIADOS CON Y SIN ANALOGÍA </a:t>
            </a:r>
            <a:endParaRPr lang="en-US" sz="2400" b="1" dirty="0">
              <a:solidFill>
                <a:srgbClr val="FF0000"/>
              </a:solidFill>
            </a:endParaRPr>
          </a:p>
        </p:txBody>
      </p:sp>
    </p:spTree>
    <p:extLst>
      <p:ext uri="{BB962C8B-B14F-4D97-AF65-F5344CB8AC3E}">
        <p14:creationId xmlns:p14="http://schemas.microsoft.com/office/powerpoint/2010/main" val="299984328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57398" y="302204"/>
            <a:ext cx="11188045" cy="6325385"/>
          </a:xfrm>
        </p:spPr>
        <p:txBody>
          <a:bodyPr>
            <a:normAutofit/>
          </a:bodyPr>
          <a:lstStyle/>
          <a:p>
            <a:r>
              <a:rPr lang="es-ES" b="1" dirty="0" smtClean="0">
                <a:solidFill>
                  <a:srgbClr val="FFFF00"/>
                </a:solidFill>
              </a:rPr>
              <a:t>                                                       </a:t>
            </a:r>
            <a:r>
              <a:rPr lang="es-ES" sz="2400" b="1" dirty="0" smtClean="0">
                <a:solidFill>
                  <a:srgbClr val="FF0000"/>
                </a:solidFill>
              </a:rPr>
              <a:t>POR </a:t>
            </a:r>
            <a:r>
              <a:rPr lang="es-ES" sz="2400" b="1" dirty="0">
                <a:solidFill>
                  <a:srgbClr val="FF0000"/>
                </a:solidFill>
              </a:rPr>
              <a:t>QUÉ NECESITAMOS METÁFORAS</a:t>
            </a:r>
            <a:endParaRPr lang="en-US" sz="2400" b="1" dirty="0">
              <a:solidFill>
                <a:srgbClr val="FF0000"/>
              </a:solidFill>
            </a:endParaRPr>
          </a:p>
          <a:p>
            <a:r>
              <a:rPr lang="es-ES" b="1" dirty="0"/>
              <a:t> </a:t>
            </a:r>
            <a:endParaRPr lang="en-US" dirty="0"/>
          </a:p>
          <a:p>
            <a:pPr algn="just"/>
            <a:r>
              <a:rPr lang="es-ES" sz="2000" dirty="0" smtClean="0"/>
              <a:t>¿</a:t>
            </a:r>
            <a:r>
              <a:rPr lang="es-ES" sz="2000" dirty="0"/>
              <a:t>Es la metáfora </a:t>
            </a:r>
            <a:r>
              <a:rPr lang="es-ES" sz="2000" dirty="0" smtClean="0"/>
              <a:t>una </a:t>
            </a:r>
            <a:r>
              <a:rPr lang="es-ES" sz="2000" dirty="0"/>
              <a:t>especie de comparación, de símil,   de ejemplo? En absoluto. Es mucho más que  eso: cuando decimos que  </a:t>
            </a:r>
            <a:r>
              <a:rPr lang="es-ES" sz="2000" i="1" dirty="0"/>
              <a:t>el  mar estaba ardiente</a:t>
            </a:r>
            <a:r>
              <a:rPr lang="es-ES" sz="2000" dirty="0"/>
              <a:t>, o que </a:t>
            </a:r>
            <a:r>
              <a:rPr lang="es-ES" sz="2000" i="1" dirty="0"/>
              <a:t>nos miró con </a:t>
            </a:r>
            <a:r>
              <a:rPr lang="es-ES" sz="2000" i="1" dirty="0" smtClean="0"/>
              <a:t>ojos endiablados</a:t>
            </a:r>
            <a:r>
              <a:rPr lang="es-ES" sz="2000" dirty="0" smtClean="0"/>
              <a:t>, </a:t>
            </a:r>
            <a:r>
              <a:rPr lang="es-ES" sz="2000" dirty="0"/>
              <a:t>o que </a:t>
            </a:r>
            <a:r>
              <a:rPr lang="es-ES" sz="2000" i="1" dirty="0"/>
              <a:t>la empresa se fue a pique</a:t>
            </a:r>
            <a:r>
              <a:rPr lang="es-ES" sz="2000" dirty="0"/>
              <a:t>, </a:t>
            </a:r>
            <a:r>
              <a:rPr lang="es-ES" sz="2000" dirty="0" smtClean="0"/>
              <a:t> </a:t>
            </a:r>
            <a:r>
              <a:rPr lang="es-ES" sz="2000" dirty="0"/>
              <a:t>estamos creando </a:t>
            </a:r>
            <a:r>
              <a:rPr lang="es-ES" sz="2000" dirty="0" smtClean="0"/>
              <a:t>una  nueva </a:t>
            </a:r>
            <a:r>
              <a:rPr lang="es-ES" sz="2000" dirty="0"/>
              <a:t>realidad. No estamos comparando las empresas con buques, o los mares con el fuego, sino que estamos creando esas ‘realidades</a:t>
            </a:r>
            <a:r>
              <a:rPr lang="es-ES" sz="2000" dirty="0" smtClean="0"/>
              <a:t>’.</a:t>
            </a:r>
          </a:p>
          <a:p>
            <a:pPr algn="just"/>
            <a:r>
              <a:rPr lang="es-ES" sz="2000" dirty="0" smtClean="0"/>
              <a:t>Es </a:t>
            </a:r>
            <a:r>
              <a:rPr lang="es-ES" sz="2000" dirty="0"/>
              <a:t>importante entender que las metáforas no son juegos de palabras sino percepciones mentales de un nivel superior. Y se quedan ahí como una expresión de la realidad cotidiana</a:t>
            </a:r>
            <a:r>
              <a:rPr lang="es-ES" sz="2000" dirty="0" smtClean="0"/>
              <a:t>.</a:t>
            </a:r>
          </a:p>
          <a:p>
            <a:pPr algn="just"/>
            <a:r>
              <a:rPr lang="es-ES" sz="2000" dirty="0" smtClean="0"/>
              <a:t>Elegir </a:t>
            </a:r>
            <a:r>
              <a:rPr lang="es-ES" sz="2000" dirty="0"/>
              <a:t>la imagen adecuada para transmitir una idea, un juicio o un relato puede vivificar una explicación racional. Una metáfora contiene más poder de persuasión que una expresión llena de conceptos reales.</a:t>
            </a:r>
            <a:endParaRPr lang="en-US" sz="2000" dirty="0"/>
          </a:p>
          <a:p>
            <a:pPr algn="just"/>
            <a:r>
              <a:rPr lang="es-ES" sz="2000" dirty="0"/>
              <a:t> </a:t>
            </a:r>
            <a:r>
              <a:rPr lang="es-ES" sz="2000" dirty="0" smtClean="0"/>
              <a:t>Aquel </a:t>
            </a:r>
            <a:r>
              <a:rPr lang="es-ES" sz="2000" dirty="0"/>
              <a:t>hombre invirtió  todo su dinero en una mansión tan elevada   que sobrepasó a la iglesia del pueblo, pero  un  vendaval  la  destrozó  y  quedó arruinado. </a:t>
            </a:r>
            <a:r>
              <a:rPr lang="es-ES" sz="2000" i="1" u="sng" dirty="0"/>
              <a:t>Vendió su alma al diablo para desafiar al cielo, pero los dioses creyeron que se había acercado demasiado.</a:t>
            </a:r>
            <a:endParaRPr lang="en-US" sz="2000" i="1" u="sng" dirty="0"/>
          </a:p>
        </p:txBody>
      </p:sp>
    </p:spTree>
    <p:extLst>
      <p:ext uri="{BB962C8B-B14F-4D97-AF65-F5344CB8AC3E}">
        <p14:creationId xmlns:p14="http://schemas.microsoft.com/office/powerpoint/2010/main" val="35177576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19372" y="377875"/>
            <a:ext cx="9404023" cy="630794"/>
          </a:xfrm>
        </p:spPr>
        <p:txBody>
          <a:bodyPr>
            <a:normAutofit fontScale="90000"/>
          </a:bodyPr>
          <a:lstStyle/>
          <a:p>
            <a:r>
              <a:rPr lang="es-ES" b="1" dirty="0">
                <a:solidFill>
                  <a:srgbClr val="FF0000"/>
                </a:solidFill>
              </a:rPr>
              <a:t>CÓMO EXPRESAR IDEAS ABSTRACTAS</a:t>
            </a:r>
            <a:r>
              <a:rPr lang="en-US" b="1" dirty="0">
                <a:solidFill>
                  <a:srgbClr val="FFFF00"/>
                </a:solidFill>
              </a:rPr>
              <a:t/>
            </a:r>
            <a:br>
              <a:rPr lang="en-US" b="1" dirty="0">
                <a:solidFill>
                  <a:srgbClr val="FFFF00"/>
                </a:solidFill>
              </a:rPr>
            </a:br>
            <a:r>
              <a:rPr lang="es-ES" b="1" dirty="0"/>
              <a:t> </a:t>
            </a:r>
            <a:endParaRPr lang="en-US" dirty="0"/>
          </a:p>
        </p:txBody>
      </p:sp>
      <p:sp>
        <p:nvSpPr>
          <p:cNvPr id="3" name="Marcador de contenido 2"/>
          <p:cNvSpPr>
            <a:spLocks noGrp="1"/>
          </p:cNvSpPr>
          <p:nvPr>
            <p:ph idx="1"/>
          </p:nvPr>
        </p:nvSpPr>
        <p:spPr>
          <a:xfrm>
            <a:off x="233313" y="923827"/>
            <a:ext cx="11380510" cy="4941530"/>
          </a:xfrm>
        </p:spPr>
        <p:txBody>
          <a:bodyPr>
            <a:noAutofit/>
          </a:bodyPr>
          <a:lstStyle/>
          <a:p>
            <a:pPr algn="just"/>
            <a:r>
              <a:rPr lang="es-ES" sz="2000" dirty="0"/>
              <a:t>Organizar abstracciones es difícil. Reducir la información compleja a términos simples es uno de los habituales desafíos de quienes </a:t>
            </a:r>
            <a:r>
              <a:rPr lang="es-ES" sz="2000" dirty="0" smtClean="0"/>
              <a:t>manejan </a:t>
            </a:r>
            <a:r>
              <a:rPr lang="es-ES" sz="2000" dirty="0"/>
              <a:t/>
            </a:r>
            <a:br>
              <a:rPr lang="es-ES" sz="2000" dirty="0"/>
            </a:br>
            <a:r>
              <a:rPr lang="es-ES" sz="2000" dirty="0"/>
              <a:t>cuestiones financieras, informes técnicos, análisis de fenómenos políticos, o fórmulas matemáticas... Hacer las cosas fáciles es difícil. Requiere destreza. En muchos casos, nos </a:t>
            </a:r>
            <a:r>
              <a:rPr lang="es-ES" sz="2000" u="sng" dirty="0"/>
              <a:t>movemos en una dimensión sin tiempo ni espacio, sin volúmenes ni pesos, donde la mente ignora dónde hay que poner las cosas</a:t>
            </a:r>
            <a:r>
              <a:rPr lang="es-ES" sz="2000" dirty="0"/>
              <a:t>.</a:t>
            </a:r>
            <a:endParaRPr lang="en-US" sz="2000" dirty="0"/>
          </a:p>
          <a:p>
            <a:pPr algn="just"/>
            <a:r>
              <a:rPr lang="es-ES" sz="2000" dirty="0"/>
              <a:t>Pero debemos recordar que es más fácil entender lo concreto que lo abstracto. Por ejemplo</a:t>
            </a:r>
            <a:r>
              <a:rPr lang="es-ES" sz="2000" dirty="0" smtClean="0"/>
              <a:t>:</a:t>
            </a:r>
          </a:p>
          <a:p>
            <a:pPr algn="just"/>
            <a:r>
              <a:rPr lang="es-ES" sz="2000" dirty="0" smtClean="0"/>
              <a:t>ABSTRACCIÓN </a:t>
            </a:r>
            <a:endParaRPr lang="en-US" sz="2000" dirty="0"/>
          </a:p>
          <a:p>
            <a:pPr algn="just"/>
            <a:r>
              <a:rPr lang="es-ES" sz="2000" dirty="0"/>
              <a:t> El factor </a:t>
            </a:r>
            <a:r>
              <a:rPr lang="es-ES" sz="2000" dirty="0" smtClean="0"/>
              <a:t>emprendedor del </a:t>
            </a:r>
            <a:r>
              <a:rPr lang="es-ES" sz="2000" dirty="0"/>
              <a:t>siglo XIX instaló las bases fundamentales de los procesos que modificaron estructuralmente el método y el sistema de funcionamiento los recursos humanos</a:t>
            </a:r>
            <a:r>
              <a:rPr lang="es-ES" sz="2000" dirty="0" smtClean="0"/>
              <a:t>.</a:t>
            </a:r>
          </a:p>
          <a:p>
            <a:pPr algn="just"/>
            <a:r>
              <a:rPr lang="es-ES" sz="2000" dirty="0"/>
              <a:t> Si lo escribiéramos de </a:t>
            </a:r>
            <a:r>
              <a:rPr lang="es-ES" sz="2000" dirty="0" smtClean="0"/>
              <a:t>forma MÁS CONCRETA  </a:t>
            </a:r>
            <a:r>
              <a:rPr lang="es-ES" sz="2000" dirty="0"/>
              <a:t>quedaría así</a:t>
            </a:r>
            <a:r>
              <a:rPr lang="es-ES" sz="2000" dirty="0" smtClean="0"/>
              <a:t>:</a:t>
            </a:r>
          </a:p>
          <a:p>
            <a:pPr algn="just"/>
            <a:r>
              <a:rPr lang="es-ES" sz="2000" dirty="0" smtClean="0"/>
              <a:t>Los </a:t>
            </a:r>
            <a:r>
              <a:rPr lang="es-ES" sz="2000" dirty="0"/>
              <a:t>emprendedores ingleses del siglo XIX inventaron las máquinas de tejer y las locomotoras, que </a:t>
            </a:r>
            <a:r>
              <a:rPr lang="es-ES" sz="2000" dirty="0" smtClean="0"/>
              <a:t>ocasionaron una </a:t>
            </a:r>
            <a:r>
              <a:rPr lang="es-ES" sz="2000" dirty="0"/>
              <a:t>revolución en las horas de trabajo y las costumbres de los trabajadores.</a:t>
            </a:r>
            <a:endParaRPr lang="en-US" sz="2000" dirty="0"/>
          </a:p>
          <a:p>
            <a:pPr algn="just"/>
            <a:r>
              <a:rPr lang="es-ES" sz="2000" dirty="0"/>
              <a:t> </a:t>
            </a:r>
            <a:endParaRPr lang="en-US" sz="2000" dirty="0"/>
          </a:p>
          <a:p>
            <a:pPr algn="just"/>
            <a:r>
              <a:rPr lang="es-ES" sz="2000" dirty="0"/>
              <a:t> </a:t>
            </a:r>
            <a:endParaRPr lang="en-US" sz="2000" dirty="0"/>
          </a:p>
          <a:p>
            <a:pPr algn="just"/>
            <a:endParaRPr lang="en-US" sz="2000" dirty="0"/>
          </a:p>
        </p:txBody>
      </p:sp>
    </p:spTree>
    <p:extLst>
      <p:ext uri="{BB962C8B-B14F-4D97-AF65-F5344CB8AC3E}">
        <p14:creationId xmlns:p14="http://schemas.microsoft.com/office/powerpoint/2010/main" val="35317806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68079" y="293033"/>
            <a:ext cx="8610600" cy="875891"/>
          </a:xfrm>
        </p:spPr>
        <p:txBody>
          <a:bodyPr>
            <a:normAutofit fontScale="90000"/>
          </a:bodyPr>
          <a:lstStyle/>
          <a:p>
            <a:r>
              <a:rPr lang="es-ES" b="1" dirty="0">
                <a:solidFill>
                  <a:srgbClr val="FF0000"/>
                </a:solidFill>
              </a:rPr>
              <a:t>EFECTOS ESPECIALES: LOS OLORES</a:t>
            </a:r>
            <a:r>
              <a:rPr lang="en-US" b="1" dirty="0">
                <a:solidFill>
                  <a:srgbClr val="FFFF00"/>
                </a:solidFill>
              </a:rPr>
              <a:t/>
            </a:r>
            <a:br>
              <a:rPr lang="en-US" b="1" dirty="0">
                <a:solidFill>
                  <a:srgbClr val="FFFF00"/>
                </a:solidFill>
              </a:rPr>
            </a:br>
            <a:endParaRPr lang="en-US" dirty="0">
              <a:solidFill>
                <a:srgbClr val="FFFF00"/>
              </a:solidFill>
            </a:endParaRPr>
          </a:p>
        </p:txBody>
      </p:sp>
      <p:sp>
        <p:nvSpPr>
          <p:cNvPr id="3" name="Marcador de contenido 2"/>
          <p:cNvSpPr>
            <a:spLocks noGrp="1"/>
          </p:cNvSpPr>
          <p:nvPr>
            <p:ph idx="1"/>
          </p:nvPr>
        </p:nvSpPr>
        <p:spPr>
          <a:xfrm>
            <a:off x="291838" y="933254"/>
            <a:ext cx="10820400" cy="5382705"/>
          </a:xfrm>
        </p:spPr>
        <p:txBody>
          <a:bodyPr>
            <a:normAutofit/>
          </a:bodyPr>
          <a:lstStyle/>
          <a:p>
            <a:r>
              <a:rPr lang="es-ES" b="1" dirty="0"/>
              <a:t> </a:t>
            </a:r>
            <a:endParaRPr lang="en-US" dirty="0"/>
          </a:p>
          <a:p>
            <a:pPr algn="just"/>
            <a:r>
              <a:rPr lang="es-ES" sz="2000" dirty="0"/>
              <a:t>El alemán Patrick </a:t>
            </a:r>
            <a:r>
              <a:rPr lang="es-ES" sz="2000" dirty="0" err="1"/>
              <a:t>Süskind</a:t>
            </a:r>
            <a:r>
              <a:rPr lang="es-ES" sz="2000" dirty="0"/>
              <a:t> obtuvo un enorme éxito en los años noventa cuando escribió una novela titulada </a:t>
            </a:r>
            <a:r>
              <a:rPr lang="es-ES" sz="2000" i="1" dirty="0"/>
              <a:t>El perfume</a:t>
            </a:r>
            <a:r>
              <a:rPr lang="es-ES" sz="2000" dirty="0"/>
              <a:t>. Hasta se convirtió en un </a:t>
            </a:r>
            <a:r>
              <a:rPr lang="es-ES" sz="2000" dirty="0" smtClean="0"/>
              <a:t>largometraje</a:t>
            </a:r>
            <a:r>
              <a:rPr lang="es-ES" sz="2000" dirty="0" smtClean="0"/>
              <a:t>. Los </a:t>
            </a:r>
            <a:r>
              <a:rPr lang="es-ES" sz="2000" dirty="0"/>
              <a:t>que han leído esta novela confiesan que en algún momento llegaron a oler los aromas que describía el autor. ¿Sentir los olores descritos con palabras</a:t>
            </a:r>
            <a:r>
              <a:rPr lang="es-ES" sz="2000" dirty="0" smtClean="0"/>
              <a:t>?</a:t>
            </a:r>
          </a:p>
          <a:p>
            <a:pPr algn="just"/>
            <a:r>
              <a:rPr lang="es-ES" sz="2000" dirty="0"/>
              <a:t>El perfume era </a:t>
            </a:r>
            <a:r>
              <a:rPr lang="es-ES" sz="2000" u="sng" dirty="0"/>
              <a:t>asquerosamente bueno</a:t>
            </a:r>
            <a:r>
              <a:rPr lang="es-ES" sz="2000" dirty="0"/>
              <a:t>. Aquel miserable de </a:t>
            </a:r>
            <a:r>
              <a:rPr lang="es-ES" sz="2000" dirty="0" err="1"/>
              <a:t>Pèlissier</a:t>
            </a:r>
            <a:r>
              <a:rPr lang="es-ES" sz="2000" dirty="0"/>
              <a:t> era por desgracia un experto, un maestro, ¡maldita sea!, aunque no hubiera aprendido nada. Baldini deseó que el ‘Amor y Psique’ fuera suyo. No tenía nada de vulgar, era absolutamente </a:t>
            </a:r>
            <a:r>
              <a:rPr lang="es-ES" sz="2000" u="sng" dirty="0"/>
              <a:t>clásico, redondo y</a:t>
            </a:r>
            <a:r>
              <a:rPr lang="es-ES" sz="2000" dirty="0"/>
              <a:t> </a:t>
            </a:r>
            <a:r>
              <a:rPr lang="es-ES" sz="2000" u="sng" dirty="0"/>
              <a:t>armonioso</a:t>
            </a:r>
            <a:r>
              <a:rPr lang="es-ES" sz="2000" dirty="0"/>
              <a:t> y, pese a ello, de una novedad fascinadora. Era </a:t>
            </a:r>
            <a:r>
              <a:rPr lang="es-ES" sz="2000" u="sng" dirty="0"/>
              <a:t>fresco</a:t>
            </a:r>
            <a:r>
              <a:rPr lang="es-ES" sz="2000" dirty="0"/>
              <a:t>, pero no atrevido, floral, sin ser empalagoso. Tenía </a:t>
            </a:r>
            <a:r>
              <a:rPr lang="es-ES" sz="2000" u="sng" dirty="0"/>
              <a:t>profundidad</a:t>
            </a:r>
            <a:r>
              <a:rPr lang="es-ES" sz="2000" dirty="0"/>
              <a:t>, una profundidad </a:t>
            </a:r>
            <a:r>
              <a:rPr lang="es-ES" sz="2000" u="sng" dirty="0"/>
              <a:t>marrón oscura</a:t>
            </a:r>
            <a:r>
              <a:rPr lang="es-ES" sz="2000" dirty="0"/>
              <a:t>, magnífica, seductora, penetrante, </a:t>
            </a:r>
            <a:r>
              <a:rPr lang="es-ES" sz="2000" u="sng" dirty="0"/>
              <a:t>cálida</a:t>
            </a:r>
            <a:r>
              <a:rPr lang="es-ES" sz="2000" dirty="0"/>
              <a:t>, y a pesar de ello no era excesivo ni </a:t>
            </a:r>
            <a:r>
              <a:rPr lang="es-ES" sz="2000" u="sng" dirty="0"/>
              <a:t>denso</a:t>
            </a:r>
            <a:r>
              <a:rPr lang="es-ES" sz="2000" dirty="0"/>
              <a:t>. </a:t>
            </a:r>
            <a:endParaRPr lang="es-ES" sz="2000" dirty="0" smtClean="0"/>
          </a:p>
          <a:p>
            <a:pPr algn="just"/>
            <a:endParaRPr lang="es-ES" sz="2000" dirty="0"/>
          </a:p>
          <a:p>
            <a:r>
              <a:rPr lang="es-ES" sz="2000" b="1" dirty="0" smtClean="0"/>
              <a:t>Ejercicio</a:t>
            </a:r>
            <a:r>
              <a:rPr lang="es-ES" sz="2000" dirty="0"/>
              <a:t>:</a:t>
            </a:r>
            <a:endParaRPr lang="en-US" sz="2000" b="1" dirty="0"/>
          </a:p>
          <a:p>
            <a:r>
              <a:rPr lang="es-ES" sz="2000" dirty="0"/>
              <a:t>Recrea el olor de un puerto pesquero</a:t>
            </a:r>
            <a:endParaRPr lang="en-US" sz="2000" dirty="0"/>
          </a:p>
          <a:p>
            <a:endParaRPr lang="en-US" dirty="0"/>
          </a:p>
        </p:txBody>
      </p:sp>
    </p:spTree>
    <p:extLst>
      <p:ext uri="{BB962C8B-B14F-4D97-AF65-F5344CB8AC3E}">
        <p14:creationId xmlns:p14="http://schemas.microsoft.com/office/powerpoint/2010/main" val="50675246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95942" y="0"/>
            <a:ext cx="9180135" cy="1293028"/>
          </a:xfrm>
        </p:spPr>
        <p:txBody>
          <a:bodyPr>
            <a:normAutofit/>
          </a:bodyPr>
          <a:lstStyle/>
          <a:p>
            <a:r>
              <a:rPr lang="es-ES" b="1" dirty="0">
                <a:solidFill>
                  <a:srgbClr val="FF0000"/>
                </a:solidFill>
              </a:rPr>
              <a:t>EFECTOS ESPECIALES: LOS SONIDOS</a:t>
            </a:r>
            <a:r>
              <a:rPr lang="en-US" b="1" dirty="0">
                <a:solidFill>
                  <a:srgbClr val="FFFF00"/>
                </a:solidFill>
              </a:rPr>
              <a:t/>
            </a:r>
            <a:br>
              <a:rPr lang="en-US" b="1" dirty="0">
                <a:solidFill>
                  <a:srgbClr val="FFFF00"/>
                </a:solidFill>
              </a:rPr>
            </a:br>
            <a:endParaRPr lang="en-US" dirty="0">
              <a:solidFill>
                <a:srgbClr val="FFFF00"/>
              </a:solidFill>
            </a:endParaRPr>
          </a:p>
        </p:txBody>
      </p:sp>
      <p:sp>
        <p:nvSpPr>
          <p:cNvPr id="3" name="Marcador de contenido 2"/>
          <p:cNvSpPr>
            <a:spLocks noGrp="1"/>
          </p:cNvSpPr>
          <p:nvPr>
            <p:ph idx="1"/>
          </p:nvPr>
        </p:nvSpPr>
        <p:spPr>
          <a:xfrm>
            <a:off x="0" y="646514"/>
            <a:ext cx="11585543" cy="5890172"/>
          </a:xfrm>
        </p:spPr>
        <p:txBody>
          <a:bodyPr>
            <a:noAutofit/>
          </a:bodyPr>
          <a:lstStyle/>
          <a:p>
            <a:r>
              <a:rPr lang="es-ES" sz="2000" b="1" dirty="0"/>
              <a:t> </a:t>
            </a:r>
            <a:r>
              <a:rPr lang="es-ES" sz="2000" dirty="0" smtClean="0"/>
              <a:t>Una </a:t>
            </a:r>
            <a:r>
              <a:rPr lang="es-ES" sz="2000" dirty="0"/>
              <a:t>vez preguntaron a </a:t>
            </a:r>
            <a:r>
              <a:rPr lang="es-ES" sz="2000" dirty="0" err="1"/>
              <a:t>Nabokov</a:t>
            </a:r>
            <a:r>
              <a:rPr lang="es-ES" sz="2000" dirty="0"/>
              <a:t> por qué ponía tanta atención a los nombres de sus personajes como Lolita </a:t>
            </a:r>
            <a:r>
              <a:rPr lang="es-ES" sz="2000" dirty="0" smtClean="0"/>
              <a:t>.</a:t>
            </a:r>
            <a:endParaRPr lang="en-US" sz="2000" dirty="0"/>
          </a:p>
          <a:p>
            <a:pPr algn="just"/>
            <a:r>
              <a:rPr lang="es-ES" sz="2000" dirty="0"/>
              <a:t>Respondió que en el caso de Lolita necesitaba un diminutivo que tuviese ‘una cadencia lírica’. “Una de las letras más </a:t>
            </a:r>
            <a:r>
              <a:rPr lang="es-ES" sz="2000" dirty="0" smtClean="0"/>
              <a:t>limpias </a:t>
            </a:r>
            <a:r>
              <a:rPr lang="es-ES" sz="2000" dirty="0"/>
              <a:t>y hermosas es la “L”. El sufijo ‘</a:t>
            </a:r>
            <a:r>
              <a:rPr lang="es-ES" sz="2000" dirty="0" err="1"/>
              <a:t>ita</a:t>
            </a:r>
            <a:r>
              <a:rPr lang="es-ES" sz="2000" dirty="0"/>
              <a:t>’ tiene mucha ternura latina, y también requería eso”, decía el autor ruso</a:t>
            </a:r>
            <a:r>
              <a:rPr lang="es-ES" sz="2000" dirty="0" smtClean="0"/>
              <a:t>.</a:t>
            </a:r>
          </a:p>
          <a:p>
            <a:r>
              <a:rPr lang="es-ES" sz="2000" dirty="0" smtClean="0"/>
              <a:t>García </a:t>
            </a:r>
            <a:r>
              <a:rPr lang="es-ES" sz="2000" dirty="0"/>
              <a:t>Márquez en </a:t>
            </a:r>
            <a:r>
              <a:rPr lang="es-ES" sz="2000" i="1" dirty="0"/>
              <a:t>El amor y otros demonios</a:t>
            </a:r>
            <a:r>
              <a:rPr lang="es-ES" sz="2000" dirty="0"/>
              <a:t>, cuenta el final de una niña mordida por un perro rabioso.</a:t>
            </a:r>
            <a:endParaRPr lang="en-US" sz="2000" dirty="0"/>
          </a:p>
          <a:p>
            <a:r>
              <a:rPr lang="es-ES" sz="2000" dirty="0"/>
              <a:t> </a:t>
            </a:r>
            <a:r>
              <a:rPr lang="es-ES" sz="2000" dirty="0" smtClean="0">
                <a:solidFill>
                  <a:srgbClr val="FF0000"/>
                </a:solidFill>
              </a:rPr>
              <a:t>El </a:t>
            </a:r>
            <a:r>
              <a:rPr lang="es-ES" sz="2000" dirty="0">
                <a:solidFill>
                  <a:srgbClr val="FF0000"/>
                </a:solidFill>
              </a:rPr>
              <a:t>segundo día se sintió un bramido inmenso de ganados embravecidos, la tierra tembló, y ya no fue posible pensar que Sierva María no estuviera a merced de todos los demonios del averno</a:t>
            </a:r>
            <a:r>
              <a:rPr lang="es-ES" sz="2000" dirty="0">
                <a:solidFill>
                  <a:srgbClr val="FFFF00"/>
                </a:solidFill>
              </a:rPr>
              <a:t>.</a:t>
            </a:r>
            <a:endParaRPr lang="en-US" sz="2000" dirty="0">
              <a:solidFill>
                <a:srgbClr val="FFFF00"/>
              </a:solidFill>
            </a:endParaRPr>
          </a:p>
          <a:p>
            <a:r>
              <a:rPr lang="es-ES" sz="2000" dirty="0">
                <a:solidFill>
                  <a:srgbClr val="FFFF00"/>
                </a:solidFill>
              </a:rPr>
              <a:t> </a:t>
            </a:r>
            <a:r>
              <a:rPr lang="es-ES" sz="2000" dirty="0" smtClean="0"/>
              <a:t>La </a:t>
            </a:r>
            <a:r>
              <a:rPr lang="es-ES" sz="2000" dirty="0"/>
              <a:t>acumulación de sílabas con la letra </a:t>
            </a:r>
            <a:r>
              <a:rPr lang="es-ES" sz="2000" dirty="0">
                <a:solidFill>
                  <a:srgbClr val="FF0000"/>
                </a:solidFill>
              </a:rPr>
              <a:t>'eme' </a:t>
            </a:r>
            <a:r>
              <a:rPr lang="es-ES" sz="2000" dirty="0"/>
              <a:t>origina un efecto tan sonoro que llega a retumbar en la mente del lector para acentuar la sensación de bramido. Muchos autores trabajan a propósito este </a:t>
            </a:r>
            <a:r>
              <a:rPr lang="es-ES" sz="2000" dirty="0" smtClean="0"/>
              <a:t>efecto</a:t>
            </a:r>
          </a:p>
          <a:p>
            <a:r>
              <a:rPr lang="es-ES" sz="2000" b="1" dirty="0" smtClean="0"/>
              <a:t>Ejercicio</a:t>
            </a:r>
            <a:r>
              <a:rPr lang="es-ES" sz="2000" dirty="0"/>
              <a:t>:</a:t>
            </a:r>
            <a:endParaRPr lang="en-US" sz="2000" b="1" dirty="0"/>
          </a:p>
          <a:p>
            <a:r>
              <a:rPr lang="es-ES" sz="2000" dirty="0"/>
              <a:t>Recrea el sonido del ambiente un campo de fútbol repleto de gente.</a:t>
            </a:r>
            <a:endParaRPr lang="en-US" sz="2000" dirty="0"/>
          </a:p>
          <a:p>
            <a:r>
              <a:rPr lang="es-ES" sz="2000" dirty="0"/>
              <a:t> </a:t>
            </a:r>
            <a:endParaRPr lang="en-US" sz="2000" dirty="0"/>
          </a:p>
          <a:p>
            <a:endParaRPr lang="en-US" sz="2000" dirty="0"/>
          </a:p>
        </p:txBody>
      </p:sp>
    </p:spTree>
    <p:extLst>
      <p:ext uri="{BB962C8B-B14F-4D97-AF65-F5344CB8AC3E}">
        <p14:creationId xmlns:p14="http://schemas.microsoft.com/office/powerpoint/2010/main" val="130659860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752626" y="302460"/>
            <a:ext cx="7367833" cy="838183"/>
          </a:xfrm>
        </p:spPr>
        <p:txBody>
          <a:bodyPr>
            <a:normAutofit fontScale="90000"/>
          </a:bodyPr>
          <a:lstStyle/>
          <a:p>
            <a:r>
              <a:rPr lang="es-ES" b="1" dirty="0">
                <a:solidFill>
                  <a:srgbClr val="FF0000"/>
                </a:solidFill>
              </a:rPr>
              <a:t>EFECTOS: MOSTRAR SIN DECIR</a:t>
            </a:r>
            <a:r>
              <a:rPr lang="en-US" b="1" dirty="0">
                <a:solidFill>
                  <a:srgbClr val="FF0000"/>
                </a:solidFill>
              </a:rPr>
              <a:t/>
            </a:r>
            <a:br>
              <a:rPr lang="en-US" b="1" dirty="0">
                <a:solidFill>
                  <a:srgbClr val="FF0000"/>
                </a:solidFill>
              </a:rPr>
            </a:br>
            <a:endParaRPr lang="en-US" dirty="0">
              <a:solidFill>
                <a:srgbClr val="FF0000"/>
              </a:solidFill>
            </a:endParaRPr>
          </a:p>
        </p:txBody>
      </p:sp>
      <p:sp>
        <p:nvSpPr>
          <p:cNvPr id="3" name="Marcador de contenido 2"/>
          <p:cNvSpPr>
            <a:spLocks noGrp="1"/>
          </p:cNvSpPr>
          <p:nvPr>
            <p:ph idx="1"/>
          </p:nvPr>
        </p:nvSpPr>
        <p:spPr>
          <a:xfrm>
            <a:off x="214459" y="886120"/>
            <a:ext cx="11616180" cy="5495826"/>
          </a:xfrm>
        </p:spPr>
        <p:txBody>
          <a:bodyPr>
            <a:normAutofit fontScale="92500" lnSpcReduction="10000"/>
          </a:bodyPr>
          <a:lstStyle/>
          <a:p>
            <a:r>
              <a:rPr lang="es-ES" b="1" dirty="0"/>
              <a:t> </a:t>
            </a:r>
            <a:endParaRPr lang="en-US" dirty="0"/>
          </a:p>
          <a:p>
            <a:pPr algn="just"/>
            <a:r>
              <a:rPr lang="es-ES" sz="2400" dirty="0"/>
              <a:t>Dicen que alguien retó a Hemingway a escribir un cuento en seis palabras, y el novelista puso: </a:t>
            </a:r>
            <a:r>
              <a:rPr lang="es-ES" sz="2400" dirty="0">
                <a:solidFill>
                  <a:srgbClr val="FF0000"/>
                </a:solidFill>
              </a:rPr>
              <a:t>“Vendo zapatitos de bebé. A estrenar</a:t>
            </a:r>
            <a:r>
              <a:rPr lang="es-ES" sz="2400" dirty="0">
                <a:solidFill>
                  <a:srgbClr val="FFFF00"/>
                </a:solidFill>
              </a:rPr>
              <a:t>”.</a:t>
            </a:r>
            <a:endParaRPr lang="en-US" sz="2400" dirty="0">
              <a:solidFill>
                <a:srgbClr val="FFFF00"/>
              </a:solidFill>
            </a:endParaRPr>
          </a:p>
          <a:p>
            <a:pPr algn="just"/>
            <a:r>
              <a:rPr lang="es-ES" sz="2400" dirty="0"/>
              <a:t>Esas seis palabras contenían un relato trágico. Es la amargura de una mujer que ha perdido un hijo. Pero nada de eso figura en esas dos oraciones. La imaginación llena los agujeros</a:t>
            </a:r>
            <a:r>
              <a:rPr lang="es-ES" sz="2400" dirty="0" smtClean="0"/>
              <a:t>.</a:t>
            </a:r>
            <a:r>
              <a:rPr lang="es-ES" sz="2400" dirty="0"/>
              <a:t> </a:t>
            </a:r>
            <a:endParaRPr lang="es-ES" sz="2400" dirty="0" smtClean="0"/>
          </a:p>
          <a:p>
            <a:pPr algn="just"/>
            <a:r>
              <a:rPr lang="es-ES" sz="2400" dirty="0" smtClean="0"/>
              <a:t>¿</a:t>
            </a:r>
            <a:r>
              <a:rPr lang="es-ES" sz="2400" dirty="0"/>
              <a:t>De dónde nace esa necesidad de llenar agujeros? Los </a:t>
            </a:r>
            <a:r>
              <a:rPr lang="es-ES" sz="2400" dirty="0" err="1"/>
              <a:t>neurocientíficos</a:t>
            </a:r>
            <a:r>
              <a:rPr lang="es-ES" sz="2400" dirty="0"/>
              <a:t> afirman que se debe a que los seres humanos necesitamos dar sentido a </a:t>
            </a:r>
            <a:r>
              <a:rPr lang="es-ES" sz="2400" dirty="0" smtClean="0"/>
              <a:t>todo.</a:t>
            </a:r>
          </a:p>
          <a:p>
            <a:pPr algn="just"/>
            <a:r>
              <a:rPr lang="es-ES" sz="2400" dirty="0" smtClean="0"/>
              <a:t>En vez e decir que una persona es celosa , mostrar el concepto es más atractivo para el lector :  llamaba 25veces al día,  enviaba mensajes en </a:t>
            </a:r>
            <a:r>
              <a:rPr lang="es-ES" sz="2400" dirty="0" smtClean="0"/>
              <a:t>redes </a:t>
            </a:r>
            <a:r>
              <a:rPr lang="es-ES" sz="2400" dirty="0" err="1" smtClean="0"/>
              <a:t>socila</a:t>
            </a:r>
            <a:r>
              <a:rPr lang="es-ES" sz="2400" dirty="0" smtClean="0"/>
              <a:t> es </a:t>
            </a:r>
            <a:r>
              <a:rPr lang="es-ES" sz="2400" dirty="0" smtClean="0"/>
              <a:t>cada 20 minutos, iba a buscarla al trabajo todos los días, cuando hablaba con personas siempre se enojaba y le preguntaba con quien estaba hablando, no podía ir a una fiesta sola, etc.</a:t>
            </a:r>
          </a:p>
          <a:p>
            <a:pPr algn="just"/>
            <a:r>
              <a:rPr lang="es-ES" sz="2400" dirty="0" smtClean="0"/>
              <a:t>Ejercicio</a:t>
            </a:r>
          </a:p>
          <a:p>
            <a:pPr algn="just"/>
            <a:r>
              <a:rPr lang="es-ES" sz="2400" dirty="0" smtClean="0"/>
              <a:t>1.AHORA describe a una persona que está enamorada   o una persona  prepotente sin que aparezcan estas palabras. NO LO DIGAS .Muéstralo a través de sus acciones </a:t>
            </a:r>
            <a:endParaRPr lang="en-US" sz="2400" dirty="0"/>
          </a:p>
          <a:p>
            <a:endParaRPr lang="en-US" dirty="0"/>
          </a:p>
        </p:txBody>
      </p:sp>
    </p:spTree>
    <p:extLst>
      <p:ext uri="{BB962C8B-B14F-4D97-AF65-F5344CB8AC3E}">
        <p14:creationId xmlns:p14="http://schemas.microsoft.com/office/powerpoint/2010/main" val="14253980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117558" y="379363"/>
            <a:ext cx="8291362" cy="1293028"/>
          </a:xfrm>
        </p:spPr>
        <p:txBody>
          <a:bodyPr/>
          <a:lstStyle/>
          <a:p>
            <a:r>
              <a:rPr lang="es-ES" b="1" dirty="0">
                <a:solidFill>
                  <a:srgbClr val="FF0000"/>
                </a:solidFill>
              </a:rPr>
              <a:t>AFRONTA LA HOJA EN BLANCO</a:t>
            </a:r>
            <a:r>
              <a:rPr lang="en-US" b="1" dirty="0">
                <a:solidFill>
                  <a:schemeClr val="accent3"/>
                </a:solidFill>
              </a:rPr>
              <a:t/>
            </a:r>
            <a:br>
              <a:rPr lang="en-US" b="1" dirty="0">
                <a:solidFill>
                  <a:schemeClr val="accent3"/>
                </a:solidFill>
              </a:rPr>
            </a:br>
            <a:endParaRPr lang="en-US" dirty="0">
              <a:solidFill>
                <a:schemeClr val="accent3"/>
              </a:solidFill>
            </a:endParaRPr>
          </a:p>
        </p:txBody>
      </p:sp>
      <p:sp>
        <p:nvSpPr>
          <p:cNvPr id="3" name="Marcador de contenido 2"/>
          <p:cNvSpPr>
            <a:spLocks noGrp="1"/>
          </p:cNvSpPr>
          <p:nvPr>
            <p:ph idx="1"/>
          </p:nvPr>
        </p:nvSpPr>
        <p:spPr>
          <a:xfrm>
            <a:off x="368167" y="1025877"/>
            <a:ext cx="10820400" cy="5442300"/>
          </a:xfrm>
        </p:spPr>
        <p:txBody>
          <a:bodyPr>
            <a:normAutofit lnSpcReduction="10000"/>
          </a:bodyPr>
          <a:lstStyle/>
          <a:p>
            <a:r>
              <a:rPr lang="es-ES" b="1" dirty="0"/>
              <a:t> </a:t>
            </a:r>
            <a:endParaRPr lang="en-US" dirty="0"/>
          </a:p>
          <a:p>
            <a:pPr algn="just"/>
            <a:r>
              <a:rPr lang="es-ES" sz="2400" dirty="0"/>
              <a:t>Enfrentarse a la primera página en blanco ya sea un informe, un dictamen, un artículo o un discurso, da un poco de pavor. No sabemos qué hacer para inspirarnos</a:t>
            </a:r>
            <a:r>
              <a:rPr lang="es-ES" sz="2400" dirty="0" smtClean="0"/>
              <a:t>.</a:t>
            </a:r>
          </a:p>
          <a:p>
            <a:pPr algn="just"/>
            <a:endParaRPr lang="en-US" sz="2400" dirty="0"/>
          </a:p>
          <a:p>
            <a:pPr algn="just"/>
            <a:r>
              <a:rPr lang="es-ES" sz="2400" dirty="0"/>
              <a:t>Hay varios métodos de calentamiento: uno de ellos es </a:t>
            </a:r>
            <a:r>
              <a:rPr lang="es-ES" sz="2400" b="1" dirty="0">
                <a:solidFill>
                  <a:srgbClr val="FF0000"/>
                </a:solidFill>
              </a:rPr>
              <a:t>la tormenta de </a:t>
            </a:r>
            <a:r>
              <a:rPr lang="es-ES" sz="2400" b="1" dirty="0" smtClean="0">
                <a:solidFill>
                  <a:srgbClr val="FF0000"/>
                </a:solidFill>
              </a:rPr>
              <a:t> </a:t>
            </a:r>
            <a:r>
              <a:rPr lang="es-ES" sz="2400" b="1" dirty="0" err="1" smtClean="0">
                <a:solidFill>
                  <a:srgbClr val="FF0000"/>
                </a:solidFill>
              </a:rPr>
              <a:t>de</a:t>
            </a:r>
            <a:r>
              <a:rPr lang="es-ES" sz="2400" b="1" dirty="0" smtClean="0">
                <a:solidFill>
                  <a:srgbClr val="FF0000"/>
                </a:solidFill>
              </a:rPr>
              <a:t> palabras</a:t>
            </a:r>
            <a:r>
              <a:rPr lang="es-ES" sz="2400" b="1" dirty="0">
                <a:solidFill>
                  <a:schemeClr val="accent3"/>
                </a:solidFill>
              </a:rPr>
              <a:t>. </a:t>
            </a:r>
            <a:r>
              <a:rPr lang="es-ES" sz="2400" dirty="0"/>
              <a:t>Se toma </a:t>
            </a:r>
            <a:r>
              <a:rPr lang="es-ES" sz="2400" dirty="0" smtClean="0"/>
              <a:t>una hoja  </a:t>
            </a:r>
            <a:r>
              <a:rPr lang="es-ES" sz="2400" dirty="0"/>
              <a:t>y se empiezan a escribir las palabras que nos llegan a la mente, pero tienen que ser palabras relacionadas con lo que vamos a escribir</a:t>
            </a:r>
            <a:r>
              <a:rPr lang="es-ES" sz="2400" dirty="0" smtClean="0"/>
              <a:t>.</a:t>
            </a:r>
          </a:p>
          <a:p>
            <a:pPr algn="just"/>
            <a:endParaRPr lang="en-US" sz="2400" dirty="0"/>
          </a:p>
          <a:p>
            <a:pPr algn="just"/>
            <a:r>
              <a:rPr lang="es-ES" sz="2400" dirty="0"/>
              <a:t>En un informe sobre el cambio climático, debemos escribir: contaminación, polución, nubes, desechos, basura, plástico, pureza, aire, temperatura, ozono, tormentas, nivel de agua, casquetes polares, fundición…</a:t>
            </a:r>
            <a:endParaRPr lang="en-US" sz="2400" dirty="0"/>
          </a:p>
          <a:p>
            <a:pPr algn="just"/>
            <a:endParaRPr lang="en-US" sz="2400" dirty="0"/>
          </a:p>
        </p:txBody>
      </p:sp>
    </p:spTree>
    <p:extLst>
      <p:ext uri="{BB962C8B-B14F-4D97-AF65-F5344CB8AC3E}">
        <p14:creationId xmlns:p14="http://schemas.microsoft.com/office/powerpoint/2010/main" val="234088595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11143" y="327260"/>
            <a:ext cx="10820400" cy="6530740"/>
          </a:xfrm>
        </p:spPr>
        <p:txBody>
          <a:bodyPr>
            <a:normAutofit/>
          </a:bodyPr>
          <a:lstStyle/>
          <a:p>
            <a:pPr algn="just"/>
            <a:r>
              <a:rPr lang="es-ES" sz="2400" dirty="0"/>
              <a:t>Otro método es el </a:t>
            </a:r>
            <a:r>
              <a:rPr lang="es-ES" sz="2400" b="1" dirty="0">
                <a:solidFill>
                  <a:srgbClr val="FF0000"/>
                </a:solidFill>
              </a:rPr>
              <a:t>llamado de las </a:t>
            </a:r>
            <a:r>
              <a:rPr lang="es-ES" sz="2400" b="1" i="1" dirty="0">
                <a:solidFill>
                  <a:srgbClr val="FF0000"/>
                </a:solidFill>
              </a:rPr>
              <a:t>cinco W </a:t>
            </a:r>
            <a:r>
              <a:rPr lang="es-ES" sz="2400" dirty="0"/>
              <a:t>que conocemos muy bien los periodistas, pero que apenas se usa fuera de nuestro trabajo: quién, qué, por qué, cuándo, dónde y cómo (en realidad son seis: </a:t>
            </a:r>
            <a:r>
              <a:rPr lang="es-ES" sz="2400" i="1" dirty="0" err="1"/>
              <a:t>who</a:t>
            </a:r>
            <a:r>
              <a:rPr lang="es-ES" sz="2400" i="1" dirty="0"/>
              <a:t>, </a:t>
            </a:r>
            <a:r>
              <a:rPr lang="es-ES" sz="2400" i="1" dirty="0" err="1"/>
              <a:t>what</a:t>
            </a:r>
            <a:r>
              <a:rPr lang="es-ES" sz="2400" i="1" dirty="0"/>
              <a:t>, </a:t>
            </a:r>
            <a:r>
              <a:rPr lang="es-ES" sz="2400" i="1" dirty="0" err="1"/>
              <a:t>why</a:t>
            </a:r>
            <a:r>
              <a:rPr lang="es-ES" sz="2400" i="1" dirty="0"/>
              <a:t>, </a:t>
            </a:r>
            <a:r>
              <a:rPr lang="es-ES" sz="2400" i="1" dirty="0" err="1"/>
              <a:t>where</a:t>
            </a:r>
            <a:r>
              <a:rPr lang="es-ES" sz="2400" i="1" dirty="0"/>
              <a:t>, </a:t>
            </a:r>
            <a:r>
              <a:rPr lang="es-ES" sz="2400" i="1" dirty="0" err="1"/>
              <a:t>when</a:t>
            </a:r>
            <a:r>
              <a:rPr lang="es-ES" sz="2400" i="1" dirty="0"/>
              <a:t> </a:t>
            </a:r>
            <a:r>
              <a:rPr lang="es-ES" sz="2400" dirty="0"/>
              <a:t>y </a:t>
            </a:r>
            <a:r>
              <a:rPr lang="es-ES" sz="2400" i="1" dirty="0" err="1"/>
              <a:t>how</a:t>
            </a:r>
            <a:r>
              <a:rPr lang="es-ES" sz="2400" dirty="0"/>
              <a:t>).</a:t>
            </a:r>
            <a:endParaRPr lang="en-US" sz="2400" dirty="0"/>
          </a:p>
          <a:p>
            <a:pPr algn="just"/>
            <a:r>
              <a:rPr lang="es-ES" sz="2400" dirty="0" smtClean="0"/>
              <a:t>Podríamos </a:t>
            </a:r>
            <a:r>
              <a:rPr lang="es-ES" sz="2400" dirty="0"/>
              <a:t>usar también </a:t>
            </a:r>
            <a:r>
              <a:rPr lang="es-ES" sz="2400" b="1" dirty="0">
                <a:solidFill>
                  <a:srgbClr val="FF0000"/>
                </a:solidFill>
              </a:rPr>
              <a:t>el método de “barra del bar”. </a:t>
            </a:r>
            <a:r>
              <a:rPr lang="es-ES" sz="2400" dirty="0"/>
              <a:t>Estamos en la barra de un bar </a:t>
            </a:r>
            <a:r>
              <a:rPr lang="es-ES" sz="2400" dirty="0" smtClean="0"/>
              <a:t>quejándonos de un </a:t>
            </a:r>
            <a:r>
              <a:rPr lang="es-ES" sz="2400" dirty="0"/>
              <a:t>problema y de repente llega un amigo. Nos pregunta qué nos pasa y contestamos que debemos escribir un informe al jefe sobre cómo organizar nuestro departamento de Recursos Humanos, pero no sabemos redactar las primeras líneas. Nos vuelve a preguntar </a:t>
            </a:r>
            <a:r>
              <a:rPr lang="es-ES" sz="2400" dirty="0" smtClean="0"/>
              <a:t>cómo va el </a:t>
            </a:r>
            <a:r>
              <a:rPr lang="es-ES" sz="2400" dirty="0"/>
              <a:t>informe, y nosotros empezamos a  contárselo. </a:t>
            </a:r>
            <a:endParaRPr lang="es-ES" sz="2400" dirty="0" smtClean="0"/>
          </a:p>
          <a:p>
            <a:pPr algn="just"/>
            <a:r>
              <a:rPr lang="es-ES" sz="2400" dirty="0" smtClean="0"/>
              <a:t>“</a:t>
            </a:r>
            <a:r>
              <a:rPr lang="es-ES" sz="2400" dirty="0"/>
              <a:t>Pues mira, resulta que tenemos un problema que es el siguiente: hay mucha gente con los brazos cruzados en Administración y muchas con demasiado trabajo en Atención al Cliente. Estamos desequilibrados,</a:t>
            </a:r>
            <a:endParaRPr lang="en-US" sz="2400" dirty="0"/>
          </a:p>
          <a:p>
            <a:pPr algn="just"/>
            <a:r>
              <a:rPr lang="es-ES" sz="2400" dirty="0"/>
              <a:t>¿entiendes</a:t>
            </a:r>
            <a:r>
              <a:rPr lang="es-ES" sz="2400" dirty="0" smtClean="0"/>
              <a:t>?”.</a:t>
            </a:r>
          </a:p>
          <a:p>
            <a:pPr algn="just"/>
            <a:r>
              <a:rPr lang="es-ES" sz="2400" dirty="0" smtClean="0"/>
              <a:t>El </a:t>
            </a:r>
            <a:r>
              <a:rPr lang="es-ES" sz="2400" dirty="0"/>
              <a:t>simple hecho de contar una historia a un amigo nos obliga a ordenarla mentalmente, a darle sentido. Y a comenzar por algún sitio.</a:t>
            </a:r>
            <a:endParaRPr lang="en-US" sz="2400" dirty="0"/>
          </a:p>
          <a:p>
            <a:pPr algn="just"/>
            <a:endParaRPr lang="es-ES" sz="2400" dirty="0"/>
          </a:p>
          <a:p>
            <a:pPr algn="just"/>
            <a:endParaRPr lang="en-US" dirty="0"/>
          </a:p>
        </p:txBody>
      </p:sp>
    </p:spTree>
    <p:extLst>
      <p:ext uri="{BB962C8B-B14F-4D97-AF65-F5344CB8AC3E}">
        <p14:creationId xmlns:p14="http://schemas.microsoft.com/office/powerpoint/2010/main" val="1665506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10386" y="197963"/>
            <a:ext cx="10820400" cy="6372519"/>
          </a:xfrm>
        </p:spPr>
        <p:txBody>
          <a:bodyPr>
            <a:normAutofit/>
          </a:bodyPr>
          <a:lstStyle/>
          <a:p>
            <a:r>
              <a:rPr lang="es-ES" b="1" dirty="0">
                <a:solidFill>
                  <a:srgbClr val="FF0000"/>
                </a:solidFill>
              </a:rPr>
              <a:t>CÓMO SEDUCIR CON IMÁGENES</a:t>
            </a:r>
            <a:endParaRPr lang="en-US" b="1" dirty="0">
              <a:solidFill>
                <a:srgbClr val="FF0000"/>
              </a:solidFill>
            </a:endParaRPr>
          </a:p>
          <a:p>
            <a:r>
              <a:rPr lang="es-ES" b="1" dirty="0"/>
              <a:t> </a:t>
            </a:r>
            <a:endParaRPr lang="en-US" dirty="0"/>
          </a:p>
          <a:p>
            <a:pPr algn="just"/>
            <a:r>
              <a:rPr lang="es-ES" sz="2400" dirty="0"/>
              <a:t>Me disponía a disfrutar del primer sábado radiante de primavera cuando recibí la llamada de Lawrence Cohen, cardiólogo y compañero de la Universidad de Yale. Parecía aterrado. “Necesito tu ayuda, John. En el servicio de Urgencias. Ven enseguida. Se está muriendo, John. La estoy viendo morir”.</a:t>
            </a:r>
            <a:endParaRPr lang="en-US" sz="2400" dirty="0"/>
          </a:p>
          <a:p>
            <a:pPr algn="just"/>
            <a:r>
              <a:rPr lang="es-ES" sz="2400" dirty="0"/>
              <a:t> </a:t>
            </a:r>
            <a:endParaRPr lang="en-US" sz="2400" dirty="0"/>
          </a:p>
          <a:p>
            <a:pPr algn="just"/>
            <a:r>
              <a:rPr lang="es-ES" sz="2400" dirty="0"/>
              <a:t>Muchos pensarán que es una novela de crímenes firmada por un tal John </a:t>
            </a:r>
            <a:r>
              <a:rPr lang="es-ES" sz="2400" dirty="0" err="1"/>
              <a:t>Elefteriades</a:t>
            </a:r>
            <a:r>
              <a:rPr lang="es-ES" sz="2400" dirty="0"/>
              <a:t>. Nada que ver. </a:t>
            </a:r>
            <a:r>
              <a:rPr lang="es-ES" sz="2400" dirty="0" err="1"/>
              <a:t>Elefteriades</a:t>
            </a:r>
            <a:r>
              <a:rPr lang="es-ES" sz="2400" dirty="0"/>
              <a:t> es cardiólogo. Así empezaba un artículo titulado “Cuando el aneurisma se complica” para la </a:t>
            </a:r>
            <a:r>
              <a:rPr lang="es-ES" sz="2400" dirty="0" smtClean="0"/>
              <a:t>prestigiosa revista </a:t>
            </a:r>
            <a:r>
              <a:rPr lang="es-ES" sz="2400" i="1" dirty="0" err="1"/>
              <a:t>Scientific</a:t>
            </a:r>
            <a:r>
              <a:rPr lang="es-ES" sz="2400" i="1" dirty="0"/>
              <a:t> American</a:t>
            </a:r>
            <a:r>
              <a:rPr lang="es-ES" sz="2400" dirty="0"/>
              <a:t>, en su versión española </a:t>
            </a:r>
            <a:r>
              <a:rPr lang="es-ES" sz="2400" i="1" dirty="0"/>
              <a:t>Investigación y Ciencia </a:t>
            </a:r>
            <a:r>
              <a:rPr lang="es-ES" sz="2400" dirty="0"/>
              <a:t>(octubre de 2005).</a:t>
            </a:r>
            <a:endParaRPr lang="en-US" sz="2400" dirty="0"/>
          </a:p>
          <a:p>
            <a:pPr algn="just"/>
            <a:r>
              <a:rPr lang="es-ES" sz="2400" dirty="0"/>
              <a:t>Es una revista para expertos, para gente con mucho conocimiento de medicina, astrofísica o antropología. Una revista para científicos.</a:t>
            </a:r>
            <a:endParaRPr lang="en-US" sz="2400" dirty="0"/>
          </a:p>
          <a:p>
            <a:pPr algn="just"/>
            <a:endParaRPr lang="en-US" sz="2400" dirty="0"/>
          </a:p>
        </p:txBody>
      </p:sp>
    </p:spTree>
    <p:extLst>
      <p:ext uri="{BB962C8B-B14F-4D97-AF65-F5344CB8AC3E}">
        <p14:creationId xmlns:p14="http://schemas.microsoft.com/office/powerpoint/2010/main" val="10492019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Marcador de contenido 2"/>
          <p:cNvPicPr>
            <a:picLocks noGrp="1" noChangeAspect="1"/>
          </p:cNvPicPr>
          <p:nvPr>
            <p:ph idx="1"/>
          </p:nvPr>
        </p:nvPicPr>
        <p:blipFill>
          <a:blip r:embed="rId2"/>
          <a:stretch>
            <a:fillRect/>
          </a:stretch>
        </p:blipFill>
        <p:spPr>
          <a:xfrm>
            <a:off x="1291472" y="612742"/>
            <a:ext cx="9483365" cy="5495827"/>
          </a:xfrm>
          <a:prstGeom prst="rect">
            <a:avLst/>
          </a:prstGeom>
        </p:spPr>
      </p:pic>
    </p:spTree>
    <p:extLst>
      <p:ext uri="{BB962C8B-B14F-4D97-AF65-F5344CB8AC3E}">
        <p14:creationId xmlns:p14="http://schemas.microsoft.com/office/powerpoint/2010/main" val="8928750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00959" y="846528"/>
            <a:ext cx="10820400" cy="5082932"/>
          </a:xfrm>
        </p:spPr>
        <p:txBody>
          <a:bodyPr>
            <a:normAutofit fontScale="92500" lnSpcReduction="10000"/>
          </a:bodyPr>
          <a:lstStyle/>
          <a:p>
            <a:pPr algn="just"/>
            <a:r>
              <a:rPr lang="es-ES" sz="2800" dirty="0" smtClean="0"/>
              <a:t>El siguiente comienzo procede de un artículo de Glenn </a:t>
            </a:r>
            <a:r>
              <a:rPr lang="es-ES" sz="2800" dirty="0" err="1" smtClean="0"/>
              <a:t>Starkman</a:t>
            </a:r>
            <a:r>
              <a:rPr lang="es-ES" sz="2800" dirty="0" smtClean="0"/>
              <a:t> y </a:t>
            </a:r>
            <a:r>
              <a:rPr lang="es-ES" sz="2800" dirty="0" err="1" smtClean="0"/>
              <a:t>Dominik</a:t>
            </a:r>
            <a:r>
              <a:rPr lang="es-ES" sz="2800" dirty="0" smtClean="0"/>
              <a:t> </a:t>
            </a:r>
            <a:r>
              <a:rPr lang="es-ES" sz="2800" dirty="0" err="1" smtClean="0"/>
              <a:t>Schwarz</a:t>
            </a:r>
            <a:r>
              <a:rPr lang="es-ES" sz="2800" dirty="0" smtClean="0"/>
              <a:t> titulado “Disonancia cósmica”, aparecido en el mismo número:</a:t>
            </a:r>
            <a:endParaRPr lang="en-US" sz="2800" dirty="0" smtClean="0"/>
          </a:p>
          <a:p>
            <a:pPr algn="just"/>
            <a:r>
              <a:rPr lang="es-ES" sz="2800" dirty="0" smtClean="0"/>
              <a:t> </a:t>
            </a:r>
            <a:endParaRPr lang="en-US" sz="2800" dirty="0" smtClean="0"/>
          </a:p>
          <a:p>
            <a:pPr algn="just"/>
            <a:r>
              <a:rPr lang="es-ES" sz="2800" dirty="0" smtClean="0"/>
              <a:t>Imaginemos una orquesta de tamaño prodigioso que llevara tocando sin parar 14.000 millones de años. E imaginemos que la primera impresión que nos produjese fuera de armonía, pero al prestar más atención, percibiésemos que la tuba y el contrabajo interpretaban una partitura diferente.</a:t>
            </a:r>
          </a:p>
          <a:p>
            <a:pPr algn="just"/>
            <a:endParaRPr lang="en-US" sz="2800" dirty="0" smtClean="0"/>
          </a:p>
          <a:p>
            <a:pPr algn="just"/>
            <a:r>
              <a:rPr lang="es-ES" sz="2800" dirty="0" smtClean="0"/>
              <a:t>Eso mismo sucede cuando se 'presta oído' a la música del universo, el fondo cósmico de microondas...</a:t>
            </a:r>
            <a:endParaRPr lang="en-US" sz="2800" dirty="0" smtClean="0"/>
          </a:p>
          <a:p>
            <a:pPr algn="just"/>
            <a:endParaRPr lang="en-US" sz="2800" dirty="0"/>
          </a:p>
        </p:txBody>
      </p:sp>
    </p:spTree>
    <p:extLst>
      <p:ext uri="{BB962C8B-B14F-4D97-AF65-F5344CB8AC3E}">
        <p14:creationId xmlns:p14="http://schemas.microsoft.com/office/powerpoint/2010/main" val="4925864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31277" y="837101"/>
            <a:ext cx="10820400" cy="5139494"/>
          </a:xfrm>
        </p:spPr>
        <p:txBody>
          <a:bodyPr>
            <a:noAutofit/>
          </a:bodyPr>
          <a:lstStyle/>
          <a:p>
            <a:pPr algn="just"/>
            <a:r>
              <a:rPr lang="es-ES" sz="2800" dirty="0">
                <a:solidFill>
                  <a:srgbClr val="FF0000"/>
                </a:solidFill>
              </a:rPr>
              <a:t>Comprobado: </a:t>
            </a:r>
            <a:r>
              <a:rPr lang="es-ES" sz="2800" dirty="0"/>
              <a:t>si se puede comenzar así un complejo artículo científico, ¿quién ha dicho que no se pueda hacer lo mismo con cuestiones jurídicas o económicas</a:t>
            </a:r>
            <a:r>
              <a:rPr lang="es-ES" sz="2800" dirty="0" smtClean="0"/>
              <a:t>?</a:t>
            </a:r>
          </a:p>
          <a:p>
            <a:pPr algn="just"/>
            <a:endParaRPr lang="en-US" sz="2800" dirty="0"/>
          </a:p>
          <a:p>
            <a:pPr algn="just"/>
            <a:r>
              <a:rPr lang="es-ES" sz="2800" dirty="0" smtClean="0"/>
              <a:t>Si </a:t>
            </a:r>
            <a:r>
              <a:rPr lang="es-ES" sz="2800" dirty="0"/>
              <a:t>vamos a hablar de la contaminación de Ciudad de </a:t>
            </a:r>
            <a:r>
              <a:rPr lang="es-ES" sz="2800" dirty="0" smtClean="0"/>
              <a:t>Santiago </a:t>
            </a:r>
            <a:r>
              <a:rPr lang="es-ES" sz="2800" dirty="0"/>
              <a:t>lo más conveniente sería empezar con una descripción que reproduzca esa imagen. Y si vamos a hablar de un aneurisma, no debemos empezar con un deshumanizado diagnóstico sino hablando de una persona que sufre esa afección</a:t>
            </a:r>
            <a:r>
              <a:rPr lang="es-ES" sz="2800" dirty="0" smtClean="0"/>
              <a:t>.</a:t>
            </a:r>
          </a:p>
          <a:p>
            <a:pPr algn="just"/>
            <a:endParaRPr lang="en-US" sz="2800" dirty="0"/>
          </a:p>
          <a:p>
            <a:pPr algn="just"/>
            <a:r>
              <a:rPr lang="es-ES" sz="2800" dirty="0"/>
              <a:t>Hay muchas formas de comenzar un artículo. Pero pintar imágenes tiene la ventaja de que siempre funciona. </a:t>
            </a:r>
            <a:endParaRPr lang="en-US" sz="2800" dirty="0"/>
          </a:p>
        </p:txBody>
      </p:sp>
    </p:spTree>
    <p:extLst>
      <p:ext uri="{BB962C8B-B14F-4D97-AF65-F5344CB8AC3E}">
        <p14:creationId xmlns:p14="http://schemas.microsoft.com/office/powerpoint/2010/main" val="23136696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12848" y="113531"/>
            <a:ext cx="11327091" cy="6552312"/>
          </a:xfrm>
        </p:spPr>
        <p:txBody>
          <a:bodyPr>
            <a:normAutofit fontScale="85000" lnSpcReduction="20000"/>
          </a:bodyPr>
          <a:lstStyle/>
          <a:p>
            <a:r>
              <a:rPr lang="es-ES" sz="2400" b="1" dirty="0">
                <a:solidFill>
                  <a:srgbClr val="FF0000"/>
                </a:solidFill>
              </a:rPr>
              <a:t>CÓMO POTENCIAR LA </a:t>
            </a:r>
            <a:r>
              <a:rPr lang="es-ES" sz="2400" b="1" dirty="0" smtClean="0">
                <a:solidFill>
                  <a:srgbClr val="FF0000"/>
                </a:solidFill>
              </a:rPr>
              <a:t>ORACIÓN</a:t>
            </a:r>
            <a:r>
              <a:rPr lang="es-ES" b="1" dirty="0" smtClean="0">
                <a:solidFill>
                  <a:srgbClr val="FF0000"/>
                </a:solidFill>
              </a:rPr>
              <a:t>:  </a:t>
            </a:r>
            <a:r>
              <a:rPr lang="es-ES" sz="3500" b="1" dirty="0" smtClean="0">
                <a:solidFill>
                  <a:srgbClr val="FF0000"/>
                </a:solidFill>
              </a:rPr>
              <a:t>uso de verbos</a:t>
            </a:r>
            <a:endParaRPr lang="en-US" sz="3500" b="1" dirty="0">
              <a:solidFill>
                <a:srgbClr val="FF0000"/>
              </a:solidFill>
            </a:endParaRPr>
          </a:p>
          <a:p>
            <a:r>
              <a:rPr lang="es-ES" b="1" dirty="0"/>
              <a:t> </a:t>
            </a:r>
            <a:r>
              <a:rPr lang="es-ES" sz="2600" dirty="0" smtClean="0"/>
              <a:t>El ser humano  </a:t>
            </a:r>
            <a:r>
              <a:rPr lang="es-ES" sz="2600" dirty="0"/>
              <a:t>inventó los verbos para describir acciones, movimientos y dinamismo: agua que </a:t>
            </a:r>
            <a:r>
              <a:rPr lang="es-ES" sz="2600" u="sng" dirty="0"/>
              <a:t>fluye</a:t>
            </a:r>
            <a:r>
              <a:rPr lang="es-ES" sz="2600" dirty="0"/>
              <a:t>, nubes que </a:t>
            </a:r>
            <a:r>
              <a:rPr lang="es-ES" sz="2600" u="sng" dirty="0"/>
              <a:t>avanzan</a:t>
            </a:r>
            <a:r>
              <a:rPr lang="es-ES" sz="2600" dirty="0"/>
              <a:t>, tigres que </a:t>
            </a:r>
            <a:r>
              <a:rPr lang="es-ES" sz="2600" u="sng" dirty="0"/>
              <a:t>corren</a:t>
            </a:r>
            <a:r>
              <a:rPr lang="es-ES" sz="2600" dirty="0"/>
              <a:t>… Ese estímulo atrapa tanto nuestra atención, que los directores de cine emplean los movimientos de seres o cosas para guiar nuestros ojos en cada plano. En la escritura, cualquier acción descrita con verbos es mucho más rica que la acción descrita con sustantivos. Veamos</a:t>
            </a:r>
            <a:r>
              <a:rPr lang="es-ES" sz="2600" dirty="0" smtClean="0"/>
              <a:t>:</a:t>
            </a:r>
          </a:p>
          <a:p>
            <a:pPr algn="just"/>
            <a:endParaRPr lang="en-US" sz="2600" dirty="0"/>
          </a:p>
          <a:p>
            <a:pPr algn="just"/>
            <a:r>
              <a:rPr lang="es-ES" sz="2600" dirty="0"/>
              <a:t> </a:t>
            </a:r>
            <a:r>
              <a:rPr lang="es-ES" sz="2600" u="sng" dirty="0" smtClean="0"/>
              <a:t>Paralizado</a:t>
            </a:r>
            <a:r>
              <a:rPr lang="es-ES" sz="2600" dirty="0" smtClean="0"/>
              <a:t> </a:t>
            </a:r>
            <a:r>
              <a:rPr lang="es-ES" sz="2600" dirty="0"/>
              <a:t>por el miedo, el </a:t>
            </a:r>
            <a:r>
              <a:rPr lang="es-ES" sz="2600" dirty="0" err="1"/>
              <a:t>neardenthal</a:t>
            </a:r>
            <a:r>
              <a:rPr lang="es-ES" sz="2600" dirty="0"/>
              <a:t> </a:t>
            </a:r>
            <a:r>
              <a:rPr lang="es-ES" sz="2600" u="sng" dirty="0"/>
              <a:t>temía</a:t>
            </a:r>
            <a:r>
              <a:rPr lang="es-ES" sz="2600" dirty="0"/>
              <a:t> que el tigre </a:t>
            </a:r>
            <a:r>
              <a:rPr lang="es-ES" sz="2600" u="sng" dirty="0"/>
              <a:t>saltara</a:t>
            </a:r>
            <a:r>
              <a:rPr lang="es-ES" sz="2600" dirty="0"/>
              <a:t> sobre él.</a:t>
            </a:r>
            <a:endParaRPr lang="en-US" sz="2600" dirty="0"/>
          </a:p>
          <a:p>
            <a:pPr algn="just"/>
            <a:r>
              <a:rPr lang="es-ES" sz="2600" dirty="0"/>
              <a:t> </a:t>
            </a:r>
            <a:r>
              <a:rPr lang="es-ES" sz="2600" dirty="0" smtClean="0"/>
              <a:t>Bajo </a:t>
            </a:r>
            <a:r>
              <a:rPr lang="es-ES" sz="2600" dirty="0"/>
              <a:t>la </a:t>
            </a:r>
            <a:r>
              <a:rPr lang="es-ES" sz="2600" u="sng" dirty="0"/>
              <a:t>parálisis</a:t>
            </a:r>
            <a:r>
              <a:rPr lang="es-ES" sz="2600" dirty="0"/>
              <a:t> del miedo, el </a:t>
            </a:r>
            <a:r>
              <a:rPr lang="es-ES" sz="2600" u="sng" dirty="0"/>
              <a:t>temor</a:t>
            </a:r>
            <a:r>
              <a:rPr lang="es-ES" sz="2600" dirty="0"/>
              <a:t> del </a:t>
            </a:r>
            <a:r>
              <a:rPr lang="es-ES" sz="2600" dirty="0" err="1"/>
              <a:t>neardenthal</a:t>
            </a:r>
            <a:r>
              <a:rPr lang="es-ES" sz="2600" dirty="0"/>
              <a:t> era el </a:t>
            </a:r>
            <a:r>
              <a:rPr lang="es-ES" sz="2600" u="sng" dirty="0"/>
              <a:t>salto</a:t>
            </a:r>
            <a:r>
              <a:rPr lang="es-ES" sz="2600" dirty="0"/>
              <a:t> del tigre sobre él.</a:t>
            </a:r>
            <a:endParaRPr lang="en-US" sz="2600" dirty="0"/>
          </a:p>
          <a:p>
            <a:pPr algn="just"/>
            <a:r>
              <a:rPr lang="es-ES" sz="2600" dirty="0"/>
              <a:t> </a:t>
            </a:r>
            <a:r>
              <a:rPr lang="es-ES" sz="2600" dirty="0" smtClean="0"/>
              <a:t>Las </a:t>
            </a:r>
            <a:r>
              <a:rPr lang="es-ES" sz="2600" dirty="0"/>
              <a:t>palabras “</a:t>
            </a:r>
            <a:r>
              <a:rPr lang="es-ES" sz="2600" dirty="0">
                <a:solidFill>
                  <a:srgbClr val="FF0000"/>
                </a:solidFill>
              </a:rPr>
              <a:t>paralizado”, “temía” y “saltar” tienen más energía </a:t>
            </a:r>
            <a:r>
              <a:rPr lang="es-ES" sz="2600" dirty="0"/>
              <a:t>que “la parálisis”, “el temor” y “el salto”. Las últimas son más abstractas</a:t>
            </a:r>
            <a:r>
              <a:rPr lang="es-ES" sz="2600" dirty="0" smtClean="0"/>
              <a:t>.</a:t>
            </a:r>
          </a:p>
          <a:p>
            <a:pPr algn="just"/>
            <a:endParaRPr lang="en-US" sz="2600" dirty="0"/>
          </a:p>
          <a:p>
            <a:pPr algn="just"/>
            <a:r>
              <a:rPr lang="es-ES" sz="2600" dirty="0"/>
              <a:t>Esta forma de escribir con verbos en lugar de sustantivos es más adecuada para afrontar las complejas exposiciones de la literatura científica, la cual ya de por sí se sumerge en un mar de sustantivos abstractos</a:t>
            </a:r>
            <a:r>
              <a:rPr lang="es-ES" sz="2600" dirty="0" smtClean="0"/>
              <a:t>.</a:t>
            </a:r>
          </a:p>
          <a:p>
            <a:pPr algn="just"/>
            <a:endParaRPr lang="en-US" sz="2600" dirty="0"/>
          </a:p>
          <a:p>
            <a:pPr algn="just"/>
            <a:r>
              <a:rPr lang="es-ES" sz="2600" dirty="0"/>
              <a:t>Por tanto, cuando un sustantivo pueda ser sustituido por un verbo, no habría que dudar.</a:t>
            </a:r>
            <a:endParaRPr lang="en-US" sz="2600" dirty="0"/>
          </a:p>
          <a:p>
            <a:pPr algn="just"/>
            <a:endParaRPr lang="en-US" sz="2600" dirty="0"/>
          </a:p>
        </p:txBody>
      </p:sp>
    </p:spTree>
    <p:extLst>
      <p:ext uri="{BB962C8B-B14F-4D97-AF65-F5344CB8AC3E}">
        <p14:creationId xmlns:p14="http://schemas.microsoft.com/office/powerpoint/2010/main" val="30346070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18473" y="546754"/>
            <a:ext cx="10893458" cy="6165129"/>
          </a:xfrm>
        </p:spPr>
        <p:txBody>
          <a:bodyPr>
            <a:normAutofit/>
          </a:bodyPr>
          <a:lstStyle/>
          <a:p>
            <a:r>
              <a:rPr lang="es-ES" sz="2000" b="1" dirty="0"/>
              <a:t>Mal</a:t>
            </a:r>
            <a:r>
              <a:rPr lang="es-ES" sz="2000" dirty="0"/>
              <a:t>: El crédito permitirá la </a:t>
            </a:r>
            <a:r>
              <a:rPr lang="es-ES" sz="2000" u="sng" dirty="0"/>
              <a:t>financiación</a:t>
            </a:r>
            <a:r>
              <a:rPr lang="es-ES" sz="2000" dirty="0"/>
              <a:t> de las empresas.</a:t>
            </a:r>
            <a:endParaRPr lang="en-US" sz="2000" dirty="0"/>
          </a:p>
          <a:p>
            <a:r>
              <a:rPr lang="es-ES" sz="2000" b="1" dirty="0"/>
              <a:t>Bien: </a:t>
            </a:r>
            <a:r>
              <a:rPr lang="es-ES" sz="2000" dirty="0"/>
              <a:t>El crédito permitirá financiar las empresas.</a:t>
            </a:r>
            <a:endParaRPr lang="en-US" sz="2000" dirty="0"/>
          </a:p>
          <a:p>
            <a:r>
              <a:rPr lang="es-ES" sz="2000" dirty="0"/>
              <a:t> </a:t>
            </a:r>
            <a:endParaRPr lang="en-US" sz="2000" dirty="0"/>
          </a:p>
          <a:p>
            <a:r>
              <a:rPr lang="es-ES" sz="2000" b="1" dirty="0" smtClean="0"/>
              <a:t>Mal</a:t>
            </a:r>
            <a:r>
              <a:rPr lang="es-ES" sz="2000" dirty="0"/>
              <a:t>: El padre ofreció como </a:t>
            </a:r>
            <a:r>
              <a:rPr lang="es-ES" sz="2000" u="sng" dirty="0"/>
              <a:t>compensación</a:t>
            </a:r>
            <a:r>
              <a:rPr lang="es-ES" sz="2000" dirty="0"/>
              <a:t> una paga extra a </a:t>
            </a:r>
            <a:r>
              <a:rPr lang="es-ES" sz="2000" dirty="0" smtClean="0"/>
              <a:t>sus hijos</a:t>
            </a:r>
            <a:r>
              <a:rPr lang="es-ES" sz="2000" dirty="0"/>
              <a:t>.</a:t>
            </a:r>
            <a:endParaRPr lang="en-US" sz="2000" dirty="0"/>
          </a:p>
          <a:p>
            <a:r>
              <a:rPr lang="es-ES" sz="2000" dirty="0"/>
              <a:t> </a:t>
            </a:r>
            <a:r>
              <a:rPr lang="es-ES" sz="2000" b="1" dirty="0" smtClean="0"/>
              <a:t>Bien</a:t>
            </a:r>
            <a:r>
              <a:rPr lang="es-ES" sz="2000" dirty="0"/>
              <a:t>: El padre compensó a sus hijos con una paga extra.</a:t>
            </a:r>
            <a:endParaRPr lang="en-US" sz="2000" dirty="0"/>
          </a:p>
          <a:p>
            <a:r>
              <a:rPr lang="es-ES" sz="2000" dirty="0"/>
              <a:t> </a:t>
            </a:r>
            <a:endParaRPr lang="es-ES" sz="2000" dirty="0" smtClean="0"/>
          </a:p>
          <a:p>
            <a:r>
              <a:rPr lang="es-ES" sz="2000" b="1" dirty="0" smtClean="0"/>
              <a:t>Mal</a:t>
            </a:r>
            <a:r>
              <a:rPr lang="es-ES" sz="2000" dirty="0"/>
              <a:t>: A este hombre le falta </a:t>
            </a:r>
            <a:r>
              <a:rPr lang="es-ES" sz="2000" u="sng" dirty="0"/>
              <a:t>credibilidad</a:t>
            </a:r>
            <a:r>
              <a:rPr lang="es-ES" sz="2000" dirty="0"/>
              <a:t>.</a:t>
            </a:r>
            <a:endParaRPr lang="en-US" sz="2000" dirty="0"/>
          </a:p>
          <a:p>
            <a:r>
              <a:rPr lang="es-ES" sz="2000" b="1" dirty="0"/>
              <a:t>Bien</a:t>
            </a:r>
            <a:r>
              <a:rPr lang="es-ES" sz="2000" dirty="0"/>
              <a:t>: Este hombre no es creíble.</a:t>
            </a:r>
            <a:endParaRPr lang="en-US" sz="2000" dirty="0"/>
          </a:p>
          <a:p>
            <a:r>
              <a:rPr lang="es-ES" sz="2000" dirty="0"/>
              <a:t> </a:t>
            </a:r>
            <a:endParaRPr lang="es-ES" sz="2000" dirty="0" smtClean="0"/>
          </a:p>
          <a:p>
            <a:r>
              <a:rPr lang="es-ES" sz="2000" b="1" dirty="0" smtClean="0"/>
              <a:t>Mal</a:t>
            </a:r>
            <a:r>
              <a:rPr lang="es-ES" sz="2000" dirty="0"/>
              <a:t>: La </a:t>
            </a:r>
            <a:r>
              <a:rPr lang="es-ES" sz="2000" u="sng" dirty="0"/>
              <a:t>comunicabilidad</a:t>
            </a:r>
            <a:r>
              <a:rPr lang="es-ES" sz="2000" dirty="0"/>
              <a:t> de lo leído.</a:t>
            </a:r>
            <a:endParaRPr lang="en-US" sz="2000" dirty="0"/>
          </a:p>
          <a:p>
            <a:r>
              <a:rPr lang="es-ES" sz="2000" b="1" dirty="0"/>
              <a:t>Bien</a:t>
            </a:r>
            <a:r>
              <a:rPr lang="es-ES" sz="2000" dirty="0"/>
              <a:t>: Comunicar lo que leemos.</a:t>
            </a:r>
            <a:endParaRPr lang="en-US" sz="2000" dirty="0"/>
          </a:p>
          <a:p>
            <a:r>
              <a:rPr lang="es-ES" sz="2000" dirty="0"/>
              <a:t/>
            </a:r>
            <a:br>
              <a:rPr lang="es-ES" sz="2000" dirty="0"/>
            </a:br>
            <a:r>
              <a:rPr lang="es-ES" sz="2000" dirty="0"/>
              <a:t> Para detectar sustantivos sospechosos prestemos atención a los vocablos largos y a aquellos que terminan en </a:t>
            </a:r>
            <a:r>
              <a:rPr lang="es-ES" sz="2000" i="1" dirty="0"/>
              <a:t>–</a:t>
            </a:r>
            <a:r>
              <a:rPr lang="es-ES" sz="2000" i="1" dirty="0" err="1"/>
              <a:t>ción</a:t>
            </a:r>
            <a:r>
              <a:rPr lang="es-ES" sz="2000" i="1" dirty="0"/>
              <a:t> </a:t>
            </a:r>
            <a:r>
              <a:rPr lang="es-ES" sz="2000" dirty="0"/>
              <a:t>o en </a:t>
            </a:r>
            <a:r>
              <a:rPr lang="es-ES" sz="2000" i="1" dirty="0"/>
              <a:t>–</a:t>
            </a:r>
            <a:r>
              <a:rPr lang="es-ES" sz="2000" i="1" dirty="0" err="1"/>
              <a:t>idad</a:t>
            </a:r>
            <a:r>
              <a:rPr lang="es-ES" sz="2000" dirty="0"/>
              <a:t>. Climatización, proyectividad, conectividad…</a:t>
            </a:r>
            <a:endParaRPr lang="en-US" sz="2000" dirty="0"/>
          </a:p>
          <a:p>
            <a:endParaRPr lang="en-US" sz="2000" dirty="0"/>
          </a:p>
          <a:p>
            <a:endParaRPr lang="en-US" dirty="0"/>
          </a:p>
        </p:txBody>
      </p:sp>
    </p:spTree>
    <p:extLst>
      <p:ext uri="{BB962C8B-B14F-4D97-AF65-F5344CB8AC3E}">
        <p14:creationId xmlns:p14="http://schemas.microsoft.com/office/powerpoint/2010/main" val="3281863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38666" y="546756"/>
            <a:ext cx="10820400" cy="5910606"/>
          </a:xfrm>
        </p:spPr>
        <p:txBody>
          <a:bodyPr>
            <a:normAutofit fontScale="85000" lnSpcReduction="20000"/>
          </a:bodyPr>
          <a:lstStyle/>
          <a:p>
            <a:r>
              <a:rPr lang="es-ES" sz="4100" b="1" dirty="0"/>
              <a:t>Ejercicio</a:t>
            </a:r>
            <a:r>
              <a:rPr lang="es-ES" sz="4100" b="1" dirty="0" smtClean="0"/>
              <a:t>:</a:t>
            </a:r>
          </a:p>
          <a:p>
            <a:endParaRPr lang="en-US" sz="4100" b="1" dirty="0"/>
          </a:p>
          <a:p>
            <a:r>
              <a:rPr lang="es-ES" sz="3300" dirty="0">
                <a:solidFill>
                  <a:srgbClr val="FF0000"/>
                </a:solidFill>
              </a:rPr>
              <a:t>Convierte las siguientes oraciones en expresiones más claras, es decir, con verbos:</a:t>
            </a:r>
            <a:endParaRPr lang="en-US" sz="3300" dirty="0">
              <a:solidFill>
                <a:srgbClr val="FF0000"/>
              </a:solidFill>
            </a:endParaRPr>
          </a:p>
          <a:p>
            <a:r>
              <a:rPr lang="es-ES" sz="3300" dirty="0">
                <a:solidFill>
                  <a:srgbClr val="FFFF00"/>
                </a:solidFill>
              </a:rPr>
              <a:t/>
            </a:r>
            <a:br>
              <a:rPr lang="es-ES" sz="3300" dirty="0">
                <a:solidFill>
                  <a:srgbClr val="FFFF00"/>
                </a:solidFill>
              </a:rPr>
            </a:br>
            <a:r>
              <a:rPr lang="es-ES" sz="3300" dirty="0"/>
              <a:t>-Los artistas están en </a:t>
            </a:r>
            <a:r>
              <a:rPr lang="es-ES" sz="3300" u="sng" dirty="0"/>
              <a:t>disponibilidad</a:t>
            </a:r>
            <a:r>
              <a:rPr lang="es-ES" sz="3300" dirty="0"/>
              <a:t> de crear.</a:t>
            </a:r>
            <a:endParaRPr lang="en-US" sz="3300" dirty="0"/>
          </a:p>
          <a:p>
            <a:r>
              <a:rPr lang="es-ES" sz="3300" dirty="0"/>
              <a:t> </a:t>
            </a:r>
            <a:endParaRPr lang="en-US" sz="3300" dirty="0"/>
          </a:p>
          <a:p>
            <a:r>
              <a:rPr lang="es-ES" sz="3300" dirty="0"/>
              <a:t>-La </a:t>
            </a:r>
            <a:r>
              <a:rPr lang="es-ES" sz="3300" u="sng" dirty="0"/>
              <a:t>marginación</a:t>
            </a:r>
            <a:r>
              <a:rPr lang="es-ES" sz="3300" dirty="0"/>
              <a:t> de los pobres es una lacra.</a:t>
            </a:r>
            <a:endParaRPr lang="en-US" sz="3300" dirty="0"/>
          </a:p>
          <a:p>
            <a:r>
              <a:rPr lang="es-ES" sz="3300" dirty="0"/>
              <a:t> </a:t>
            </a:r>
            <a:endParaRPr lang="en-US" sz="3300" dirty="0"/>
          </a:p>
          <a:p>
            <a:r>
              <a:rPr lang="es-ES" sz="3300" dirty="0"/>
              <a:t>-Para salir de la crisis se necesita </a:t>
            </a:r>
            <a:r>
              <a:rPr lang="es-ES" sz="3300" u="sng" dirty="0"/>
              <a:t>dedicación</a:t>
            </a:r>
            <a:r>
              <a:rPr lang="es-ES" sz="3300" dirty="0"/>
              <a:t> al trabajo.</a:t>
            </a:r>
            <a:endParaRPr lang="en-US" sz="3300" dirty="0"/>
          </a:p>
          <a:p>
            <a:r>
              <a:rPr lang="es-ES" sz="4100" dirty="0"/>
              <a:t> </a:t>
            </a:r>
            <a:endParaRPr lang="en-US" sz="4100" dirty="0"/>
          </a:p>
          <a:p>
            <a:r>
              <a:rPr lang="es-ES" sz="4100" dirty="0"/>
              <a:t> </a:t>
            </a:r>
            <a:endParaRPr lang="en-US" sz="4100" dirty="0"/>
          </a:p>
          <a:p>
            <a:endParaRPr lang="en-US" dirty="0"/>
          </a:p>
        </p:txBody>
      </p:sp>
    </p:spTree>
    <p:extLst>
      <p:ext uri="{BB962C8B-B14F-4D97-AF65-F5344CB8AC3E}">
        <p14:creationId xmlns:p14="http://schemas.microsoft.com/office/powerpoint/2010/main" val="941163834"/>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496</TotalTime>
  <Words>1287</Words>
  <Application>Microsoft Office PowerPoint</Application>
  <PresentationFormat>Panorámica</PresentationFormat>
  <Paragraphs>315</Paragraphs>
  <Slides>40</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40</vt:i4>
      </vt:variant>
    </vt:vector>
  </HeadingPairs>
  <TitlesOfParts>
    <vt:vector size="45" baseType="lpstr">
      <vt:lpstr>Arial</vt:lpstr>
      <vt:lpstr>Times New Roman</vt:lpstr>
      <vt:lpstr>Trebuchet MS</vt:lpstr>
      <vt:lpstr>Wingdings 3</vt:lpstr>
      <vt:lpstr>Faceta</vt:lpstr>
      <vt:lpstr>TRUCOS  PARA REDACTAR   BIEN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¿Hasta dónde podemos reducir un texto a su mínima expresión sin que empiece a perder sentido?</vt:lpstr>
      <vt:lpstr>Este es un párrafo con una sola oración. Sepáralo en varias oraciones </vt:lpstr>
      <vt:lpstr>Presentación de PowerPoint</vt:lpstr>
      <vt:lpstr>LA VOZ ACTIVA Y LA PASIVA </vt:lpstr>
      <vt:lpstr>Presentación de PowerPoint</vt:lpstr>
      <vt:lpstr>Presentación de PowerPoint</vt:lpstr>
      <vt:lpstr>Presentación de PowerPoint</vt:lpstr>
      <vt:lpstr>CACOFONÍAS… </vt:lpstr>
      <vt:lpstr>CÓMO ELIMINAR LO EVIDENTE </vt:lpstr>
      <vt:lpstr>Presentación de PowerPoint</vt:lpstr>
      <vt:lpstr>DÓNDE PONER LOS ADJETIVOS </vt:lpstr>
      <vt:lpstr>Presentación de PowerPoint</vt:lpstr>
      <vt:lpstr>CÓMO EVITAR LOS PRONOMBRES RELATIVOS: abuso del que </vt:lpstr>
      <vt:lpstr>Presentación de PowerPoint</vt:lpstr>
      <vt:lpstr>EL GRAN TRUCO DE LAS PREGUNTAS   </vt:lpstr>
      <vt:lpstr>Presentación de PowerPoint</vt:lpstr>
      <vt:lpstr>Presentación de PowerPoint</vt:lpstr>
      <vt:lpstr>Presentación de PowerPoint</vt:lpstr>
      <vt:lpstr>CÓMO EMPLEAR ANALOGÍAS </vt:lpstr>
      <vt:lpstr>Presentación de PowerPoint</vt:lpstr>
      <vt:lpstr>Presentación de PowerPoint</vt:lpstr>
      <vt:lpstr>CÓMO EXPRESAR IDEAS ABSTRACTAS  </vt:lpstr>
      <vt:lpstr>EFECTOS ESPECIALES: LOS OLORES </vt:lpstr>
      <vt:lpstr>EFECTOS ESPECIALES: LOS SONIDOS </vt:lpstr>
      <vt:lpstr>EFECTOS: MOSTRAR SIN DECIR </vt:lpstr>
      <vt:lpstr>AFRONTA LA HOJA EN BLANCO </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HP ENVY</dc:creator>
  <cp:lastModifiedBy>Ivan</cp:lastModifiedBy>
  <cp:revision>64</cp:revision>
  <cp:lastPrinted>2022-04-06T12:33:03Z</cp:lastPrinted>
  <dcterms:created xsi:type="dcterms:W3CDTF">2022-02-11T00:12:51Z</dcterms:created>
  <dcterms:modified xsi:type="dcterms:W3CDTF">2025-04-28T02:40:02Z</dcterms:modified>
</cp:coreProperties>
</file>