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257" r:id="rId3"/>
    <p:sldId id="258" r:id="rId4"/>
    <p:sldId id="260" r:id="rId5"/>
    <p:sldId id="261" r:id="rId6"/>
    <p:sldId id="262" r:id="rId7"/>
    <p:sldId id="263" r:id="rId8"/>
    <p:sldId id="265" r:id="rId9"/>
    <p:sldId id="267" r:id="rId10"/>
    <p:sldId id="269" r:id="rId11"/>
    <p:sldId id="268" r:id="rId12"/>
    <p:sldId id="270" r:id="rId13"/>
    <p:sldId id="273" r:id="rId14"/>
    <p:sldId id="274" r:id="rId15"/>
    <p:sldId id="275" r:id="rId16"/>
    <p:sldId id="276" r:id="rId17"/>
    <p:sldId id="277" r:id="rId18"/>
    <p:sldId id="279" r:id="rId19"/>
    <p:sldId id="280" r:id="rId20"/>
    <p:sldId id="281" r:id="rId21"/>
    <p:sldId id="282" r:id="rId22"/>
    <p:sldId id="283" r:id="rId23"/>
    <p:sldId id="284" r:id="rId24"/>
    <p:sldId id="285" r:id="rId25"/>
    <p:sldId id="286" r:id="rId26"/>
    <p:sldId id="287" r:id="rId27"/>
    <p:sldId id="288" r:id="rId28"/>
    <p:sldId id="291" r:id="rId29"/>
    <p:sldId id="292" r:id="rId30"/>
    <p:sldId id="295" r:id="rId31"/>
    <p:sldId id="296" r:id="rId32"/>
    <p:sldId id="297" r:id="rId33"/>
    <p:sldId id="298" r:id="rId34"/>
    <p:sldId id="300" r:id="rId35"/>
    <p:sldId id="301" r:id="rId36"/>
    <p:sldId id="302" r:id="rId37"/>
    <p:sldId id="303" r:id="rId38"/>
    <p:sldId id="304" r:id="rId39"/>
    <p:sldId id="306" r:id="rId40"/>
    <p:sldId id="307" r:id="rId41"/>
    <p:sldId id="308" r:id="rId42"/>
    <p:sldId id="309" r:id="rId43"/>
    <p:sldId id="310" r:id="rId44"/>
    <p:sldId id="311" r:id="rId45"/>
    <p:sldId id="312" r:id="rId46"/>
    <p:sldId id="313" r:id="rId47"/>
    <p:sldId id="314" r:id="rId48"/>
    <p:sldId id="322" r:id="rId49"/>
    <p:sldId id="316" r:id="rId50"/>
    <p:sldId id="317"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1" d="100"/>
          <a:sy n="71" d="100"/>
        </p:scale>
        <p:origin x="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4/16/2026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4/16/2026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4/16/2026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601654"/>
            <a:ext cx="7766936" cy="1646302"/>
          </a:xfrm>
        </p:spPr>
        <p:txBody>
          <a:bodyPr/>
          <a:lstStyle/>
          <a:p>
            <a:pPr algn="ctr"/>
            <a:r>
              <a:rPr lang="es-ES" sz="3600" dirty="0"/>
              <a:t>Iniciarse en la </a:t>
            </a:r>
            <a:r>
              <a:rPr lang="es-ES" sz="3600" dirty="0" smtClean="0"/>
              <a:t>redacción universitaria</a:t>
            </a:r>
            <a:r>
              <a:rPr lang="es-ES" sz="3600" dirty="0"/>
              <a:t>: </a:t>
            </a:r>
            <a:r>
              <a:rPr lang="es-ES" sz="3600" dirty="0" smtClean="0"/>
              <a:t>trabajos </a:t>
            </a:r>
            <a:r>
              <a:rPr lang="es-ES" sz="3600" dirty="0"/>
              <a:t>y reseñas</a:t>
            </a:r>
            <a:r>
              <a:rPr lang="en-US" sz="3600" dirty="0"/>
              <a:t/>
            </a:r>
            <a:br>
              <a:rPr lang="en-US" sz="3600" dirty="0"/>
            </a:br>
            <a:endParaRPr lang="en-US" sz="3600" dirty="0"/>
          </a:p>
        </p:txBody>
      </p:sp>
      <p:pic>
        <p:nvPicPr>
          <p:cNvPr id="4" name="Imagen 3" descr="CONTROLA TU LENGUA: 5 consejos para una buena redacció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264" y="1791092"/>
            <a:ext cx="6858000" cy="4091233"/>
          </a:xfrm>
          <a:prstGeom prst="rect">
            <a:avLst/>
          </a:prstGeom>
        </p:spPr>
      </p:pic>
      <p:pic>
        <p:nvPicPr>
          <p:cNvPr id="5" name="Imagen 4" descr="[Declaración pública] Chile: El Rector Zolezzi y l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96" y="216816"/>
            <a:ext cx="1623933" cy="1574276"/>
          </a:xfrm>
          <a:prstGeom prst="rect">
            <a:avLst/>
          </a:prstGeom>
        </p:spPr>
      </p:pic>
      <p:sp>
        <p:nvSpPr>
          <p:cNvPr id="6" name="CuadroTexto 5"/>
          <p:cNvSpPr txBox="1"/>
          <p:nvPr/>
        </p:nvSpPr>
        <p:spPr>
          <a:xfrm>
            <a:off x="3968684" y="6193410"/>
            <a:ext cx="2872902" cy="400110"/>
          </a:xfrm>
          <a:prstGeom prst="rect">
            <a:avLst/>
          </a:prstGeom>
          <a:noFill/>
        </p:spPr>
        <p:txBody>
          <a:bodyPr wrap="none" rtlCol="0">
            <a:spAutoFit/>
          </a:bodyPr>
          <a:lstStyle/>
          <a:p>
            <a:r>
              <a:rPr lang="es-ES" sz="2000" b="1" dirty="0" smtClean="0">
                <a:solidFill>
                  <a:schemeClr val="accent1">
                    <a:lumMod val="75000"/>
                  </a:schemeClr>
                </a:solidFill>
              </a:rPr>
              <a:t>IVÁN   PIZARRO   VEGA</a:t>
            </a:r>
            <a:endParaRPr lang="en-US" sz="2000" b="1" dirty="0">
              <a:solidFill>
                <a:schemeClr val="accent1">
                  <a:lumMod val="75000"/>
                </a:schemeClr>
              </a:solidFill>
            </a:endParaRPr>
          </a:p>
        </p:txBody>
      </p:sp>
    </p:spTree>
    <p:extLst>
      <p:ext uri="{BB962C8B-B14F-4D97-AF65-F5344CB8AC3E}">
        <p14:creationId xmlns:p14="http://schemas.microsoft.com/office/powerpoint/2010/main" val="2931663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41506" y="-146981"/>
            <a:ext cx="8596668" cy="1320800"/>
          </a:xfrm>
        </p:spPr>
        <p:txBody>
          <a:bodyPr>
            <a:noAutofit/>
          </a:bodyPr>
          <a:lstStyle/>
          <a:p>
            <a:pPr marL="742950" lvl="1" indent="-285750">
              <a:spcAft>
                <a:spcPts val="0"/>
              </a:spcAft>
              <a:tabLst>
                <a:tab pos="743585" algn="l"/>
              </a:tabLst>
            </a:pPr>
            <a:r>
              <a:rPr lang="es-ES" sz="2800" b="1"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t>Organizar un</a:t>
            </a:r>
            <a:r>
              <a:rPr lang="es-ES" sz="2800" b="1" spc="-45"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t> </a:t>
            </a:r>
            <a:r>
              <a:rPr lang="es-ES" sz="2800" b="1"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t>esquema</a:t>
            </a:r>
            <a:r>
              <a:rPr lang="en-US" sz="2800" b="1"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t/>
            </a:r>
            <a:br>
              <a:rPr lang="en-US" sz="2800" b="1"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br>
            <a:r>
              <a:rPr lang="es-ES" sz="2800" b="1"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t> </a:t>
            </a:r>
            <a:r>
              <a:rPr lang="en-US" sz="2800"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t/>
            </a:r>
            <a:br>
              <a:rPr lang="en-US" sz="2800"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br>
            <a:endParaRPr lang="en-US" sz="2800" dirty="0">
              <a:solidFill>
                <a:schemeClr val="accent1">
                  <a:lumMod val="75000"/>
                </a:schemeClr>
              </a:solidFill>
            </a:endParaRPr>
          </a:p>
        </p:txBody>
      </p:sp>
      <p:pic>
        <p:nvPicPr>
          <p:cNvPr id="4" name="Marcador de contenido 3"/>
          <p:cNvPicPr>
            <a:picLocks noGrp="1" noChangeAspect="1"/>
          </p:cNvPicPr>
          <p:nvPr>
            <p:ph idx="1"/>
          </p:nvPr>
        </p:nvPicPr>
        <p:blipFill>
          <a:blip r:embed="rId2"/>
          <a:stretch>
            <a:fillRect/>
          </a:stretch>
        </p:blipFill>
        <p:spPr>
          <a:xfrm>
            <a:off x="1088932" y="513418"/>
            <a:ext cx="8189339" cy="1765955"/>
          </a:xfrm>
          <a:prstGeom prst="rect">
            <a:avLst/>
          </a:prstGeom>
        </p:spPr>
      </p:pic>
      <p:sp>
        <p:nvSpPr>
          <p:cNvPr id="5" name="Text Box 651"/>
          <p:cNvSpPr txBox="1">
            <a:spLocks noChangeArrowheads="1"/>
          </p:cNvSpPr>
          <p:nvPr/>
        </p:nvSpPr>
        <p:spPr bwMode="auto">
          <a:xfrm>
            <a:off x="1112056" y="2508055"/>
            <a:ext cx="8143092" cy="4157788"/>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01600">
              <a:spcBef>
                <a:spcPts val="490"/>
              </a:spcBef>
              <a:spcAft>
                <a:spcPts val="0"/>
              </a:spcAft>
            </a:pPr>
            <a:r>
              <a:rPr lang="es-ES" sz="1600" dirty="0">
                <a:effectLst/>
                <a:latin typeface="Arial Black" panose="020B0A04020102020204" pitchFamily="34" charset="0"/>
                <a:ea typeface="Trebuchet MS" panose="020B0603020202020204" pitchFamily="34" charset="0"/>
                <a:cs typeface="Trebuchet MS" panose="020B0603020202020204" pitchFamily="34" charset="0"/>
              </a:rPr>
              <a:t>Esquema de ideas </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237490" indent="-136525">
              <a:spcBef>
                <a:spcPts val="790"/>
              </a:spcBef>
              <a:spcAft>
                <a:spcPts val="0"/>
              </a:spcAft>
              <a:tabLst>
                <a:tab pos="238125" algn="l"/>
              </a:tabLst>
            </a:pPr>
            <a:r>
              <a:rPr lang="es-ES" sz="1600" dirty="0">
                <a:effectLst/>
                <a:latin typeface="Arial Black" panose="020B0A04020102020204" pitchFamily="34" charset="0"/>
                <a:ea typeface="Trebuchet MS" panose="020B0603020202020204" pitchFamily="34" charset="0"/>
                <a:cs typeface="Trebuchet MS" panose="020B0603020202020204" pitchFamily="34" charset="0"/>
              </a:rPr>
              <a:t>La estructura del texto y las partes del</a:t>
            </a:r>
            <a:r>
              <a:rPr lang="es-ES" sz="1600" spc="-30" dirty="0">
                <a:effectLst/>
                <a:latin typeface="Arial Black" panose="020B0A04020102020204" pitchFamily="34" charset="0"/>
                <a:ea typeface="Trebuchet MS" panose="020B0603020202020204" pitchFamily="34" charset="0"/>
                <a:cs typeface="Trebuchet MS" panose="020B0603020202020204" pitchFamily="34" charset="0"/>
              </a:rPr>
              <a:t> </a:t>
            </a:r>
            <a:r>
              <a:rPr lang="es-ES" sz="1600" dirty="0">
                <a:effectLst/>
                <a:latin typeface="Arial Black" panose="020B0A04020102020204" pitchFamily="34" charset="0"/>
                <a:ea typeface="Trebuchet MS" panose="020B0603020202020204" pitchFamily="34" charset="0"/>
                <a:cs typeface="Trebuchet MS" panose="020B0603020202020204" pitchFamily="34" charset="0"/>
              </a:rPr>
              <a:t>discurso</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a:spcBef>
                <a:spcPts val="10"/>
              </a:spcBef>
              <a:spcAft>
                <a:spcPts val="0"/>
              </a:spcAft>
            </a:pPr>
            <a:r>
              <a:rPr lang="es-ES" sz="1600" dirty="0">
                <a:effectLst/>
                <a:latin typeface="Arial Black" panose="020B0A04020102020204" pitchFamily="34" charset="0"/>
                <a:ea typeface="Trebuchet MS" panose="020B0603020202020204" pitchFamily="34" charset="0"/>
                <a:cs typeface="Trebuchet MS" panose="020B0603020202020204" pitchFamily="34" charset="0"/>
              </a:rPr>
              <a:t> </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a:p>
            <a:pPr marL="318135" indent="-216535">
              <a:spcAft>
                <a:spcPts val="0"/>
              </a:spcAft>
              <a:tabLst>
                <a:tab pos="318135" algn="l"/>
              </a:tabLst>
            </a:pPr>
            <a:r>
              <a:rPr lang="es-ES" dirty="0" smtClean="0">
                <a:effectLst/>
                <a:latin typeface="Arial" panose="020B0604020202020204" pitchFamily="34" charset="0"/>
                <a:ea typeface="Trebuchet MS" panose="020B0603020202020204" pitchFamily="34" charset="0"/>
                <a:cs typeface="Trebuchet MS" panose="020B0603020202020204" pitchFamily="34" charset="0"/>
              </a:rPr>
              <a:t>1.Las </a:t>
            </a:r>
            <a:r>
              <a:rPr lang="es-ES" dirty="0">
                <a:effectLst/>
                <a:latin typeface="Arial" panose="020B0604020202020204" pitchFamily="34" charset="0"/>
                <a:ea typeface="Trebuchet MS" panose="020B0603020202020204" pitchFamily="34" charset="0"/>
                <a:cs typeface="Trebuchet MS" panose="020B0603020202020204" pitchFamily="34" charset="0"/>
              </a:rPr>
              <a:t>estructuras textuales son tradiciones (que hay que</a:t>
            </a:r>
            <a:r>
              <a:rPr lang="es-ES" spc="-55"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aprender)</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a:p>
            <a:pPr>
              <a:spcBef>
                <a:spcPts val="25"/>
              </a:spcBef>
              <a:spcAft>
                <a:spcPts val="0"/>
              </a:spcAft>
            </a:pPr>
            <a:r>
              <a:rPr lang="es-ES" dirty="0">
                <a:effectLst/>
                <a:latin typeface="Arial" panose="020B0604020202020204" pitchFamily="34" charset="0"/>
                <a:ea typeface="Trebuchet MS" panose="020B0603020202020204" pitchFamily="34" charset="0"/>
                <a:cs typeface="Trebuchet MS" panose="020B0603020202020204" pitchFamily="34" charset="0"/>
              </a:rPr>
              <a:t> </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a:p>
            <a:pPr marL="318135" indent="-216535">
              <a:spcAft>
                <a:spcPts val="0"/>
              </a:spcAft>
              <a:tabLst>
                <a:tab pos="318135" algn="l"/>
              </a:tabLst>
            </a:pPr>
            <a:r>
              <a:rPr lang="es-ES" dirty="0" smtClean="0">
                <a:effectLst/>
                <a:latin typeface="Arial" panose="020B0604020202020204" pitchFamily="34" charset="0"/>
                <a:ea typeface="Trebuchet MS" panose="020B0603020202020204" pitchFamily="34" charset="0"/>
                <a:cs typeface="Trebuchet MS" panose="020B0603020202020204" pitchFamily="34" charset="0"/>
              </a:rPr>
              <a:t>2.Los </a:t>
            </a:r>
            <a:r>
              <a:rPr lang="es-ES" dirty="0">
                <a:effectLst/>
                <a:latin typeface="Arial" panose="020B0604020202020204" pitchFamily="34" charset="0"/>
                <a:ea typeface="Trebuchet MS" panose="020B0603020202020204" pitchFamily="34" charset="0"/>
                <a:cs typeface="Trebuchet MS" panose="020B0603020202020204" pitchFamily="34" charset="0"/>
              </a:rPr>
              <a:t>textos que nos interesan y la necesidad de</a:t>
            </a:r>
            <a:r>
              <a:rPr lang="es-ES" spc="-75"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organizarlos</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a:p>
            <a:pPr>
              <a:spcBef>
                <a:spcPts val="30"/>
              </a:spcBef>
              <a:spcAft>
                <a:spcPts val="0"/>
              </a:spcAft>
            </a:pPr>
            <a:r>
              <a:rPr lang="es-ES" dirty="0">
                <a:effectLst/>
                <a:latin typeface="Arial" panose="020B0604020202020204" pitchFamily="34" charset="0"/>
                <a:ea typeface="Trebuchet MS" panose="020B0603020202020204" pitchFamily="34" charset="0"/>
                <a:cs typeface="Trebuchet MS" panose="020B0603020202020204" pitchFamily="34" charset="0"/>
              </a:rPr>
              <a:t> </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a:p>
            <a:pPr marL="318135" indent="-216535">
              <a:spcAft>
                <a:spcPts val="0"/>
              </a:spcAft>
              <a:tabLst>
                <a:tab pos="318135" algn="l"/>
              </a:tabLst>
            </a:pPr>
            <a:r>
              <a:rPr lang="es-ES" dirty="0" smtClean="0">
                <a:effectLst/>
                <a:latin typeface="Arial" panose="020B0604020202020204" pitchFamily="34" charset="0"/>
                <a:ea typeface="Trebuchet MS" panose="020B0603020202020204" pitchFamily="34" charset="0"/>
                <a:cs typeface="Trebuchet MS" panose="020B0603020202020204" pitchFamily="34" charset="0"/>
              </a:rPr>
              <a:t>3.Organizar </a:t>
            </a:r>
            <a:r>
              <a:rPr lang="es-ES" dirty="0">
                <a:effectLst/>
                <a:latin typeface="Arial" panose="020B0604020202020204" pitchFamily="34" charset="0"/>
                <a:ea typeface="Trebuchet MS" panose="020B0603020202020204" pitchFamily="34" charset="0"/>
                <a:cs typeface="Trebuchet MS" panose="020B0603020202020204" pitchFamily="34" charset="0"/>
              </a:rPr>
              <a:t>un</a:t>
            </a:r>
            <a:r>
              <a:rPr lang="es-ES" spc="-1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esquema</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a:p>
            <a:pPr marL="641985" indent="-324485">
              <a:spcBef>
                <a:spcPts val="40"/>
              </a:spcBef>
              <a:spcAft>
                <a:spcPts val="0"/>
              </a:spcAft>
              <a:tabLst>
                <a:tab pos="641985" algn="l"/>
              </a:tabLst>
            </a:pPr>
            <a:r>
              <a:rPr lang="es-ES" dirty="0" smtClean="0">
                <a:effectLst/>
                <a:latin typeface="Arial" panose="020B0604020202020204" pitchFamily="34" charset="0"/>
                <a:ea typeface="Trebuchet MS" panose="020B0603020202020204" pitchFamily="34" charset="0"/>
                <a:cs typeface="Trebuchet MS" panose="020B0603020202020204" pitchFamily="34" charset="0"/>
              </a:rPr>
              <a:t>3.1.Los </a:t>
            </a:r>
            <a:r>
              <a:rPr lang="es-ES" dirty="0">
                <a:effectLst/>
                <a:latin typeface="Arial" panose="020B0604020202020204" pitchFamily="34" charset="0"/>
                <a:ea typeface="Trebuchet MS" panose="020B0603020202020204" pitchFamily="34" charset="0"/>
                <a:cs typeface="Trebuchet MS" panose="020B0603020202020204" pitchFamily="34" charset="0"/>
              </a:rPr>
              <a:t>esquemas</a:t>
            </a:r>
            <a:r>
              <a:rPr lang="es-ES" spc="-15"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habituales</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a:p>
            <a:pPr marL="1038225" indent="-396875">
              <a:spcBef>
                <a:spcPts val="45"/>
              </a:spcBef>
              <a:spcAft>
                <a:spcPts val="0"/>
              </a:spcAft>
              <a:tabLst>
                <a:tab pos="1038860" algn="l"/>
              </a:tabLst>
            </a:pPr>
            <a:r>
              <a:rPr lang="es-ES" dirty="0" smtClean="0">
                <a:effectLst/>
                <a:latin typeface="Arial" panose="020B0604020202020204" pitchFamily="34" charset="0"/>
                <a:ea typeface="Trebuchet MS" panose="020B0603020202020204" pitchFamily="34" charset="0"/>
                <a:cs typeface="Trebuchet MS" panose="020B0603020202020204" pitchFamily="34" charset="0"/>
              </a:rPr>
              <a:t>3.1.1.Esquemas</a:t>
            </a:r>
            <a:r>
              <a:rPr lang="es-ES" spc="-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numéricos</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a:p>
            <a:pPr marL="1038225" indent="-396875">
              <a:spcBef>
                <a:spcPts val="40"/>
              </a:spcBef>
              <a:spcAft>
                <a:spcPts val="0"/>
              </a:spcAft>
              <a:tabLst>
                <a:tab pos="1038860" algn="l"/>
              </a:tabLst>
            </a:pPr>
            <a:r>
              <a:rPr lang="es-ES" dirty="0" smtClean="0">
                <a:effectLst/>
                <a:latin typeface="Arial" panose="020B0604020202020204" pitchFamily="34" charset="0"/>
                <a:ea typeface="Trebuchet MS" panose="020B0603020202020204" pitchFamily="34" charset="0"/>
                <a:cs typeface="Trebuchet MS" panose="020B0603020202020204" pitchFamily="34" charset="0"/>
              </a:rPr>
              <a:t>3.1.2.Esquemas </a:t>
            </a:r>
            <a:r>
              <a:rPr lang="es-ES" dirty="0">
                <a:effectLst/>
                <a:latin typeface="Arial" panose="020B0604020202020204" pitchFamily="34" charset="0"/>
                <a:ea typeface="Trebuchet MS" panose="020B0603020202020204" pitchFamily="34" charset="0"/>
                <a:cs typeface="Trebuchet MS" panose="020B0603020202020204" pitchFamily="34" charset="0"/>
              </a:rPr>
              <a:t>a manera de diagramas de</a:t>
            </a:r>
            <a:r>
              <a:rPr lang="es-ES" spc="-35"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ideas</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a:p>
            <a:pPr marL="641985" indent="-323850">
              <a:spcBef>
                <a:spcPts val="45"/>
              </a:spcBef>
              <a:spcAft>
                <a:spcPts val="0"/>
              </a:spcAft>
              <a:tabLst>
                <a:tab pos="641985" algn="l"/>
              </a:tabLst>
            </a:pPr>
            <a:r>
              <a:rPr lang="es-ES" dirty="0" smtClean="0">
                <a:effectLst/>
                <a:latin typeface="Arial" panose="020B0604020202020204" pitchFamily="34" charset="0"/>
                <a:ea typeface="Trebuchet MS" panose="020B0603020202020204" pitchFamily="34" charset="0"/>
                <a:cs typeface="Trebuchet MS" panose="020B0603020202020204" pitchFamily="34" charset="0"/>
              </a:rPr>
              <a:t>3.2.¿Cómo </a:t>
            </a:r>
            <a:r>
              <a:rPr lang="es-ES" dirty="0">
                <a:effectLst/>
                <a:latin typeface="Arial" panose="020B0604020202020204" pitchFamily="34" charset="0"/>
                <a:ea typeface="Trebuchet MS" panose="020B0603020202020204" pitchFamily="34" charset="0"/>
                <a:cs typeface="Trebuchet MS" panose="020B0603020202020204" pitchFamily="34" charset="0"/>
              </a:rPr>
              <a:t>preparar el</a:t>
            </a:r>
            <a:r>
              <a:rPr lang="es-ES" spc="-15"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esquema?</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a:p>
            <a:pPr marL="641985" indent="-323850">
              <a:spcBef>
                <a:spcPts val="40"/>
              </a:spcBef>
              <a:spcAft>
                <a:spcPts val="0"/>
              </a:spcAft>
              <a:tabLst>
                <a:tab pos="641985" algn="l"/>
              </a:tabLst>
            </a:pPr>
            <a:r>
              <a:rPr lang="es-ES" dirty="0" smtClean="0">
                <a:effectLst/>
                <a:latin typeface="Arial" panose="020B0604020202020204" pitchFamily="34" charset="0"/>
                <a:ea typeface="Trebuchet MS" panose="020B0603020202020204" pitchFamily="34" charset="0"/>
                <a:cs typeface="Trebuchet MS" panose="020B0603020202020204" pitchFamily="34" charset="0"/>
              </a:rPr>
              <a:t>3.3.Dos </a:t>
            </a:r>
            <a:r>
              <a:rPr lang="es-ES" dirty="0">
                <a:effectLst/>
                <a:latin typeface="Arial" panose="020B0604020202020204" pitchFamily="34" charset="0"/>
                <a:ea typeface="Trebuchet MS" panose="020B0603020202020204" pitchFamily="34" charset="0"/>
                <a:cs typeface="Trebuchet MS" panose="020B0603020202020204" pitchFamily="34" charset="0"/>
              </a:rPr>
              <a:t>maneras de organizar un</a:t>
            </a:r>
            <a:r>
              <a:rPr lang="es-ES" spc="-25"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texto</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a:p>
            <a:pPr marL="1038225" indent="-396875">
              <a:spcBef>
                <a:spcPts val="45"/>
              </a:spcBef>
              <a:spcAft>
                <a:spcPts val="0"/>
              </a:spcAft>
              <a:tabLst>
                <a:tab pos="1038860" algn="l"/>
              </a:tabLst>
            </a:pPr>
            <a:r>
              <a:rPr lang="es-ES" dirty="0" smtClean="0">
                <a:effectLst/>
                <a:latin typeface="Arial" panose="020B0604020202020204" pitchFamily="34" charset="0"/>
                <a:ea typeface="Trebuchet MS" panose="020B0603020202020204" pitchFamily="34" charset="0"/>
                <a:cs typeface="Trebuchet MS" panose="020B0603020202020204" pitchFamily="34" charset="0"/>
              </a:rPr>
              <a:t>3.3.1.El </a:t>
            </a:r>
            <a:r>
              <a:rPr lang="es-ES" dirty="0">
                <a:effectLst/>
                <a:latin typeface="Arial" panose="020B0604020202020204" pitchFamily="34" charset="0"/>
                <a:ea typeface="Trebuchet MS" panose="020B0603020202020204" pitchFamily="34" charset="0"/>
                <a:cs typeface="Trebuchet MS" panose="020B0603020202020204" pitchFamily="34" charset="0"/>
              </a:rPr>
              <a:t>orden de una</a:t>
            </a:r>
            <a:r>
              <a:rPr lang="es-ES" spc="-25"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exposición</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a:p>
            <a:pPr marL="1038225" indent="-396875">
              <a:spcBef>
                <a:spcPts val="40"/>
              </a:spcBef>
              <a:spcAft>
                <a:spcPts val="0"/>
              </a:spcAft>
              <a:tabLst>
                <a:tab pos="1038860" algn="l"/>
              </a:tabLst>
            </a:pPr>
            <a:r>
              <a:rPr lang="es-ES" dirty="0" smtClean="0">
                <a:effectLst/>
                <a:latin typeface="Arial" panose="020B0604020202020204" pitchFamily="34" charset="0"/>
                <a:ea typeface="Trebuchet MS" panose="020B0603020202020204" pitchFamily="34" charset="0"/>
                <a:cs typeface="Trebuchet MS" panose="020B0603020202020204" pitchFamily="34" charset="0"/>
              </a:rPr>
              <a:t>3.3.2.El </a:t>
            </a:r>
            <a:r>
              <a:rPr lang="es-ES" dirty="0">
                <a:effectLst/>
                <a:latin typeface="Arial" panose="020B0604020202020204" pitchFamily="34" charset="0"/>
                <a:ea typeface="Trebuchet MS" panose="020B0603020202020204" pitchFamily="34" charset="0"/>
                <a:cs typeface="Trebuchet MS" panose="020B0603020202020204" pitchFamily="34" charset="0"/>
              </a:rPr>
              <a:t>orden de una</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crítica</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727301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53"/>
          <p:cNvGrpSpPr>
            <a:grpSpLocks/>
          </p:cNvGrpSpPr>
          <p:nvPr/>
        </p:nvGrpSpPr>
        <p:grpSpPr bwMode="auto">
          <a:xfrm>
            <a:off x="198783" y="160256"/>
            <a:ext cx="10840278" cy="6425052"/>
            <a:chOff x="5" y="5"/>
            <a:chExt cx="6454" cy="7523"/>
          </a:xfrm>
        </p:grpSpPr>
        <p:sp>
          <p:nvSpPr>
            <p:cNvPr id="5" name="Rectangle 669"/>
            <p:cNvSpPr>
              <a:spLocks noChangeArrowheads="1"/>
            </p:cNvSpPr>
            <p:nvPr/>
          </p:nvSpPr>
          <p:spPr bwMode="auto">
            <a:xfrm>
              <a:off x="5" y="5"/>
              <a:ext cx="6454" cy="7318"/>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 Box 668"/>
            <p:cNvSpPr txBox="1">
              <a:spLocks noChangeArrowheads="1"/>
            </p:cNvSpPr>
            <p:nvPr/>
          </p:nvSpPr>
          <p:spPr bwMode="auto">
            <a:xfrm>
              <a:off x="170" y="108"/>
              <a:ext cx="6143"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b="0" i="0" u="none" strike="noStrike" kern="0" cap="none" spc="0" normalizeH="0" baseline="0" noProof="0" dirty="0">
                  <a:ln>
                    <a:noFill/>
                  </a:ln>
                  <a:solidFill>
                    <a:sysClr val="windowText" lastClr="000000"/>
                  </a:solidFill>
                  <a:effectLst/>
                  <a:uLnTx/>
                  <a:uFillTx/>
                  <a:latin typeface="Arial Black" panose="020B0A04020102020204" pitchFamily="34" charset="0"/>
                  <a:ea typeface="Trebuchet MS" panose="020B0603020202020204" pitchFamily="34" charset="0"/>
                  <a:cs typeface="Trebuchet MS" panose="020B0603020202020204" pitchFamily="34" charset="0"/>
                </a:rPr>
                <a:t>¿</a:t>
              </a:r>
              <a:r>
                <a:rPr kumimoji="0" lang="es-ES" sz="2000" b="0" i="0" u="none" strike="noStrike" kern="0" cap="none" spc="0" normalizeH="0" baseline="0" noProof="0" dirty="0">
                  <a:ln>
                    <a:noFill/>
                  </a:ln>
                  <a:solidFill>
                    <a:schemeClr val="accent1">
                      <a:lumMod val="75000"/>
                    </a:schemeClr>
                  </a:solidFill>
                  <a:effectLst/>
                  <a:uLnTx/>
                  <a:uFillTx/>
                  <a:latin typeface="Arial Black" panose="020B0A04020102020204" pitchFamily="34" charset="0"/>
                  <a:ea typeface="Trebuchet MS" panose="020B0603020202020204" pitchFamily="34" charset="0"/>
                  <a:cs typeface="Trebuchet MS" panose="020B0603020202020204" pitchFamily="34" charset="0"/>
                </a:rPr>
                <a:t>Libros para todos? Maestros y textos escolares en el </a:t>
              </a:r>
              <a:r>
                <a:rPr kumimoji="0" lang="es-ES" sz="2000" b="0" i="0" u="none" strike="noStrike" kern="0" cap="none" spc="0" normalizeH="0" baseline="0" noProof="0" dirty="0" smtClean="0">
                  <a:ln>
                    <a:noFill/>
                  </a:ln>
                  <a:solidFill>
                    <a:schemeClr val="accent1">
                      <a:lumMod val="75000"/>
                    </a:schemeClr>
                  </a:solidFill>
                  <a:effectLst/>
                  <a:uLnTx/>
                  <a:uFillTx/>
                  <a:latin typeface="Arial Black" panose="020B0A04020102020204" pitchFamily="34" charset="0"/>
                  <a:ea typeface="Trebuchet MS" panose="020B0603020202020204" pitchFamily="34" charset="0"/>
                  <a:cs typeface="Trebuchet MS" panose="020B0603020202020204" pitchFamily="34" charset="0"/>
                </a:rPr>
                <a:t>Chile </a:t>
              </a:r>
              <a:r>
                <a:rPr kumimoji="0" lang="es-ES" sz="2000" b="0" i="0" u="none" strike="noStrike" kern="0" cap="none" spc="0" normalizeH="0" baseline="0" noProof="0" dirty="0">
                  <a:ln>
                    <a:noFill/>
                  </a:ln>
                  <a:solidFill>
                    <a:schemeClr val="accent1">
                      <a:lumMod val="75000"/>
                    </a:schemeClr>
                  </a:solidFill>
                  <a:effectLst/>
                  <a:uLnTx/>
                  <a:uFillTx/>
                  <a:latin typeface="Arial Black" panose="020B0A04020102020204" pitchFamily="34" charset="0"/>
                  <a:ea typeface="Trebuchet MS" panose="020B0603020202020204" pitchFamily="34" charset="0"/>
                  <a:cs typeface="Trebuchet MS" panose="020B0603020202020204" pitchFamily="34" charset="0"/>
                </a:rPr>
                <a:t>rural</a:t>
              </a:r>
              <a:endParaRPr kumimoji="0" lang="en-US" sz="2000" b="0"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1050"/>
                </a:spcBef>
                <a:spcAft>
                  <a:spcPts val="0"/>
                </a:spcAft>
                <a:buClrTx/>
                <a:buSzTx/>
                <a:buFontTx/>
                <a:buNone/>
                <a:tabLst>
                  <a:tab pos="3887470" algn="r"/>
                </a:tabLst>
                <a:defRPr/>
              </a:pPr>
              <a:r>
                <a:rPr kumimoji="0" lang="es-ES" b="1" i="0" u="none" strike="noStrike" kern="0" cap="none" spc="0" normalizeH="0" baseline="0" noProof="0" dirty="0" smtClean="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Introducción</a:t>
              </a:r>
              <a:r>
                <a:rPr kumimoji="0" lang="es-ES"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endParaRPr kumimoji="0" lang="en-US"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7" name="Text Box 667"/>
            <p:cNvSpPr txBox="1">
              <a:spLocks noChangeArrowheads="1"/>
            </p:cNvSpPr>
            <p:nvPr/>
          </p:nvSpPr>
          <p:spPr bwMode="auto">
            <a:xfrm>
              <a:off x="170" y="1204"/>
              <a:ext cx="513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Capítulo 1: Aspectos metodológicos</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6535" defTabSz="914400" eaLnBrk="1" fontAlgn="auto" latinLnBrk="0" hangingPunct="1">
                <a:lnSpc>
                  <a:spcPct val="100000"/>
                </a:lnSpc>
                <a:spcBef>
                  <a:spcPts val="40"/>
                </a:spcBef>
                <a:spcAft>
                  <a:spcPts val="0"/>
                </a:spcAft>
                <a:buClrTx/>
                <a:buSzTx/>
                <a:buFontTx/>
                <a:buNone/>
                <a:tabLst>
                  <a:tab pos="216535"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Los casos</a:t>
              </a:r>
              <a:r>
                <a:rPr kumimoji="0" lang="es-ES" sz="1400" b="0" i="0" u="none" strike="noStrike" kern="0" cap="none" spc="-1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seleccionados</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6535" defTabSz="914400" eaLnBrk="1" fontAlgn="auto" latinLnBrk="0" hangingPunct="1">
                <a:lnSpc>
                  <a:spcPct val="100000"/>
                </a:lnSpc>
                <a:spcBef>
                  <a:spcPts val="40"/>
                </a:spcBef>
                <a:spcAft>
                  <a:spcPts val="0"/>
                </a:spcAft>
                <a:buClrTx/>
                <a:buSzTx/>
                <a:buFontTx/>
                <a:buNone/>
                <a:tabLst>
                  <a:tab pos="216535"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La</a:t>
              </a:r>
              <a:r>
                <a:rPr kumimoji="0" lang="es-ES" sz="1400" b="0" i="0" u="none" strike="noStrike" kern="0" cap="none" spc="-1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metodología</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8" name="Text Box 666"/>
            <p:cNvSpPr txBox="1">
              <a:spLocks noChangeArrowheads="1"/>
            </p:cNvSpPr>
            <p:nvPr/>
          </p:nvSpPr>
          <p:spPr bwMode="auto">
            <a:xfrm>
              <a:off x="6115" y="1243"/>
              <a:ext cx="198"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17</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17</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19</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9" name="Text Box 665"/>
            <p:cNvSpPr txBox="1">
              <a:spLocks noChangeArrowheads="1"/>
            </p:cNvSpPr>
            <p:nvPr/>
          </p:nvSpPr>
          <p:spPr bwMode="auto">
            <a:xfrm>
              <a:off x="170" y="2244"/>
              <a:ext cx="6144" cy="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tab pos="3887470" algn="r"/>
                </a:tabLst>
                <a:defRPr/>
              </a:pP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Capítulo 2: Panorama general: del contexto amplio al</a:t>
              </a:r>
              <a:r>
                <a:rPr kumimoji="0" lang="es-ES" sz="1400" b="1" i="0" u="none" strike="noStrike" kern="0" cap="none" spc="-115"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escenario</a:t>
              </a:r>
              <a:r>
                <a:rPr kumimoji="0" lang="es-ES" sz="1400" b="1" i="0" u="none" strike="noStrike" kern="0" cap="none" spc="-15"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cotidiano	</a:t>
              </a:r>
              <a:r>
                <a:rPr kumimoji="0" lang="es-ES" sz="1400" b="1" i="0" u="none" strike="noStrike" kern="0" cap="none" spc="0" normalizeH="0" baseline="0" noProof="0" dirty="0" smtClean="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smtClean="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23</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860425" lvl="0" indent="-215900" defTabSz="914400" eaLnBrk="1" fontAlgn="auto" latinLnBrk="0" hangingPunct="1">
                <a:lnSpc>
                  <a:spcPct val="103000"/>
                </a:lnSpc>
                <a:spcBef>
                  <a:spcPts val="40"/>
                </a:spcBef>
                <a:spcAft>
                  <a:spcPts val="0"/>
                </a:spcAft>
                <a:buClrTx/>
                <a:buSzTx/>
                <a:buFontTx/>
                <a:buNone/>
                <a:tabLst>
                  <a:tab pos="216535"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Contexto actual: el mejoramiento de la calidad de la</a:t>
              </a:r>
              <a:r>
                <a:rPr kumimoji="0" lang="es-ES" sz="1400" b="0" i="0" u="none" strike="noStrike" kern="0" cap="none" spc="-16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educación primaria y la distribución de los textos</a:t>
              </a:r>
              <a:r>
                <a:rPr kumimoji="0" lang="es-ES" sz="1400" b="0" i="0" u="none" strike="noStrike" kern="0" cap="none" spc="-6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escolares</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6535" defTabSz="914400" eaLnBrk="1" fontAlgn="auto" latinLnBrk="0" hangingPunct="1">
                <a:lnSpc>
                  <a:spcPct val="100000"/>
                </a:lnSpc>
                <a:spcBef>
                  <a:spcPts val="5"/>
                </a:spcBef>
                <a:spcAft>
                  <a:spcPts val="0"/>
                </a:spcAft>
                <a:buClrTx/>
                <a:buSzTx/>
                <a:buFontTx/>
                <a:buNone/>
                <a:tabLst>
                  <a:tab pos="216535"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Los libros en las</a:t>
              </a:r>
              <a:r>
                <a:rPr kumimoji="0" lang="es-ES" sz="1400" b="0" i="0" u="none" strike="noStrike" kern="0" cap="none" spc="-25"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smtClean="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escuelas G95, E36  y Escuela Japón </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1" name="Text Box 663"/>
            <p:cNvSpPr txBox="1">
              <a:spLocks noChangeArrowheads="1"/>
            </p:cNvSpPr>
            <p:nvPr/>
          </p:nvSpPr>
          <p:spPr bwMode="auto">
            <a:xfrm>
              <a:off x="6115" y="2395"/>
              <a:ext cx="199" cy="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23</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27</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27</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30</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33</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36</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2" name="Text Box 662"/>
            <p:cNvSpPr txBox="1">
              <a:spLocks noChangeArrowheads="1"/>
            </p:cNvSpPr>
            <p:nvPr/>
          </p:nvSpPr>
          <p:spPr bwMode="auto">
            <a:xfrm>
              <a:off x="166" y="3368"/>
              <a:ext cx="4450" cy="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Capítulo 3: ¿Por qué no se usan los libros?</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5900" defTabSz="914400" eaLnBrk="1" fontAlgn="auto" latinLnBrk="0" hangingPunct="1">
                <a:lnSpc>
                  <a:spcPct val="100000"/>
                </a:lnSpc>
                <a:spcBef>
                  <a:spcPts val="40"/>
                </a:spcBef>
                <a:spcAft>
                  <a:spcPts val="0"/>
                </a:spcAft>
                <a:buClrTx/>
                <a:buSzTx/>
                <a:buFontTx/>
                <a:buNone/>
                <a:tabLst>
                  <a:tab pos="215900"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Difíciles de</a:t>
              </a:r>
              <a:r>
                <a:rPr kumimoji="0" lang="es-ES" sz="1400" b="0" i="0" u="none" strike="noStrike" kern="0" cap="none" spc="-15"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entender</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5900" defTabSz="914400" eaLnBrk="1" fontAlgn="auto" latinLnBrk="0" hangingPunct="1">
                <a:lnSpc>
                  <a:spcPct val="100000"/>
                </a:lnSpc>
                <a:spcBef>
                  <a:spcPts val="40"/>
                </a:spcBef>
                <a:spcAft>
                  <a:spcPts val="0"/>
                </a:spcAft>
                <a:buClrTx/>
                <a:buSzTx/>
                <a:buFontTx/>
                <a:buNone/>
                <a:tabLst>
                  <a:tab pos="215900"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Ajenos al</a:t>
              </a:r>
              <a:r>
                <a:rPr kumimoji="0" lang="es-ES" sz="1400" b="0" i="0" u="none" strike="noStrike" kern="0" cap="none" spc="-1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contexto</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5900" defTabSz="914400" eaLnBrk="1" fontAlgn="auto" latinLnBrk="0" hangingPunct="1">
                <a:lnSpc>
                  <a:spcPct val="100000"/>
                </a:lnSpc>
                <a:spcBef>
                  <a:spcPts val="40"/>
                </a:spcBef>
                <a:spcAft>
                  <a:spcPts val="0"/>
                </a:spcAft>
                <a:buClrTx/>
                <a:buSzTx/>
                <a:buFontTx/>
                <a:buNone/>
                <a:tabLst>
                  <a:tab pos="215900"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La falta de</a:t>
              </a:r>
              <a:r>
                <a:rPr kumimoji="0" lang="es-ES" sz="1400" b="0" i="0" u="none" strike="noStrike" kern="0" cap="none" spc="-2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capacitación</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5900" defTabSz="914400" eaLnBrk="1" fontAlgn="auto" latinLnBrk="0" hangingPunct="1">
                <a:lnSpc>
                  <a:spcPct val="100000"/>
                </a:lnSpc>
                <a:spcBef>
                  <a:spcPts val="40"/>
                </a:spcBef>
                <a:spcAft>
                  <a:spcPts val="0"/>
                </a:spcAft>
                <a:buClrTx/>
                <a:buSzTx/>
                <a:buFontTx/>
                <a:buNone/>
                <a:tabLst>
                  <a:tab pos="215900"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La situación</a:t>
              </a:r>
              <a:r>
                <a:rPr kumimoji="0" lang="es-ES" sz="1400" b="0" i="0" u="none" strike="noStrike" kern="0" cap="none" spc="-1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multigrado</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5900" defTabSz="914400" eaLnBrk="1" fontAlgn="auto" latinLnBrk="0" hangingPunct="1">
                <a:lnSpc>
                  <a:spcPct val="100000"/>
                </a:lnSpc>
                <a:spcBef>
                  <a:spcPts val="40"/>
                </a:spcBef>
                <a:spcAft>
                  <a:spcPts val="0"/>
                </a:spcAft>
                <a:buClrTx/>
                <a:buSzTx/>
                <a:buFontTx/>
                <a:buNone/>
                <a:tabLst>
                  <a:tab pos="215900"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El contacto con los libros: protección, mediación y</a:t>
              </a:r>
              <a:r>
                <a:rPr kumimoji="0" lang="es-ES" sz="1400" b="0" i="0" u="none" strike="noStrike" kern="0" cap="none" spc="-125"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acceso</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5900" defTabSz="914400" eaLnBrk="1" fontAlgn="auto" latinLnBrk="0" hangingPunct="1">
                <a:lnSpc>
                  <a:spcPct val="100000"/>
                </a:lnSpc>
                <a:spcBef>
                  <a:spcPts val="40"/>
                </a:spcBef>
                <a:spcAft>
                  <a:spcPts val="0"/>
                </a:spcAft>
                <a:buClrTx/>
                <a:buSzTx/>
                <a:buFontTx/>
                <a:buNone/>
                <a:tabLst>
                  <a:tab pos="215900" algn="l"/>
                </a:tabLst>
                <a:defRPr/>
              </a:pP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3" name="Text Box 661"/>
            <p:cNvSpPr txBox="1">
              <a:spLocks noChangeArrowheads="1"/>
            </p:cNvSpPr>
            <p:nvPr/>
          </p:nvSpPr>
          <p:spPr bwMode="auto">
            <a:xfrm>
              <a:off x="6115" y="3739"/>
              <a:ext cx="198" cy="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39</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40</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47</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52</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57</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59</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66</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4" name="Text Box 660"/>
            <p:cNvSpPr txBox="1">
              <a:spLocks noChangeArrowheads="1"/>
            </p:cNvSpPr>
            <p:nvPr/>
          </p:nvSpPr>
          <p:spPr bwMode="auto">
            <a:xfrm>
              <a:off x="166" y="5206"/>
              <a:ext cx="26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Conclusiones y recomendaciones</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5" name="Text Box 659"/>
            <p:cNvSpPr txBox="1">
              <a:spLocks noChangeArrowheads="1"/>
            </p:cNvSpPr>
            <p:nvPr/>
          </p:nvSpPr>
          <p:spPr bwMode="auto">
            <a:xfrm>
              <a:off x="6115" y="5275"/>
              <a:ext cx="19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69</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6" name="Text Box 658"/>
            <p:cNvSpPr txBox="1">
              <a:spLocks noChangeArrowheads="1"/>
            </p:cNvSpPr>
            <p:nvPr/>
          </p:nvSpPr>
          <p:spPr bwMode="auto">
            <a:xfrm>
              <a:off x="166" y="5633"/>
              <a:ext cx="90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Bibliografía</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7" name="Text Box 657"/>
            <p:cNvSpPr txBox="1">
              <a:spLocks noChangeArrowheads="1"/>
            </p:cNvSpPr>
            <p:nvPr/>
          </p:nvSpPr>
          <p:spPr bwMode="auto">
            <a:xfrm>
              <a:off x="6115" y="5659"/>
              <a:ext cx="19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75</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8" name="Text Box 656"/>
            <p:cNvSpPr txBox="1">
              <a:spLocks noChangeArrowheads="1"/>
            </p:cNvSpPr>
            <p:nvPr/>
          </p:nvSpPr>
          <p:spPr bwMode="auto">
            <a:xfrm>
              <a:off x="170" y="6043"/>
              <a:ext cx="6143" cy="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1400" b="1" i="0" u="none" strike="noStrike" kern="0" cap="none" spc="0" normalizeH="0" baseline="0" noProof="0" dirty="0" smtClean="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Anexos</a:t>
              </a:r>
            </a:p>
            <a:p>
              <a:pPr marL="0" marR="0" lvl="0" indent="0" defTabSz="914400" eaLnBrk="1" fontAlgn="auto" latinLnBrk="0" hangingPunct="1">
                <a:lnSpc>
                  <a:spcPts val="895"/>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257810" lvl="0" indent="0" defTabSz="914400" eaLnBrk="1" fontAlgn="auto" latinLnBrk="0" hangingPunct="1">
                <a:lnSpc>
                  <a:spcPct val="103000"/>
                </a:lnSpc>
                <a:spcBef>
                  <a:spcPts val="40"/>
                </a:spcBef>
                <a:spcAft>
                  <a:spcPts val="0"/>
                </a:spcAft>
                <a:buClrTx/>
                <a:buSzTx/>
                <a:buFontTx/>
                <a:buNone/>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Anexo 1: Lista de materiales educativos producidos y distribuidos por el Programa MECEP entre 1997-1999</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99695" lvl="0" indent="0" defTabSz="914400" eaLnBrk="1" fontAlgn="auto" latinLnBrk="0" hangingPunct="1">
                <a:lnSpc>
                  <a:spcPct val="103000"/>
                </a:lnSpc>
                <a:spcBef>
                  <a:spcPts val="5"/>
                </a:spcBef>
                <a:spcAft>
                  <a:spcPts val="0"/>
                </a:spcAft>
                <a:buClrTx/>
                <a:buSzTx/>
                <a:buFontTx/>
                <a:buNone/>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Anexo 2: Lista detallada de materiales educativos producidos y distribuidos para el tercer grado de educación primaria (Programa MECEP)</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5"/>
                </a:spcBef>
                <a:spcAft>
                  <a:spcPts val="0"/>
                </a:spcAft>
                <a:buClrTx/>
                <a:buSzTx/>
                <a:buFontTx/>
                <a:buNone/>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Anexo 3: Selección de dibujos de los niños y niñas </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9" name="Text Box 655"/>
            <p:cNvSpPr txBox="1">
              <a:spLocks noChangeArrowheads="1"/>
            </p:cNvSpPr>
            <p:nvPr/>
          </p:nvSpPr>
          <p:spPr bwMode="auto">
            <a:xfrm>
              <a:off x="6115" y="6043"/>
              <a:ext cx="19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79</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20" name="Text Box 654"/>
            <p:cNvSpPr txBox="1">
              <a:spLocks noChangeArrowheads="1"/>
            </p:cNvSpPr>
            <p:nvPr/>
          </p:nvSpPr>
          <p:spPr bwMode="auto">
            <a:xfrm>
              <a:off x="6115" y="6427"/>
              <a:ext cx="199" cy="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79</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20"/>
                </a:spcBef>
                <a:spcAft>
                  <a:spcPts val="0"/>
                </a:spcAft>
                <a:buClrTx/>
                <a:buSzTx/>
                <a:buFontTx/>
                <a:buNone/>
                <a:tabLst/>
                <a:defRPr/>
              </a:pPr>
              <a:r>
                <a:rPr kumimoji="0" lang="es-ES" sz="85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81</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83</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grpSp>
    </p:spTree>
    <p:extLst>
      <p:ext uri="{BB962C8B-B14F-4D97-AF65-F5344CB8AC3E}">
        <p14:creationId xmlns:p14="http://schemas.microsoft.com/office/powerpoint/2010/main" val="312908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2493" y="232528"/>
            <a:ext cx="8596668" cy="860981"/>
          </a:xfrm>
        </p:spPr>
        <p:txBody>
          <a:bodyPr>
            <a:normAutofit fontScale="90000"/>
          </a:bodyPr>
          <a:lstStyle/>
          <a:p>
            <a:r>
              <a:rPr lang="es-ES" b="1" dirty="0" smtClean="0"/>
              <a:t>Maneras </a:t>
            </a:r>
            <a:r>
              <a:rPr lang="es-ES" b="1" dirty="0"/>
              <a:t>de organizar un </a:t>
            </a:r>
            <a:r>
              <a:rPr lang="es-ES" b="1" dirty="0" smtClean="0"/>
              <a:t>texto  expositivo</a:t>
            </a:r>
            <a:r>
              <a:rPr lang="es-ES" dirty="0"/>
              <a:t/>
            </a:r>
            <a:br>
              <a:rPr lang="es-ES" dirty="0"/>
            </a:br>
            <a:endParaRPr lang="en-US" dirty="0"/>
          </a:p>
        </p:txBody>
      </p:sp>
      <p:sp>
        <p:nvSpPr>
          <p:cNvPr id="3" name="Marcador de contenido 2"/>
          <p:cNvSpPr>
            <a:spLocks noGrp="1"/>
          </p:cNvSpPr>
          <p:nvPr>
            <p:ph idx="1"/>
          </p:nvPr>
        </p:nvSpPr>
        <p:spPr>
          <a:xfrm>
            <a:off x="339366" y="963384"/>
            <a:ext cx="10067826" cy="5296013"/>
          </a:xfrm>
        </p:spPr>
        <p:txBody>
          <a:bodyPr>
            <a:normAutofit/>
          </a:bodyPr>
          <a:lstStyle/>
          <a:p>
            <a:r>
              <a:rPr lang="es-ES" dirty="0"/>
              <a:t>	</a:t>
            </a:r>
            <a:r>
              <a:rPr lang="es-ES" dirty="0" smtClean="0"/>
              <a:t>Tres </a:t>
            </a:r>
            <a:r>
              <a:rPr lang="es-ES" dirty="0"/>
              <a:t>son los propósitos generales más frecuentes de los textos académicos: exponer, analizar y criticar. </a:t>
            </a:r>
            <a:r>
              <a:rPr lang="es-ES" dirty="0" smtClean="0"/>
              <a:t>Nos </a:t>
            </a:r>
            <a:r>
              <a:rPr lang="es-ES" dirty="0"/>
              <a:t>concentraremos ahora en la exposición </a:t>
            </a:r>
            <a:r>
              <a:rPr lang="es-ES" dirty="0" smtClean="0"/>
              <a:t>.</a:t>
            </a:r>
            <a:endParaRPr lang="es-ES" dirty="0"/>
          </a:p>
          <a:p>
            <a:r>
              <a:rPr lang="es-ES" dirty="0"/>
              <a:t>	</a:t>
            </a:r>
            <a:r>
              <a:rPr lang="es-ES" b="1" dirty="0">
                <a:solidFill>
                  <a:schemeClr val="accent1">
                    <a:lumMod val="75000"/>
                  </a:schemeClr>
                </a:solidFill>
              </a:rPr>
              <a:t>El orden de una exposición</a:t>
            </a:r>
          </a:p>
          <a:p>
            <a:r>
              <a:rPr lang="es-ES" dirty="0" smtClean="0"/>
              <a:t>En </a:t>
            </a:r>
            <a:r>
              <a:rPr lang="es-ES" dirty="0"/>
              <a:t>una exposición, el emisor no toma posición sobre los hechos sino que solo busca dar cuenta clara de ellos. Veamos una estructura posible para una exposición.</a:t>
            </a:r>
          </a:p>
          <a:p>
            <a:endParaRPr lang="en-US" dirty="0"/>
          </a:p>
        </p:txBody>
      </p:sp>
      <p:pic>
        <p:nvPicPr>
          <p:cNvPr id="4" name="Imagen 3"/>
          <p:cNvPicPr>
            <a:picLocks noChangeAspect="1"/>
          </p:cNvPicPr>
          <p:nvPr/>
        </p:nvPicPr>
        <p:blipFill>
          <a:blip r:embed="rId2"/>
          <a:stretch>
            <a:fillRect/>
          </a:stretch>
        </p:blipFill>
        <p:spPr>
          <a:xfrm>
            <a:off x="835526" y="2743200"/>
            <a:ext cx="9571665" cy="4114799"/>
          </a:xfrm>
          <a:prstGeom prst="rect">
            <a:avLst/>
          </a:prstGeom>
        </p:spPr>
      </p:pic>
    </p:spTree>
    <p:extLst>
      <p:ext uri="{BB962C8B-B14F-4D97-AF65-F5344CB8AC3E}">
        <p14:creationId xmlns:p14="http://schemas.microsoft.com/office/powerpoint/2010/main" val="4292157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77195" y="173918"/>
            <a:ext cx="3033275" cy="719579"/>
          </a:xfrm>
        </p:spPr>
        <p:txBody>
          <a:bodyPr>
            <a:normAutofit fontScale="90000"/>
          </a:bodyPr>
          <a:lstStyle/>
          <a:p>
            <a:r>
              <a:rPr lang="es-ES" b="1" dirty="0"/>
              <a:t>Los párrafos</a:t>
            </a:r>
            <a:br>
              <a:rPr lang="es-ES" b="1" dirty="0"/>
            </a:br>
            <a:endParaRPr lang="en-US" b="1" dirty="0"/>
          </a:p>
        </p:txBody>
      </p:sp>
      <p:sp>
        <p:nvSpPr>
          <p:cNvPr id="3" name="Marcador de contenido 2"/>
          <p:cNvSpPr>
            <a:spLocks noGrp="1"/>
          </p:cNvSpPr>
          <p:nvPr>
            <p:ph idx="1"/>
          </p:nvPr>
        </p:nvSpPr>
        <p:spPr>
          <a:xfrm>
            <a:off x="611072" y="681462"/>
            <a:ext cx="9129275" cy="5865112"/>
          </a:xfrm>
        </p:spPr>
        <p:txBody>
          <a:bodyPr>
            <a:normAutofit/>
          </a:bodyPr>
          <a:lstStyle/>
          <a:p>
            <a:endParaRPr lang="es-ES" dirty="0"/>
          </a:p>
          <a:p>
            <a:pPr algn="just"/>
            <a:r>
              <a:rPr lang="es-ES" sz="2000" dirty="0" smtClean="0"/>
              <a:t>EL PÁRRAFO </a:t>
            </a:r>
            <a:r>
              <a:rPr lang="es-ES" sz="2000" dirty="0"/>
              <a:t>es una unidad de nivel intermedio en el texto, más extensa que la oración y menos extensa que el apartado y el capítulo. Se define a través de dos criterios de distinto tipo:</a:t>
            </a:r>
          </a:p>
          <a:p>
            <a:pPr algn="just"/>
            <a:r>
              <a:rPr lang="es-ES" sz="2000" b="1" dirty="0" smtClean="0">
                <a:solidFill>
                  <a:schemeClr val="accent1">
                    <a:lumMod val="75000"/>
                  </a:schemeClr>
                </a:solidFill>
              </a:rPr>
              <a:t>Temáticamente</a:t>
            </a:r>
            <a:r>
              <a:rPr lang="es-ES" sz="2000" b="1" dirty="0">
                <a:solidFill>
                  <a:schemeClr val="accent1">
                    <a:lumMod val="75000"/>
                  </a:schemeClr>
                </a:solidFill>
              </a:rPr>
              <a:t>, </a:t>
            </a:r>
            <a:r>
              <a:rPr lang="es-ES" sz="2000" dirty="0"/>
              <a:t>es una secuencia de oraciones que desarrollan un </a:t>
            </a:r>
            <a:r>
              <a:rPr lang="es-ES" sz="2000" dirty="0" smtClean="0"/>
              <a:t>tema común; </a:t>
            </a:r>
            <a:r>
              <a:rPr lang="es-ES" sz="2000" b="1" dirty="0" smtClean="0">
                <a:solidFill>
                  <a:schemeClr val="accent1">
                    <a:lumMod val="75000"/>
                  </a:schemeClr>
                </a:solidFill>
              </a:rPr>
              <a:t>visualmente</a:t>
            </a:r>
            <a:r>
              <a:rPr lang="es-ES" sz="2000" b="1" dirty="0">
                <a:solidFill>
                  <a:schemeClr val="accent1">
                    <a:lumMod val="75000"/>
                  </a:schemeClr>
                </a:solidFill>
              </a:rPr>
              <a:t>, </a:t>
            </a:r>
            <a:r>
              <a:rPr lang="es-ES" sz="2000" dirty="0"/>
              <a:t>los párrafos se presentan como unidades independientes, separadas entre sí por un espacio en blanco </a:t>
            </a:r>
            <a:r>
              <a:rPr lang="es-ES" sz="2000" dirty="0" smtClean="0"/>
              <a:t>y separación por sangría que </a:t>
            </a:r>
            <a:r>
              <a:rPr lang="es-ES" sz="2000" dirty="0"/>
              <a:t>ayuda al lector a distinguir bloques en el texto.</a:t>
            </a:r>
          </a:p>
          <a:p>
            <a:pPr algn="just"/>
            <a:r>
              <a:rPr lang="es-ES" sz="2000" dirty="0" smtClean="0"/>
              <a:t>En </a:t>
            </a:r>
            <a:r>
              <a:rPr lang="es-ES" sz="2000" dirty="0"/>
              <a:t>los textos breves, los párrafos son fundamentales porque cada uno </a:t>
            </a:r>
            <a:r>
              <a:rPr lang="es-ES" sz="2000" dirty="0" smtClean="0"/>
              <a:t>desempeña </a:t>
            </a:r>
            <a:r>
              <a:rPr lang="es-ES" sz="2000" dirty="0"/>
              <a:t>funciones de alcance global en el texto. En estos casos, un solo párrafo puede ser la introducción, la conclusión, la exposición de los argumentos o su defensa, etc. </a:t>
            </a:r>
            <a:endParaRPr lang="es-ES" sz="2000" dirty="0" smtClean="0"/>
          </a:p>
          <a:p>
            <a:pPr algn="just"/>
            <a:r>
              <a:rPr lang="es-ES" sz="2000" dirty="0" smtClean="0"/>
              <a:t>Muchos </a:t>
            </a:r>
            <a:r>
              <a:rPr lang="es-ES" sz="2000" dirty="0"/>
              <a:t>de los textos que escriben los universitarios responden, dada su extensión breve, a estas características. A manera de ejemplo, ofrecemos un texto corto escrito por un alumno </a:t>
            </a:r>
            <a:r>
              <a:rPr lang="es-ES" sz="2000" dirty="0" smtClean="0"/>
              <a:t>. </a:t>
            </a:r>
            <a:r>
              <a:rPr lang="es-ES" sz="2000" dirty="0"/>
              <a:t>Las anotaciones hechas en el margen izquierdo aclaran la función de cada párrafo.</a:t>
            </a:r>
          </a:p>
          <a:p>
            <a:pPr algn="just"/>
            <a:endParaRPr lang="en-US" sz="2000" dirty="0"/>
          </a:p>
        </p:txBody>
      </p:sp>
    </p:spTree>
    <p:extLst>
      <p:ext uri="{BB962C8B-B14F-4D97-AF65-F5344CB8AC3E}">
        <p14:creationId xmlns:p14="http://schemas.microsoft.com/office/powerpoint/2010/main" val="714844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94267" y="68343"/>
            <a:ext cx="10573733" cy="6584247"/>
          </a:xfrm>
          <a:prstGeom prst="rect">
            <a:avLst/>
          </a:prstGeom>
        </p:spPr>
      </p:pic>
    </p:spTree>
    <p:extLst>
      <p:ext uri="{BB962C8B-B14F-4D97-AF65-F5344CB8AC3E}">
        <p14:creationId xmlns:p14="http://schemas.microsoft.com/office/powerpoint/2010/main" val="2406620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3639" y="194820"/>
            <a:ext cx="8596668" cy="1320800"/>
          </a:xfrm>
        </p:spPr>
        <p:txBody>
          <a:bodyPr>
            <a:normAutofit fontScale="90000"/>
          </a:bodyPr>
          <a:lstStyle/>
          <a:p>
            <a:r>
              <a:rPr lang="es-ES" dirty="0"/>
              <a:t>Un requisito fundamental: la </a:t>
            </a:r>
            <a:r>
              <a:rPr lang="es-ES" dirty="0" smtClean="0"/>
              <a:t>conexión  y </a:t>
            </a:r>
            <a:r>
              <a:rPr lang="es-ES" dirty="0" err="1" smtClean="0"/>
              <a:t>pertinemcia</a:t>
            </a:r>
            <a:r>
              <a:rPr lang="es-ES" dirty="0" smtClean="0"/>
              <a:t> de </a:t>
            </a:r>
            <a:r>
              <a:rPr lang="es-ES" dirty="0"/>
              <a:t>las ideas</a:t>
            </a:r>
            <a:br>
              <a:rPr lang="es-ES" dirty="0"/>
            </a:br>
            <a:endParaRPr lang="en-US" dirty="0"/>
          </a:p>
        </p:txBody>
      </p:sp>
      <p:sp>
        <p:nvSpPr>
          <p:cNvPr id="3" name="Marcador de contenido 2"/>
          <p:cNvSpPr>
            <a:spLocks noGrp="1"/>
          </p:cNvSpPr>
          <p:nvPr>
            <p:ph idx="1"/>
          </p:nvPr>
        </p:nvSpPr>
        <p:spPr>
          <a:xfrm>
            <a:off x="403957" y="1345665"/>
            <a:ext cx="9137608" cy="4960594"/>
          </a:xfrm>
        </p:spPr>
        <p:txBody>
          <a:bodyPr>
            <a:normAutofit fontScale="92500" lnSpcReduction="10000"/>
          </a:bodyPr>
          <a:lstStyle/>
          <a:p>
            <a:r>
              <a:rPr lang="es-ES" dirty="0"/>
              <a:t>	</a:t>
            </a:r>
          </a:p>
          <a:p>
            <a:pPr algn="just"/>
            <a:r>
              <a:rPr lang="es-ES" sz="2200" dirty="0"/>
              <a:t>La definición que recoge el Diccionario de la Real Academia Española para ilación es bastante clara. Se entiende como la “trabazón razonable y ordenada de las partes de un discurso”. Está vinculada, por eso, con la información que es requerida en el párrafo y con el modo en </a:t>
            </a:r>
            <a:r>
              <a:rPr lang="es-ES" sz="2200" dirty="0" smtClean="0"/>
              <a:t>que </a:t>
            </a:r>
            <a:r>
              <a:rPr lang="es-ES" sz="2200" dirty="0"/>
              <a:t>está estructurada.</a:t>
            </a:r>
          </a:p>
          <a:p>
            <a:pPr algn="just"/>
            <a:r>
              <a:rPr lang="es-ES" sz="2200" dirty="0"/>
              <a:t> </a:t>
            </a:r>
          </a:p>
          <a:p>
            <a:pPr algn="just"/>
            <a:r>
              <a:rPr lang="es-ES" sz="2200" dirty="0" smtClean="0"/>
              <a:t>Podemos plantearnos </a:t>
            </a:r>
            <a:r>
              <a:rPr lang="es-ES" sz="2200" dirty="0"/>
              <a:t>tres preguntas para juzgar </a:t>
            </a:r>
            <a:r>
              <a:rPr lang="es-ES" sz="2200" b="1" dirty="0"/>
              <a:t>la </a:t>
            </a:r>
            <a:r>
              <a:rPr lang="es-ES" sz="2200" b="1" dirty="0" smtClean="0"/>
              <a:t>conexión de </a:t>
            </a:r>
            <a:r>
              <a:rPr lang="es-ES" sz="2200" b="1" dirty="0"/>
              <a:t>los </a:t>
            </a:r>
            <a:r>
              <a:rPr lang="es-ES" sz="2200" b="1" dirty="0" smtClean="0"/>
              <a:t>párrafos</a:t>
            </a:r>
            <a:r>
              <a:rPr lang="es-ES" sz="2200" b="1" dirty="0"/>
              <a:t>:</a:t>
            </a:r>
            <a:r>
              <a:rPr lang="es-ES" sz="2200" dirty="0" smtClean="0"/>
              <a:t> </a:t>
            </a:r>
            <a:r>
              <a:rPr lang="es-ES" sz="2200" dirty="0"/>
              <a:t>las dos primeras se refieren a la información, la tercera a la estructuración de las ideas:</a:t>
            </a:r>
          </a:p>
          <a:p>
            <a:pPr algn="just"/>
            <a:endParaRPr lang="es-ES" sz="2200" dirty="0"/>
          </a:p>
          <a:p>
            <a:pPr algn="just"/>
            <a:r>
              <a:rPr lang="es-ES" sz="2200" dirty="0"/>
              <a:t>•	¿todas las ideas son pertinentes, sobra información?</a:t>
            </a:r>
          </a:p>
          <a:p>
            <a:pPr algn="just"/>
            <a:r>
              <a:rPr lang="es-ES" sz="2200" dirty="0"/>
              <a:t>•	¿las ideas expuestas son suficientes, falta información?</a:t>
            </a:r>
          </a:p>
          <a:p>
            <a:pPr algn="just"/>
            <a:r>
              <a:rPr lang="es-ES" sz="2200" dirty="0"/>
              <a:t>•	¿las ideas están adecuadamente ordenadas?</a:t>
            </a:r>
          </a:p>
          <a:p>
            <a:pPr algn="just"/>
            <a:endParaRPr lang="es-ES" sz="2200" dirty="0"/>
          </a:p>
          <a:p>
            <a:pPr algn="just"/>
            <a:endParaRPr lang="en-US" sz="2200" dirty="0"/>
          </a:p>
        </p:txBody>
      </p:sp>
    </p:spTree>
    <p:extLst>
      <p:ext uri="{BB962C8B-B14F-4D97-AF65-F5344CB8AC3E}">
        <p14:creationId xmlns:p14="http://schemas.microsoft.com/office/powerpoint/2010/main" val="3786636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Revisa la pertinencia de las ideas</a:t>
            </a:r>
            <a:br>
              <a:rPr lang="es-ES" dirty="0"/>
            </a:br>
            <a:endParaRPr lang="en-US" dirty="0"/>
          </a:p>
        </p:txBody>
      </p:sp>
      <p:sp>
        <p:nvSpPr>
          <p:cNvPr id="3" name="Marcador de contenido 2"/>
          <p:cNvSpPr>
            <a:spLocks noGrp="1"/>
          </p:cNvSpPr>
          <p:nvPr>
            <p:ph idx="1"/>
          </p:nvPr>
        </p:nvSpPr>
        <p:spPr>
          <a:xfrm>
            <a:off x="677334" y="1359311"/>
            <a:ext cx="8596668" cy="3880773"/>
          </a:xfrm>
        </p:spPr>
        <p:txBody>
          <a:bodyPr/>
          <a:lstStyle/>
          <a:p>
            <a:endParaRPr lang="es-ES" dirty="0"/>
          </a:p>
          <a:p>
            <a:r>
              <a:rPr lang="es-ES" dirty="0"/>
              <a:t>Párrafo 1</a:t>
            </a:r>
          </a:p>
          <a:p>
            <a:endParaRPr lang="es-ES" dirty="0"/>
          </a:p>
          <a:p>
            <a:endParaRPr lang="en-US" dirty="0"/>
          </a:p>
        </p:txBody>
      </p:sp>
      <p:sp>
        <p:nvSpPr>
          <p:cNvPr id="5" name="Rectángulo 4"/>
          <p:cNvSpPr/>
          <p:nvPr/>
        </p:nvSpPr>
        <p:spPr>
          <a:xfrm>
            <a:off x="385786" y="2484778"/>
            <a:ext cx="9376528" cy="2755306"/>
          </a:xfrm>
          <a:prstGeom prst="rect">
            <a:avLst/>
          </a:prstGeom>
        </p:spPr>
        <p:txBody>
          <a:bodyPr wrap="square">
            <a:spAutoFit/>
          </a:bodyPr>
          <a:lstStyle/>
          <a:p>
            <a:pPr marL="101600" marR="100330" algn="just">
              <a:lnSpc>
                <a:spcPct val="103000"/>
              </a:lnSpc>
              <a:spcBef>
                <a:spcPts val="505"/>
              </a:spcBef>
              <a:spcAft>
                <a:spcPts val="0"/>
              </a:spcAft>
            </a:pPr>
            <a:r>
              <a:rPr lang="es-ES" sz="2400" dirty="0">
                <a:latin typeface="Arial" panose="020B0604020202020204" pitchFamily="34" charset="0"/>
                <a:ea typeface="Trebuchet MS" panose="020B0603020202020204" pitchFamily="34" charset="0"/>
                <a:cs typeface="Trebuchet MS" panose="020B0603020202020204" pitchFamily="34" charset="0"/>
              </a:rPr>
              <a:t>La</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política</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es</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una</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actividad</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que</a:t>
            </a:r>
            <a:r>
              <a:rPr lang="es-ES" sz="2400" spc="-65" dirty="0">
                <a:latin typeface="Arial" panose="020B0604020202020204" pitchFamily="34" charset="0"/>
                <a:ea typeface="Trebuchet MS" panose="020B0603020202020204" pitchFamily="34" charset="0"/>
                <a:cs typeface="Trebuchet MS" panose="020B0603020202020204" pitchFamily="34" charset="0"/>
              </a:rPr>
              <a:t> </a:t>
            </a:r>
            <a:r>
              <a:rPr lang="es-ES" sz="2400" spc="-65" dirty="0" smtClean="0">
                <a:latin typeface="Arial" panose="020B0604020202020204" pitchFamily="34" charset="0"/>
                <a:ea typeface="Trebuchet MS" panose="020B0603020202020204" pitchFamily="34" charset="0"/>
                <a:cs typeface="Trebuchet MS" panose="020B0603020202020204" pitchFamily="34" charset="0"/>
              </a:rPr>
              <a:t>antes </a:t>
            </a:r>
            <a:r>
              <a:rPr lang="es-ES" sz="2400" dirty="0" smtClean="0">
                <a:latin typeface="Arial" panose="020B0604020202020204" pitchFamily="34" charset="0"/>
                <a:ea typeface="Trebuchet MS" panose="020B0603020202020204" pitchFamily="34" charset="0"/>
                <a:cs typeface="Trebuchet MS" panose="020B0603020202020204" pitchFamily="34" charset="0"/>
              </a:rPr>
              <a:t>resultaba</a:t>
            </a:r>
            <a:r>
              <a:rPr lang="es-ES" sz="2400" spc="-70"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ajena</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a</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la</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mayoría</a:t>
            </a:r>
            <a:r>
              <a:rPr lang="es-ES" sz="2400" spc="-6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de</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los</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jóvenes</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spc="-70" dirty="0" smtClean="0">
                <a:latin typeface="Arial" panose="020B0604020202020204" pitchFamily="34" charset="0"/>
                <a:ea typeface="Trebuchet MS" panose="020B0603020202020204" pitchFamily="34" charset="0"/>
                <a:cs typeface="Trebuchet MS" panose="020B0603020202020204" pitchFamily="34" charset="0"/>
              </a:rPr>
              <a:t>chilenos </a:t>
            </a:r>
            <a:r>
              <a:rPr lang="es-ES" sz="2400" spc="-20"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Hasta hace unas décadas, </a:t>
            </a:r>
            <a:r>
              <a:rPr lang="es-ES" sz="2400" dirty="0" smtClean="0">
                <a:latin typeface="Arial" panose="020B0604020202020204" pitchFamily="34" charset="0"/>
                <a:ea typeface="Trebuchet MS" panose="020B0603020202020204" pitchFamily="34" charset="0"/>
                <a:cs typeface="Trebuchet MS" panose="020B0603020202020204" pitchFamily="34" charset="0"/>
              </a:rPr>
              <a:t>algunos partidos no contaban </a:t>
            </a:r>
            <a:r>
              <a:rPr lang="es-ES" sz="2400" dirty="0">
                <a:latin typeface="Arial" panose="020B0604020202020204" pitchFamily="34" charset="0"/>
                <a:ea typeface="Trebuchet MS" panose="020B0603020202020204" pitchFamily="34" charset="0"/>
                <a:cs typeface="Trebuchet MS" panose="020B0603020202020204" pitchFamily="34" charset="0"/>
              </a:rPr>
              <a:t>entre sus filas con </a:t>
            </a:r>
            <a:r>
              <a:rPr lang="es-ES" sz="2400" dirty="0" smtClean="0">
                <a:latin typeface="Arial" panose="020B0604020202020204" pitchFamily="34" charset="0"/>
                <a:ea typeface="Trebuchet MS" panose="020B0603020202020204" pitchFamily="34" charset="0"/>
                <a:cs typeface="Trebuchet MS" panose="020B0603020202020204" pitchFamily="34" charset="0"/>
              </a:rPr>
              <a:t> jóvenes que</a:t>
            </a:r>
            <a:r>
              <a:rPr lang="es-ES" sz="2400" spc="-135"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smtClean="0">
                <a:latin typeface="Arial" panose="020B0604020202020204" pitchFamily="34" charset="0"/>
                <a:ea typeface="Trebuchet MS" panose="020B0603020202020204" pitchFamily="34" charset="0"/>
                <a:cs typeface="Trebuchet MS" panose="020B0603020202020204" pitchFamily="34" charset="0"/>
              </a:rPr>
              <a:t>participaran </a:t>
            </a:r>
            <a:r>
              <a:rPr lang="es-ES" sz="2400" spc="-130" dirty="0" smtClean="0">
                <a:latin typeface="Arial" panose="020B0604020202020204" pitchFamily="34" charset="0"/>
                <a:ea typeface="Trebuchet MS" panose="020B0603020202020204" pitchFamily="34" charset="0"/>
                <a:cs typeface="Trebuchet MS" panose="020B0603020202020204" pitchFamily="34" charset="0"/>
              </a:rPr>
              <a:t>activamente en las</a:t>
            </a:r>
            <a:r>
              <a:rPr lang="es-ES" sz="2400" spc="-135"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smtClean="0">
                <a:latin typeface="Arial" panose="020B0604020202020204" pitchFamily="34" charset="0"/>
                <a:ea typeface="Trebuchet MS" panose="020B0603020202020204" pitchFamily="34" charset="0"/>
                <a:cs typeface="Trebuchet MS" panose="020B0603020202020204" pitchFamily="34" charset="0"/>
              </a:rPr>
              <a:t>organizaciones</a:t>
            </a:r>
            <a:r>
              <a:rPr lang="es-ES" sz="2400" spc="-25"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políticas.</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En</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cambio,</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smtClean="0">
                <a:latin typeface="Arial" panose="020B0604020202020204" pitchFamily="34" charset="0"/>
                <a:ea typeface="Trebuchet MS" panose="020B0603020202020204" pitchFamily="34" charset="0"/>
                <a:cs typeface="Trebuchet MS" panose="020B0603020202020204" pitchFamily="34" charset="0"/>
              </a:rPr>
              <a:t>ahora la mayoría de </a:t>
            </a:r>
            <a:r>
              <a:rPr lang="es-ES" sz="2400" spc="-20"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los</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jóvenes</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se</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muestran</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spc="-25" dirty="0" smtClean="0">
                <a:latin typeface="Arial" panose="020B0604020202020204" pitchFamily="34" charset="0"/>
                <a:ea typeface="Trebuchet MS" panose="020B0603020202020204" pitchFamily="34" charset="0"/>
                <a:cs typeface="Trebuchet MS" panose="020B0603020202020204" pitchFamily="34" charset="0"/>
              </a:rPr>
              <a:t>muy pendientes </a:t>
            </a:r>
            <a:r>
              <a:rPr lang="es-ES" sz="2400" dirty="0" smtClean="0">
                <a:latin typeface="Arial" panose="020B0604020202020204" pitchFamily="34" charset="0"/>
                <a:ea typeface="Trebuchet MS" panose="020B0603020202020204" pitchFamily="34" charset="0"/>
                <a:cs typeface="Trebuchet MS" panose="020B0603020202020204" pitchFamily="34" charset="0"/>
              </a:rPr>
              <a:t>y</a:t>
            </a:r>
            <a:r>
              <a:rPr lang="es-ES" sz="2400" spc="-25"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su</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participación</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es</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spc="-25" dirty="0" smtClean="0">
                <a:latin typeface="Arial" panose="020B0604020202020204" pitchFamily="34" charset="0"/>
                <a:ea typeface="Trebuchet MS" panose="020B0603020202020204" pitchFamily="34" charset="0"/>
                <a:cs typeface="Trebuchet MS" panose="020B0603020202020204" pitchFamily="34" charset="0"/>
              </a:rPr>
              <a:t>determinante </a:t>
            </a:r>
            <a:r>
              <a:rPr lang="es-ES" sz="2400" dirty="0" smtClean="0">
                <a:latin typeface="Arial" panose="020B0604020202020204" pitchFamily="34" charset="0"/>
                <a:ea typeface="Trebuchet MS" panose="020B0603020202020204" pitchFamily="34" charset="0"/>
                <a:cs typeface="Trebuchet MS" panose="020B0603020202020204" pitchFamily="34" charset="0"/>
              </a:rPr>
              <a:t>.</a:t>
            </a:r>
            <a:r>
              <a:rPr lang="es-ES" sz="2400" spc="-25"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Con</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respecto</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a</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las</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oportunidades</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laborales,</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estas también son diferentes a las de</a:t>
            </a:r>
            <a:r>
              <a:rPr lang="es-ES" sz="2400" spc="-3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antes.</a:t>
            </a:r>
            <a:endParaRPr lang="en-US" sz="2400" dirty="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739108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Párrafo 2</a:t>
            </a:r>
            <a:r>
              <a:rPr lang="en-US" b="1" dirty="0"/>
              <a:t/>
            </a:r>
            <a:br>
              <a:rPr lang="en-US" b="1" dirty="0"/>
            </a:br>
            <a:endParaRPr lang="en-US" dirty="0"/>
          </a:p>
        </p:txBody>
      </p:sp>
      <p:sp>
        <p:nvSpPr>
          <p:cNvPr id="3" name="Marcador de contenido 2"/>
          <p:cNvSpPr>
            <a:spLocks noGrp="1"/>
          </p:cNvSpPr>
          <p:nvPr>
            <p:ph idx="1"/>
          </p:nvPr>
        </p:nvSpPr>
        <p:spPr>
          <a:xfrm>
            <a:off x="677333" y="2160589"/>
            <a:ext cx="9041701" cy="3880773"/>
          </a:xfrm>
        </p:spPr>
        <p:txBody>
          <a:bodyPr>
            <a:normAutofit/>
          </a:bodyPr>
          <a:lstStyle/>
          <a:p>
            <a:pPr algn="just"/>
            <a:r>
              <a:rPr lang="es-ES" sz="2400" dirty="0"/>
              <a:t>Hoy en día, debido a los movimientos contraculturales de los años sesenta, las nuevas izquierdas, la revolución sexual y los procesos sociales afines, como la masificación de los medios de comunicación y la libertad de prensa, la juventud es totalmente distinta. Es más liberal y ha pasado de ser marginada a tomar las riendas de la administración mundial. </a:t>
            </a:r>
            <a:endParaRPr lang="en-US" sz="2400" dirty="0"/>
          </a:p>
        </p:txBody>
      </p:sp>
    </p:spTree>
    <p:extLst>
      <p:ext uri="{BB962C8B-B14F-4D97-AF65-F5344CB8AC3E}">
        <p14:creationId xmlns:p14="http://schemas.microsoft.com/office/powerpoint/2010/main" val="1715394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2980" y="221029"/>
            <a:ext cx="9492412" cy="6186602"/>
          </a:xfrm>
        </p:spPr>
        <p:txBody>
          <a:bodyPr>
            <a:normAutofit fontScale="92500"/>
          </a:bodyPr>
          <a:lstStyle/>
          <a:p>
            <a:pPr algn="just"/>
            <a:r>
              <a:rPr lang="es-ES" sz="5000" dirty="0"/>
              <a:t>	</a:t>
            </a:r>
            <a:r>
              <a:rPr lang="es-ES" sz="4200" dirty="0">
                <a:solidFill>
                  <a:schemeClr val="accent1">
                    <a:lumMod val="75000"/>
                  </a:schemeClr>
                </a:solidFill>
              </a:rPr>
              <a:t>Estructura interna del párrafo</a:t>
            </a:r>
          </a:p>
          <a:p>
            <a:pPr algn="just"/>
            <a:endParaRPr lang="es-ES" sz="5000" dirty="0"/>
          </a:p>
          <a:p>
            <a:pPr algn="just"/>
            <a:r>
              <a:rPr lang="es-ES" sz="3800" dirty="0"/>
              <a:t>La estructura de un párrafo se conforma a veces de manera explícita a través de oraciones temáticas y </a:t>
            </a:r>
            <a:r>
              <a:rPr lang="es-ES" sz="3800" dirty="0" smtClean="0"/>
              <a:t>conectores textuales</a:t>
            </a:r>
            <a:r>
              <a:rPr lang="es-ES" sz="3800" dirty="0"/>
              <a:t>. </a:t>
            </a:r>
            <a:r>
              <a:rPr lang="es-ES" sz="3800" dirty="0" smtClean="0"/>
              <a:t>De esa manera se logra la </a:t>
            </a:r>
            <a:r>
              <a:rPr lang="es-ES" sz="3800" dirty="0" smtClean="0">
                <a:solidFill>
                  <a:srgbClr val="FF0000"/>
                </a:solidFill>
              </a:rPr>
              <a:t>cohesión textual</a:t>
            </a:r>
            <a:r>
              <a:rPr lang="es-ES" sz="3800" dirty="0" smtClean="0"/>
              <a:t>.</a:t>
            </a:r>
          </a:p>
          <a:p>
            <a:pPr algn="just"/>
            <a:r>
              <a:rPr lang="es-ES" sz="3800" dirty="0" smtClean="0"/>
              <a:t>Eso </a:t>
            </a:r>
            <a:r>
              <a:rPr lang="es-ES" sz="3800" dirty="0"/>
              <a:t>se </a:t>
            </a:r>
            <a:r>
              <a:rPr lang="es-ES" sz="3800" dirty="0" smtClean="0"/>
              <a:t>debe </a:t>
            </a:r>
            <a:r>
              <a:rPr lang="es-ES" sz="3800" dirty="0"/>
              <a:t>a los </a:t>
            </a:r>
            <a:r>
              <a:rPr lang="es-ES" sz="3800" dirty="0" smtClean="0"/>
              <a:t>conectores  </a:t>
            </a:r>
            <a:r>
              <a:rPr lang="es-ES" sz="3800" dirty="0"/>
              <a:t>textuales. </a:t>
            </a:r>
            <a:r>
              <a:rPr lang="es-ES" sz="3800" dirty="0" smtClean="0"/>
              <a:t>Y también se sabe que </a:t>
            </a:r>
            <a:r>
              <a:rPr lang="es-ES" sz="3800" dirty="0"/>
              <a:t>el tema o idea central </a:t>
            </a:r>
            <a:r>
              <a:rPr lang="es-ES" sz="3800" dirty="0" smtClean="0"/>
              <a:t>del </a:t>
            </a:r>
            <a:r>
              <a:rPr lang="es-ES" sz="3800" dirty="0"/>
              <a:t>párrafo, por lo general,  está en la primera línea. </a:t>
            </a:r>
          </a:p>
        </p:txBody>
      </p:sp>
    </p:spTree>
    <p:extLst>
      <p:ext uri="{BB962C8B-B14F-4D97-AF65-F5344CB8AC3E}">
        <p14:creationId xmlns:p14="http://schemas.microsoft.com/office/powerpoint/2010/main" val="963114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8797" y="642873"/>
            <a:ext cx="9418773" cy="5305440"/>
          </a:xfrm>
        </p:spPr>
        <p:txBody>
          <a:bodyPr>
            <a:normAutofit lnSpcReduction="10000"/>
          </a:bodyPr>
          <a:lstStyle/>
          <a:p>
            <a:r>
              <a:rPr lang="es-ES" sz="3200" b="1" dirty="0">
                <a:solidFill>
                  <a:schemeClr val="accent1">
                    <a:lumMod val="75000"/>
                  </a:schemeClr>
                </a:solidFill>
              </a:rPr>
              <a:t>Oraciones temáticas</a:t>
            </a:r>
            <a:endParaRPr lang="en-US" sz="3200" b="1" dirty="0">
              <a:solidFill>
                <a:schemeClr val="accent1">
                  <a:lumMod val="75000"/>
                </a:schemeClr>
              </a:solidFill>
            </a:endParaRPr>
          </a:p>
          <a:p>
            <a:pPr algn="just"/>
            <a:r>
              <a:rPr lang="es-ES" sz="2800" dirty="0"/>
              <a:t>Las oraciones temáticas sitúan al lector en el tema que aborda una parte del texto, que puede ser un párrafo o un conjunto de ellos. Contribuyen a hacer explícita la estructura de ideas de un escrito y, por eso, ayudan al lector en la construcción del sentido del texto.</a:t>
            </a:r>
            <a:endParaRPr lang="en-US" sz="2800" dirty="0"/>
          </a:p>
          <a:p>
            <a:pPr algn="just"/>
            <a:r>
              <a:rPr lang="es-ES" sz="2800" b="1" dirty="0">
                <a:solidFill>
                  <a:schemeClr val="accent1">
                    <a:lumMod val="75000"/>
                  </a:schemeClr>
                </a:solidFill>
              </a:rPr>
              <a:t>Marcadores textuales</a:t>
            </a:r>
            <a:endParaRPr lang="en-US" sz="2800" b="1" dirty="0">
              <a:solidFill>
                <a:schemeClr val="accent1">
                  <a:lumMod val="75000"/>
                </a:schemeClr>
              </a:solidFill>
            </a:endParaRPr>
          </a:p>
          <a:p>
            <a:pPr algn="just"/>
            <a:r>
              <a:rPr lang="es-ES" sz="2800" dirty="0"/>
              <a:t>Son frases o palabras que indican una relación lógica entre dos oraciones o la función de alguna parte del texto. Son indicadores que le señalan al lector cómo relacionar entre sí las oraciones o qué rol asignarle a algún fragmento textual.</a:t>
            </a:r>
            <a:endParaRPr lang="en-US" sz="2800" dirty="0"/>
          </a:p>
          <a:p>
            <a:pPr algn="just"/>
            <a:endParaRPr lang="en-US" sz="2800" dirty="0"/>
          </a:p>
        </p:txBody>
      </p:sp>
    </p:spTree>
    <p:extLst>
      <p:ext uri="{BB962C8B-B14F-4D97-AF65-F5344CB8AC3E}">
        <p14:creationId xmlns:p14="http://schemas.microsoft.com/office/powerpoint/2010/main" val="1694239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8480" y="624020"/>
            <a:ext cx="9230238" cy="5220599"/>
          </a:xfrm>
        </p:spPr>
        <p:txBody>
          <a:bodyPr>
            <a:normAutofit/>
          </a:bodyPr>
          <a:lstStyle/>
          <a:p>
            <a:pPr marL="0" indent="0" algn="just">
              <a:buNone/>
            </a:pPr>
            <a:endParaRPr lang="es-ES" dirty="0" smtClean="0"/>
          </a:p>
          <a:p>
            <a:pPr marL="0" indent="0" algn="just">
              <a:buNone/>
            </a:pPr>
            <a:endParaRPr lang="es-ES" dirty="0"/>
          </a:p>
          <a:p>
            <a:pPr marL="0" indent="0" algn="just">
              <a:buNone/>
            </a:pPr>
            <a:r>
              <a:rPr lang="es-ES" dirty="0" smtClean="0"/>
              <a:t> </a:t>
            </a:r>
            <a:r>
              <a:rPr lang="es-ES" sz="2400" dirty="0"/>
              <a:t>En las dos últimas décadas, hemos asistido a una desazón del estudiante frente a </a:t>
            </a:r>
            <a:r>
              <a:rPr lang="es-ES" sz="2400" dirty="0" smtClean="0"/>
              <a:t>la escritura de textos </a:t>
            </a:r>
            <a:r>
              <a:rPr lang="es-ES" sz="2400" dirty="0"/>
              <a:t>teóricos y, especialmente, frente a los distintos trabajos escritos a que la vida universitaria convoca: resúmenes, reseñas, notas, monografías, breves ensayos. </a:t>
            </a:r>
            <a:endParaRPr lang="es-ES" sz="2400" dirty="0" smtClean="0"/>
          </a:p>
          <a:p>
            <a:pPr marL="0" indent="0" algn="just">
              <a:buNone/>
            </a:pPr>
            <a:endParaRPr lang="es-ES" sz="2400" dirty="0"/>
          </a:p>
          <a:p>
            <a:pPr marL="0" indent="0" algn="just">
              <a:buNone/>
            </a:pPr>
            <a:r>
              <a:rPr lang="es-ES" sz="2400" dirty="0" smtClean="0"/>
              <a:t>En </a:t>
            </a:r>
            <a:r>
              <a:rPr lang="es-ES" sz="2400" dirty="0"/>
              <a:t>buena cuenta, el alumno universitario necesita entrenarse en técnicas de estudio y en técnicas de redacción. Ambas opciones se hallan estrechamente unidas. </a:t>
            </a:r>
            <a:endParaRPr lang="en-US" sz="2400" dirty="0"/>
          </a:p>
        </p:txBody>
      </p:sp>
    </p:spTree>
    <p:extLst>
      <p:ext uri="{BB962C8B-B14F-4D97-AF65-F5344CB8AC3E}">
        <p14:creationId xmlns:p14="http://schemas.microsoft.com/office/powerpoint/2010/main" val="997846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109" y="65988"/>
            <a:ext cx="10831398" cy="6721311"/>
          </a:xfrm>
        </p:spPr>
        <p:txBody>
          <a:bodyPr>
            <a:normAutofit/>
          </a:bodyPr>
          <a:lstStyle/>
          <a:p>
            <a:pPr algn="just"/>
            <a:r>
              <a:rPr lang="es-ES" b="1" u="sng" dirty="0"/>
              <a:t>La magia es una práctica inquietante y sombría que ha acompañado a los hombres desde que descubrieron su capacidad de imaginación y sus deseos de modificar la realidad. </a:t>
            </a:r>
            <a:r>
              <a:rPr lang="es-ES" dirty="0"/>
              <a:t>Lo mágico ha sido materia de estudio de muchos etnógrafos, </a:t>
            </a:r>
            <a:r>
              <a:rPr lang="es-ES" dirty="0" smtClean="0"/>
              <a:t>antropólogos </a:t>
            </a:r>
            <a:r>
              <a:rPr lang="es-ES" dirty="0"/>
              <a:t>e historiadores que, en líneas generales, coinciden en postular dos tipos fundamentales de prácticas mágicas: la magia imitativa y la magia contaminante. </a:t>
            </a:r>
            <a:r>
              <a:rPr lang="es-ES" b="1" u="sng" dirty="0"/>
              <a:t>El presente texto </a:t>
            </a:r>
            <a:r>
              <a:rPr lang="es-ES" dirty="0"/>
              <a:t>ofrece una explicación de las dos ramas centrales de la magia, de los principios de pensamiento en los que se apoya, </a:t>
            </a:r>
            <a:r>
              <a:rPr lang="es-ES" u="sng" dirty="0"/>
              <a:t>así como </a:t>
            </a:r>
            <a:r>
              <a:rPr lang="es-ES" dirty="0"/>
              <a:t>también ejemplos de cada una.</a:t>
            </a:r>
          </a:p>
          <a:p>
            <a:pPr algn="just"/>
            <a:r>
              <a:rPr lang="es-ES" b="1" u="sng" dirty="0"/>
              <a:t>Cada tipo de magia se apoya en un principio de pensamiento diferente</a:t>
            </a:r>
            <a:r>
              <a:rPr lang="es-ES" dirty="0"/>
              <a:t>. La magia imitativa supone que lo semejante produce lo </a:t>
            </a:r>
            <a:r>
              <a:rPr lang="es-ES" dirty="0" smtClean="0"/>
              <a:t>semejante, </a:t>
            </a:r>
            <a:r>
              <a:rPr lang="es-ES" b="1" u="sng" dirty="0"/>
              <a:t>es decir, </a:t>
            </a:r>
            <a:r>
              <a:rPr lang="es-ES" dirty="0"/>
              <a:t>que la ejecución de un hecho determinado originaría que ocurra otro hecho similar. La magia contaminante, </a:t>
            </a:r>
            <a:r>
              <a:rPr lang="es-ES" b="1" u="sng" dirty="0"/>
              <a:t>por otro lado, </a:t>
            </a:r>
            <a:r>
              <a:rPr lang="es-ES" dirty="0"/>
              <a:t>parte de la premisa de que los objetos </a:t>
            </a:r>
            <a:r>
              <a:rPr lang="es-ES" dirty="0" smtClean="0"/>
              <a:t>que alguna  </a:t>
            </a:r>
            <a:r>
              <a:rPr lang="es-ES" dirty="0"/>
              <a:t>vez estuvieron uno junto al otro lo siguen estando, aun después de haber sido cortado todo contacto físico. En la práctica</a:t>
            </a:r>
            <a:r>
              <a:rPr lang="es-ES" b="1" u="sng" dirty="0"/>
              <a:t>, sin embargo, </a:t>
            </a:r>
            <a:r>
              <a:rPr lang="es-ES" dirty="0"/>
              <a:t>estos dos tipos  se combinan frecuentemente </a:t>
            </a:r>
            <a:r>
              <a:rPr lang="es-ES" b="1" u="sng" dirty="0"/>
              <a:t>o, </a:t>
            </a:r>
            <a:r>
              <a:rPr lang="es-ES" dirty="0"/>
              <a:t>para ser más precisos, </a:t>
            </a:r>
            <a:r>
              <a:rPr lang="es-ES" b="1" u="sng" dirty="0"/>
              <a:t>mientras que </a:t>
            </a:r>
            <a:r>
              <a:rPr lang="es-ES" dirty="0"/>
              <a:t>la magia imitativa puede ser practicada sola, generalmente la magia contaminante aparece combinada con la magia imitativa</a:t>
            </a:r>
            <a:r>
              <a:rPr lang="es-ES" dirty="0" smtClean="0"/>
              <a:t>.</a:t>
            </a:r>
          </a:p>
          <a:p>
            <a:pPr algn="just"/>
            <a:r>
              <a:rPr lang="es-ES" b="1" u="sng" dirty="0"/>
              <a:t>El primer principio recibe el nombre de ley de semejanza: el mago puede producir el efecto que desee solo con imitarlo</a:t>
            </a:r>
            <a:r>
              <a:rPr lang="es-ES" dirty="0"/>
              <a:t>. Diversos investigadores que han observado a los indios norteamericanos concluyen en que es una práctica común entre los magos de dicha región iniciar sus encantamientos dibujando la figura de una persona en la arena, arcilla o cenizas. </a:t>
            </a:r>
            <a:r>
              <a:rPr lang="es-ES" b="1" u="sng" dirty="0"/>
              <a:t>Posteriormente,</a:t>
            </a:r>
            <a:r>
              <a:rPr lang="es-ES" dirty="0"/>
              <a:t> el encantador coloca pedazos de tela o fragmentos de madera en el lugar en que deberían estar los órganos de la víctima. </a:t>
            </a:r>
            <a:r>
              <a:rPr lang="es-ES" b="1" u="sng" dirty="0" smtClean="0"/>
              <a:t>Por último </a:t>
            </a:r>
            <a:r>
              <a:rPr lang="es-ES" dirty="0" smtClean="0"/>
              <a:t>, </a:t>
            </a:r>
            <a:r>
              <a:rPr lang="es-ES" dirty="0"/>
              <a:t>se clava la figura con una estaca aguzada esperando hacerle un daño preciso a la persona representada.</a:t>
            </a:r>
          </a:p>
          <a:p>
            <a:pPr algn="just"/>
            <a:endParaRPr lang="es-ES" dirty="0" smtClean="0"/>
          </a:p>
          <a:p>
            <a:pPr algn="just"/>
            <a:endParaRPr lang="es-ES" dirty="0"/>
          </a:p>
          <a:p>
            <a:endParaRPr lang="en-US" dirty="0"/>
          </a:p>
        </p:txBody>
      </p:sp>
    </p:spTree>
    <p:extLst>
      <p:ext uri="{BB962C8B-B14F-4D97-AF65-F5344CB8AC3E}">
        <p14:creationId xmlns:p14="http://schemas.microsoft.com/office/powerpoint/2010/main" val="3178085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¿Qué le indican los marcadores textuales al lector?</a:t>
            </a:r>
            <a:br>
              <a:rPr lang="es-ES" dirty="0"/>
            </a:br>
            <a:endParaRPr lang="en-US" dirty="0"/>
          </a:p>
        </p:txBody>
      </p:sp>
      <p:sp>
        <p:nvSpPr>
          <p:cNvPr id="3" name="Marcador de contenido 2"/>
          <p:cNvSpPr>
            <a:spLocks noGrp="1"/>
          </p:cNvSpPr>
          <p:nvPr>
            <p:ph idx="1"/>
          </p:nvPr>
        </p:nvSpPr>
        <p:spPr>
          <a:xfrm>
            <a:off x="339365" y="2160589"/>
            <a:ext cx="8934637" cy="3880773"/>
          </a:xfrm>
        </p:spPr>
        <p:txBody>
          <a:bodyPr/>
          <a:lstStyle/>
          <a:p>
            <a:pPr algn="just"/>
            <a:r>
              <a:rPr lang="es-ES" sz="2400" dirty="0" smtClean="0"/>
              <a:t>Algunos indican </a:t>
            </a:r>
            <a:r>
              <a:rPr lang="es-ES" sz="2400" dirty="0"/>
              <a:t>cómo vincular las oraciones: </a:t>
            </a:r>
            <a:r>
              <a:rPr lang="es-ES" sz="2400" dirty="0" smtClean="0"/>
              <a:t>“se oponen las </a:t>
            </a:r>
            <a:r>
              <a:rPr lang="es-ES" sz="2400" dirty="0"/>
              <a:t>ideas”, </a:t>
            </a:r>
            <a:r>
              <a:rPr lang="es-ES" sz="2400" dirty="0" smtClean="0"/>
              <a:t>“se contrastan”, “se comparan”, “se aclaran ”… </a:t>
            </a:r>
            <a:r>
              <a:rPr lang="es-ES" sz="2400" dirty="0"/>
              <a:t>Otros le indican el orden de los contenidos o la función que cumple algún fragmento del texto: ejemplo, introducción, cierre, etc.</a:t>
            </a:r>
          </a:p>
          <a:p>
            <a:pPr algn="just"/>
            <a:r>
              <a:rPr lang="es-ES" sz="2400" dirty="0"/>
              <a:t>Por eso, los marcadores textuales son cruciales para la construcción del sentido. </a:t>
            </a:r>
            <a:r>
              <a:rPr lang="es-ES" sz="2400" dirty="0" smtClean="0"/>
              <a:t>Pero </a:t>
            </a:r>
            <a:r>
              <a:rPr lang="es-ES" sz="2400" dirty="0"/>
              <a:t>hay que aclarar que eso solo ocurre si quien escribe el texto los supo emplear adecuadamente</a:t>
            </a:r>
          </a:p>
          <a:p>
            <a:endParaRPr lang="en-US" dirty="0"/>
          </a:p>
        </p:txBody>
      </p:sp>
    </p:spTree>
    <p:extLst>
      <p:ext uri="{BB962C8B-B14F-4D97-AF65-F5344CB8AC3E}">
        <p14:creationId xmlns:p14="http://schemas.microsoft.com/office/powerpoint/2010/main" val="183861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69682" y="169682"/>
            <a:ext cx="11415860" cy="6617617"/>
          </a:xfrm>
          <a:prstGeom prst="rect">
            <a:avLst/>
          </a:prstGeom>
        </p:spPr>
      </p:pic>
      <p:sp>
        <p:nvSpPr>
          <p:cNvPr id="2" name="Rectángulo 1"/>
          <p:cNvSpPr/>
          <p:nvPr/>
        </p:nvSpPr>
        <p:spPr>
          <a:xfrm>
            <a:off x="1517715" y="216816"/>
            <a:ext cx="857840" cy="28280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ángulo 2"/>
          <p:cNvSpPr/>
          <p:nvPr/>
        </p:nvSpPr>
        <p:spPr>
          <a:xfrm>
            <a:off x="1517715" y="1791093"/>
            <a:ext cx="857840" cy="2356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27219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659875" y="470247"/>
            <a:ext cx="10020693" cy="6024821"/>
          </a:xfrm>
          <a:prstGeom prst="rect">
            <a:avLst/>
          </a:prstGeom>
        </p:spPr>
      </p:pic>
    </p:spTree>
    <p:extLst>
      <p:ext uri="{BB962C8B-B14F-4D97-AF65-F5344CB8AC3E}">
        <p14:creationId xmlns:p14="http://schemas.microsoft.com/office/powerpoint/2010/main" val="1582752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059558" y="475690"/>
            <a:ext cx="5869144" cy="1437951"/>
          </a:xfrm>
          <a:prstGeom prst="rect">
            <a:avLst/>
          </a:prstGeom>
        </p:spPr>
      </p:pic>
      <p:pic>
        <p:nvPicPr>
          <p:cNvPr id="6" name="Imagen 5"/>
          <p:cNvPicPr>
            <a:picLocks noChangeAspect="1"/>
          </p:cNvPicPr>
          <p:nvPr/>
        </p:nvPicPr>
        <p:blipFill>
          <a:blip r:embed="rId3"/>
          <a:stretch>
            <a:fillRect/>
          </a:stretch>
        </p:blipFill>
        <p:spPr>
          <a:xfrm>
            <a:off x="828275" y="1753119"/>
            <a:ext cx="8721078" cy="4704242"/>
          </a:xfrm>
          <a:prstGeom prst="rect">
            <a:avLst/>
          </a:prstGeom>
        </p:spPr>
      </p:pic>
    </p:spTree>
    <p:extLst>
      <p:ext uri="{BB962C8B-B14F-4D97-AF65-F5344CB8AC3E}">
        <p14:creationId xmlns:p14="http://schemas.microsoft.com/office/powerpoint/2010/main" val="1378386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9370" y="539179"/>
            <a:ext cx="9390493" cy="3880773"/>
          </a:xfrm>
        </p:spPr>
        <p:txBody>
          <a:bodyPr/>
          <a:lstStyle/>
          <a:p>
            <a:r>
              <a:rPr lang="es-ES" sz="2400" b="1" dirty="0" smtClean="0">
                <a:solidFill>
                  <a:schemeClr val="accent1">
                    <a:lumMod val="75000"/>
                  </a:schemeClr>
                </a:solidFill>
              </a:rPr>
              <a:t>Redactar </a:t>
            </a:r>
            <a:r>
              <a:rPr lang="es-ES" sz="2400" b="1" dirty="0">
                <a:solidFill>
                  <a:schemeClr val="accent1">
                    <a:lumMod val="75000"/>
                  </a:schemeClr>
                </a:solidFill>
              </a:rPr>
              <a:t>la oración temática al inicio</a:t>
            </a:r>
          </a:p>
          <a:p>
            <a:pPr algn="just"/>
            <a:r>
              <a:rPr lang="es-ES" sz="2000" dirty="0" smtClean="0"/>
              <a:t>Esta </a:t>
            </a:r>
            <a:r>
              <a:rPr lang="es-ES" sz="2000" dirty="0"/>
              <a:t>es la forma más común de estructurar las ideas de un párrafo. Dado que la idea central se escribe al inicio, el criterio lógico aquí implícito supone ordenar la información partiendo desde los contenidos más generales para elaborar posteriormente los contenidos más específicos. La idea de alcance general se irá, entonces, puntualizando en la medida en que el párrafo se desarrolla.</a:t>
            </a:r>
          </a:p>
          <a:p>
            <a:endParaRPr lang="es-ES" sz="2000" dirty="0"/>
          </a:p>
          <a:p>
            <a:endParaRPr lang="en-US" sz="2000" dirty="0"/>
          </a:p>
        </p:txBody>
      </p:sp>
      <p:sp>
        <p:nvSpPr>
          <p:cNvPr id="5" name="Text Box 531"/>
          <p:cNvSpPr txBox="1">
            <a:spLocks noChangeArrowheads="1"/>
          </p:cNvSpPr>
          <p:nvPr/>
        </p:nvSpPr>
        <p:spPr bwMode="auto">
          <a:xfrm>
            <a:off x="707013" y="3141699"/>
            <a:ext cx="8295586" cy="2797188"/>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00965" marR="99060" algn="just">
              <a:lnSpc>
                <a:spcPct val="103000"/>
              </a:lnSpc>
              <a:spcBef>
                <a:spcPts val="625"/>
              </a:spcBef>
              <a:spcAft>
                <a:spcPts val="0"/>
              </a:spcAft>
            </a:pPr>
            <a:r>
              <a:rPr lang="es-ES" b="1" u="sng" dirty="0">
                <a:effectLst/>
                <a:latin typeface="Arial" panose="020B0604020202020204" pitchFamily="34" charset="0"/>
                <a:ea typeface="Trebuchet MS" panose="020B0603020202020204" pitchFamily="34" charset="0"/>
                <a:cs typeface="Trebuchet MS" panose="020B0603020202020204" pitchFamily="34" charset="0"/>
              </a:rPr>
              <a:t>La ley de contacto o contagio es uno de los principios en</a:t>
            </a:r>
            <a:r>
              <a:rPr lang="es-ES" b="1" dirty="0">
                <a:effectLst/>
                <a:latin typeface="Arial" panose="020B0604020202020204" pitchFamily="34" charset="0"/>
                <a:ea typeface="Trebuchet MS" panose="020B0603020202020204" pitchFamily="34" charset="0"/>
                <a:cs typeface="Trebuchet MS" panose="020B0603020202020204" pitchFamily="34" charset="0"/>
              </a:rPr>
              <a:t>  </a:t>
            </a:r>
            <a:r>
              <a:rPr lang="es-ES" b="1" u="sng" dirty="0">
                <a:effectLst/>
                <a:latin typeface="Arial" panose="020B0604020202020204" pitchFamily="34" charset="0"/>
                <a:ea typeface="Trebuchet MS" panose="020B0603020202020204" pitchFamily="34" charset="0"/>
                <a:cs typeface="Trebuchet MS" panose="020B0603020202020204" pitchFamily="34" charset="0"/>
              </a:rPr>
              <a:t>que se apoya la magia: todo lo que se haga con un objeto</a:t>
            </a:r>
            <a:r>
              <a:rPr lang="es-ES" b="1" dirty="0">
                <a:effectLst/>
                <a:latin typeface="Arial" panose="020B0604020202020204" pitchFamily="34" charset="0"/>
                <a:ea typeface="Trebuchet MS" panose="020B0603020202020204" pitchFamily="34" charset="0"/>
                <a:cs typeface="Trebuchet MS" panose="020B0603020202020204" pitchFamily="34" charset="0"/>
              </a:rPr>
              <a:t> </a:t>
            </a:r>
            <a:r>
              <a:rPr lang="es-ES" b="1" u="sng" dirty="0">
                <a:effectLst/>
                <a:latin typeface="Arial" panose="020B0604020202020204" pitchFamily="34" charset="0"/>
                <a:ea typeface="Trebuchet MS" panose="020B0603020202020204" pitchFamily="34" charset="0"/>
                <a:cs typeface="Trebuchet MS" panose="020B0603020202020204" pitchFamily="34" charset="0"/>
              </a:rPr>
              <a:t>material afectará de igual modo a la persona con quien este</a:t>
            </a:r>
            <a:r>
              <a:rPr lang="es-ES" b="1" dirty="0">
                <a:effectLst/>
                <a:latin typeface="Arial" panose="020B0604020202020204" pitchFamily="34" charset="0"/>
                <a:ea typeface="Trebuchet MS" panose="020B0603020202020204" pitchFamily="34" charset="0"/>
                <a:cs typeface="Trebuchet MS" panose="020B0603020202020204" pitchFamily="34" charset="0"/>
              </a:rPr>
              <a:t> </a:t>
            </a:r>
            <a:r>
              <a:rPr lang="es-ES" b="1" u="sng" dirty="0">
                <a:effectLst/>
                <a:latin typeface="Arial" panose="020B0604020202020204" pitchFamily="34" charset="0"/>
                <a:ea typeface="Trebuchet MS" panose="020B0603020202020204" pitchFamily="34" charset="0"/>
                <a:cs typeface="Trebuchet MS" panose="020B0603020202020204" pitchFamily="34" charset="0"/>
              </a:rPr>
              <a:t>objeto estuvo en contacto.</a:t>
            </a:r>
            <a:r>
              <a:rPr lang="es-ES" b="1"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En la antigua Europa, por ejemplo, mucha gente creía que el destino de una persona estaba ligado al de</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su</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cordón</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umbilical.</a:t>
            </a:r>
            <a:r>
              <a:rPr lang="es-ES" spc="-7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Así,</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en</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la</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Baviera</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renana,</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ocurre</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un</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hecho bastante curioso. El cordón umbilical de los recién nacidos suele ser envuelto durante algún tiempo en un trozo de lino viejo.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Luego</a:t>
            </a:r>
            <a:r>
              <a:rPr lang="es-ES" dirty="0">
                <a:effectLst/>
                <a:latin typeface="Arial" panose="020B0604020202020204" pitchFamily="34" charset="0"/>
                <a:ea typeface="Trebuchet MS" panose="020B0603020202020204" pitchFamily="34" charset="0"/>
                <a:cs typeface="Trebuchet MS" panose="020B0603020202020204" pitchFamily="34" charset="0"/>
              </a:rPr>
              <a:t>, se corta el cordón en trozos, de manera que, en cada uno de ellos, se incrustan pequeños pedazos de madera o agujas, según si el cordón es de niño o niña. Por último, el mago emite extrañas secuencias sonoras que no pertenecen a ninguna lengua a fin de que él o ella, cuando crezcan, sean un habilidoso artesano o una buena</a:t>
            </a:r>
            <a:r>
              <a:rPr lang="es-ES" spc="-1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costurera.</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979621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6181" y="324746"/>
            <a:ext cx="8596668" cy="757287"/>
          </a:xfrm>
        </p:spPr>
        <p:txBody>
          <a:bodyPr>
            <a:normAutofit fontScale="90000"/>
          </a:bodyPr>
          <a:lstStyle/>
          <a:p>
            <a:r>
              <a:rPr lang="es-ES" dirty="0"/>
              <a:t>La reseña</a:t>
            </a:r>
            <a:br>
              <a:rPr lang="es-ES" dirty="0"/>
            </a:br>
            <a:endParaRPr lang="en-US" dirty="0"/>
          </a:p>
        </p:txBody>
      </p:sp>
      <p:sp>
        <p:nvSpPr>
          <p:cNvPr id="3" name="Marcador de contenido 2"/>
          <p:cNvSpPr>
            <a:spLocks noGrp="1"/>
          </p:cNvSpPr>
          <p:nvPr>
            <p:ph idx="1"/>
          </p:nvPr>
        </p:nvSpPr>
        <p:spPr>
          <a:xfrm>
            <a:off x="317642" y="923007"/>
            <a:ext cx="9701002" cy="5775967"/>
          </a:xfrm>
        </p:spPr>
        <p:txBody>
          <a:bodyPr>
            <a:normAutofit/>
          </a:bodyPr>
          <a:lstStyle/>
          <a:p>
            <a:endParaRPr lang="es-ES" dirty="0"/>
          </a:p>
          <a:p>
            <a:pPr algn="just"/>
            <a:r>
              <a:rPr lang="es-ES" sz="2400" dirty="0" smtClean="0"/>
              <a:t>UNA </a:t>
            </a:r>
            <a:r>
              <a:rPr lang="es-ES" sz="2400" dirty="0"/>
              <a:t>RESEÑA es un texto que comenta, académicamente, otro texto. Más </a:t>
            </a:r>
            <a:r>
              <a:rPr lang="es-ES" sz="2400" dirty="0" smtClean="0"/>
              <a:t>precisamente</a:t>
            </a:r>
            <a:r>
              <a:rPr lang="es-ES" sz="2400" dirty="0"/>
              <a:t>, es un texto académico que resume y critica textos científicos y literarios, de allí que siempre tenga una dimensión evaluativa. El grado de exhaustividad de una reseña es variable y depende, ciertamente, de los propósitos y de la </a:t>
            </a:r>
            <a:r>
              <a:rPr lang="es-ES" sz="2400" dirty="0" smtClean="0"/>
              <a:t>formación </a:t>
            </a:r>
            <a:r>
              <a:rPr lang="es-ES" sz="2400" dirty="0"/>
              <a:t>de quien la escriba.</a:t>
            </a:r>
          </a:p>
          <a:p>
            <a:pPr algn="just"/>
            <a:r>
              <a:rPr lang="es-ES" sz="2400" dirty="0" smtClean="0"/>
              <a:t>Una  reseña tiene </a:t>
            </a:r>
            <a:r>
              <a:rPr lang="es-ES" sz="2400" dirty="0"/>
              <a:t>un tenor </a:t>
            </a:r>
            <a:r>
              <a:rPr lang="es-ES" sz="2400" dirty="0" smtClean="0"/>
              <a:t>más</a:t>
            </a:r>
            <a:r>
              <a:rPr lang="es-ES" sz="2400" u="sng" dirty="0" smtClean="0"/>
              <a:t> </a:t>
            </a:r>
            <a:r>
              <a:rPr lang="es-ES" sz="2400" u="sng" dirty="0"/>
              <a:t>crítico</a:t>
            </a:r>
            <a:r>
              <a:rPr lang="es-ES" sz="2400" dirty="0"/>
              <a:t>. En este caso, el autor se concentrará en comentar el libro en cuestión a la luz de más criterios de análisis: </a:t>
            </a:r>
            <a:r>
              <a:rPr lang="es-ES" sz="2400" i="1" dirty="0"/>
              <a:t>el lugar del libro en la obra del autor </a:t>
            </a:r>
            <a:r>
              <a:rPr lang="es-ES" sz="2400" dirty="0"/>
              <a:t>(es decir, en la evolución de sus ideas), </a:t>
            </a:r>
            <a:r>
              <a:rPr lang="es-ES" sz="2400" i="1" dirty="0"/>
              <a:t>el aporte de las ideas del autor </a:t>
            </a:r>
            <a:r>
              <a:rPr lang="es-ES" sz="2400" dirty="0"/>
              <a:t>en relación con la disciplina a la que pertenece y, finalmente, </a:t>
            </a:r>
            <a:r>
              <a:rPr lang="es-ES" sz="2400" i="1" dirty="0"/>
              <a:t>el valor del libro reseñado </a:t>
            </a:r>
            <a:r>
              <a:rPr lang="es-ES" sz="2400" dirty="0"/>
              <a:t>en función de los dos puntos previos. </a:t>
            </a:r>
            <a:endParaRPr lang="en-US" sz="2400" dirty="0"/>
          </a:p>
        </p:txBody>
      </p:sp>
    </p:spTree>
    <p:extLst>
      <p:ext uri="{BB962C8B-B14F-4D97-AF65-F5344CB8AC3E}">
        <p14:creationId xmlns:p14="http://schemas.microsoft.com/office/powerpoint/2010/main" val="930610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914400" y="1451727"/>
            <a:ext cx="8748074" cy="4114186"/>
          </a:xfrm>
          <a:prstGeom prst="rect">
            <a:avLst/>
          </a:prstGeom>
        </p:spPr>
      </p:pic>
    </p:spTree>
    <p:extLst>
      <p:ext uri="{BB962C8B-B14F-4D97-AF65-F5344CB8AC3E}">
        <p14:creationId xmlns:p14="http://schemas.microsoft.com/office/powerpoint/2010/main" val="2551278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2806" y="243804"/>
            <a:ext cx="9786419" cy="6614196"/>
          </a:xfrm>
        </p:spPr>
        <p:txBody>
          <a:bodyPr>
            <a:normAutofit fontScale="40000" lnSpcReduction="20000"/>
          </a:bodyPr>
          <a:lstStyle/>
          <a:p>
            <a:r>
              <a:rPr lang="es-ES" sz="8000" b="1" dirty="0">
                <a:solidFill>
                  <a:schemeClr val="accent1">
                    <a:lumMod val="75000"/>
                  </a:schemeClr>
                </a:solidFill>
              </a:rPr>
              <a:t>Estructura de la reseña</a:t>
            </a:r>
          </a:p>
          <a:p>
            <a:r>
              <a:rPr lang="es-ES" sz="5000" dirty="0"/>
              <a:t>Está dicho ya que las reseñas ofrecen la síntesis y la valoración de un libro. Ambos propósitos se pueden expresar en partes distintas del texto, como señalamos a continuación.</a:t>
            </a:r>
          </a:p>
          <a:p>
            <a:r>
              <a:rPr lang="es-ES" sz="5000" b="1" u="sng" dirty="0"/>
              <a:t>Aproximación general al libro</a:t>
            </a:r>
          </a:p>
          <a:p>
            <a:r>
              <a:rPr lang="es-ES" sz="5000" dirty="0"/>
              <a:t>La reseña se encabeza con la información de los datos bibliográficos del libro en cuestión (fíjate en los ejemplos de este capítulo). Se suele iniciar planteando el tema del libro, describiendo al potencial lector, destacando información sobre el autor, ubicando el libro dentro de su campo de estudio, etc.</a:t>
            </a:r>
          </a:p>
          <a:p>
            <a:r>
              <a:rPr lang="es-ES" sz="5000" b="1" u="sng" dirty="0"/>
              <a:t>Síntesis del libro</a:t>
            </a:r>
          </a:p>
          <a:p>
            <a:r>
              <a:rPr lang="es-ES" sz="5000" dirty="0"/>
              <a:t>Aquí se aclara su organización general y se </a:t>
            </a:r>
            <a:r>
              <a:rPr lang="es-ES" sz="5000" dirty="0" smtClean="0"/>
              <a:t>describe </a:t>
            </a:r>
            <a:r>
              <a:rPr lang="es-ES" sz="5000" dirty="0"/>
              <a:t>el contenido </a:t>
            </a:r>
            <a:r>
              <a:rPr lang="es-ES" sz="5000" dirty="0" smtClean="0"/>
              <a:t>brevemente .</a:t>
            </a:r>
            <a:endParaRPr lang="es-ES" sz="5000" dirty="0"/>
          </a:p>
          <a:p>
            <a:r>
              <a:rPr lang="es-ES" sz="5000" b="1" u="sng" dirty="0"/>
              <a:t>Comentario  </a:t>
            </a:r>
            <a:r>
              <a:rPr lang="es-ES" sz="5000" b="1" u="sng" dirty="0" smtClean="0"/>
              <a:t> </a:t>
            </a:r>
            <a:r>
              <a:rPr lang="es-ES" sz="5000" b="1" u="sng" dirty="0"/>
              <a:t>del  </a:t>
            </a:r>
            <a:r>
              <a:rPr lang="es-ES" sz="5000" b="1" u="sng" dirty="0" smtClean="0"/>
              <a:t> </a:t>
            </a:r>
            <a:r>
              <a:rPr lang="es-ES" sz="5000" b="1" u="sng" dirty="0"/>
              <a:t>libro  </a:t>
            </a:r>
            <a:r>
              <a:rPr lang="es-ES" sz="5000" dirty="0"/>
              <a:t>Se evalúan puntos específicos. Se trata de destacar, fundamentada y objetivamente, aspectos positivos o </a:t>
            </a:r>
            <a:r>
              <a:rPr lang="es-ES" sz="5000" dirty="0" smtClean="0"/>
              <a:t>negativos del texto.</a:t>
            </a:r>
            <a:endParaRPr lang="es-ES" sz="5000" dirty="0"/>
          </a:p>
          <a:p>
            <a:r>
              <a:rPr lang="es-ES" sz="5000" b="1" u="sng" dirty="0">
                <a:effectLst>
                  <a:outerShdw blurRad="38100" dist="38100" dir="2700000" algn="tl">
                    <a:srgbClr val="000000">
                      <a:alpha val="43137"/>
                    </a:srgbClr>
                  </a:outerShdw>
                </a:effectLst>
              </a:rPr>
              <a:t>Comentario fina</a:t>
            </a:r>
            <a:r>
              <a:rPr lang="es-ES" sz="5000" b="1" dirty="0">
                <a:effectLst>
                  <a:outerShdw blurRad="38100" dist="38100" dir="2700000" algn="tl">
                    <a:srgbClr val="000000">
                      <a:alpha val="43137"/>
                    </a:srgbClr>
                  </a:outerShdw>
                </a:effectLst>
              </a:rPr>
              <a:t>l</a:t>
            </a:r>
          </a:p>
          <a:p>
            <a:r>
              <a:rPr lang="es-ES" sz="5000" dirty="0"/>
              <a:t>Hacia el final se propone un balance de los aciertos y las virtudes del texto, y se evalúa el conjunto del libro. Pueden incluirse recomendaciones.</a:t>
            </a:r>
          </a:p>
          <a:p>
            <a:endParaRPr lang="es-ES" sz="4500" dirty="0"/>
          </a:p>
          <a:p>
            <a:r>
              <a:rPr lang="es-ES" sz="4500" dirty="0"/>
              <a:t>Adaptado de </a:t>
            </a:r>
            <a:r>
              <a:rPr lang="es-ES" sz="4500" dirty="0" err="1"/>
              <a:t>Swales</a:t>
            </a:r>
            <a:r>
              <a:rPr lang="es-ES" sz="4500" dirty="0"/>
              <a:t> y </a:t>
            </a:r>
            <a:r>
              <a:rPr lang="es-ES" sz="4500" dirty="0" err="1"/>
              <a:t>Fiek</a:t>
            </a:r>
            <a:r>
              <a:rPr lang="es-ES" sz="4500" dirty="0"/>
              <a:t> (2004)</a:t>
            </a:r>
          </a:p>
          <a:p>
            <a:endParaRPr lang="es-ES" dirty="0"/>
          </a:p>
          <a:p>
            <a:endParaRPr lang="en-US" dirty="0"/>
          </a:p>
        </p:txBody>
      </p:sp>
    </p:spTree>
    <p:extLst>
      <p:ext uri="{BB962C8B-B14F-4D97-AF65-F5344CB8AC3E}">
        <p14:creationId xmlns:p14="http://schemas.microsoft.com/office/powerpoint/2010/main" val="16939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8509" y="373594"/>
            <a:ext cx="10164448" cy="6304682"/>
          </a:xfrm>
        </p:spPr>
        <p:txBody>
          <a:bodyPr>
            <a:normAutofit fontScale="92500" lnSpcReduction="10000"/>
          </a:bodyPr>
          <a:lstStyle/>
          <a:p>
            <a:pPr marL="0" indent="0">
              <a:buNone/>
            </a:pPr>
            <a:r>
              <a:rPr lang="es-ES" dirty="0"/>
              <a:t>	</a:t>
            </a:r>
            <a:r>
              <a:rPr lang="es-ES" sz="3200" b="1" dirty="0">
                <a:solidFill>
                  <a:schemeClr val="accent1">
                    <a:lumMod val="75000"/>
                  </a:schemeClr>
                </a:solidFill>
              </a:rPr>
              <a:t>Regular el lenguaje</a:t>
            </a:r>
          </a:p>
          <a:p>
            <a:pPr algn="just"/>
            <a:r>
              <a:rPr lang="es-ES" sz="2400" dirty="0" smtClean="0"/>
              <a:t>Es </a:t>
            </a:r>
            <a:r>
              <a:rPr lang="es-ES" sz="2400" dirty="0"/>
              <a:t>importante detenerse en el lenguaje que se debe emplear en una reseña. Es preciso evitar tanto la exageración de virtudes como la crítica desmedida. El uso de un lenguaje mesurado es una muestra de la madurez intelectual con la que se juzga objetiva y respetuosamente el trabajo de los demás.</a:t>
            </a:r>
          </a:p>
          <a:p>
            <a:pPr algn="just"/>
            <a:r>
              <a:rPr lang="es-ES" sz="2400" dirty="0"/>
              <a:t>El lenguaje de la reseña debe trasmitir, entonces, mesura y objetividad. Una reseña desmedidamente negativa podría hacer pensar al lector que está perdiendo su tiempo </a:t>
            </a:r>
            <a:r>
              <a:rPr lang="es-ES" sz="2400" dirty="0" smtClean="0"/>
              <a:t>Del </a:t>
            </a:r>
            <a:r>
              <a:rPr lang="es-ES" sz="2400" dirty="0"/>
              <a:t>mismo modo, aunque estemos de acuerdo </a:t>
            </a:r>
            <a:r>
              <a:rPr lang="es-ES" sz="2400" dirty="0" smtClean="0"/>
              <a:t> o en desacuerdo con </a:t>
            </a:r>
            <a:r>
              <a:rPr lang="es-ES" sz="2400" dirty="0"/>
              <a:t>determinadas ideas, hay que evitar el elogio </a:t>
            </a:r>
            <a:r>
              <a:rPr lang="es-ES" sz="2400" dirty="0" smtClean="0"/>
              <a:t> o la crítica exagerada </a:t>
            </a:r>
            <a:r>
              <a:rPr lang="es-ES" sz="2400" dirty="0"/>
              <a:t>del libro.</a:t>
            </a:r>
          </a:p>
          <a:p>
            <a:pPr algn="just"/>
            <a:r>
              <a:rPr lang="es-ES" sz="2400" b="1" dirty="0">
                <a:solidFill>
                  <a:schemeClr val="accent1">
                    <a:lumMod val="75000"/>
                  </a:schemeClr>
                </a:solidFill>
              </a:rPr>
              <a:t>Los adjetivos</a:t>
            </a:r>
            <a:endParaRPr lang="en-US" sz="2400" b="1" dirty="0">
              <a:solidFill>
                <a:schemeClr val="accent1">
                  <a:lumMod val="75000"/>
                </a:schemeClr>
              </a:solidFill>
            </a:endParaRPr>
          </a:p>
          <a:p>
            <a:pPr algn="just"/>
            <a:r>
              <a:rPr lang="es-ES" sz="2400" dirty="0"/>
              <a:t>El uso de los adjetivos nunca debe ser gratuito, y más aun en un texto como una reseña que persigue valorar ideas que otros plasman en sus trabajos. </a:t>
            </a:r>
            <a:r>
              <a:rPr lang="es-ES" sz="2400" dirty="0" smtClean="0"/>
              <a:t>No </a:t>
            </a:r>
            <a:r>
              <a:rPr lang="es-ES" sz="2400" dirty="0"/>
              <a:t>cabe duda de que haya que tomar posición. Pero eso no significa olvidar que cada </a:t>
            </a:r>
            <a:r>
              <a:rPr lang="es-ES" sz="2400" dirty="0" smtClean="0"/>
              <a:t>adjetivo </a:t>
            </a:r>
            <a:r>
              <a:rPr lang="es-ES" sz="2400" dirty="0"/>
              <a:t>elegido expresa un juicio de valor de cuya justificación y precisión se hará responsable el autor de la reseña. La posición debe ser razonable y justificada</a:t>
            </a:r>
            <a:endParaRPr lang="en-US" sz="2400" dirty="0"/>
          </a:p>
        </p:txBody>
      </p:sp>
    </p:spTree>
    <p:extLst>
      <p:ext uri="{BB962C8B-B14F-4D97-AF65-F5344CB8AC3E}">
        <p14:creationId xmlns:p14="http://schemas.microsoft.com/office/powerpoint/2010/main" val="169817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395" y="66620"/>
            <a:ext cx="4639384" cy="700726"/>
          </a:xfrm>
        </p:spPr>
        <p:txBody>
          <a:bodyPr>
            <a:normAutofit fontScale="90000"/>
          </a:bodyPr>
          <a:lstStyle/>
          <a:p>
            <a:pPr lvl="1" algn="l" defTabSz="457200" rtl="0">
              <a:spcBef>
                <a:spcPct val="0"/>
              </a:spcBef>
            </a:pPr>
            <a:r>
              <a:rPr lang="es-ES" b="1" dirty="0"/>
              <a:t>¿</a:t>
            </a:r>
            <a:r>
              <a:rPr lang="es-ES" sz="2800" b="1" dirty="0">
                <a:solidFill>
                  <a:schemeClr val="accent1">
                    <a:lumMod val="75000"/>
                  </a:schemeClr>
                </a:solidFill>
              </a:rPr>
              <a:t>Cómo elegir un tema?</a:t>
            </a:r>
            <a:r>
              <a:rPr lang="en-US" b="1" dirty="0"/>
              <a:t/>
            </a:r>
            <a:br>
              <a:rPr lang="en-US" b="1" dirty="0"/>
            </a:br>
            <a:endParaRPr lang="en-US" dirty="0"/>
          </a:p>
        </p:txBody>
      </p:sp>
      <p:sp>
        <p:nvSpPr>
          <p:cNvPr id="3" name="Marcador de contenido 2"/>
          <p:cNvSpPr>
            <a:spLocks noGrp="1"/>
          </p:cNvSpPr>
          <p:nvPr>
            <p:ph idx="1"/>
          </p:nvPr>
        </p:nvSpPr>
        <p:spPr>
          <a:xfrm>
            <a:off x="325673" y="767346"/>
            <a:ext cx="9324505" cy="3880773"/>
          </a:xfrm>
        </p:spPr>
        <p:txBody>
          <a:bodyPr/>
          <a:lstStyle/>
          <a:p>
            <a:pPr algn="just"/>
            <a:r>
              <a:rPr lang="es-ES" sz="2400" b="1" dirty="0"/>
              <a:t> </a:t>
            </a:r>
            <a:r>
              <a:rPr lang="es-ES" sz="2400" dirty="0" smtClean="0"/>
              <a:t>Elegir </a:t>
            </a:r>
            <a:r>
              <a:rPr lang="es-ES" sz="2400" dirty="0"/>
              <a:t>un tema es el primer paso en la preparación de un trabajo de investigación. Iniciar la labor es para algunos la parte más difícil de la empresa</a:t>
            </a:r>
            <a:r>
              <a:rPr lang="es-ES" sz="2400" dirty="0" smtClean="0"/>
              <a:t>. </a:t>
            </a:r>
            <a:r>
              <a:rPr lang="es-ES" sz="2400" dirty="0"/>
              <a:t>No </a:t>
            </a:r>
            <a:r>
              <a:rPr lang="es-ES" sz="2400" dirty="0" smtClean="0"/>
              <a:t>son </a:t>
            </a:r>
            <a:r>
              <a:rPr lang="es-ES" sz="2400" dirty="0"/>
              <a:t>pocos los que </a:t>
            </a:r>
            <a:r>
              <a:rPr lang="es-ES" sz="2400" dirty="0" smtClean="0"/>
              <a:t>sufren </a:t>
            </a:r>
            <a:r>
              <a:rPr lang="es-ES" sz="2400" dirty="0"/>
              <a:t>bloqueos y los que simplemente </a:t>
            </a:r>
            <a:r>
              <a:rPr lang="es-ES" sz="2400" dirty="0" smtClean="0"/>
              <a:t>tienen  </a:t>
            </a:r>
            <a:r>
              <a:rPr lang="es-ES" sz="2400" dirty="0"/>
              <a:t>muchos problemas para dar con algo que sea de </a:t>
            </a:r>
            <a:r>
              <a:rPr lang="es-ES" sz="2400" dirty="0" smtClean="0"/>
              <a:t>su interés</a:t>
            </a:r>
            <a:r>
              <a:rPr lang="es-ES" sz="2400" dirty="0"/>
              <a:t>. Ofrecemos aquí una serie de recursos para afrontar esos escollos</a:t>
            </a:r>
            <a:r>
              <a:rPr lang="es-ES" sz="2400" dirty="0" smtClean="0"/>
              <a:t>.</a:t>
            </a:r>
          </a:p>
          <a:p>
            <a:pPr algn="just"/>
            <a:endParaRPr lang="es-ES" sz="2000" dirty="0"/>
          </a:p>
          <a:p>
            <a:endParaRPr lang="es-ES" sz="2000" dirty="0" smtClean="0"/>
          </a:p>
          <a:p>
            <a:endParaRPr lang="en-US" sz="2000" dirty="0"/>
          </a:p>
          <a:p>
            <a:endParaRPr lang="en-US" dirty="0"/>
          </a:p>
        </p:txBody>
      </p:sp>
      <p:sp>
        <p:nvSpPr>
          <p:cNvPr id="4" name="Text Box 916"/>
          <p:cNvSpPr txBox="1">
            <a:spLocks noChangeArrowheads="1"/>
          </p:cNvSpPr>
          <p:nvPr/>
        </p:nvSpPr>
        <p:spPr bwMode="auto">
          <a:xfrm>
            <a:off x="804034" y="3423056"/>
            <a:ext cx="9178952" cy="2732647"/>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01600">
              <a:spcBef>
                <a:spcPts val="520"/>
              </a:spcBef>
              <a:spcAft>
                <a:spcPts val="0"/>
              </a:spcAft>
            </a:pPr>
            <a:r>
              <a:rPr lang="es-ES" sz="2200" dirty="0" smtClean="0">
                <a:effectLst/>
                <a:latin typeface="Arial Black" panose="020B0A04020102020204" pitchFamily="34" charset="0"/>
                <a:ea typeface="Trebuchet MS" panose="020B0603020202020204" pitchFamily="34" charset="0"/>
                <a:cs typeface="Trebuchet MS" panose="020B0603020202020204" pitchFamily="34" charset="0"/>
              </a:rPr>
              <a:t>Algunas preguntas a realizar :</a:t>
            </a:r>
            <a:endParaRPr lang="en-US" sz="2200" dirty="0">
              <a:effectLst/>
              <a:latin typeface="Trebuchet MS" panose="020B0603020202020204" pitchFamily="34" charset="0"/>
              <a:ea typeface="Trebuchet MS" panose="020B0603020202020204" pitchFamily="34" charset="0"/>
              <a:cs typeface="Trebuchet MS" panose="020B0603020202020204" pitchFamily="34" charset="0"/>
            </a:endParaRPr>
          </a:p>
          <a:p>
            <a:pPr marL="245745" indent="-144780">
              <a:spcBef>
                <a:spcPts val="575"/>
              </a:spcBef>
              <a:spcAft>
                <a:spcPts val="0"/>
              </a:spcAft>
              <a:tabLst>
                <a:tab pos="246380" algn="l"/>
              </a:tabLst>
            </a:pPr>
            <a:r>
              <a:rPr lang="es-ES" sz="2200" dirty="0">
                <a:effectLst/>
                <a:latin typeface="Arial" panose="020B0604020202020204" pitchFamily="34" charset="0"/>
                <a:ea typeface="Trebuchet MS" panose="020B0603020202020204" pitchFamily="34" charset="0"/>
                <a:cs typeface="Trebuchet MS" panose="020B0603020202020204" pitchFamily="34" charset="0"/>
              </a:rPr>
              <a:t>¿Qué tipo de texto debes</a:t>
            </a:r>
            <a:r>
              <a:rPr lang="es-ES" sz="2200" spc="-15" dirty="0">
                <a:effectLst/>
                <a:latin typeface="Arial" panose="020B0604020202020204" pitchFamily="34" charset="0"/>
                <a:ea typeface="Trebuchet MS" panose="020B0603020202020204" pitchFamily="34" charset="0"/>
                <a:cs typeface="Trebuchet MS" panose="020B0603020202020204" pitchFamily="34" charset="0"/>
              </a:rPr>
              <a:t> </a:t>
            </a:r>
            <a:r>
              <a:rPr lang="es-ES" sz="2200" dirty="0">
                <a:effectLst/>
                <a:latin typeface="Arial" panose="020B0604020202020204" pitchFamily="34" charset="0"/>
                <a:ea typeface="Trebuchet MS" panose="020B0603020202020204" pitchFamily="34" charset="0"/>
                <a:cs typeface="Trebuchet MS" panose="020B0603020202020204" pitchFamily="34" charset="0"/>
              </a:rPr>
              <a:t>escribir?</a:t>
            </a:r>
            <a:endParaRPr lang="en-US" sz="2200" dirty="0">
              <a:effectLst/>
              <a:latin typeface="Trebuchet MS" panose="020B0603020202020204" pitchFamily="34" charset="0"/>
              <a:ea typeface="Trebuchet MS" panose="020B0603020202020204" pitchFamily="34" charset="0"/>
              <a:cs typeface="Trebuchet MS" panose="020B0603020202020204" pitchFamily="34" charset="0"/>
            </a:endParaRPr>
          </a:p>
          <a:p>
            <a:pPr marL="245745" indent="-144780">
              <a:spcBef>
                <a:spcPts val="40"/>
              </a:spcBef>
              <a:spcAft>
                <a:spcPts val="0"/>
              </a:spcAft>
              <a:tabLst>
                <a:tab pos="246380" algn="l"/>
              </a:tabLst>
            </a:pPr>
            <a:r>
              <a:rPr lang="es-ES" sz="2200" dirty="0">
                <a:effectLst/>
                <a:latin typeface="Arial" panose="020B0604020202020204" pitchFamily="34" charset="0"/>
                <a:ea typeface="Trebuchet MS" panose="020B0603020202020204" pitchFamily="34" charset="0"/>
                <a:cs typeface="Trebuchet MS" panose="020B0603020202020204" pitchFamily="34" charset="0"/>
              </a:rPr>
              <a:t>¿Cuán extenso debe ser el</a:t>
            </a:r>
            <a:r>
              <a:rPr lang="es-ES" sz="2200" spc="-20" dirty="0">
                <a:effectLst/>
                <a:latin typeface="Arial" panose="020B0604020202020204" pitchFamily="34" charset="0"/>
                <a:ea typeface="Trebuchet MS" panose="020B0603020202020204" pitchFamily="34" charset="0"/>
                <a:cs typeface="Trebuchet MS" panose="020B0603020202020204" pitchFamily="34" charset="0"/>
              </a:rPr>
              <a:t> </a:t>
            </a:r>
            <a:r>
              <a:rPr lang="es-ES" sz="2200" dirty="0">
                <a:effectLst/>
                <a:latin typeface="Arial" panose="020B0604020202020204" pitchFamily="34" charset="0"/>
                <a:ea typeface="Trebuchet MS" panose="020B0603020202020204" pitchFamily="34" charset="0"/>
                <a:cs typeface="Trebuchet MS" panose="020B0603020202020204" pitchFamily="34" charset="0"/>
              </a:rPr>
              <a:t>trabajo?</a:t>
            </a:r>
            <a:endParaRPr lang="en-US" sz="2200" dirty="0">
              <a:effectLst/>
              <a:latin typeface="Trebuchet MS" panose="020B0603020202020204" pitchFamily="34" charset="0"/>
              <a:ea typeface="Trebuchet MS" panose="020B0603020202020204" pitchFamily="34" charset="0"/>
              <a:cs typeface="Trebuchet MS" panose="020B0603020202020204" pitchFamily="34" charset="0"/>
            </a:endParaRPr>
          </a:p>
          <a:p>
            <a:pPr marL="245745" indent="-144780">
              <a:spcBef>
                <a:spcPts val="45"/>
              </a:spcBef>
              <a:spcAft>
                <a:spcPts val="0"/>
              </a:spcAft>
              <a:tabLst>
                <a:tab pos="246380" algn="l"/>
              </a:tabLst>
            </a:pPr>
            <a:r>
              <a:rPr lang="es-ES" sz="2200" dirty="0">
                <a:effectLst/>
                <a:latin typeface="Arial" panose="020B0604020202020204" pitchFamily="34" charset="0"/>
                <a:ea typeface="Trebuchet MS" panose="020B0603020202020204" pitchFamily="34" charset="0"/>
                <a:cs typeface="Trebuchet MS" panose="020B0603020202020204" pitchFamily="34" charset="0"/>
              </a:rPr>
              <a:t>¿Cuánto tiempo tienes para realizar el</a:t>
            </a:r>
            <a:r>
              <a:rPr lang="es-ES" sz="2200" spc="-20" dirty="0">
                <a:effectLst/>
                <a:latin typeface="Arial" panose="020B0604020202020204" pitchFamily="34" charset="0"/>
                <a:ea typeface="Trebuchet MS" panose="020B0603020202020204" pitchFamily="34" charset="0"/>
                <a:cs typeface="Trebuchet MS" panose="020B0603020202020204" pitchFamily="34" charset="0"/>
              </a:rPr>
              <a:t> </a:t>
            </a:r>
            <a:r>
              <a:rPr lang="es-ES" sz="2200" dirty="0">
                <a:effectLst/>
                <a:latin typeface="Arial" panose="020B0604020202020204" pitchFamily="34" charset="0"/>
                <a:ea typeface="Trebuchet MS" panose="020B0603020202020204" pitchFamily="34" charset="0"/>
                <a:cs typeface="Trebuchet MS" panose="020B0603020202020204" pitchFamily="34" charset="0"/>
              </a:rPr>
              <a:t>trabajo?</a:t>
            </a:r>
            <a:endParaRPr lang="en-US" sz="2200" dirty="0">
              <a:effectLst/>
              <a:latin typeface="Trebuchet MS" panose="020B0603020202020204" pitchFamily="34" charset="0"/>
              <a:ea typeface="Trebuchet MS" panose="020B0603020202020204" pitchFamily="34" charset="0"/>
              <a:cs typeface="Trebuchet MS" panose="020B0603020202020204" pitchFamily="34" charset="0"/>
            </a:endParaRPr>
          </a:p>
          <a:p>
            <a:pPr marL="245745" marR="100330" indent="-144145" algn="just">
              <a:lnSpc>
                <a:spcPct val="103000"/>
              </a:lnSpc>
              <a:spcBef>
                <a:spcPts val="40"/>
              </a:spcBef>
              <a:spcAft>
                <a:spcPts val="0"/>
              </a:spcAft>
              <a:tabLst>
                <a:tab pos="246380" algn="l"/>
              </a:tabLst>
            </a:pPr>
            <a:r>
              <a:rPr lang="es-ES" sz="2200" dirty="0">
                <a:effectLst/>
                <a:latin typeface="Arial" panose="020B0604020202020204" pitchFamily="34" charset="0"/>
                <a:ea typeface="Trebuchet MS" panose="020B0603020202020204" pitchFamily="34" charset="0"/>
                <a:cs typeface="Trebuchet MS" panose="020B0603020202020204" pitchFamily="34" charset="0"/>
              </a:rPr>
              <a:t>¿Qué se pretende que logres con este trabajo? ¿Se busca que demuestres lo aprendido,</a:t>
            </a:r>
            <a:r>
              <a:rPr lang="es-ES" sz="22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200" dirty="0">
                <a:effectLst/>
                <a:latin typeface="Arial" panose="020B0604020202020204" pitchFamily="34" charset="0"/>
                <a:ea typeface="Trebuchet MS" panose="020B0603020202020204" pitchFamily="34" charset="0"/>
                <a:cs typeface="Trebuchet MS" panose="020B0603020202020204" pitchFamily="34" charset="0"/>
              </a:rPr>
              <a:t>que</a:t>
            </a:r>
            <a:r>
              <a:rPr lang="es-ES" sz="22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200" dirty="0">
                <a:effectLst/>
                <a:latin typeface="Arial" panose="020B0604020202020204" pitchFamily="34" charset="0"/>
                <a:ea typeface="Trebuchet MS" panose="020B0603020202020204" pitchFamily="34" charset="0"/>
                <a:cs typeface="Trebuchet MS" panose="020B0603020202020204" pitchFamily="34" charset="0"/>
              </a:rPr>
              <a:t>describas</a:t>
            </a:r>
            <a:r>
              <a:rPr lang="es-ES" sz="22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200" dirty="0">
                <a:effectLst/>
                <a:latin typeface="Arial" panose="020B0604020202020204" pitchFamily="34" charset="0"/>
                <a:ea typeface="Trebuchet MS" panose="020B0603020202020204" pitchFamily="34" charset="0"/>
                <a:cs typeface="Trebuchet MS" panose="020B0603020202020204" pitchFamily="34" charset="0"/>
              </a:rPr>
              <a:t>un</a:t>
            </a:r>
            <a:r>
              <a:rPr lang="es-ES" sz="22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200" dirty="0">
                <a:effectLst/>
                <a:latin typeface="Arial" panose="020B0604020202020204" pitchFamily="34" charset="0"/>
                <a:ea typeface="Trebuchet MS" panose="020B0603020202020204" pitchFamily="34" charset="0"/>
                <a:cs typeface="Trebuchet MS" panose="020B0603020202020204" pitchFamily="34" charset="0"/>
              </a:rPr>
              <a:t>conjunto</a:t>
            </a:r>
            <a:r>
              <a:rPr lang="es-ES" sz="22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200" dirty="0">
                <a:effectLst/>
                <a:latin typeface="Arial" panose="020B0604020202020204" pitchFamily="34" charset="0"/>
                <a:ea typeface="Trebuchet MS" panose="020B0603020202020204" pitchFamily="34" charset="0"/>
                <a:cs typeface="Trebuchet MS" panose="020B0603020202020204" pitchFamily="34" charset="0"/>
              </a:rPr>
              <a:t>de</a:t>
            </a:r>
            <a:r>
              <a:rPr lang="es-ES" sz="22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200" dirty="0">
                <a:effectLst/>
                <a:latin typeface="Arial" panose="020B0604020202020204" pitchFamily="34" charset="0"/>
                <a:ea typeface="Trebuchet MS" panose="020B0603020202020204" pitchFamily="34" charset="0"/>
                <a:cs typeface="Trebuchet MS" panose="020B0603020202020204" pitchFamily="34" charset="0"/>
              </a:rPr>
              <a:t>hechos,</a:t>
            </a:r>
            <a:r>
              <a:rPr lang="es-ES" sz="22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200" dirty="0">
                <a:effectLst/>
                <a:latin typeface="Arial" panose="020B0604020202020204" pitchFamily="34" charset="0"/>
                <a:ea typeface="Trebuchet MS" panose="020B0603020202020204" pitchFamily="34" charset="0"/>
                <a:cs typeface="Trebuchet MS" panose="020B0603020202020204" pitchFamily="34" charset="0"/>
              </a:rPr>
              <a:t>que</a:t>
            </a:r>
            <a:r>
              <a:rPr lang="es-ES" sz="22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200" dirty="0">
                <a:effectLst/>
                <a:latin typeface="Arial" panose="020B0604020202020204" pitchFamily="34" charset="0"/>
                <a:ea typeface="Trebuchet MS" panose="020B0603020202020204" pitchFamily="34" charset="0"/>
                <a:cs typeface="Trebuchet MS" panose="020B0603020202020204" pitchFamily="34" charset="0"/>
              </a:rPr>
              <a:t>tomes</a:t>
            </a:r>
            <a:r>
              <a:rPr lang="es-ES" sz="22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200" dirty="0">
                <a:effectLst/>
                <a:latin typeface="Arial" panose="020B0604020202020204" pitchFamily="34" charset="0"/>
                <a:ea typeface="Trebuchet MS" panose="020B0603020202020204" pitchFamily="34" charset="0"/>
                <a:cs typeface="Trebuchet MS" panose="020B0603020202020204" pitchFamily="34" charset="0"/>
              </a:rPr>
              <a:t>posición</a:t>
            </a:r>
            <a:r>
              <a:rPr lang="es-ES" sz="22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200" dirty="0">
                <a:effectLst/>
                <a:latin typeface="Arial" panose="020B0604020202020204" pitchFamily="34" charset="0"/>
                <a:ea typeface="Trebuchet MS" panose="020B0603020202020204" pitchFamily="34" charset="0"/>
                <a:cs typeface="Trebuchet MS" panose="020B0603020202020204" pitchFamily="34" charset="0"/>
              </a:rPr>
              <a:t>sobre</a:t>
            </a:r>
            <a:r>
              <a:rPr lang="es-ES" sz="22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200" dirty="0">
                <a:effectLst/>
                <a:latin typeface="Arial" panose="020B0604020202020204" pitchFamily="34" charset="0"/>
                <a:ea typeface="Trebuchet MS" panose="020B0603020202020204" pitchFamily="34" charset="0"/>
                <a:cs typeface="Trebuchet MS" panose="020B0603020202020204" pitchFamily="34" charset="0"/>
              </a:rPr>
              <a:t>un hecho?</a:t>
            </a:r>
            <a:endParaRPr lang="en-US" sz="2200" dirty="0">
              <a:effectLst/>
              <a:latin typeface="Trebuchet MS" panose="020B0603020202020204" pitchFamily="34" charset="0"/>
              <a:ea typeface="Trebuchet MS" panose="020B0603020202020204" pitchFamily="34" charset="0"/>
              <a:cs typeface="Trebuchet MS" panose="020B0603020202020204" pitchFamily="34" charset="0"/>
            </a:endParaRPr>
          </a:p>
          <a:p>
            <a:pPr marL="245745" indent="-144780" algn="just">
              <a:spcBef>
                <a:spcPts val="10"/>
              </a:spcBef>
              <a:spcAft>
                <a:spcPts val="0"/>
              </a:spcAft>
              <a:tabLst>
                <a:tab pos="246380" algn="l"/>
              </a:tabLst>
            </a:pPr>
            <a:r>
              <a:rPr lang="es-ES" sz="2200" dirty="0">
                <a:effectLst/>
                <a:latin typeface="Arial" panose="020B0604020202020204" pitchFamily="34" charset="0"/>
                <a:ea typeface="Trebuchet MS" panose="020B0603020202020204" pitchFamily="34" charset="0"/>
                <a:cs typeface="Trebuchet MS" panose="020B0603020202020204" pitchFamily="34" charset="0"/>
              </a:rPr>
              <a:t>¿Quieres hacer un trabajo </a:t>
            </a:r>
            <a:r>
              <a:rPr lang="es-ES" sz="2200" dirty="0" smtClean="0">
                <a:effectLst/>
                <a:latin typeface="Arial" panose="020B0604020202020204" pitchFamily="34" charset="0"/>
                <a:ea typeface="Trebuchet MS" panose="020B0603020202020204" pitchFamily="34" charset="0"/>
                <a:cs typeface="Trebuchet MS" panose="020B0603020202020204" pitchFamily="34" charset="0"/>
              </a:rPr>
              <a:t>científico o</a:t>
            </a:r>
            <a:r>
              <a:rPr lang="es-ES" sz="2200" spc="-20" dirty="0" smtClean="0">
                <a:effectLst/>
                <a:latin typeface="Arial" panose="020B0604020202020204" pitchFamily="34" charset="0"/>
                <a:ea typeface="Trebuchet MS" panose="020B0603020202020204" pitchFamily="34" charset="0"/>
                <a:cs typeface="Trebuchet MS" panose="020B0603020202020204" pitchFamily="34" charset="0"/>
              </a:rPr>
              <a:t> literario</a:t>
            </a:r>
            <a:r>
              <a:rPr lang="es-ES" sz="2200" dirty="0" smtClean="0">
                <a:effectLst/>
                <a:latin typeface="Arial" panose="020B0604020202020204" pitchFamily="34" charset="0"/>
                <a:ea typeface="Trebuchet MS" panose="020B0603020202020204" pitchFamily="34" charset="0"/>
                <a:cs typeface="Trebuchet MS" panose="020B0603020202020204" pitchFamily="34" charset="0"/>
              </a:rPr>
              <a:t>?</a:t>
            </a:r>
            <a:endParaRPr lang="en-US" sz="2200" dirty="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900586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89262"/>
          </a:xfrm>
        </p:spPr>
        <p:txBody>
          <a:bodyPr/>
          <a:lstStyle/>
          <a:p>
            <a:r>
              <a:rPr lang="es-ES" dirty="0"/>
              <a:t>El trabajo de investigación</a:t>
            </a:r>
            <a:endParaRPr lang="en-US" dirty="0"/>
          </a:p>
        </p:txBody>
      </p:sp>
      <p:sp>
        <p:nvSpPr>
          <p:cNvPr id="3" name="Marcador de contenido 2"/>
          <p:cNvSpPr>
            <a:spLocks noGrp="1"/>
          </p:cNvSpPr>
          <p:nvPr>
            <p:ph idx="1"/>
          </p:nvPr>
        </p:nvSpPr>
        <p:spPr>
          <a:xfrm>
            <a:off x="300261" y="1498862"/>
            <a:ext cx="10125783" cy="4909514"/>
          </a:xfrm>
        </p:spPr>
        <p:txBody>
          <a:bodyPr>
            <a:normAutofit/>
          </a:bodyPr>
          <a:lstStyle/>
          <a:p>
            <a:endParaRPr lang="es-ES" dirty="0"/>
          </a:p>
          <a:p>
            <a:pPr algn="just"/>
            <a:r>
              <a:rPr lang="es-ES" sz="2800" dirty="0" smtClean="0"/>
              <a:t>Un </a:t>
            </a:r>
            <a:r>
              <a:rPr lang="es-ES" sz="2800" dirty="0"/>
              <a:t>trabajo de investigación representa un reto especial en la vida estudiantil. Nos propone ser capaces de ofrecer ideas personales a partir de la información que hayamos asimilado tanto de nuestras lecturas como de nuestras experiencias personales. Un buen trabajo es, por ello, una sana señal del progreso de nuestra vida intelectual, que se va enrumbando hacia la especialización del área de estudios que hemos elegido</a:t>
            </a:r>
          </a:p>
          <a:p>
            <a:pPr algn="just"/>
            <a:endParaRPr lang="en-US" sz="2800" dirty="0"/>
          </a:p>
        </p:txBody>
      </p:sp>
    </p:spTree>
    <p:extLst>
      <p:ext uri="{BB962C8B-B14F-4D97-AF65-F5344CB8AC3E}">
        <p14:creationId xmlns:p14="http://schemas.microsoft.com/office/powerpoint/2010/main" val="3825379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5988" y="-123869"/>
            <a:ext cx="10718276" cy="209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16" tIns="61893" rIns="91440" bIns="0" numCol="1" anchor="ctr" anchorCtr="0" compatLnSpc="1">
            <a:prstTxWarp prst="textNoShape">
              <a:avLst/>
            </a:prstTxWarp>
            <a:spAutoFit/>
          </a:bodyPr>
          <a:lstStyle/>
          <a:p>
            <a:pPr marL="914400" marR="0" lvl="2" indent="0" algn="l" defTabSz="914400" rtl="0" eaLnBrk="0" fontAlgn="base" latinLnBrk="0" hangingPunct="0">
              <a:lnSpc>
                <a:spcPct val="100000"/>
              </a:lnSpc>
              <a:spcBef>
                <a:spcPct val="0"/>
              </a:spcBef>
              <a:spcAft>
                <a:spcPct val="0"/>
              </a:spcAft>
              <a:buClrTx/>
              <a:buSzTx/>
              <a:tabLst/>
            </a:pPr>
            <a:r>
              <a:rPr kumimoji="0" lang="es-ES" altLang="en-US" sz="3200" b="1" i="0" u="none" strike="noStrike" cap="none" normalizeH="0" baseline="0" dirty="0" smtClean="0">
                <a:ln>
                  <a:noFill/>
                </a:ln>
                <a:solidFill>
                  <a:schemeClr val="accent1">
                    <a:lumMod val="75000"/>
                  </a:schemeClr>
                </a:solidFill>
                <a:effectLst/>
                <a:latin typeface="Arial" panose="020B0604020202020204" pitchFamily="34" charset="0"/>
                <a:ea typeface="Trebuchet MS" panose="020B0603020202020204" pitchFamily="34" charset="0"/>
                <a:cs typeface="Trebuchet MS" panose="020B0603020202020204" pitchFamily="34" charset="0"/>
              </a:rPr>
              <a:t>C</a:t>
            </a:r>
            <a:r>
              <a:rPr kumimoji="0" lang="es-ES" altLang="en-US" sz="3200" b="1" i="0" u="none" strike="noStrike" cap="none" normalizeH="0" baseline="0" dirty="0" smtClean="0" bmk="">
                <a:ln>
                  <a:noFill/>
                </a:ln>
                <a:solidFill>
                  <a:schemeClr val="accent1">
                    <a:lumMod val="75000"/>
                  </a:schemeClr>
                </a:solidFill>
                <a:effectLst/>
                <a:latin typeface="Arial" panose="020B0604020202020204" pitchFamily="34" charset="0"/>
                <a:ea typeface="Trebuchet MS" panose="020B0603020202020204" pitchFamily="34" charset="0"/>
                <a:cs typeface="Trebuchet MS" panose="020B0603020202020204" pitchFamily="34" charset="0"/>
              </a:rPr>
              <a:t>aracterísticas del texto y etapas de </a:t>
            </a:r>
            <a:r>
              <a:rPr kumimoji="0" lang="es-ES" altLang="en-US" sz="3200" b="1" i="0" u="none" strike="noStrike" cap="none" normalizeH="0" baseline="0" dirty="0" smtClean="0">
                <a:ln>
                  <a:noFill/>
                </a:ln>
                <a:solidFill>
                  <a:schemeClr val="accent1">
                    <a:lumMod val="75000"/>
                  </a:schemeClr>
                </a:solidFill>
                <a:effectLst/>
                <a:latin typeface="Arial" panose="020B0604020202020204" pitchFamily="34" charset="0"/>
                <a:ea typeface="Trebuchet MS" panose="020B0603020202020204" pitchFamily="34" charset="0"/>
                <a:cs typeface="Trebuchet MS" panose="020B0603020202020204" pitchFamily="34" charset="0"/>
              </a:rPr>
              <a:t>trabajo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n-US" sz="2000" b="0" i="0" u="none" strike="noStrike" cap="none" normalizeH="0" baseline="0" dirty="0" smtClean="0">
              <a:ln>
                <a:noFill/>
              </a:ln>
              <a:solidFill>
                <a:schemeClr val="tx1"/>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n-US" sz="2000" b="0" i="0" u="none" strike="noStrike" cap="none" normalizeH="0" baseline="0" dirty="0" smtClean="0">
                <a:ln>
                  <a:noFill/>
                </a:ln>
                <a:solidFill>
                  <a:schemeClr val="tx1"/>
                </a:solidFill>
                <a:effectLst/>
                <a:latin typeface="Arial" panose="020B0604020202020204" pitchFamily="34" charset="0"/>
                <a:ea typeface="Trebuchet MS" panose="020B0603020202020204" pitchFamily="34" charset="0"/>
                <a:cs typeface="Trebuchet MS" panose="020B0603020202020204" pitchFamily="34" charset="0"/>
              </a:rPr>
              <a:t>En líneas generales, </a:t>
            </a:r>
            <a:r>
              <a:rPr kumimoji="0" lang="es-ES" altLang="en-US" sz="2000" b="1" i="0" u="sng" strike="noStrike" cap="none" normalizeH="0" baseline="0" dirty="0" smtClean="0">
                <a:ln>
                  <a:noFill/>
                </a:ln>
                <a:solidFill>
                  <a:schemeClr val="tx1"/>
                </a:solidFill>
                <a:effectLst/>
                <a:latin typeface="Arial" panose="020B0604020202020204" pitchFamily="34" charset="0"/>
                <a:ea typeface="Trebuchet MS" panose="020B0603020202020204" pitchFamily="34" charset="0"/>
                <a:cs typeface="Trebuchet MS" panose="020B0603020202020204" pitchFamily="34" charset="0"/>
              </a:rPr>
              <a:t>los trabajos de investigación </a:t>
            </a:r>
            <a:r>
              <a:rPr kumimoji="0" lang="es-ES" altLang="en-US" sz="2000" b="0" i="0" u="none" strike="noStrike" cap="none" normalizeH="0" baseline="0" dirty="0" smtClean="0">
                <a:ln>
                  <a:noFill/>
                </a:ln>
                <a:solidFill>
                  <a:schemeClr val="tx1"/>
                </a:solidFill>
                <a:effectLst/>
                <a:latin typeface="Arial" panose="020B0604020202020204" pitchFamily="34" charset="0"/>
                <a:ea typeface="Trebuchet MS" panose="020B0603020202020204" pitchFamily="34" charset="0"/>
                <a:cs typeface="Trebuchet MS" panose="020B0603020202020204" pitchFamily="34" charset="0"/>
              </a:rPr>
              <a:t>de un curso buscan constatar la asimilación de los conocimientos de la materia estudiada y la habilidad del  estudiante para aplicar lo aprendido.</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5" name="Text Box 432"/>
          <p:cNvSpPr txBox="1">
            <a:spLocks noChangeArrowheads="1"/>
          </p:cNvSpPr>
          <p:nvPr/>
        </p:nvSpPr>
        <p:spPr bwMode="auto">
          <a:xfrm>
            <a:off x="720824" y="1827978"/>
            <a:ext cx="8276308" cy="172243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246063" algn="l"/>
              </a:tabLst>
              <a:defRPr>
                <a:solidFill>
                  <a:schemeClr val="tx1"/>
                </a:solidFill>
                <a:latin typeface="Arial" panose="020B0604020202020204" pitchFamily="34" charset="0"/>
              </a:defRPr>
            </a:lvl1pPr>
            <a:lvl2pPr eaLnBrk="0" fontAlgn="base" hangingPunct="0">
              <a:spcBef>
                <a:spcPct val="0"/>
              </a:spcBef>
              <a:spcAft>
                <a:spcPct val="0"/>
              </a:spcAft>
              <a:tabLst>
                <a:tab pos="246063" algn="l"/>
              </a:tabLst>
              <a:defRPr>
                <a:solidFill>
                  <a:schemeClr val="tx1"/>
                </a:solidFill>
                <a:latin typeface="Arial" panose="020B0604020202020204" pitchFamily="34" charset="0"/>
              </a:defRPr>
            </a:lvl2pPr>
            <a:lvl3pPr eaLnBrk="0" fontAlgn="base" hangingPunct="0">
              <a:spcBef>
                <a:spcPct val="0"/>
              </a:spcBef>
              <a:spcAft>
                <a:spcPct val="0"/>
              </a:spcAft>
              <a:tabLst>
                <a:tab pos="246063" algn="l"/>
              </a:tabLst>
              <a:defRPr>
                <a:solidFill>
                  <a:schemeClr val="tx1"/>
                </a:solidFill>
                <a:latin typeface="Arial" panose="020B0604020202020204" pitchFamily="34" charset="0"/>
              </a:defRPr>
            </a:lvl3pPr>
            <a:lvl4pPr eaLnBrk="0" fontAlgn="base" hangingPunct="0">
              <a:spcBef>
                <a:spcPct val="0"/>
              </a:spcBef>
              <a:spcAft>
                <a:spcPct val="0"/>
              </a:spcAft>
              <a:tabLst>
                <a:tab pos="246063" algn="l"/>
              </a:tabLst>
              <a:defRPr>
                <a:solidFill>
                  <a:schemeClr val="tx1"/>
                </a:solidFill>
                <a:latin typeface="Arial" panose="020B0604020202020204" pitchFamily="34" charset="0"/>
              </a:defRPr>
            </a:lvl4pPr>
            <a:lvl5pPr eaLnBrk="0" fontAlgn="base" hangingPunct="0">
              <a:spcBef>
                <a:spcPct val="0"/>
              </a:spcBef>
              <a:spcAft>
                <a:spcPct val="0"/>
              </a:spcAft>
              <a:tabLst>
                <a:tab pos="246063" algn="l"/>
              </a:tabLst>
              <a:defRPr>
                <a:solidFill>
                  <a:schemeClr val="tx1"/>
                </a:solidFill>
                <a:latin typeface="Arial" panose="020B0604020202020204" pitchFamily="34" charset="0"/>
              </a:defRPr>
            </a:lvl5pPr>
            <a:lvl6pPr eaLnBrk="0" fontAlgn="base" hangingPunct="0">
              <a:spcBef>
                <a:spcPct val="0"/>
              </a:spcBef>
              <a:spcAft>
                <a:spcPct val="0"/>
              </a:spcAft>
              <a:tabLst>
                <a:tab pos="246063" algn="l"/>
              </a:tabLst>
              <a:defRPr>
                <a:solidFill>
                  <a:schemeClr val="tx1"/>
                </a:solidFill>
                <a:latin typeface="Arial" panose="020B0604020202020204" pitchFamily="34" charset="0"/>
              </a:defRPr>
            </a:lvl6pPr>
            <a:lvl7pPr eaLnBrk="0" fontAlgn="base" hangingPunct="0">
              <a:spcBef>
                <a:spcPct val="0"/>
              </a:spcBef>
              <a:spcAft>
                <a:spcPct val="0"/>
              </a:spcAft>
              <a:tabLst>
                <a:tab pos="246063" algn="l"/>
              </a:tabLst>
              <a:defRPr>
                <a:solidFill>
                  <a:schemeClr val="tx1"/>
                </a:solidFill>
                <a:latin typeface="Arial" panose="020B0604020202020204" pitchFamily="34" charset="0"/>
              </a:defRPr>
            </a:lvl7pPr>
            <a:lvl8pPr eaLnBrk="0" fontAlgn="base" hangingPunct="0">
              <a:spcBef>
                <a:spcPct val="0"/>
              </a:spcBef>
              <a:spcAft>
                <a:spcPct val="0"/>
              </a:spcAft>
              <a:tabLst>
                <a:tab pos="246063" algn="l"/>
              </a:tabLst>
              <a:defRPr>
                <a:solidFill>
                  <a:schemeClr val="tx1"/>
                </a:solidFill>
                <a:latin typeface="Arial" panose="020B0604020202020204" pitchFamily="34" charset="0"/>
              </a:defRPr>
            </a:lvl8pPr>
            <a:lvl9pPr eaLnBrk="0" fontAlgn="base" hangingPunct="0">
              <a:spcBef>
                <a:spcPct val="0"/>
              </a:spcBef>
              <a:spcAft>
                <a:spcPct val="0"/>
              </a:spcAft>
              <a:tabLst>
                <a:tab pos="2460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46063" algn="l"/>
              </a:tabLst>
            </a:pPr>
            <a:r>
              <a:rPr kumimoji="0" lang="es-ES" altLang="en-US" sz="2400" b="0" i="0" u="none" strike="noStrike" cap="none" normalizeH="0" baseline="0" dirty="0" smtClean="0">
                <a:ln>
                  <a:noFill/>
                </a:ln>
                <a:solidFill>
                  <a:schemeClr val="tx1"/>
                </a:solidFill>
                <a:effectLst/>
                <a:latin typeface="Arial Black" panose="020B0A04020102020204" pitchFamily="34" charset="0"/>
                <a:ea typeface="Trebuchet MS" panose="020B0603020202020204" pitchFamily="34" charset="0"/>
                <a:cs typeface="Trebuchet MS" panose="020B0603020202020204" pitchFamily="34" charset="0"/>
              </a:rPr>
              <a:t>Características del trabajo de investigación</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1" i="0" u="sng"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Es un texto académico.</a:t>
            </a:r>
            <a:r>
              <a:rPr kumimoji="0" lang="es-ES" altLang="en-US" sz="2400" b="1"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Exige un tratamiento informado del tema elegido, que se apoye en una base bibliográfica suficiente. Naturalmente, exige también la utilización de un lenguaje formal.</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1" i="0" u="sng"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El tema es puntual.</a:t>
            </a:r>
            <a:r>
              <a:rPr kumimoji="0" lang="es-ES" altLang="en-US" sz="2400" b="1"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El trabajo de investigación trata un tema preciso y delimitado.</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1" i="0" u="sng"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Ofrece argumentos.</a:t>
            </a:r>
            <a:r>
              <a:rPr kumimoji="0" lang="es-ES" altLang="en-US" sz="2400" b="1"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Busca resolver una pregunta y comprobar una hipótesis por medio de una investigación y desarrolla argumentos  .</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1" i="0" u="sng"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Presenta explicaciones coherentes.</a:t>
            </a:r>
            <a:r>
              <a:rPr kumimoji="0" lang="es-ES" altLang="en-US" sz="2400" b="1"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No deberá haber contradicciones internas. Se espera que el estudiante ofrezca una propuesta consistente y encauzada en una línea de razonamiento clara.</a:t>
            </a:r>
            <a:endParaRPr kumimoji="0" lang="es-ES" altLang="en-US" sz="2400" b="0" i="0" u="none" strike="noStrike" cap="none" normalizeH="0" baseline="0" dirty="0" smtClean="0">
              <a:ln>
                <a:noFill/>
              </a:ln>
              <a:solidFill>
                <a:schemeClr val="tx1"/>
              </a:solidFill>
              <a:effectLst/>
            </a:endParaRPr>
          </a:p>
        </p:txBody>
      </p:sp>
      <p:sp>
        <p:nvSpPr>
          <p:cNvPr id="6" name="Rectangle 4"/>
          <p:cNvSpPr>
            <a:spLocks noChangeArrowheads="1"/>
          </p:cNvSpPr>
          <p:nvPr/>
        </p:nvSpPr>
        <p:spPr bwMode="auto">
          <a:xfrm>
            <a:off x="368070" y="2119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000" b="0" i="0" u="none" strike="noStrike" cap="none" normalizeH="0" baseline="0" smtClean="0">
              <a:ln>
                <a:noFill/>
              </a:ln>
              <a:solidFill>
                <a:schemeClr val="tx1"/>
              </a:solidFill>
              <a:effectLst/>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000" b="0" i="0" u="none" strike="noStrike" cap="none" normalizeH="0" baseline="0" smtClean="0">
                <a:ln>
                  <a:noFill/>
                </a:ln>
                <a:solidFill>
                  <a:schemeClr val="tx1"/>
                </a:solidFill>
                <a:effectLst/>
                <a:latin typeface="Arial" panose="020B0604020202020204" pitchFamily="34" charset="0"/>
                <a:ea typeface="Trebuchet MS" panose="020B0603020202020204" pitchFamily="34" charset="0"/>
                <a:cs typeface="Trebuchet MS" panose="020B0603020202020204" pitchFamily="34" charset="0"/>
              </a:rPr>
              <a:t/>
            </a:r>
            <a:br>
              <a:rPr kumimoji="0" lang="es-ES" altLang="en-US" sz="1000" b="0" i="0" u="none" strike="noStrike" cap="none" normalizeH="0" baseline="0" smtClean="0">
                <a:ln>
                  <a:noFill/>
                </a:ln>
                <a:solidFill>
                  <a:schemeClr val="tx1"/>
                </a:solidFill>
                <a:effectLst/>
                <a:latin typeface="Arial" panose="020B0604020202020204" pitchFamily="34" charset="0"/>
                <a:ea typeface="Trebuchet MS" panose="020B0603020202020204" pitchFamily="34" charset="0"/>
                <a:cs typeface="Trebuchet MS" panose="020B0603020202020204" pitchFamily="34" charset="0"/>
              </a:rPr>
            </a:br>
            <a:endParaRPr kumimoji="0" lang="es-E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6269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791852" y="480767"/>
            <a:ext cx="8988252" cy="6249971"/>
          </a:xfrm>
          <a:prstGeom prst="rect">
            <a:avLst/>
          </a:prstGeom>
        </p:spPr>
      </p:pic>
    </p:spTree>
    <p:extLst>
      <p:ext uri="{BB962C8B-B14F-4D97-AF65-F5344CB8AC3E}">
        <p14:creationId xmlns:p14="http://schemas.microsoft.com/office/powerpoint/2010/main" val="1274144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801277" y="94268"/>
            <a:ext cx="10873887" cy="2728445"/>
          </a:xfrm>
          <a:prstGeom prst="rect">
            <a:avLst/>
          </a:prstGeom>
        </p:spPr>
      </p:pic>
      <p:sp>
        <p:nvSpPr>
          <p:cNvPr id="6" name="Text Box 428"/>
          <p:cNvSpPr txBox="1">
            <a:spLocks noChangeArrowheads="1"/>
          </p:cNvSpPr>
          <p:nvPr/>
        </p:nvSpPr>
        <p:spPr bwMode="auto">
          <a:xfrm>
            <a:off x="801278" y="3299364"/>
            <a:ext cx="9002598" cy="308818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01600" algn="just">
              <a:spcBef>
                <a:spcPts val="580"/>
              </a:spcBef>
              <a:spcAft>
                <a:spcPts val="0"/>
              </a:spcAft>
            </a:pPr>
            <a:r>
              <a:rPr lang="es-ES" sz="2800" dirty="0">
                <a:effectLst/>
                <a:latin typeface="Arial Black" panose="020B0A04020102020204" pitchFamily="34" charset="0"/>
                <a:ea typeface="Trebuchet MS" panose="020B0603020202020204" pitchFamily="34" charset="0"/>
                <a:cs typeface="Trebuchet MS" panose="020B0603020202020204" pitchFamily="34" charset="0"/>
              </a:rPr>
              <a:t>¿Qué es una hipótesis?</a:t>
            </a:r>
            <a:endParaRPr lang="en-US" sz="2800" dirty="0">
              <a:effectLst/>
              <a:latin typeface="Trebuchet MS" panose="020B0603020202020204" pitchFamily="34" charset="0"/>
              <a:ea typeface="Trebuchet MS" panose="020B0603020202020204" pitchFamily="34" charset="0"/>
              <a:cs typeface="Trebuchet MS" panose="020B0603020202020204" pitchFamily="34" charset="0"/>
            </a:endParaRPr>
          </a:p>
          <a:p>
            <a:pPr>
              <a:spcBef>
                <a:spcPts val="5"/>
              </a:spcBef>
              <a:spcAft>
                <a:spcPts val="0"/>
              </a:spcAft>
            </a:pPr>
            <a:r>
              <a:rPr lang="es-ES" sz="2800" dirty="0">
                <a:effectLst/>
                <a:latin typeface="Arial Black" panose="020B0A04020102020204" pitchFamily="34" charset="0"/>
                <a:ea typeface="Trebuchet MS" panose="020B0603020202020204" pitchFamily="34" charset="0"/>
                <a:cs typeface="Trebuchet MS" panose="020B0603020202020204" pitchFamily="34" charset="0"/>
              </a:rPr>
              <a:t> </a:t>
            </a:r>
            <a:endParaRPr lang="en-US" sz="2800" dirty="0">
              <a:effectLst/>
              <a:latin typeface="Trebuchet MS" panose="020B0603020202020204" pitchFamily="34" charset="0"/>
              <a:ea typeface="Trebuchet MS" panose="020B0603020202020204" pitchFamily="34" charset="0"/>
              <a:cs typeface="Trebuchet MS" panose="020B0603020202020204" pitchFamily="34" charset="0"/>
            </a:endParaRPr>
          </a:p>
          <a:p>
            <a:pPr marL="101600" marR="100330" algn="just">
              <a:lnSpc>
                <a:spcPct val="103000"/>
              </a:lnSpc>
              <a:spcAft>
                <a:spcPts val="0"/>
              </a:spcAft>
            </a:pPr>
            <a:r>
              <a:rPr lang="es-ES" sz="2400" dirty="0">
                <a:effectLst/>
                <a:latin typeface="Arial" panose="020B0604020202020204" pitchFamily="34" charset="0"/>
                <a:ea typeface="Trebuchet MS" panose="020B0603020202020204" pitchFamily="34" charset="0"/>
                <a:cs typeface="Trebuchet MS" panose="020B0603020202020204" pitchFamily="34" charset="0"/>
              </a:rPr>
              <a:t>La</a:t>
            </a:r>
            <a:r>
              <a:rPr lang="es-ES" sz="2400" spc="-4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hipótesis</a:t>
            </a:r>
            <a:r>
              <a:rPr lang="es-ES" sz="24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es</a:t>
            </a:r>
            <a:r>
              <a:rPr lang="es-ES" sz="24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la</a:t>
            </a:r>
            <a:r>
              <a:rPr lang="es-ES" sz="2400" spc="-4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idea</a:t>
            </a:r>
            <a:r>
              <a:rPr lang="es-ES" sz="24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que</a:t>
            </a:r>
            <a:r>
              <a:rPr lang="es-ES" sz="24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el</a:t>
            </a:r>
            <a:r>
              <a:rPr lang="es-ES" sz="2400" spc="-4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trabajo</a:t>
            </a:r>
            <a:r>
              <a:rPr lang="es-ES" sz="24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de</a:t>
            </a:r>
            <a:r>
              <a:rPr lang="es-ES" sz="2400" spc="-4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investigación</a:t>
            </a:r>
            <a:r>
              <a:rPr lang="es-ES" sz="24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busca</a:t>
            </a:r>
            <a:r>
              <a:rPr lang="es-ES" sz="24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comprobar</a:t>
            </a:r>
            <a:r>
              <a:rPr lang="es-ES" sz="2400" spc="-4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por</a:t>
            </a:r>
            <a:r>
              <a:rPr lang="es-ES" sz="2400" spc="-4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medio de</a:t>
            </a:r>
            <a:r>
              <a:rPr lang="es-ES" sz="2400" spc="-3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argumentos.</a:t>
            </a:r>
            <a:r>
              <a:rPr lang="es-ES" sz="24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Está</a:t>
            </a:r>
            <a:r>
              <a:rPr lang="es-ES" sz="2400" spc="-2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sujeta</a:t>
            </a:r>
            <a:r>
              <a:rPr lang="es-ES" sz="24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a</a:t>
            </a:r>
            <a:r>
              <a:rPr lang="es-ES" sz="2400" spc="-3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verificaciones</a:t>
            </a:r>
            <a:r>
              <a:rPr lang="es-ES" sz="2400" spc="-20" dirty="0">
                <a:effectLst/>
                <a:latin typeface="Arial" panose="020B0604020202020204" pitchFamily="34" charset="0"/>
                <a:ea typeface="Trebuchet MS" panose="020B0603020202020204" pitchFamily="34" charset="0"/>
                <a:cs typeface="Trebuchet MS" panose="020B0603020202020204" pitchFamily="34" charset="0"/>
              </a:rPr>
              <a:t> </a:t>
            </a:r>
            <a:r>
              <a:rPr lang="es-ES" sz="2400" spc="-35" dirty="0">
                <a:effectLst/>
                <a:latin typeface="Arial" panose="020B0604020202020204" pitchFamily="34" charset="0"/>
                <a:ea typeface="Trebuchet MS" panose="020B0603020202020204" pitchFamily="34" charset="0"/>
                <a:cs typeface="Trebuchet MS" panose="020B0603020202020204" pitchFamily="34" charset="0"/>
              </a:rPr>
              <a:t>y,</a:t>
            </a:r>
            <a:r>
              <a:rPr lang="es-ES" sz="2400" spc="-2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por</a:t>
            </a:r>
            <a:r>
              <a:rPr lang="es-ES" sz="24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eso,</a:t>
            </a:r>
            <a:r>
              <a:rPr lang="es-ES" sz="2400" spc="-3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es</a:t>
            </a:r>
            <a:r>
              <a:rPr lang="es-ES" sz="24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de</a:t>
            </a:r>
            <a:r>
              <a:rPr lang="es-ES" sz="24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carácter</a:t>
            </a:r>
            <a:r>
              <a:rPr lang="es-ES" sz="24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provisional. Funciona como una posible respuesta o solución al problema planteado y se </a:t>
            </a:r>
            <a:r>
              <a:rPr lang="es-ES" sz="2400" dirty="0" smtClean="0">
                <a:effectLst/>
                <a:latin typeface="Arial" panose="020B0604020202020204" pitchFamily="34" charset="0"/>
                <a:ea typeface="Trebuchet MS" panose="020B0603020202020204" pitchFamily="34" charset="0"/>
                <a:cs typeface="Trebuchet MS" panose="020B0603020202020204" pitchFamily="34" charset="0"/>
              </a:rPr>
              <a:t>expresa</a:t>
            </a:r>
            <a:r>
              <a:rPr lang="es-ES" sz="2400"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en</a:t>
            </a:r>
            <a:r>
              <a:rPr lang="es-ES" sz="24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una</a:t>
            </a:r>
            <a:r>
              <a:rPr lang="es-ES" sz="2400" spc="-5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oración</a:t>
            </a:r>
            <a:r>
              <a:rPr lang="es-ES" sz="24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declarativa,</a:t>
            </a:r>
            <a:r>
              <a:rPr lang="es-ES" sz="2400" spc="-5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es</a:t>
            </a:r>
            <a:r>
              <a:rPr lang="es-ES" sz="24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400" spc="-15" dirty="0">
                <a:effectLst/>
                <a:latin typeface="Arial" panose="020B0604020202020204" pitchFamily="34" charset="0"/>
                <a:ea typeface="Trebuchet MS" panose="020B0603020202020204" pitchFamily="34" charset="0"/>
                <a:cs typeface="Trebuchet MS" panose="020B0603020202020204" pitchFamily="34" charset="0"/>
              </a:rPr>
              <a:t>decir,</a:t>
            </a:r>
            <a:r>
              <a:rPr lang="es-ES" sz="24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en</a:t>
            </a:r>
            <a:r>
              <a:rPr lang="es-ES" sz="2400" spc="-5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una</a:t>
            </a:r>
            <a:r>
              <a:rPr lang="es-ES" sz="24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oración</a:t>
            </a:r>
            <a:r>
              <a:rPr lang="es-ES" sz="2400" spc="-5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de</a:t>
            </a:r>
            <a:r>
              <a:rPr lang="es-ES" sz="24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la</a:t>
            </a:r>
            <a:r>
              <a:rPr lang="es-ES" sz="24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que</a:t>
            </a:r>
            <a:r>
              <a:rPr lang="es-ES" sz="2400" spc="-5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se</a:t>
            </a:r>
            <a:r>
              <a:rPr lang="es-ES" sz="24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podrá</a:t>
            </a:r>
            <a:r>
              <a:rPr lang="es-ES" sz="2400" spc="-5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decir que es verdadera o</a:t>
            </a:r>
            <a:r>
              <a:rPr lang="es-ES" sz="2400" spc="-2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falsa</a:t>
            </a:r>
            <a:r>
              <a:rPr lang="es-ES" sz="2000" dirty="0">
                <a:effectLst/>
                <a:latin typeface="Arial" panose="020B0604020202020204" pitchFamily="34" charset="0"/>
                <a:ea typeface="Trebuchet MS" panose="020B0603020202020204" pitchFamily="34" charset="0"/>
                <a:cs typeface="Trebuchet MS" panose="020B0603020202020204" pitchFamily="34" charset="0"/>
              </a:rPr>
              <a:t>.</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317318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907" y="232528"/>
            <a:ext cx="8596668" cy="860981"/>
          </a:xfrm>
        </p:spPr>
        <p:txBody>
          <a:bodyPr>
            <a:noAutofit/>
          </a:bodyPr>
          <a:lstStyle/>
          <a:p>
            <a:pPr lvl="3" algn="l" defTabSz="457200" rtl="0">
              <a:spcBef>
                <a:spcPct val="0"/>
              </a:spcBef>
            </a:pPr>
            <a:r>
              <a:rPr lang="es-ES" sz="2800" b="1" dirty="0">
                <a:solidFill>
                  <a:schemeClr val="accent1">
                    <a:lumMod val="75000"/>
                  </a:schemeClr>
                </a:solidFill>
              </a:rPr>
              <a:t>Apoyarse en las ideas de otros</a:t>
            </a:r>
            <a:r>
              <a:rPr lang="en-US" sz="2800" b="1" dirty="0">
                <a:solidFill>
                  <a:schemeClr val="accent1">
                    <a:lumMod val="75000"/>
                  </a:schemeClr>
                </a:solidFill>
              </a:rPr>
              <a:t/>
            </a:r>
            <a:br>
              <a:rPr lang="en-US" sz="2800" b="1" dirty="0">
                <a:solidFill>
                  <a:schemeClr val="accent1">
                    <a:lumMod val="75000"/>
                  </a:schemeClr>
                </a:solidFill>
              </a:rPr>
            </a:br>
            <a:endParaRPr lang="en-US" sz="2800" dirty="0">
              <a:solidFill>
                <a:schemeClr val="accent1">
                  <a:lumMod val="75000"/>
                </a:schemeClr>
              </a:solidFill>
            </a:endParaRPr>
          </a:p>
        </p:txBody>
      </p:sp>
      <p:sp>
        <p:nvSpPr>
          <p:cNvPr id="3" name="Marcador de contenido 2"/>
          <p:cNvSpPr>
            <a:spLocks noGrp="1"/>
          </p:cNvSpPr>
          <p:nvPr>
            <p:ph idx="1"/>
          </p:nvPr>
        </p:nvSpPr>
        <p:spPr>
          <a:xfrm>
            <a:off x="179109" y="972813"/>
            <a:ext cx="10501460" cy="4730404"/>
          </a:xfrm>
        </p:spPr>
        <p:txBody>
          <a:bodyPr>
            <a:normAutofit/>
          </a:bodyPr>
          <a:lstStyle/>
          <a:p>
            <a:r>
              <a:rPr lang="es-ES" b="1" dirty="0"/>
              <a:t> </a:t>
            </a:r>
            <a:endParaRPr lang="en-US" sz="1200" dirty="0"/>
          </a:p>
          <a:p>
            <a:pPr algn="just"/>
            <a:r>
              <a:rPr lang="es-ES" sz="2200" dirty="0"/>
              <a:t>Las ideas ofrecidas en textos ajenos suelen ser las fuentes centrales para la </a:t>
            </a:r>
            <a:r>
              <a:rPr lang="es-ES" sz="2200" dirty="0" smtClean="0"/>
              <a:t>construcción </a:t>
            </a:r>
            <a:r>
              <a:rPr lang="es-ES" sz="2200" dirty="0"/>
              <a:t>de los argumentos. Desde allí es desde donde elaboramos nuestras propias ideas e intuiciones. En nuestro texto, cada vez que tomemos una idea ajena, deberemos indicar su procedencia a través de la referencia interna </a:t>
            </a:r>
            <a:r>
              <a:rPr lang="es-ES" sz="2200" dirty="0" smtClean="0"/>
              <a:t>correspondiente .</a:t>
            </a:r>
          </a:p>
          <a:p>
            <a:pPr algn="just"/>
            <a:r>
              <a:rPr lang="es-ES" sz="2200" dirty="0" smtClean="0"/>
              <a:t>Esto </a:t>
            </a:r>
            <a:r>
              <a:rPr lang="es-ES" sz="2200" dirty="0"/>
              <a:t>es necesario tanto si hacemos una cita textual como si parafraseamos la idea en cuestión, es decir, si la expresamos en </a:t>
            </a:r>
            <a:r>
              <a:rPr lang="es-ES" sz="2200" dirty="0" smtClean="0"/>
              <a:t>nuestras palabras</a:t>
            </a:r>
            <a:r>
              <a:rPr lang="es-ES" sz="2200" dirty="0"/>
              <a:t>. Hacer una cita será un trabajo mucho más sencillo y encaminado si hemos fichado previamente la información leída </a:t>
            </a:r>
            <a:r>
              <a:rPr lang="es-ES" sz="2200" dirty="0" smtClean="0"/>
              <a:t>.Eso </a:t>
            </a:r>
            <a:r>
              <a:rPr lang="es-ES" sz="2200" dirty="0"/>
              <a:t>nos habrá </a:t>
            </a:r>
            <a:r>
              <a:rPr lang="es-ES" sz="2200" dirty="0" smtClean="0"/>
              <a:t>garantizado </a:t>
            </a:r>
            <a:r>
              <a:rPr lang="es-ES" sz="2200" dirty="0"/>
              <a:t>tener organizadas temáticamente las fuentes consultadas, de manera que las ideas específicas serán fácilmente recordables y ubicables. Veamos un ejemplo para ilustrar este punto.</a:t>
            </a:r>
            <a:endParaRPr lang="en-US" sz="2200" dirty="0"/>
          </a:p>
          <a:p>
            <a:endParaRPr lang="en-US" dirty="0"/>
          </a:p>
        </p:txBody>
      </p:sp>
    </p:spTree>
    <p:extLst>
      <p:ext uri="{BB962C8B-B14F-4D97-AF65-F5344CB8AC3E}">
        <p14:creationId xmlns:p14="http://schemas.microsoft.com/office/powerpoint/2010/main" val="1267213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70235"/>
            <a:ext cx="8596668" cy="926969"/>
          </a:xfrm>
        </p:spPr>
        <p:txBody>
          <a:bodyPr>
            <a:normAutofit fontScale="90000"/>
          </a:bodyPr>
          <a:lstStyle/>
          <a:p>
            <a:r>
              <a:rPr lang="es-ES" dirty="0"/>
              <a:t>Apoyarse en hechos</a:t>
            </a:r>
            <a:br>
              <a:rPr lang="es-ES" dirty="0"/>
            </a:br>
            <a:r>
              <a:rPr lang="es-ES" dirty="0"/>
              <a:t> </a:t>
            </a:r>
            <a:br>
              <a:rPr lang="es-ES" dirty="0"/>
            </a:br>
            <a:endParaRPr lang="en-US" dirty="0"/>
          </a:p>
        </p:txBody>
      </p:sp>
      <p:sp>
        <p:nvSpPr>
          <p:cNvPr id="3" name="Marcador de contenido 2"/>
          <p:cNvSpPr>
            <a:spLocks noGrp="1"/>
          </p:cNvSpPr>
          <p:nvPr>
            <p:ph idx="1"/>
          </p:nvPr>
        </p:nvSpPr>
        <p:spPr>
          <a:xfrm>
            <a:off x="527902" y="1197205"/>
            <a:ext cx="9144000" cy="4873658"/>
          </a:xfrm>
        </p:spPr>
        <p:txBody>
          <a:bodyPr>
            <a:normAutofit/>
          </a:bodyPr>
          <a:lstStyle/>
          <a:p>
            <a:endParaRPr lang="es-ES" dirty="0"/>
          </a:p>
          <a:p>
            <a:pPr algn="just"/>
            <a:r>
              <a:rPr lang="es-ES" sz="2000" dirty="0"/>
              <a:t>Las ideas que se sostienen en hechos que las respaldan ofrecen una garantía de solidez. No hay nada más concluyente que la realidad de las cosas. </a:t>
            </a:r>
            <a:r>
              <a:rPr lang="es-ES" sz="2000" dirty="0" smtClean="0"/>
              <a:t>Naturalmente</a:t>
            </a:r>
            <a:r>
              <a:rPr lang="es-ES" sz="2000" dirty="0"/>
              <a:t>, esto no quiere decir que porque un argumento se base en hechos será por lo tanto irrefutable. Si las ideas fueran irrefutables, el solo hecho de realizar investigaciones no tendría sentido</a:t>
            </a:r>
            <a:r>
              <a:rPr lang="es-ES" sz="2000" dirty="0" smtClean="0"/>
              <a:t>.</a:t>
            </a:r>
          </a:p>
          <a:p>
            <a:pPr algn="just"/>
            <a:endParaRPr lang="es-ES" sz="2000" dirty="0"/>
          </a:p>
          <a:p>
            <a:pPr algn="just"/>
            <a:r>
              <a:rPr lang="es-ES" sz="2000" dirty="0"/>
              <a:t>Nuestra primera muestra es el fragmento de un ensayo, publicado hace unos años por Mario Vargas Llosa. El autor participa aquí de un debate sobre la legitimidad del uso de símbolos religiosos en escuelas públicas francesas. Sostiene que las niñas musulmanas que asisten a las escuelas del Estado francés no deberían ir tocadas con el velo islámico.</a:t>
            </a:r>
          </a:p>
          <a:p>
            <a:pPr algn="just"/>
            <a:endParaRPr lang="en-US" dirty="0"/>
          </a:p>
        </p:txBody>
      </p:sp>
    </p:spTree>
    <p:extLst>
      <p:ext uri="{BB962C8B-B14F-4D97-AF65-F5344CB8AC3E}">
        <p14:creationId xmlns:p14="http://schemas.microsoft.com/office/powerpoint/2010/main" val="333231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92784"/>
            <a:ext cx="8596668" cy="823274"/>
          </a:xfrm>
        </p:spPr>
        <p:txBody>
          <a:bodyPr>
            <a:normAutofit fontScale="90000"/>
          </a:bodyPr>
          <a:lstStyle/>
          <a:p>
            <a:pPr lvl="3" algn="l" defTabSz="457200" rtl="0">
              <a:spcBef>
                <a:spcPct val="0"/>
              </a:spcBef>
            </a:pPr>
            <a:r>
              <a:rPr lang="es-ES" sz="3200" b="1" dirty="0">
                <a:solidFill>
                  <a:schemeClr val="accent1">
                    <a:lumMod val="75000"/>
                  </a:schemeClr>
                </a:solidFill>
              </a:rPr>
              <a:t>Apoyarse en ejemplos</a:t>
            </a:r>
            <a:r>
              <a:rPr lang="en-US" sz="3200" b="1" dirty="0">
                <a:solidFill>
                  <a:schemeClr val="accent1">
                    <a:lumMod val="75000"/>
                  </a:schemeClr>
                </a:solidFill>
              </a:rPr>
              <a:t/>
            </a:r>
            <a:br>
              <a:rPr lang="en-US" sz="3200" b="1" dirty="0">
                <a:solidFill>
                  <a:schemeClr val="accent1">
                    <a:lumMod val="75000"/>
                  </a:schemeClr>
                </a:solidFill>
              </a:rPr>
            </a:br>
            <a:endParaRPr lang="en-US" sz="3200" dirty="0">
              <a:solidFill>
                <a:schemeClr val="accent1">
                  <a:lumMod val="75000"/>
                </a:schemeClr>
              </a:solidFill>
            </a:endParaRPr>
          </a:p>
        </p:txBody>
      </p:sp>
      <p:sp>
        <p:nvSpPr>
          <p:cNvPr id="3" name="Marcador de contenido 2"/>
          <p:cNvSpPr>
            <a:spLocks noGrp="1"/>
          </p:cNvSpPr>
          <p:nvPr>
            <p:ph idx="1"/>
          </p:nvPr>
        </p:nvSpPr>
        <p:spPr>
          <a:xfrm>
            <a:off x="565609" y="1432874"/>
            <a:ext cx="9030878" cy="4572000"/>
          </a:xfrm>
        </p:spPr>
        <p:txBody>
          <a:bodyPr>
            <a:normAutofit/>
          </a:bodyPr>
          <a:lstStyle/>
          <a:p>
            <a:r>
              <a:rPr lang="es-ES" b="1" dirty="0"/>
              <a:t> </a:t>
            </a:r>
            <a:endParaRPr lang="en-US" sz="1200" dirty="0"/>
          </a:p>
          <a:p>
            <a:pPr algn="just"/>
            <a:r>
              <a:rPr lang="es-ES" sz="2400" dirty="0"/>
              <a:t>Usar ejemplos como estrategia argumentativa es suponer que hay determinadas regularidades de las que los ejemplos son una muestra (</a:t>
            </a:r>
            <a:r>
              <a:rPr lang="es-ES" sz="2400" dirty="0" err="1"/>
              <a:t>Perelman</a:t>
            </a:r>
            <a:r>
              <a:rPr lang="es-ES" sz="2400" dirty="0"/>
              <a:t> 1997: 147). Esto es equivalente a decir que quien se apoya en ejemplificaciones busca que el caso particular que constituye el ejemplo sea generalizable y, en esa medida, que sea capaz de expresar una regularidad.</a:t>
            </a:r>
            <a:endParaRPr lang="en-US" sz="2400" dirty="0"/>
          </a:p>
          <a:p>
            <a:pPr algn="just"/>
            <a:r>
              <a:rPr lang="es-ES" sz="2400" dirty="0"/>
              <a:t>Para aclarar este punto, revisaremos parte de un trabajo preparado </a:t>
            </a:r>
            <a:r>
              <a:rPr lang="es-ES" sz="2400" dirty="0" smtClean="0"/>
              <a:t>por  nuestros </a:t>
            </a:r>
            <a:r>
              <a:rPr lang="es-ES" sz="2400" dirty="0"/>
              <a:t>estudiantes.</a:t>
            </a:r>
            <a:endParaRPr lang="en-US" sz="2400" dirty="0"/>
          </a:p>
          <a:p>
            <a:endParaRPr lang="en-US" dirty="0"/>
          </a:p>
        </p:txBody>
      </p:sp>
    </p:spTree>
    <p:extLst>
      <p:ext uri="{BB962C8B-B14F-4D97-AF65-F5344CB8AC3E}">
        <p14:creationId xmlns:p14="http://schemas.microsoft.com/office/powerpoint/2010/main" val="3198423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45823"/>
          </a:xfrm>
        </p:spPr>
        <p:txBody>
          <a:bodyPr>
            <a:normAutofit fontScale="90000"/>
          </a:bodyPr>
          <a:lstStyle/>
          <a:p>
            <a:r>
              <a:rPr lang="es-ES" dirty="0" smtClean="0"/>
              <a:t>¿</a:t>
            </a:r>
            <a:r>
              <a:rPr lang="es-ES" dirty="0"/>
              <a:t>Cómo empezar y cómo terminar el trabajo?</a:t>
            </a:r>
            <a:br>
              <a:rPr lang="es-ES" dirty="0"/>
            </a:br>
            <a:endParaRPr lang="en-US" dirty="0"/>
          </a:p>
        </p:txBody>
      </p:sp>
      <p:sp>
        <p:nvSpPr>
          <p:cNvPr id="3" name="Marcador de contenido 2"/>
          <p:cNvSpPr>
            <a:spLocks noGrp="1"/>
          </p:cNvSpPr>
          <p:nvPr>
            <p:ph idx="1"/>
          </p:nvPr>
        </p:nvSpPr>
        <p:spPr>
          <a:xfrm>
            <a:off x="554786" y="1555423"/>
            <a:ext cx="8596668" cy="3880773"/>
          </a:xfrm>
        </p:spPr>
        <p:txBody>
          <a:bodyPr/>
          <a:lstStyle/>
          <a:p>
            <a:endParaRPr lang="es-ES" dirty="0"/>
          </a:p>
          <a:p>
            <a:pPr algn="just"/>
            <a:r>
              <a:rPr lang="es-ES" sz="2400" dirty="0"/>
              <a:t>Los hablantes y los escribientes sabemos que el asunto que tratamos en nuestras interacciones comunicativas, es decir el tema del discurso, va precedido de un preámbulo que lo introduce. Ocurre cuando hablamos y ocurre cuando </a:t>
            </a:r>
            <a:r>
              <a:rPr lang="es-ES" sz="2400" dirty="0" smtClean="0"/>
              <a:t>escribimos</a:t>
            </a:r>
            <a:r>
              <a:rPr lang="es-ES" sz="2400" dirty="0"/>
              <a:t>, aunque, ciertamente, las estrategias comunicativas son muy distintas en función de la situación comunicativa en que estemos inmersos. Si hablo con un amigo, me le acerco e inicio la interacción diciendo Hola, cómo estás. Fíjate, te quería preguntar una cosa.</a:t>
            </a:r>
            <a:endParaRPr lang="en-US" sz="2400" dirty="0"/>
          </a:p>
        </p:txBody>
      </p:sp>
    </p:spTree>
    <p:extLst>
      <p:ext uri="{BB962C8B-B14F-4D97-AF65-F5344CB8AC3E}">
        <p14:creationId xmlns:p14="http://schemas.microsoft.com/office/powerpoint/2010/main" val="1900070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67266" y="710686"/>
            <a:ext cx="9002598" cy="5558139"/>
          </a:xfrm>
          <a:prstGeom prst="rect">
            <a:avLst/>
          </a:prstGeom>
        </p:spPr>
      </p:pic>
    </p:spTree>
    <p:extLst>
      <p:ext uri="{BB962C8B-B14F-4D97-AF65-F5344CB8AC3E}">
        <p14:creationId xmlns:p14="http://schemas.microsoft.com/office/powerpoint/2010/main" val="3396597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7014" y="793703"/>
            <a:ext cx="9182594" cy="5569390"/>
          </a:xfrm>
        </p:spPr>
        <p:txBody>
          <a:bodyPr>
            <a:normAutofit/>
          </a:bodyPr>
          <a:lstStyle/>
          <a:p>
            <a:pPr algn="just"/>
            <a:r>
              <a:rPr lang="es-ES" dirty="0"/>
              <a:t>En este trabajo voy a plantear las tres preguntas siguientes: (1) ¿qué es el quechua?; (2) en tanto podamos definir lo que es el quechua hoy, ¿cuáles son las implicaciones que ello tendría para una interpretación de la etnohistoria andina?; (3</a:t>
            </a:r>
            <a:r>
              <a:rPr lang="es-ES" dirty="0" smtClean="0"/>
              <a:t>)¿</a:t>
            </a:r>
            <a:r>
              <a:rPr lang="es-ES" dirty="0"/>
              <a:t>qué consecuencias comporta lo anterior para el planeamiento lingüístico que ahora empieza seriamente en el Perú? Poco habrá en este trabajo, si es que hay algo, que sea completamente nuevo para los lingüistas que se especializan en el estudio del quechua; sin embargo, señalaré que un número de nociones muy populares acerca del quechua son completamente falsas, y tomaré posición respecto de varios asuntos que son altamente controvertibles, incluso entre los </a:t>
            </a:r>
            <a:r>
              <a:rPr lang="es-ES" dirty="0" err="1"/>
              <a:t>quechuistas</a:t>
            </a:r>
            <a:r>
              <a:rPr lang="es-ES" dirty="0"/>
              <a:t>.</a:t>
            </a:r>
          </a:p>
          <a:p>
            <a:pPr algn="just"/>
            <a:endParaRPr lang="es-ES" dirty="0"/>
          </a:p>
          <a:p>
            <a:pPr algn="just"/>
            <a:endParaRPr lang="es-ES" dirty="0"/>
          </a:p>
          <a:p>
            <a:pPr algn="just"/>
            <a:r>
              <a:rPr lang="es-ES" dirty="0"/>
              <a:t>PARKER, Gary (1972). “Falacias y verdades acerca del quechua”. En ESCOBAR, Alberto (</a:t>
            </a:r>
            <a:r>
              <a:rPr lang="es-ES" dirty="0" err="1"/>
              <a:t>comp.</a:t>
            </a:r>
            <a:r>
              <a:rPr lang="es-ES" dirty="0"/>
              <a:t>). El reto del multilingüismo en el Perú. Lima: Instituto de Estudios Peruanos, p. 111.</a:t>
            </a:r>
          </a:p>
          <a:p>
            <a:pPr algn="just"/>
            <a:endParaRPr lang="en-US" dirty="0"/>
          </a:p>
        </p:txBody>
      </p:sp>
      <p:sp>
        <p:nvSpPr>
          <p:cNvPr id="4" name="CuadroTexto 3"/>
          <p:cNvSpPr txBox="1"/>
          <p:nvPr/>
        </p:nvSpPr>
        <p:spPr>
          <a:xfrm>
            <a:off x="4317477" y="160256"/>
            <a:ext cx="1175322" cy="369332"/>
          </a:xfrm>
          <a:prstGeom prst="rect">
            <a:avLst/>
          </a:prstGeom>
          <a:noFill/>
        </p:spPr>
        <p:txBody>
          <a:bodyPr wrap="none" rtlCol="0">
            <a:spAutoFit/>
          </a:bodyPr>
          <a:lstStyle/>
          <a:p>
            <a:r>
              <a:rPr lang="es-ES" dirty="0" smtClean="0"/>
              <a:t>EJEMPLO </a:t>
            </a:r>
            <a:endParaRPr lang="en-US" dirty="0"/>
          </a:p>
        </p:txBody>
      </p:sp>
    </p:spTree>
    <p:extLst>
      <p:ext uri="{BB962C8B-B14F-4D97-AF65-F5344CB8AC3E}">
        <p14:creationId xmlns:p14="http://schemas.microsoft.com/office/powerpoint/2010/main" val="50875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91299"/>
          </a:xfrm>
        </p:spPr>
        <p:txBody>
          <a:bodyPr>
            <a:normAutofit fontScale="90000"/>
          </a:bodyPr>
          <a:lstStyle/>
          <a:p>
            <a:pPr lvl="2" algn="l" defTabSz="457200" rtl="0">
              <a:spcBef>
                <a:spcPct val="0"/>
              </a:spcBef>
            </a:pPr>
            <a:r>
              <a:rPr lang="es-ES" sz="4000" dirty="0">
                <a:solidFill>
                  <a:schemeClr val="accent1">
                    <a:lumMod val="75000"/>
                  </a:schemeClr>
                </a:solidFill>
              </a:rPr>
              <a:t>La delimitación del tema</a:t>
            </a:r>
            <a:r>
              <a:rPr lang="en-US" sz="4000" dirty="0">
                <a:solidFill>
                  <a:schemeClr val="accent1">
                    <a:lumMod val="75000"/>
                  </a:schemeClr>
                </a:solidFill>
              </a:rPr>
              <a:t/>
            </a:r>
            <a:br>
              <a:rPr lang="en-US" sz="4000" dirty="0">
                <a:solidFill>
                  <a:schemeClr val="accent1">
                    <a:lumMod val="75000"/>
                  </a:schemeClr>
                </a:solidFill>
              </a:rPr>
            </a:br>
            <a:endParaRPr lang="en-US" sz="4000" dirty="0">
              <a:solidFill>
                <a:schemeClr val="accent1">
                  <a:lumMod val="75000"/>
                </a:schemeClr>
              </a:solidFill>
            </a:endParaRPr>
          </a:p>
        </p:txBody>
      </p:sp>
      <p:sp>
        <p:nvSpPr>
          <p:cNvPr id="3" name="Marcador de contenido 2"/>
          <p:cNvSpPr>
            <a:spLocks noGrp="1"/>
          </p:cNvSpPr>
          <p:nvPr>
            <p:ph idx="1"/>
          </p:nvPr>
        </p:nvSpPr>
        <p:spPr>
          <a:xfrm>
            <a:off x="545358" y="1698675"/>
            <a:ext cx="9494187" cy="4739832"/>
          </a:xfrm>
        </p:spPr>
        <p:txBody>
          <a:bodyPr>
            <a:normAutofit/>
          </a:bodyPr>
          <a:lstStyle/>
          <a:p>
            <a:pPr algn="just"/>
            <a:r>
              <a:rPr lang="es-ES" dirty="0"/>
              <a:t> </a:t>
            </a:r>
            <a:r>
              <a:rPr lang="es-ES" sz="2400" dirty="0" smtClean="0"/>
              <a:t>Un </a:t>
            </a:r>
            <a:r>
              <a:rPr lang="es-ES" sz="2400" dirty="0"/>
              <a:t>tema como </a:t>
            </a:r>
            <a:r>
              <a:rPr lang="es-ES" sz="2400" b="1" i="1" u="sng" dirty="0"/>
              <a:t>Chile en la década de los 90 </a:t>
            </a:r>
            <a:r>
              <a:rPr lang="es-ES" sz="2400" dirty="0" smtClean="0"/>
              <a:t>implicaría </a:t>
            </a:r>
            <a:r>
              <a:rPr lang="es-ES" sz="2400" dirty="0"/>
              <a:t>la </a:t>
            </a:r>
            <a:r>
              <a:rPr lang="es-ES" sz="2400" dirty="0" smtClean="0"/>
              <a:t>construcción </a:t>
            </a:r>
            <a:r>
              <a:rPr lang="es-ES" sz="2400" dirty="0"/>
              <a:t>de un proyecto inmenso, cuyo resultado debería ser un documento de no menos de cien páginas. </a:t>
            </a:r>
            <a:endParaRPr lang="es-ES" sz="2400" dirty="0" smtClean="0"/>
          </a:p>
          <a:p>
            <a:pPr algn="just"/>
            <a:r>
              <a:rPr lang="es-ES" sz="2400" dirty="0" smtClean="0"/>
              <a:t>Del </a:t>
            </a:r>
            <a:r>
              <a:rPr lang="es-ES" sz="2400" dirty="0"/>
              <a:t>mismo modo, </a:t>
            </a:r>
            <a:r>
              <a:rPr lang="es-ES" sz="2400" dirty="0" smtClean="0"/>
              <a:t>aún </a:t>
            </a:r>
            <a:r>
              <a:rPr lang="es-ES" sz="2400" dirty="0"/>
              <a:t>resulta un área demasiado amplia. </a:t>
            </a:r>
            <a:endParaRPr lang="es-ES" sz="2400" dirty="0" smtClean="0"/>
          </a:p>
          <a:p>
            <a:pPr algn="just"/>
            <a:endParaRPr lang="es-ES" sz="2400" dirty="0"/>
          </a:p>
          <a:p>
            <a:pPr algn="just"/>
            <a:r>
              <a:rPr lang="es-ES" sz="2400" dirty="0" smtClean="0"/>
              <a:t>En </a:t>
            </a:r>
            <a:r>
              <a:rPr lang="es-ES" sz="2400" dirty="0"/>
              <a:t>cambio, si elegimos tratar </a:t>
            </a:r>
            <a:r>
              <a:rPr lang="es-ES" sz="2400" i="1" dirty="0"/>
              <a:t>El boom económico </a:t>
            </a:r>
            <a:r>
              <a:rPr lang="es-ES" sz="2400" i="1" dirty="0" smtClean="0"/>
              <a:t>en la </a:t>
            </a:r>
            <a:r>
              <a:rPr lang="es-ES" sz="2400" i="1" dirty="0"/>
              <a:t>década de </a:t>
            </a:r>
            <a:r>
              <a:rPr lang="es-ES" sz="2400" i="1" dirty="0" smtClean="0"/>
              <a:t>los 90 en Chile </a:t>
            </a:r>
            <a:r>
              <a:rPr lang="es-ES" sz="2400" dirty="0"/>
              <a:t>o </a:t>
            </a:r>
            <a:r>
              <a:rPr lang="es-ES" sz="2400" i="1" dirty="0"/>
              <a:t>La expansión urbana de mediados del siglo XX en </a:t>
            </a:r>
            <a:r>
              <a:rPr lang="es-ES" sz="2400" i="1" dirty="0" smtClean="0"/>
              <a:t>Chile </a:t>
            </a:r>
            <a:r>
              <a:rPr lang="es-ES" sz="2400" dirty="0" smtClean="0"/>
              <a:t>nuestra </a:t>
            </a:r>
            <a:r>
              <a:rPr lang="es-ES" sz="2400" dirty="0"/>
              <a:t>meta bien puede ser un escrito breve o mediano según la exigencia del profesor. </a:t>
            </a:r>
            <a:endParaRPr lang="en-US" sz="2400" dirty="0"/>
          </a:p>
          <a:p>
            <a:pPr algn="just"/>
            <a:endParaRPr lang="en-US" sz="2400" dirty="0"/>
          </a:p>
        </p:txBody>
      </p:sp>
    </p:spTree>
    <p:extLst>
      <p:ext uri="{BB962C8B-B14F-4D97-AF65-F5344CB8AC3E}">
        <p14:creationId xmlns:p14="http://schemas.microsoft.com/office/powerpoint/2010/main" val="2264954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6248" y="1246189"/>
            <a:ext cx="9692151" cy="4955828"/>
          </a:xfrm>
        </p:spPr>
        <p:txBody>
          <a:bodyPr>
            <a:normAutofit lnSpcReduction="10000"/>
          </a:bodyPr>
          <a:lstStyle/>
          <a:p>
            <a:r>
              <a:rPr lang="es-ES" sz="2800" b="1" dirty="0">
                <a:solidFill>
                  <a:srgbClr val="FF0000"/>
                </a:solidFill>
              </a:rPr>
              <a:t>	Redactar el cierre</a:t>
            </a:r>
          </a:p>
          <a:p>
            <a:endParaRPr lang="es-ES" dirty="0"/>
          </a:p>
          <a:p>
            <a:pPr algn="just"/>
            <a:r>
              <a:rPr lang="es-ES" sz="2400" dirty="0"/>
              <a:t>Las estrategias con que se suele terminar un escrito son, muchas veces, las mismas con las que usualmente se empieza: haciendo una síntesis, aclarando las </a:t>
            </a:r>
            <a:r>
              <a:rPr lang="es-ES" sz="2400" dirty="0" smtClean="0"/>
              <a:t>conclusiones</a:t>
            </a:r>
            <a:r>
              <a:rPr lang="es-ES" sz="2400" dirty="0"/>
              <a:t>, señalando preguntas, o comentando alguna anécdota o cita.</a:t>
            </a:r>
          </a:p>
          <a:p>
            <a:pPr algn="just"/>
            <a:r>
              <a:rPr lang="es-ES" sz="2400" dirty="0"/>
              <a:t>Sin embargo, aunque las estrategias puedan coincidir, no hay que </a:t>
            </a:r>
            <a:r>
              <a:rPr lang="es-ES" sz="2400" dirty="0" smtClean="0"/>
              <a:t>perder de </a:t>
            </a:r>
            <a:r>
              <a:rPr lang="es-ES" sz="2400" dirty="0"/>
              <a:t>vista que la función del cierre es muy distinta: de lo que se trata ahora es de garantizar que el lector se lleve consigo, después de haber recorrido el camino de la lectura de todo el texto, las ideas centrales expresadas en lo escrito o aquellas ideas que se deducen de lo dicho y que JUZGAMOS conveniente explicitar.</a:t>
            </a:r>
          </a:p>
          <a:p>
            <a:pPr algn="just"/>
            <a:endParaRPr lang="en-US" dirty="0"/>
          </a:p>
        </p:txBody>
      </p:sp>
    </p:spTree>
    <p:extLst>
      <p:ext uri="{BB962C8B-B14F-4D97-AF65-F5344CB8AC3E}">
        <p14:creationId xmlns:p14="http://schemas.microsoft.com/office/powerpoint/2010/main" val="3358207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48937" y="801278"/>
            <a:ext cx="10293545" cy="5344998"/>
          </a:xfrm>
          <a:prstGeom prst="rect">
            <a:avLst/>
          </a:prstGeom>
        </p:spPr>
      </p:pic>
    </p:spTree>
    <p:extLst>
      <p:ext uri="{BB962C8B-B14F-4D97-AF65-F5344CB8AC3E}">
        <p14:creationId xmlns:p14="http://schemas.microsoft.com/office/powerpoint/2010/main" val="217521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9687" y="659876"/>
            <a:ext cx="9343359" cy="6883923"/>
          </a:xfrm>
        </p:spPr>
        <p:txBody>
          <a:bodyPr>
            <a:normAutofit fontScale="77500" lnSpcReduction="20000"/>
          </a:bodyPr>
          <a:lstStyle/>
          <a:p>
            <a:pPr algn="just"/>
            <a:r>
              <a:rPr lang="es-ES" sz="2600" dirty="0"/>
              <a:t>1) </a:t>
            </a:r>
            <a:r>
              <a:rPr lang="es-ES" sz="2900" dirty="0"/>
              <a:t>Hemos revisado, a lo largo de este capítulo, cuatro características </a:t>
            </a:r>
            <a:r>
              <a:rPr lang="es-ES" sz="2900" dirty="0" err="1"/>
              <a:t>lingüís</a:t>
            </a:r>
            <a:r>
              <a:rPr lang="es-ES" sz="2900" dirty="0"/>
              <a:t>- ticas que muestran los hablantes de castellano andino al hablar de sus sueños. Dos de ellas atañen a la manera como se emplea el verbo soñar en esta variedad de español. El tercer rasgo examinado se refiere más bien a la narración misma del sueño. El cuarto, a un tipo de construcción sintáctica recurrente en el discurso de los hablantes andinos al momento de tratar sobre la interpretación de sus ex- </a:t>
            </a:r>
            <a:r>
              <a:rPr lang="es-ES" sz="2900" dirty="0" err="1"/>
              <a:t>periencias</a:t>
            </a:r>
            <a:r>
              <a:rPr lang="es-ES" sz="2900" dirty="0"/>
              <a:t> oníricas. (2) Las cuatro características, cada una de ellas a su manera, atestiguan la importancia que ha tenido el quechua, la lengua indígena practicada en la zona de origen de los informantes, en la configuración del discurso acerca de los sueños, pero también —especialmente las tres primeras— nos muestran la utilidad de considerar la información que puede brindar la historia del español al momento de abordar fenómenos derivados del contacto entre este idioma y las lenguas indígenas como el quechua. En los tres primeros casos, también ha sido importante tomar en cuenta los datos de otras variedades americanas de español como indicios indirectos para abordar la historia del fenómeno.</a:t>
            </a:r>
          </a:p>
          <a:p>
            <a:pPr algn="just"/>
            <a:endParaRPr lang="es-ES" sz="2900" dirty="0"/>
          </a:p>
          <a:p>
            <a:pPr algn="just"/>
            <a:endParaRPr lang="es-ES" sz="2900" dirty="0"/>
          </a:p>
          <a:p>
            <a:pPr algn="just"/>
            <a:r>
              <a:rPr lang="es-ES" sz="2900" dirty="0"/>
              <a:t>ANDRADE, Luis (2005). Aguas turbias, aguas </a:t>
            </a:r>
            <a:r>
              <a:rPr lang="es-ES" sz="2900" dirty="0" err="1"/>
              <a:t>cristalitas</a:t>
            </a:r>
            <a:r>
              <a:rPr lang="es-ES" sz="2900" dirty="0"/>
              <a:t>. El mundo de los sueños en los Andes </a:t>
            </a:r>
            <a:r>
              <a:rPr lang="es-ES" sz="2900" dirty="0" err="1"/>
              <a:t>surcentrales</a:t>
            </a:r>
            <a:r>
              <a:rPr lang="es-ES" sz="2900" dirty="0"/>
              <a:t>. Lima: Pontificia </a:t>
            </a:r>
            <a:r>
              <a:rPr lang="es-ES" sz="2900" dirty="0" smtClean="0"/>
              <a:t>Universidad Católica </a:t>
            </a:r>
            <a:r>
              <a:rPr lang="es-ES" sz="2900" dirty="0"/>
              <a:t>del Perú, Fondo Editorial, p. 145</a:t>
            </a:r>
          </a:p>
          <a:p>
            <a:endParaRPr lang="en-US" sz="2900" dirty="0"/>
          </a:p>
        </p:txBody>
      </p:sp>
    </p:spTree>
    <p:extLst>
      <p:ext uri="{BB962C8B-B14F-4D97-AF65-F5344CB8AC3E}">
        <p14:creationId xmlns:p14="http://schemas.microsoft.com/office/powerpoint/2010/main" val="1120563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2431" y="2674070"/>
            <a:ext cx="6966409" cy="1320800"/>
          </a:xfrm>
        </p:spPr>
        <p:txBody>
          <a:bodyPr>
            <a:noAutofit/>
          </a:bodyPr>
          <a:lstStyle/>
          <a:p>
            <a:r>
              <a:rPr lang="es-ES" sz="4000" dirty="0"/>
              <a:t>Algunas recomendaciones </a:t>
            </a:r>
            <a:r>
              <a:rPr lang="es-ES" sz="4000" dirty="0" smtClean="0"/>
              <a:t>para corregir </a:t>
            </a:r>
            <a:r>
              <a:rPr lang="es-ES" sz="4000" dirty="0"/>
              <a:t>la sintaxis</a:t>
            </a:r>
            <a:r>
              <a:rPr lang="en-US" sz="4000" dirty="0"/>
              <a:t/>
            </a:r>
            <a:br>
              <a:rPr lang="en-US" sz="4000" dirty="0"/>
            </a:br>
            <a:endParaRPr lang="en-US" sz="4000" dirty="0"/>
          </a:p>
        </p:txBody>
      </p:sp>
    </p:spTree>
    <p:extLst>
      <p:ext uri="{BB962C8B-B14F-4D97-AF65-F5344CB8AC3E}">
        <p14:creationId xmlns:p14="http://schemas.microsoft.com/office/powerpoint/2010/main" val="2663069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0200" y="1076507"/>
            <a:ext cx="9211384" cy="3880773"/>
          </a:xfrm>
        </p:spPr>
        <p:txBody>
          <a:bodyPr>
            <a:noAutofit/>
          </a:bodyPr>
          <a:lstStyle/>
          <a:p>
            <a:pPr algn="just"/>
            <a:r>
              <a:rPr lang="es-ES" sz="2800" dirty="0"/>
              <a:t>Este capítulo busca ayudarte a sensibilizar tu conciencia lingüística. Ese es el camino para convertirnos en mejores correctores (y escribientes). Reflexionaremos sobre la manera en que se organiza la información en las oraciones. Al estudio de la organización de los elementos en la oración se le conoce con el nombre de sintaxis, y ese es, más precisamente, el tema que vamos a revisar</a:t>
            </a:r>
            <a:endParaRPr lang="en-US" sz="2800" dirty="0"/>
          </a:p>
        </p:txBody>
      </p:sp>
    </p:spTree>
    <p:extLst>
      <p:ext uri="{BB962C8B-B14F-4D97-AF65-F5344CB8AC3E}">
        <p14:creationId xmlns:p14="http://schemas.microsoft.com/office/powerpoint/2010/main" val="3361731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1089" y="188536"/>
            <a:ext cx="10879930" cy="6598763"/>
          </a:xfrm>
        </p:spPr>
        <p:txBody>
          <a:bodyPr>
            <a:normAutofit fontScale="92500" lnSpcReduction="20000"/>
          </a:bodyPr>
          <a:lstStyle/>
          <a:p>
            <a:pPr algn="just"/>
            <a:r>
              <a:rPr lang="es-ES" dirty="0"/>
              <a:t>La naranja mecánica</a:t>
            </a:r>
          </a:p>
          <a:p>
            <a:pPr algn="just"/>
            <a:r>
              <a:rPr lang="es-ES" dirty="0"/>
              <a:t>La película muestra escenas crudas y llenas de maltrato, de sadismo frenético, de poesía pura, provenientes de la sangre y el placer, mezcladas con música clásica, que les da a las escenas un ambiente elegante, sofisticado, donde se escucha  la armoniosa música y se conocen las sensaciones del personaje al violar, al herir con toda la furia alegre que expulsa su corazón: una paz y placer intensos, acompañados de una música que establece la gran paradoja entre lo que pasa dentro del personaje y lo que pasa en el contexto en el que se encuentra en ese mismo instante.</a:t>
            </a:r>
          </a:p>
          <a:p>
            <a:pPr algn="just"/>
            <a:r>
              <a:rPr lang="es-ES" dirty="0"/>
              <a:t>(1 oración</a:t>
            </a:r>
            <a:r>
              <a:rPr lang="es-ES" dirty="0" smtClean="0"/>
              <a:t>)</a:t>
            </a:r>
          </a:p>
          <a:p>
            <a:pPr algn="just"/>
            <a:r>
              <a:rPr lang="es-ES" dirty="0" smtClean="0"/>
              <a:t>La </a:t>
            </a:r>
            <a:r>
              <a:rPr lang="es-ES" dirty="0"/>
              <a:t>naranja mecánica</a:t>
            </a:r>
          </a:p>
          <a:p>
            <a:pPr algn="just"/>
            <a:r>
              <a:rPr lang="es-ES" dirty="0"/>
              <a:t>La película muestra escenas crudas y llenas de maltrato, de sadismo frenético, de poesía pura. Las escenas provienen de la sangre y del placer. Estas escenas están mezcladas con música clásica. Esta les da a las escenas un ambiente elegante, sofisticado. En las escenas, se escucha la armoniosa música. Además, se conocen las sensaciones del personaje al violar y al herir con toda la furia alegre que expulsa su corazón: una paz y placer intensos. Esta paz y placer van acompañados de una música que establece una gran paradoja. Esta consiste en el contraste entre lo que pasa dentro del personaje y lo que pasa en el contexto en el que se encuentra en ese mismo instante.</a:t>
            </a:r>
          </a:p>
          <a:p>
            <a:pPr algn="just"/>
            <a:r>
              <a:rPr lang="es-ES" dirty="0"/>
              <a:t>(8 oraciones)</a:t>
            </a:r>
          </a:p>
          <a:p>
            <a:pPr algn="just"/>
            <a:r>
              <a:rPr lang="es-ES" dirty="0"/>
              <a:t>La naranja mecánica</a:t>
            </a:r>
          </a:p>
          <a:p>
            <a:pPr algn="just"/>
            <a:r>
              <a:rPr lang="es-ES" dirty="0"/>
              <a:t>La película muestra escenas crudas, llenas de maltrato, de sadismo frenético y de poesía pura. La música clásica que acompaña las imágenes crea una atmósfera elegante y sofisticada. De este modo, el contraste entre lo que se ve y lo que se oye transmite intensidad y paz. Es un reflejo de las sensaciones experimentadas por el personaje al violar y al herir, con toda la furia alegre que expulsa su corazón, a una serie de personas. La música expresa, así, la paradoja entre lo que siente el personaje y lo que ocurre en el contexto en el que se encuentra.</a:t>
            </a:r>
          </a:p>
          <a:p>
            <a:pPr algn="just"/>
            <a:r>
              <a:rPr lang="es-ES" dirty="0"/>
              <a:t>(5 oraciones)</a:t>
            </a:r>
          </a:p>
          <a:p>
            <a:endParaRPr lang="en-US" dirty="0"/>
          </a:p>
        </p:txBody>
      </p:sp>
    </p:spTree>
    <p:extLst>
      <p:ext uri="{BB962C8B-B14F-4D97-AF65-F5344CB8AC3E}">
        <p14:creationId xmlns:p14="http://schemas.microsoft.com/office/powerpoint/2010/main" val="1587043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 sintaxis recargada y confusa</a:t>
            </a:r>
            <a:br>
              <a:rPr lang="es-ES" dirty="0"/>
            </a:br>
            <a:endParaRPr lang="en-US" dirty="0"/>
          </a:p>
        </p:txBody>
      </p:sp>
      <p:sp>
        <p:nvSpPr>
          <p:cNvPr id="3" name="Marcador de contenido 2"/>
          <p:cNvSpPr>
            <a:spLocks noGrp="1"/>
          </p:cNvSpPr>
          <p:nvPr>
            <p:ph idx="1"/>
          </p:nvPr>
        </p:nvSpPr>
        <p:spPr>
          <a:xfrm>
            <a:off x="677334" y="1651541"/>
            <a:ext cx="9588456" cy="4777539"/>
          </a:xfrm>
        </p:spPr>
        <p:txBody>
          <a:bodyPr>
            <a:normAutofit fontScale="92500" lnSpcReduction="10000"/>
          </a:bodyPr>
          <a:lstStyle/>
          <a:p>
            <a:r>
              <a:rPr lang="es-ES" dirty="0"/>
              <a:t>	</a:t>
            </a:r>
          </a:p>
          <a:p>
            <a:pPr algn="just"/>
            <a:r>
              <a:rPr lang="es-ES" sz="2800" dirty="0"/>
              <a:t>Un texto puede tener oraciones muy complejas y extensas, estructuradas con una sintaxis complicada y de difícil comprensión. Como hemos visto, un ejemplo de este tipo de sintaxis es la primera versión del texto sobre la película La </a:t>
            </a:r>
            <a:r>
              <a:rPr lang="es-ES" sz="2800" dirty="0" smtClean="0"/>
              <a:t>naranja  mecánica</a:t>
            </a:r>
            <a:r>
              <a:rPr lang="es-ES" sz="2800" dirty="0"/>
              <a:t>. El uso profuso de la subordinación requiere de mucho entrenamiento en la redacción para mantener un orden adecuado y no terminar mareando a nuestro lector. Si estás empezando recién en la redacción académica, es pertinente que cuides la extensión de las oraciones y la cantidad de marcas subordinantes que empleas.</a:t>
            </a:r>
          </a:p>
          <a:p>
            <a:pPr algn="just"/>
            <a:endParaRPr lang="en-US" dirty="0"/>
          </a:p>
        </p:txBody>
      </p:sp>
    </p:spTree>
    <p:extLst>
      <p:ext uri="{BB962C8B-B14F-4D97-AF65-F5344CB8AC3E}">
        <p14:creationId xmlns:p14="http://schemas.microsoft.com/office/powerpoint/2010/main" val="2454046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8481" y="213674"/>
            <a:ext cx="8596668" cy="851555"/>
          </a:xfrm>
        </p:spPr>
        <p:txBody>
          <a:bodyPr>
            <a:normAutofit fontScale="90000"/>
          </a:bodyPr>
          <a:lstStyle/>
          <a:p>
            <a:r>
              <a:rPr lang="es-ES" dirty="0" smtClean="0"/>
              <a:t>¿Cómo </a:t>
            </a:r>
            <a:r>
              <a:rPr lang="es-ES" dirty="0"/>
              <a:t>evitar una sintaxis confusa?</a:t>
            </a:r>
            <a:br>
              <a:rPr lang="es-ES" dirty="0"/>
            </a:br>
            <a:endParaRPr lang="en-US" dirty="0"/>
          </a:p>
        </p:txBody>
      </p:sp>
      <p:sp>
        <p:nvSpPr>
          <p:cNvPr id="3" name="Marcador de contenido 2"/>
          <p:cNvSpPr>
            <a:spLocks noGrp="1"/>
          </p:cNvSpPr>
          <p:nvPr>
            <p:ph idx="1"/>
          </p:nvPr>
        </p:nvSpPr>
        <p:spPr>
          <a:xfrm>
            <a:off x="377072" y="944532"/>
            <a:ext cx="9841584" cy="5333720"/>
          </a:xfrm>
        </p:spPr>
        <p:txBody>
          <a:bodyPr>
            <a:normAutofit/>
          </a:bodyPr>
          <a:lstStyle/>
          <a:p>
            <a:endParaRPr lang="es-ES" dirty="0"/>
          </a:p>
          <a:p>
            <a:pPr algn="just"/>
            <a:r>
              <a:rPr lang="es-ES" dirty="0"/>
              <a:t>Partamos de un ejemplo para ilustrar el problema. Se trata de un texto en que un estudiante ofrece su opinión acerca de la sanción que deben recibir las personas que abusan sexualmente de menores de edad. Corregiremos el escrito más adelante.</a:t>
            </a:r>
          </a:p>
          <a:p>
            <a:pPr algn="just"/>
            <a:r>
              <a:rPr lang="es-ES" dirty="0"/>
              <a:t>Resulta complicado comprender el texto después de una primera leída.</a:t>
            </a:r>
          </a:p>
          <a:p>
            <a:pPr algn="just"/>
            <a:r>
              <a:rPr lang="es-ES" dirty="0"/>
              <a:t>Ejemplo 1</a:t>
            </a:r>
          </a:p>
          <a:p>
            <a:pPr algn="just"/>
            <a:r>
              <a:rPr lang="es-ES" dirty="0"/>
              <a:t>Actualmente, en el Perú, la pena máxima que se otorga a los violadores de niños son 25 años de cárcel, pena que, sin embargo, en una sociedad como la nuestra, donde la justicia peruana es deficiente, lo que está comprobado en desgarradores casos como, por ejemplo, el terrible caso del peruano que fue liberado tras tener varios casos de violación y que tras cambiar su identidad emigró al Japón donde cometió el mismo delito, lo que no solo es una prueba de la deficiencia de la justicia peruana, sino de un caso patológico presente en muchos violadores desalmados y degenerados, los cuales nunca podrán ser reincorporados a la sociedad, y a los que, por lo tanto, debe ser aplicada la cadena perpetua</a:t>
            </a:r>
          </a:p>
          <a:p>
            <a:pPr algn="just"/>
            <a:endParaRPr lang="es-ES" dirty="0"/>
          </a:p>
        </p:txBody>
      </p:sp>
    </p:spTree>
    <p:extLst>
      <p:ext uri="{BB962C8B-B14F-4D97-AF65-F5344CB8AC3E}">
        <p14:creationId xmlns:p14="http://schemas.microsoft.com/office/powerpoint/2010/main" val="739949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326796"/>
            <a:ext cx="9154823" cy="681872"/>
          </a:xfrm>
        </p:spPr>
        <p:txBody>
          <a:bodyPr>
            <a:normAutofit fontScale="90000"/>
          </a:bodyPr>
          <a:lstStyle/>
          <a:p>
            <a:pPr lvl="3" algn="l" defTabSz="457200" rtl="0">
              <a:spcBef>
                <a:spcPct val="0"/>
              </a:spcBef>
            </a:pPr>
            <a:r>
              <a:rPr lang="es-ES" sz="2800" b="1" dirty="0">
                <a:solidFill>
                  <a:srgbClr val="FF0000"/>
                </a:solidFill>
              </a:rPr>
              <a:t>Convierte frases subordinadas en oraciones principales</a:t>
            </a:r>
            <a:r>
              <a:rPr lang="en-US" b="1" dirty="0"/>
              <a:t/>
            </a:r>
            <a:br>
              <a:rPr lang="en-US" b="1" dirty="0"/>
            </a:br>
            <a:endParaRPr lang="en-US" dirty="0"/>
          </a:p>
        </p:txBody>
      </p:sp>
      <p:sp>
        <p:nvSpPr>
          <p:cNvPr id="3" name="Marcador de contenido 2"/>
          <p:cNvSpPr>
            <a:spLocks noGrp="1"/>
          </p:cNvSpPr>
          <p:nvPr>
            <p:ph idx="1"/>
          </p:nvPr>
        </p:nvSpPr>
        <p:spPr>
          <a:xfrm>
            <a:off x="677334" y="1302750"/>
            <a:ext cx="9852406" cy="3880773"/>
          </a:xfrm>
        </p:spPr>
        <p:txBody>
          <a:bodyPr>
            <a:noAutofit/>
          </a:bodyPr>
          <a:lstStyle/>
          <a:p>
            <a:pPr algn="just"/>
            <a:r>
              <a:rPr lang="es-ES" sz="2400" dirty="0"/>
              <a:t>Expresar las ideas en oraciones cortas nos ayudará a mejorar un texto que, a causa del exceso de frases subordinadas, resulta enrevesado y confuso. Sería inútil tratar de prescribir cuál es la extensión ideal de una oración o cuántas oraciones debe tener un párrafo. Sin embargo, sí podemos saber si un texto es claro o no, o si su lectura fluye de manera natural o, más bien, avanzamos dificultosamente a través de las ideas.</a:t>
            </a:r>
          </a:p>
          <a:p>
            <a:pPr algn="just"/>
            <a:r>
              <a:rPr lang="es-ES" sz="2400" dirty="0"/>
              <a:t>Lo que debemos conseguir es claridad. Se puede simplificar la sintaxis a través de la descomposición de las oraciones que integran muchas frases subordinadas. En algunos casos, estas frases podrán ser transformadas en oraciones independientes que contribuirán a que el texto se vuelva más fluido.</a:t>
            </a:r>
          </a:p>
        </p:txBody>
      </p:sp>
    </p:spTree>
    <p:extLst>
      <p:ext uri="{BB962C8B-B14F-4D97-AF65-F5344CB8AC3E}">
        <p14:creationId xmlns:p14="http://schemas.microsoft.com/office/powerpoint/2010/main" val="105151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5420" y="576886"/>
            <a:ext cx="10493429" cy="5135758"/>
          </a:xfrm>
        </p:spPr>
        <p:txBody>
          <a:bodyPr>
            <a:normAutofit/>
          </a:bodyPr>
          <a:lstStyle/>
          <a:p>
            <a:r>
              <a:rPr lang="es-ES" sz="2800" b="1" dirty="0"/>
              <a:t>Ejemplo 2</a:t>
            </a:r>
          </a:p>
          <a:p>
            <a:pPr algn="just"/>
            <a:r>
              <a:rPr lang="es-ES" sz="2400" dirty="0"/>
              <a:t>La mayor parte de los habitantes de las grandes urbes no parece haber tomado conciencia del profundo y grave problema de la contaminación ambiental que aqueja a la Tierra, entendida como el hogar de las múltiples especies animales y vegetales, incluyendo al hombre, quien ha demostrado, en los últimos años, que no tiene la intención de cambiar su modo de vida para poner fin a este problema que ya está propiciando cambios dramáticos en el ecosistema mundial, como el efecto inverna- </a:t>
            </a:r>
            <a:r>
              <a:rPr lang="es-ES" sz="2400" dirty="0" err="1"/>
              <a:t>dero</a:t>
            </a:r>
            <a:r>
              <a:rPr lang="es-ES" sz="2400" dirty="0"/>
              <a:t> el cual, a su vez, trae como consecuencia el calentamiento global, que causa el deshielo de los glaciares y el consiguiente desgaste de los recursos hidrológicos.</a:t>
            </a:r>
          </a:p>
          <a:p>
            <a:pPr algn="just"/>
            <a:r>
              <a:rPr lang="es-ES" sz="2400" dirty="0"/>
              <a:t>(1 verbo principal, 6 verbos subordinados)</a:t>
            </a:r>
          </a:p>
          <a:p>
            <a:endParaRPr lang="en-US" dirty="0"/>
          </a:p>
        </p:txBody>
      </p:sp>
    </p:spTree>
    <p:extLst>
      <p:ext uri="{BB962C8B-B14F-4D97-AF65-F5344CB8AC3E}">
        <p14:creationId xmlns:p14="http://schemas.microsoft.com/office/powerpoint/2010/main" val="2260269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7079" y="369496"/>
            <a:ext cx="9324506" cy="5437415"/>
          </a:xfrm>
        </p:spPr>
        <p:txBody>
          <a:bodyPr>
            <a:normAutofit fontScale="25000" lnSpcReduction="20000"/>
          </a:bodyPr>
          <a:lstStyle/>
          <a:p>
            <a:r>
              <a:rPr lang="es-ES" sz="14400" dirty="0">
                <a:solidFill>
                  <a:schemeClr val="accent1">
                    <a:lumMod val="75000"/>
                  </a:schemeClr>
                </a:solidFill>
              </a:rPr>
              <a:t>	La lluvia de ideas</a:t>
            </a:r>
          </a:p>
          <a:p>
            <a:endParaRPr lang="es-ES" sz="9600" dirty="0"/>
          </a:p>
          <a:p>
            <a:pPr algn="just"/>
            <a:r>
              <a:rPr lang="es-ES" sz="11200" dirty="0"/>
              <a:t>Se trata de explorar lo que podemos saber sobre un área general desde la que partimos. En este sentido, la lluvia de ideas es una lista desordenada de palabras clave o frases breves relacionadas con un área temática general</a:t>
            </a:r>
            <a:r>
              <a:rPr lang="es-ES" sz="11200" dirty="0" smtClean="0"/>
              <a:t>.</a:t>
            </a:r>
          </a:p>
          <a:p>
            <a:pPr algn="just"/>
            <a:endParaRPr lang="es-ES" sz="11200" dirty="0"/>
          </a:p>
          <a:p>
            <a:pPr algn="just"/>
            <a:r>
              <a:rPr lang="es-ES" sz="11200" dirty="0" smtClean="0"/>
              <a:t> </a:t>
            </a:r>
            <a:r>
              <a:rPr lang="es-ES" sz="11200" dirty="0"/>
              <a:t>Toma una hoja de papel. Como título, escribe </a:t>
            </a:r>
            <a:r>
              <a:rPr lang="es-ES" sz="11200" dirty="0" smtClean="0"/>
              <a:t>el tema  </a:t>
            </a:r>
            <a:r>
              <a:rPr lang="es-ES" sz="11200" dirty="0"/>
              <a:t>que pretendes trabajar. Comienza a escribir. El ejercicio deberá durar unos cuantos minutos. A partir de las ideas que registres, podrás, además de reunir información relevante, plantearte también ciertas dudas </a:t>
            </a:r>
            <a:r>
              <a:rPr lang="es-ES" sz="11200" dirty="0" smtClean="0"/>
              <a:t>. </a:t>
            </a:r>
          </a:p>
          <a:p>
            <a:pPr algn="just"/>
            <a:r>
              <a:rPr lang="es-ES" sz="11200" dirty="0" smtClean="0"/>
              <a:t>Ejercicio : Haz una lluvia de ideas sobre el uso de energías limpias  </a:t>
            </a:r>
            <a:endParaRPr lang="en-US" sz="11200" dirty="0"/>
          </a:p>
        </p:txBody>
      </p:sp>
    </p:spTree>
    <p:extLst>
      <p:ext uri="{BB962C8B-B14F-4D97-AF65-F5344CB8AC3E}">
        <p14:creationId xmlns:p14="http://schemas.microsoft.com/office/powerpoint/2010/main" val="29910930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Paranoias Mentales: &lt;strong&gt;GRACIAS&lt;/strong&g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9780" y="1244052"/>
            <a:ext cx="6960525" cy="5326430"/>
          </a:xfrm>
        </p:spPr>
      </p:pic>
    </p:spTree>
    <p:extLst>
      <p:ext uri="{BB962C8B-B14F-4D97-AF65-F5344CB8AC3E}">
        <p14:creationId xmlns:p14="http://schemas.microsoft.com/office/powerpoint/2010/main" val="375609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1565" y="227047"/>
            <a:ext cx="8596668" cy="978901"/>
          </a:xfrm>
        </p:spPr>
        <p:txBody>
          <a:bodyPr>
            <a:normAutofit fontScale="90000"/>
          </a:bodyPr>
          <a:lstStyle/>
          <a:p>
            <a:pPr lvl="3" algn="l" defTabSz="457200" rtl="0">
              <a:spcBef>
                <a:spcPct val="0"/>
              </a:spcBef>
            </a:pPr>
            <a:r>
              <a:rPr lang="es-ES" sz="3200" b="1" dirty="0">
                <a:solidFill>
                  <a:schemeClr val="accent1">
                    <a:lumMod val="75000"/>
                  </a:schemeClr>
                </a:solidFill>
              </a:rPr>
              <a:t>La lista de ideas organizadas</a:t>
            </a:r>
            <a:r>
              <a:rPr lang="en-US" sz="3200" b="1" dirty="0">
                <a:solidFill>
                  <a:schemeClr val="accent1">
                    <a:lumMod val="75000"/>
                  </a:schemeClr>
                </a:solidFill>
              </a:rPr>
              <a:t/>
            </a:r>
            <a:br>
              <a:rPr lang="en-US" sz="3200" b="1" dirty="0">
                <a:solidFill>
                  <a:schemeClr val="accent1">
                    <a:lumMod val="75000"/>
                  </a:schemeClr>
                </a:solidFill>
              </a:rPr>
            </a:br>
            <a:endParaRPr lang="en-US" sz="3200" dirty="0">
              <a:solidFill>
                <a:schemeClr val="accent1">
                  <a:lumMod val="75000"/>
                </a:schemeClr>
              </a:solidFill>
            </a:endParaRPr>
          </a:p>
        </p:txBody>
      </p:sp>
      <p:sp>
        <p:nvSpPr>
          <p:cNvPr id="3" name="Marcador de contenido 2"/>
          <p:cNvSpPr>
            <a:spLocks noGrp="1"/>
          </p:cNvSpPr>
          <p:nvPr>
            <p:ph idx="1"/>
          </p:nvPr>
        </p:nvSpPr>
        <p:spPr>
          <a:xfrm>
            <a:off x="215420" y="1044265"/>
            <a:ext cx="10134528" cy="5310153"/>
          </a:xfrm>
        </p:spPr>
        <p:txBody>
          <a:bodyPr>
            <a:normAutofit fontScale="85000" lnSpcReduction="10000"/>
          </a:bodyPr>
          <a:lstStyle/>
          <a:p>
            <a:r>
              <a:rPr lang="es-ES" b="1" dirty="0"/>
              <a:t> </a:t>
            </a:r>
            <a:endParaRPr lang="en-US" sz="1200" dirty="0"/>
          </a:p>
          <a:p>
            <a:pPr algn="just"/>
            <a:r>
              <a:rPr lang="es-ES" sz="3300" dirty="0"/>
              <a:t>Ten a la mano la lluvia de ideas que has realizado. Léela minuciosamente una y otra vez. Piensa con detenimiento en las relaciones posibles entre unas ideas y otras. Toma una hoja en blanco. Encabeza la página con el mismo título</a:t>
            </a:r>
            <a:r>
              <a:rPr lang="es-ES" sz="3300" dirty="0" smtClean="0"/>
              <a:t>.</a:t>
            </a:r>
          </a:p>
          <a:p>
            <a:pPr algn="just"/>
            <a:endParaRPr lang="es-ES" sz="3300" dirty="0"/>
          </a:p>
          <a:p>
            <a:pPr algn="just"/>
            <a:r>
              <a:rPr lang="es-ES" sz="3300" dirty="0" smtClean="0"/>
              <a:t> </a:t>
            </a:r>
            <a:r>
              <a:rPr lang="es-ES" sz="3300" dirty="0"/>
              <a:t>Intenta ahora </a:t>
            </a:r>
            <a:r>
              <a:rPr lang="es-ES" sz="3300" dirty="0" smtClean="0"/>
              <a:t>organizar y jerarquizar  tu lista  de </a:t>
            </a:r>
            <a:r>
              <a:rPr lang="es-ES" sz="3300" dirty="0"/>
              <a:t>ideas </a:t>
            </a:r>
            <a:r>
              <a:rPr lang="es-ES" sz="3300" dirty="0" smtClean="0"/>
              <a:t>. Para ello considera </a:t>
            </a:r>
            <a:r>
              <a:rPr lang="es-ES" sz="3300" dirty="0"/>
              <a:t>las relaciones (de </a:t>
            </a:r>
            <a:r>
              <a:rPr lang="es-ES" sz="3300" dirty="0" smtClean="0"/>
              <a:t>inclusión</a:t>
            </a:r>
            <a:r>
              <a:rPr lang="es-ES" sz="3300" dirty="0"/>
              <a:t>, de oposición, de causa-efecto, de ejemplificación, etcétera) que has pensado entre unas y otras. </a:t>
            </a:r>
            <a:r>
              <a:rPr lang="es-ES" sz="3300" dirty="0" smtClean="0"/>
              <a:t>El objetivo radica en que la </a:t>
            </a:r>
            <a:r>
              <a:rPr lang="es-ES" sz="3300" dirty="0"/>
              <a:t>disposición de las ideas grafique cierto tipo de vínculo entre ellas. </a:t>
            </a:r>
            <a:endParaRPr lang="en-US" sz="3300" dirty="0"/>
          </a:p>
        </p:txBody>
      </p:sp>
    </p:spTree>
    <p:extLst>
      <p:ext uri="{BB962C8B-B14F-4D97-AF65-F5344CB8AC3E}">
        <p14:creationId xmlns:p14="http://schemas.microsoft.com/office/powerpoint/2010/main" val="2406685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3" algn="l" defTabSz="457200" rtl="0">
              <a:spcBef>
                <a:spcPct val="0"/>
              </a:spcBef>
            </a:pPr>
            <a:r>
              <a:rPr lang="es-ES" sz="4400" b="1" dirty="0">
                <a:solidFill>
                  <a:schemeClr val="accent1">
                    <a:lumMod val="75000"/>
                  </a:schemeClr>
                </a:solidFill>
              </a:rPr>
              <a:t>Los mapas de </a:t>
            </a:r>
            <a:r>
              <a:rPr lang="es-ES" sz="4400" b="1" dirty="0" smtClean="0">
                <a:solidFill>
                  <a:schemeClr val="accent1">
                    <a:lumMod val="75000"/>
                  </a:schemeClr>
                </a:solidFill>
              </a:rPr>
              <a:t>ideas  o mapas conceptuales </a:t>
            </a:r>
            <a:r>
              <a:rPr lang="en-US" sz="4400" b="1" dirty="0">
                <a:solidFill>
                  <a:schemeClr val="accent1">
                    <a:lumMod val="75000"/>
                  </a:schemeClr>
                </a:solidFill>
              </a:rPr>
              <a:t/>
            </a:r>
            <a:br>
              <a:rPr lang="en-US" sz="4400" b="1" dirty="0">
                <a:solidFill>
                  <a:schemeClr val="accent1">
                    <a:lumMod val="75000"/>
                  </a:schemeClr>
                </a:solidFill>
              </a:rPr>
            </a:br>
            <a:endParaRPr lang="en-US" sz="4400" dirty="0">
              <a:solidFill>
                <a:schemeClr val="accent1">
                  <a:lumMod val="75000"/>
                </a:schemeClr>
              </a:solidFill>
            </a:endParaRPr>
          </a:p>
        </p:txBody>
      </p:sp>
      <p:sp>
        <p:nvSpPr>
          <p:cNvPr id="3" name="Marcador de contenido 2"/>
          <p:cNvSpPr>
            <a:spLocks noGrp="1"/>
          </p:cNvSpPr>
          <p:nvPr>
            <p:ph idx="1"/>
          </p:nvPr>
        </p:nvSpPr>
        <p:spPr>
          <a:xfrm>
            <a:off x="94268" y="1677971"/>
            <a:ext cx="9632828" cy="4703975"/>
          </a:xfrm>
        </p:spPr>
        <p:txBody>
          <a:bodyPr>
            <a:normAutofit/>
          </a:bodyPr>
          <a:lstStyle/>
          <a:p>
            <a:r>
              <a:rPr lang="es-ES" b="1" dirty="0"/>
              <a:t> </a:t>
            </a:r>
            <a:endParaRPr lang="en-US" sz="1200" dirty="0"/>
          </a:p>
          <a:p>
            <a:pPr algn="just"/>
            <a:r>
              <a:rPr lang="es-ES" sz="2400" dirty="0"/>
              <a:t>Los mapas de ideas nos permiten representar gráficamente relaciones entre </a:t>
            </a:r>
            <a:r>
              <a:rPr lang="es-ES" sz="2400" dirty="0" smtClean="0"/>
              <a:t>contenidos</a:t>
            </a:r>
            <a:r>
              <a:rPr lang="es-ES" sz="2400" dirty="0"/>
              <a:t>. Escribe la palabra o frase que expresa el ámbito temático general del que partes y colócala en el centro superior de la página. </a:t>
            </a:r>
            <a:endParaRPr lang="es-ES" sz="2400" dirty="0" smtClean="0"/>
          </a:p>
          <a:p>
            <a:pPr algn="just"/>
            <a:r>
              <a:rPr lang="es-ES" sz="2400" dirty="0" smtClean="0"/>
              <a:t>Ten </a:t>
            </a:r>
            <a:r>
              <a:rPr lang="es-ES" sz="2400" dirty="0"/>
              <a:t>a la mano la lluvia y la lista que has construido en los pasos anteriores. A continuación, organiza </a:t>
            </a:r>
            <a:r>
              <a:rPr lang="es-ES" sz="2400" dirty="0" smtClean="0"/>
              <a:t>las </a:t>
            </a:r>
            <a:r>
              <a:rPr lang="es-ES" sz="2400" b="1" dirty="0" smtClean="0"/>
              <a:t>ideas desde lo más general a lo más específico  </a:t>
            </a:r>
            <a:r>
              <a:rPr lang="es-ES" sz="2400" dirty="0"/>
              <a:t>Escribe los contenidos. Con líneas o flechas determina relaciones entre las ideas. Puedes, inclusive, escribir sobre las líneas el tipo de relación que estableces entre un contenido y otro</a:t>
            </a:r>
            <a:r>
              <a:rPr lang="es-ES" sz="2400" dirty="0" smtClean="0"/>
              <a:t>. </a:t>
            </a:r>
            <a:endParaRPr lang="en-US" sz="2400" dirty="0"/>
          </a:p>
        </p:txBody>
      </p:sp>
    </p:spTree>
    <p:extLst>
      <p:ext uri="{BB962C8B-B14F-4D97-AF65-F5344CB8AC3E}">
        <p14:creationId xmlns:p14="http://schemas.microsoft.com/office/powerpoint/2010/main" val="1739287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1663" y="322362"/>
            <a:ext cx="10050370" cy="6144426"/>
          </a:xfrm>
        </p:spPr>
        <p:txBody>
          <a:bodyPr>
            <a:normAutofit/>
          </a:bodyPr>
          <a:lstStyle/>
          <a:p>
            <a:r>
              <a:rPr lang="es-ES" sz="3500" b="1" dirty="0" smtClean="0">
                <a:solidFill>
                  <a:schemeClr val="accent1">
                    <a:lumMod val="75000"/>
                  </a:schemeClr>
                </a:solidFill>
              </a:rPr>
              <a:t>Los </a:t>
            </a:r>
            <a:r>
              <a:rPr lang="es-ES" sz="3500" b="1" dirty="0">
                <a:solidFill>
                  <a:schemeClr val="accent1">
                    <a:lumMod val="75000"/>
                  </a:schemeClr>
                </a:solidFill>
              </a:rPr>
              <a:t>textos que nos interesan y la necesidad de organizarlos</a:t>
            </a:r>
          </a:p>
          <a:p>
            <a:pPr algn="just"/>
            <a:r>
              <a:rPr lang="es-ES" sz="2400" dirty="0" smtClean="0"/>
              <a:t>Antes </a:t>
            </a:r>
            <a:r>
              <a:rPr lang="es-ES" sz="2400" dirty="0"/>
              <a:t>de empezar la redacción, es </a:t>
            </a:r>
            <a:r>
              <a:rPr lang="es-ES" sz="2400" b="1" dirty="0"/>
              <a:t>necesario organizar el texto </a:t>
            </a:r>
            <a:r>
              <a:rPr lang="es-ES" sz="2400" dirty="0"/>
              <a:t>que se va a </a:t>
            </a:r>
            <a:r>
              <a:rPr lang="es-ES" sz="2400" dirty="0" smtClean="0"/>
              <a:t>escribir. La estructura es </a:t>
            </a:r>
            <a:r>
              <a:rPr lang="es-ES" sz="2400" dirty="0"/>
              <a:t>fundamental, pues asegura que el texto tenga dirección y propósito, es decir, que sea una construcción progresiva de significado </a:t>
            </a:r>
            <a:r>
              <a:rPr lang="es-ES" sz="2400" dirty="0" smtClean="0"/>
              <a:t> </a:t>
            </a:r>
            <a:r>
              <a:rPr lang="es-ES" sz="2400" dirty="0"/>
              <a:t>que se dirige hacia un objetivo comunicativo claro </a:t>
            </a:r>
            <a:r>
              <a:rPr lang="es-ES" sz="2400" dirty="0" smtClean="0"/>
              <a:t>.</a:t>
            </a:r>
            <a:endParaRPr lang="es-ES" sz="2400" dirty="0"/>
          </a:p>
          <a:p>
            <a:pPr algn="just"/>
            <a:r>
              <a:rPr lang="es-ES" sz="2400" dirty="0"/>
              <a:t>Muchos estudiantes universitarios se enfrentan al problema de darles </a:t>
            </a:r>
            <a:r>
              <a:rPr lang="es-ES" sz="2400" dirty="0" smtClean="0"/>
              <a:t>organización y contenido a sus textos. </a:t>
            </a:r>
          </a:p>
          <a:p>
            <a:pPr algn="just"/>
            <a:r>
              <a:rPr lang="es-ES" sz="2400" dirty="0" smtClean="0"/>
              <a:t>Precisamente</a:t>
            </a:r>
            <a:r>
              <a:rPr lang="es-ES" sz="2400" dirty="0"/>
              <a:t>, un testimonio de la calidad del </a:t>
            </a:r>
            <a:r>
              <a:rPr lang="es-ES" sz="2400" dirty="0" smtClean="0"/>
              <a:t>texto se </a:t>
            </a:r>
            <a:r>
              <a:rPr lang="es-ES" sz="2400" dirty="0"/>
              <a:t>expresa en la organización textual. </a:t>
            </a:r>
            <a:endParaRPr lang="en-US" sz="2400" dirty="0"/>
          </a:p>
        </p:txBody>
      </p:sp>
    </p:spTree>
    <p:extLst>
      <p:ext uri="{BB962C8B-B14F-4D97-AF65-F5344CB8AC3E}">
        <p14:creationId xmlns:p14="http://schemas.microsoft.com/office/powerpoint/2010/main" val="1230874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556181" y="546755"/>
            <a:ext cx="10539167" cy="5891752"/>
          </a:xfrm>
          <a:prstGeom prst="rect">
            <a:avLst/>
          </a:prstGeom>
        </p:spPr>
      </p:pic>
      <p:cxnSp>
        <p:nvCxnSpPr>
          <p:cNvPr id="3" name="Conector recto de flecha 2"/>
          <p:cNvCxnSpPr/>
          <p:nvPr/>
        </p:nvCxnSpPr>
        <p:spPr>
          <a:xfrm flipV="1">
            <a:off x="2729948" y="2146852"/>
            <a:ext cx="940904" cy="83488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9228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898</TotalTime>
  <Words>3675</Words>
  <Application>Microsoft Office PowerPoint</Application>
  <PresentationFormat>Panorámica</PresentationFormat>
  <Paragraphs>235</Paragraphs>
  <Slides>50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50</vt:i4>
      </vt:variant>
    </vt:vector>
  </HeadingPairs>
  <TitlesOfParts>
    <vt:vector size="55" baseType="lpstr">
      <vt:lpstr>Arial</vt:lpstr>
      <vt:lpstr>Arial Black</vt:lpstr>
      <vt:lpstr>Trebuchet MS</vt:lpstr>
      <vt:lpstr>Wingdings 3</vt:lpstr>
      <vt:lpstr>Faceta</vt:lpstr>
      <vt:lpstr>Iniciarse en la redacción universitaria: trabajos y reseñas </vt:lpstr>
      <vt:lpstr>Presentación de PowerPoint</vt:lpstr>
      <vt:lpstr>¿Cómo elegir un tema? </vt:lpstr>
      <vt:lpstr>La delimitación del tema </vt:lpstr>
      <vt:lpstr>Presentación de PowerPoint</vt:lpstr>
      <vt:lpstr>La lista de ideas organizadas </vt:lpstr>
      <vt:lpstr>Los mapas de ideas  o mapas conceptuales  </vt:lpstr>
      <vt:lpstr>Presentación de PowerPoint</vt:lpstr>
      <vt:lpstr>Presentación de PowerPoint</vt:lpstr>
      <vt:lpstr>Organizar un esquema   </vt:lpstr>
      <vt:lpstr>Presentación de PowerPoint</vt:lpstr>
      <vt:lpstr>Maneras de organizar un texto  expositivo </vt:lpstr>
      <vt:lpstr>Los párrafos </vt:lpstr>
      <vt:lpstr>Presentación de PowerPoint</vt:lpstr>
      <vt:lpstr>Un requisito fundamental: la conexión  y pertinemcia de las ideas </vt:lpstr>
      <vt:lpstr>Revisa la pertinencia de las ideas </vt:lpstr>
      <vt:lpstr>Párrafo 2 </vt:lpstr>
      <vt:lpstr>Presentación de PowerPoint</vt:lpstr>
      <vt:lpstr>Presentación de PowerPoint</vt:lpstr>
      <vt:lpstr>Presentación de PowerPoint</vt:lpstr>
      <vt:lpstr>¿Qué le indican los marcadores textuales al lector? </vt:lpstr>
      <vt:lpstr>Presentación de PowerPoint</vt:lpstr>
      <vt:lpstr>Presentación de PowerPoint</vt:lpstr>
      <vt:lpstr>Presentación de PowerPoint</vt:lpstr>
      <vt:lpstr>Presentación de PowerPoint</vt:lpstr>
      <vt:lpstr>La reseña </vt:lpstr>
      <vt:lpstr>Presentación de PowerPoint</vt:lpstr>
      <vt:lpstr>Presentación de PowerPoint</vt:lpstr>
      <vt:lpstr>Presentación de PowerPoint</vt:lpstr>
      <vt:lpstr>El trabajo de investigación</vt:lpstr>
      <vt:lpstr>Presentación de PowerPoint</vt:lpstr>
      <vt:lpstr>Presentación de PowerPoint</vt:lpstr>
      <vt:lpstr>Presentación de PowerPoint</vt:lpstr>
      <vt:lpstr>Apoyarse en las ideas de otros </vt:lpstr>
      <vt:lpstr>Apoyarse en hechos   </vt:lpstr>
      <vt:lpstr>Apoyarse en ejemplos </vt:lpstr>
      <vt:lpstr>¿Cómo empezar y cómo terminar el trabajo? </vt:lpstr>
      <vt:lpstr>Presentación de PowerPoint</vt:lpstr>
      <vt:lpstr>Presentación de PowerPoint</vt:lpstr>
      <vt:lpstr>Presentación de PowerPoint</vt:lpstr>
      <vt:lpstr>Presentación de PowerPoint</vt:lpstr>
      <vt:lpstr>Presentación de PowerPoint</vt:lpstr>
      <vt:lpstr>Algunas recomendaciones para corregir la sintaxis </vt:lpstr>
      <vt:lpstr>Presentación de PowerPoint</vt:lpstr>
      <vt:lpstr>Presentación de PowerPoint</vt:lpstr>
      <vt:lpstr>La sintaxis recargada y confusa </vt:lpstr>
      <vt:lpstr>¿Cómo evitar una sintaxis confusa? </vt:lpstr>
      <vt:lpstr>Convierte frases subordinadas en oraciones principales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 ENVY</dc:creator>
  <cp:lastModifiedBy>Ivan</cp:lastModifiedBy>
  <cp:revision>64</cp:revision>
  <dcterms:created xsi:type="dcterms:W3CDTF">2022-02-23T02:03:25Z</dcterms:created>
  <dcterms:modified xsi:type="dcterms:W3CDTF">2026-04-16T13:49:36Z</dcterms:modified>
</cp:coreProperties>
</file>