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5"/>
  </p:notesMasterIdLst>
  <p:sldIdLst>
    <p:sldId id="279" r:id="rId4"/>
    <p:sldId id="257" r:id="rId5"/>
    <p:sldId id="280" r:id="rId6"/>
    <p:sldId id="275" r:id="rId7"/>
    <p:sldId id="345" r:id="rId8"/>
    <p:sldId id="301" r:id="rId9"/>
    <p:sldId id="321" r:id="rId10"/>
    <p:sldId id="339" r:id="rId11"/>
    <p:sldId id="340" r:id="rId12"/>
    <p:sldId id="341" r:id="rId13"/>
    <p:sldId id="342" r:id="rId14"/>
    <p:sldId id="343" r:id="rId15"/>
    <p:sldId id="317" r:id="rId16"/>
    <p:sldId id="281" r:id="rId17"/>
    <p:sldId id="352" r:id="rId18"/>
    <p:sldId id="303" r:id="rId19"/>
    <p:sldId id="304" r:id="rId20"/>
    <p:sldId id="305" r:id="rId21"/>
    <p:sldId id="307" r:id="rId22"/>
    <p:sldId id="336" r:id="rId23"/>
    <p:sldId id="337" r:id="rId24"/>
    <p:sldId id="335" r:id="rId25"/>
    <p:sldId id="334" r:id="rId26"/>
    <p:sldId id="286" r:id="rId27"/>
    <p:sldId id="349" r:id="rId28"/>
    <p:sldId id="346" r:id="rId29"/>
    <p:sldId id="333" r:id="rId30"/>
    <p:sldId id="347" r:id="rId31"/>
    <p:sldId id="350" r:id="rId32"/>
    <p:sldId id="351"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p:cViewPr varScale="1">
        <p:scale>
          <a:sx n="69" d="100"/>
          <a:sy n="69" d="100"/>
        </p:scale>
        <p:origin x="1184"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6D5ED-2FF5-493A-99BA-292F2F985B41}" type="datetimeFigureOut">
              <a:rPr lang="en-US" smtClean="0"/>
              <a:t>11/8/2022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B49D86-B153-4439-AFA4-3C13CF73A291}" type="slidenum">
              <a:rPr lang="en-US" smtClean="0"/>
              <a:t>‹Nº›</a:t>
            </a:fld>
            <a:endParaRPr lang="en-US"/>
          </a:p>
        </p:txBody>
      </p:sp>
    </p:spTree>
    <p:extLst>
      <p:ext uri="{BB962C8B-B14F-4D97-AF65-F5344CB8AC3E}">
        <p14:creationId xmlns:p14="http://schemas.microsoft.com/office/powerpoint/2010/main" val="54258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11/8/2022 11:56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314543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11/8/2022 11:56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2525333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11/8/2022 11:56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3</a:t>
            </a:fld>
            <a:endParaRPr lang="en-US" sz="1200" b="0" i="0">
              <a:latin typeface="Calibri"/>
              <a:ea typeface="+mn-ea"/>
              <a:cs typeface="+mn-cs"/>
            </a:endParaRPr>
          </a:p>
        </p:txBody>
      </p:sp>
    </p:spTree>
    <p:extLst>
      <p:ext uri="{BB962C8B-B14F-4D97-AF65-F5344CB8AC3E}">
        <p14:creationId xmlns:p14="http://schemas.microsoft.com/office/powerpoint/2010/main" val="1374917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11/8/2022 11:56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4</a:t>
            </a:fld>
            <a:endParaRPr lang="en-US" sz="1200" b="0" i="0">
              <a:latin typeface="Calibri"/>
              <a:ea typeface="+mn-ea"/>
              <a:cs typeface="+mn-cs"/>
            </a:endParaRPr>
          </a:p>
        </p:txBody>
      </p:sp>
    </p:spTree>
    <p:extLst>
      <p:ext uri="{BB962C8B-B14F-4D97-AF65-F5344CB8AC3E}">
        <p14:creationId xmlns:p14="http://schemas.microsoft.com/office/powerpoint/2010/main" val="3750989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s-ES" smtClean="0"/>
              <a:t>Haga clic para modificar el estilo de texto del patrón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file:///E:\DID&#195;&#129;CTICA%20II\TALLER%20CR&#195;&#147;NICA.docx#_ftn7"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2827" y="2001001"/>
            <a:ext cx="7681913" cy="1139967"/>
          </a:xfrm>
        </p:spPr>
        <p:txBody>
          <a:bodyPr/>
          <a:lstStyle/>
          <a:p>
            <a:pPr algn="ctr" defTabSz="914400">
              <a:lnSpc>
                <a:spcPct val="90000"/>
              </a:lnSpc>
              <a:spcBef>
                <a:spcPts val="0"/>
              </a:spcBef>
              <a:buNone/>
            </a:pPr>
            <a:r>
              <a:rPr lang="es-ES_tradnl" sz="3600" noProof="1" smtClean="0">
                <a:effectLst>
                  <a:outerShdw blurRad="50800" dist="38100" dir="2700000" algn="tl">
                    <a:prstClr val="black">
                      <a:alpha val="40000"/>
                    </a:prstClr>
                  </a:outerShdw>
                </a:effectLst>
                <a:latin typeface="Calibri"/>
                <a:cs typeface="Arial"/>
              </a:rPr>
              <a:t>LA CRÓNICA PERIODÍSTICA </a:t>
            </a:r>
            <a:br>
              <a:rPr lang="es-ES_tradnl" sz="3600" noProof="1" smtClean="0">
                <a:effectLst>
                  <a:outerShdw blurRad="50800" dist="38100" dir="2700000" algn="tl">
                    <a:prstClr val="black">
                      <a:alpha val="40000"/>
                    </a:prstClr>
                  </a:outerShdw>
                </a:effectLst>
                <a:latin typeface="Calibri"/>
                <a:cs typeface="Arial"/>
              </a:rPr>
            </a:br>
            <a:r>
              <a:rPr lang="es-ES_tradnl" sz="3600" noProof="1" smtClean="0">
                <a:effectLst>
                  <a:outerShdw blurRad="50800" dist="38100" dir="2700000" algn="tl">
                    <a:prstClr val="black">
                      <a:alpha val="40000"/>
                    </a:prstClr>
                  </a:outerShdw>
                </a:effectLst>
                <a:latin typeface="Calibri"/>
                <a:cs typeface="Arial"/>
              </a:rPr>
              <a:t>INTERPRETATIVA</a:t>
            </a:r>
            <a:endParaRPr lang="es-ES_tradnl" sz="3600" b="0" i="0" spc="-150" noProof="1">
              <a:effectLst>
                <a:outerShdw blurRad="50800" dist="38100" dir="2700000" algn="tl">
                  <a:prstClr val="black">
                    <a:alpha val="40000"/>
                  </a:prstClr>
                </a:outerShdw>
              </a:effectLst>
              <a:latin typeface="Calibri"/>
              <a:cs typeface="Arial"/>
            </a:endParaRPr>
          </a:p>
        </p:txBody>
      </p:sp>
      <p:pic>
        <p:nvPicPr>
          <p:cNvPr id="4" name="Imagen 3" descr="File:Logo-Color-&lt;strong&gt;Usach&lt;/strong&gt;-Web.jpg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812292"/>
            <a:ext cx="2090057" cy="1045029"/>
          </a:xfrm>
          <a:prstGeom prst="rect">
            <a:avLst/>
          </a:prstGeom>
        </p:spPr>
      </p:pic>
      <p:sp>
        <p:nvSpPr>
          <p:cNvPr id="5" name="Rectángulo 4"/>
          <p:cNvSpPr/>
          <p:nvPr/>
        </p:nvSpPr>
        <p:spPr>
          <a:xfrm>
            <a:off x="2627783" y="928311"/>
            <a:ext cx="4572000" cy="923330"/>
          </a:xfrm>
          <a:prstGeom prst="rect">
            <a:avLst/>
          </a:prstGeom>
        </p:spPr>
        <p:txBody>
          <a:bodyPr>
            <a:spAutoFit/>
          </a:bodyPr>
          <a:lstStyle/>
          <a:p>
            <a:r>
              <a:rPr lang="es-CL" dirty="0"/>
              <a:t>Universidad de Santiago de Chile </a:t>
            </a:r>
          </a:p>
          <a:p>
            <a:r>
              <a:rPr lang="es-CL" dirty="0"/>
              <a:t>Escuela de Periodismo</a:t>
            </a:r>
          </a:p>
          <a:p>
            <a:r>
              <a:rPr lang="es-CL" dirty="0"/>
              <a:t>Iván Pizarro Vega</a:t>
            </a:r>
          </a:p>
        </p:txBody>
      </p:sp>
      <p:pic>
        <p:nvPicPr>
          <p:cNvPr id="1026" name="Picture 2" descr="Resultado de imagen para cronica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0819" y="3291828"/>
            <a:ext cx="7293943" cy="3161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305427"/>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81000" y="1412875"/>
            <a:ext cx="8382000" cy="4348883"/>
          </a:xfrm>
        </p:spPr>
        <p:txBody>
          <a:bodyPr/>
          <a:lstStyle/>
          <a:p>
            <a:r>
              <a:rPr lang="es-CL" sz="1800" b="1" dirty="0" smtClean="0">
                <a:solidFill>
                  <a:srgbClr val="00B050"/>
                </a:solidFill>
              </a:rPr>
              <a:t>5.- </a:t>
            </a:r>
            <a:r>
              <a:rPr lang="es-CL" sz="1800" b="1" dirty="0">
                <a:solidFill>
                  <a:srgbClr val="00B050"/>
                </a:solidFill>
              </a:rPr>
              <a:t>Lead del telón de fondo</a:t>
            </a:r>
            <a:r>
              <a:rPr lang="es-CL" sz="1800" dirty="0"/>
              <a:t>: Se utiliza sobre todo en crónicas de una cierta extensión. Consiste </a:t>
            </a:r>
            <a:r>
              <a:rPr lang="es-CL" sz="1800" dirty="0" smtClean="0"/>
              <a:t>en </a:t>
            </a:r>
            <a:r>
              <a:rPr lang="es-CL" sz="1800" dirty="0"/>
              <a:t>marcar geográficamente un hecho, antes de entrar en la propia narración de los </a:t>
            </a:r>
            <a:r>
              <a:rPr lang="es-CL" sz="1800" dirty="0" smtClean="0"/>
              <a:t>acontecimientos. </a:t>
            </a:r>
          </a:p>
          <a:p>
            <a:r>
              <a:rPr lang="es-CL" sz="1800" dirty="0"/>
              <a:t/>
            </a:r>
            <a:br>
              <a:rPr lang="es-CL" sz="1800" dirty="0"/>
            </a:br>
            <a:r>
              <a:rPr lang="es-CL" sz="1800" b="1" dirty="0" smtClean="0">
                <a:solidFill>
                  <a:srgbClr val="00B050"/>
                </a:solidFill>
              </a:rPr>
              <a:t>6.- </a:t>
            </a:r>
            <a:r>
              <a:rPr lang="es-CL" sz="1800" b="1" dirty="0">
                <a:solidFill>
                  <a:srgbClr val="00B050"/>
                </a:solidFill>
              </a:rPr>
              <a:t>Lead de la cita: </a:t>
            </a:r>
            <a:r>
              <a:rPr lang="es-CL" sz="1800" dirty="0"/>
              <a:t/>
            </a:r>
            <a:br>
              <a:rPr lang="es-CL" sz="1800" dirty="0"/>
            </a:br>
            <a:r>
              <a:rPr lang="es-CL" sz="1800" dirty="0"/>
              <a:t>"'Yo no mataría a nadie por menos de 15.000 pesetas', dijo Pedro Martínez en el momento de ser detenido con una pistola en el bolsillo para ser disparada." </a:t>
            </a:r>
            <a:endParaRPr lang="es-CL" sz="1800" dirty="0" smtClean="0"/>
          </a:p>
          <a:p>
            <a:r>
              <a:rPr lang="es-CL" sz="1800" b="1" dirty="0">
                <a:solidFill>
                  <a:srgbClr val="00B050"/>
                </a:solidFill>
              </a:rPr>
              <a:t/>
            </a:r>
            <a:br>
              <a:rPr lang="es-CL" sz="1800" b="1" dirty="0">
                <a:solidFill>
                  <a:srgbClr val="00B050"/>
                </a:solidFill>
              </a:rPr>
            </a:br>
            <a:r>
              <a:rPr lang="es-CL" sz="1800" b="1" dirty="0" smtClean="0">
                <a:solidFill>
                  <a:srgbClr val="00B050"/>
                </a:solidFill>
              </a:rPr>
              <a:t>7.- </a:t>
            </a:r>
            <a:r>
              <a:rPr lang="es-CL" sz="1800" b="1" dirty="0">
                <a:solidFill>
                  <a:srgbClr val="00B050"/>
                </a:solidFill>
              </a:rPr>
              <a:t>Lead de la extravagancia</a:t>
            </a:r>
            <a:r>
              <a:rPr lang="es-CL" sz="1800" dirty="0"/>
              <a:t>: Existen muchos tipos de extravagancias: poéticas, por contraste o asociación de ideas, por recursos literarios que tienden a caracterizar una persona, un hecho, una institución... Existe también la extravagancia tipográfica: juego con cuerpos de letras diferentes, con repetición de palabras en diferente composición tipográfica, etc.. </a:t>
            </a:r>
            <a:br>
              <a:rPr lang="es-CL" sz="1800" dirty="0"/>
            </a:br>
            <a:r>
              <a:rPr lang="es-CL" sz="1800" dirty="0"/>
              <a:t>"Si en la Prensa moralizas </a:t>
            </a:r>
            <a:r>
              <a:rPr lang="es-CL" sz="1800" dirty="0" smtClean="0"/>
              <a:t>,  te </a:t>
            </a:r>
            <a:r>
              <a:rPr lang="es-CL" sz="1800" dirty="0"/>
              <a:t>llamarán el palizas." </a:t>
            </a:r>
            <a:br>
              <a:rPr lang="es-CL" sz="1800" dirty="0"/>
            </a:br>
            <a:r>
              <a:rPr lang="es-CL" sz="1800" dirty="0"/>
              <a:t>"En el Ejército, como se sabe, un mulo accidentado puede acarrear más </a:t>
            </a:r>
            <a:r>
              <a:rPr lang="es-CL" sz="1800" dirty="0" smtClean="0"/>
              <a:t>complicaciones </a:t>
            </a:r>
            <a:r>
              <a:rPr lang="es-CL" sz="1800" dirty="0"/>
              <a:t>burocráticas que un hombre." </a:t>
            </a:r>
            <a:br>
              <a:rPr lang="es-CL" sz="1800" dirty="0"/>
            </a:br>
            <a:endParaRPr lang="es-CL" sz="1800" dirty="0"/>
          </a:p>
        </p:txBody>
      </p:sp>
    </p:spTree>
    <p:extLst>
      <p:ext uri="{BB962C8B-B14F-4D97-AF65-F5344CB8AC3E}">
        <p14:creationId xmlns:p14="http://schemas.microsoft.com/office/powerpoint/2010/main" val="71056805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6632"/>
            <a:ext cx="8382000" cy="664797"/>
          </a:xfrm>
        </p:spPr>
        <p:txBody>
          <a:bodyPr/>
          <a:lstStyle/>
          <a:p>
            <a:r>
              <a:rPr lang="es-CL" dirty="0" smtClean="0">
                <a:solidFill>
                  <a:srgbClr val="FFFF00"/>
                </a:solidFill>
              </a:rPr>
              <a:t>EJEMPLOS DE ENTRADAS </a:t>
            </a:r>
            <a:endParaRPr lang="es-CL" dirty="0">
              <a:solidFill>
                <a:srgbClr val="FFFF00"/>
              </a:solidFill>
            </a:endParaRPr>
          </a:p>
        </p:txBody>
      </p:sp>
      <p:sp>
        <p:nvSpPr>
          <p:cNvPr id="3" name="Marcador de contenido 2"/>
          <p:cNvSpPr>
            <a:spLocks noGrp="1"/>
          </p:cNvSpPr>
          <p:nvPr>
            <p:ph idx="1"/>
          </p:nvPr>
        </p:nvSpPr>
        <p:spPr>
          <a:xfrm>
            <a:off x="179512" y="1052736"/>
            <a:ext cx="8583488" cy="5539978"/>
          </a:xfrm>
        </p:spPr>
        <p:txBody>
          <a:bodyPr/>
          <a:lstStyle/>
          <a:p>
            <a:pPr algn="just"/>
            <a:r>
              <a:rPr lang="es-CL" sz="1800" dirty="0"/>
              <a:t>“Esta 	aldea 	es 	tan 	pequeña 	como 	</a:t>
            </a:r>
            <a:r>
              <a:rPr lang="es-CL" sz="1800" dirty="0" smtClean="0"/>
              <a:t>el cementerio  </a:t>
            </a:r>
            <a:r>
              <a:rPr lang="es-CL" sz="1800" dirty="0"/>
              <a:t>de Kentucky,  pero  </a:t>
            </a:r>
            <a:r>
              <a:rPr lang="es-CL" sz="1800" dirty="0" smtClean="0"/>
              <a:t>muchísimo más  </a:t>
            </a:r>
            <a:r>
              <a:rPr lang="es-CL" sz="1800" dirty="0"/>
              <a:t>aburrida”.  (</a:t>
            </a:r>
            <a:r>
              <a:rPr lang="es-CL" sz="1800" i="1" dirty="0"/>
              <a:t>Hemingway  describiendo un pueblo de África</a:t>
            </a:r>
            <a:r>
              <a:rPr lang="es-CL" sz="1800" i="1" dirty="0" smtClean="0"/>
              <a:t>).</a:t>
            </a:r>
          </a:p>
          <a:p>
            <a:pPr algn="just"/>
            <a:endParaRPr lang="es-CL" sz="1800" dirty="0"/>
          </a:p>
          <a:p>
            <a:pPr algn="just"/>
            <a:r>
              <a:rPr lang="es-CL" sz="1800" i="1" dirty="0"/>
              <a:t>b. .</a:t>
            </a:r>
            <a:r>
              <a:rPr lang="es-CL" sz="1800" dirty="0"/>
              <a:t>“Batistuta 	es 	como 	una 	fiera 	que 	se 	la</a:t>
            </a:r>
          </a:p>
          <a:p>
            <a:pPr marL="0" indent="0" algn="just">
              <a:buNone/>
            </a:pPr>
            <a:r>
              <a:rPr lang="es-CL" sz="1800" dirty="0" smtClean="0"/>
              <a:t>      pasa </a:t>
            </a:r>
            <a:r>
              <a:rPr lang="es-CL" sz="1800" dirty="0"/>
              <a:t>enjaulada a pan y agua, de lunes a sábado. El domingo lo sueltan en el área”. </a:t>
            </a:r>
            <a:r>
              <a:rPr lang="es-CL" sz="1800" i="1" dirty="0"/>
              <a:t>(</a:t>
            </a:r>
            <a:r>
              <a:rPr lang="es-CL" sz="1800" i="1" dirty="0" smtClean="0"/>
              <a:t>Osvaldo </a:t>
            </a:r>
            <a:r>
              <a:rPr lang="es-CL" sz="1800" i="1" dirty="0"/>
              <a:t>Soriano, en perfil del futbolista Gabriel Batistuta</a:t>
            </a:r>
            <a:r>
              <a:rPr lang="es-CL" sz="1800" i="1" dirty="0" smtClean="0"/>
              <a:t>).</a:t>
            </a:r>
          </a:p>
          <a:p>
            <a:pPr marL="0" indent="0" algn="just">
              <a:buNone/>
            </a:pPr>
            <a:endParaRPr lang="es-CL" sz="1800" dirty="0"/>
          </a:p>
          <a:p>
            <a:pPr algn="just"/>
            <a:r>
              <a:rPr lang="es-CL" sz="1800" dirty="0"/>
              <a:t>c. “Lo único que siempre dejo para mañana</a:t>
            </a:r>
            <a:r>
              <a:rPr lang="es-CL" sz="1800" dirty="0" smtClean="0"/>
              <a:t>, es </a:t>
            </a:r>
            <a:r>
              <a:rPr lang="es-CL" sz="1800" dirty="0"/>
              <a:t>mi propia muerte”. </a:t>
            </a:r>
            <a:r>
              <a:rPr lang="es-CL" sz="1800" i="1" dirty="0"/>
              <a:t>(Gonzalo Arango en la crónica que escribió sobre el rumor infundado de que se había suicidado</a:t>
            </a:r>
            <a:r>
              <a:rPr lang="es-CL" sz="1800" i="1" dirty="0" smtClean="0"/>
              <a:t>).</a:t>
            </a:r>
          </a:p>
          <a:p>
            <a:pPr algn="just"/>
            <a:endParaRPr lang="es-CL" sz="1800" dirty="0"/>
          </a:p>
          <a:p>
            <a:pPr algn="just"/>
            <a:r>
              <a:rPr lang="es-CL" sz="1800" i="1" dirty="0"/>
              <a:t>d. </a:t>
            </a:r>
            <a:r>
              <a:rPr lang="es-CL" sz="1800" dirty="0"/>
              <a:t>“Trevor  </a:t>
            </a:r>
            <a:r>
              <a:rPr lang="es-CL" sz="1800" dirty="0" err="1"/>
              <a:t>Berbick</a:t>
            </a:r>
            <a:r>
              <a:rPr lang="es-CL" sz="1800" dirty="0"/>
              <a:t>  ya  tiene  la  fórmula  para ganarle   a   Mike   Tyson,   si   acaso   se enfrentan de nuevo en un combate de revancha: un rifle”. </a:t>
            </a:r>
            <a:r>
              <a:rPr lang="es-CL" sz="1800" i="1" dirty="0"/>
              <a:t>(Crónica de la agencia de  noticias  AP,  sobre  la  pelea  en  la  cual Mike  Tyson  le  quitó  el  título  mundial  a Trevor </a:t>
            </a:r>
            <a:r>
              <a:rPr lang="es-CL" sz="1800" i="1" dirty="0" err="1"/>
              <a:t>Berbick</a:t>
            </a:r>
            <a:r>
              <a:rPr lang="es-CL" sz="1800" i="1" dirty="0"/>
              <a:t>, en tan solo un minuto</a:t>
            </a:r>
            <a:r>
              <a:rPr lang="es-CL" sz="1800" i="1" dirty="0" smtClean="0"/>
              <a:t>).</a:t>
            </a:r>
          </a:p>
          <a:p>
            <a:pPr algn="just"/>
            <a:endParaRPr lang="es-CL" sz="1800" dirty="0" smtClean="0"/>
          </a:p>
          <a:p>
            <a:pPr algn="just"/>
            <a:r>
              <a:rPr lang="es-CL" sz="1800" dirty="0" smtClean="0"/>
              <a:t> </a:t>
            </a:r>
            <a:r>
              <a:rPr lang="es-CL" sz="1800" dirty="0"/>
              <a:t>Como se puede ver, todas estas </a:t>
            </a:r>
            <a:r>
              <a:rPr lang="es-CL" sz="1800" dirty="0" smtClean="0"/>
              <a:t>entradas tienen </a:t>
            </a:r>
            <a:r>
              <a:rPr lang="es-CL" sz="1800" dirty="0"/>
              <a:t>en común la contundencia, la brevedad, el no saturar el párrafo de datos informativos </a:t>
            </a:r>
            <a:r>
              <a:rPr lang="es-CL" sz="1800" dirty="0" smtClean="0"/>
              <a:t>, </a:t>
            </a:r>
            <a:r>
              <a:rPr lang="es-CL" sz="1800" dirty="0"/>
              <a:t>sino  elegir  una  idea  y expresarla de manera sugerente.</a:t>
            </a:r>
          </a:p>
          <a:p>
            <a:pPr algn="just"/>
            <a:endParaRPr lang="es-CL" sz="1800" dirty="0"/>
          </a:p>
        </p:txBody>
      </p:sp>
    </p:spTree>
    <p:extLst>
      <p:ext uri="{BB962C8B-B14F-4D97-AF65-F5344CB8AC3E}">
        <p14:creationId xmlns:p14="http://schemas.microsoft.com/office/powerpoint/2010/main" val="86909021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764704"/>
            <a:ext cx="8784976" cy="5398401"/>
          </a:xfrm>
        </p:spPr>
        <p:txBody>
          <a:bodyPr/>
          <a:lstStyle/>
          <a:p>
            <a:pPr algn="just"/>
            <a:r>
              <a:rPr lang="es-CL" sz="2000" dirty="0" smtClean="0">
                <a:solidFill>
                  <a:srgbClr val="00B050"/>
                </a:solidFill>
              </a:rPr>
              <a:t>FINAL O REMATE:   </a:t>
            </a:r>
          </a:p>
          <a:p>
            <a:pPr algn="just"/>
            <a:endParaRPr lang="es-CL" sz="2000" dirty="0"/>
          </a:p>
          <a:p>
            <a:pPr algn="just"/>
            <a:r>
              <a:rPr lang="es-CL" sz="2400" dirty="0" smtClean="0"/>
              <a:t>Hay </a:t>
            </a:r>
            <a:r>
              <a:rPr lang="es-CL" sz="2400" dirty="0"/>
              <a:t>	que 	procurar 	que 	lo </a:t>
            </a:r>
            <a:r>
              <a:rPr lang="es-CL" sz="2400" dirty="0" smtClean="0"/>
              <a:t> que empiece   bien termine </a:t>
            </a:r>
            <a:r>
              <a:rPr lang="es-CL" sz="2400" dirty="0"/>
              <a:t>bien. El remate es definitivo: debe ser redondo, dejar la sensación de que el tema fue cerrado  de la mejor manera  posible.  </a:t>
            </a:r>
            <a:endParaRPr lang="es-CL" sz="2400" dirty="0" smtClean="0"/>
          </a:p>
          <a:p>
            <a:pPr algn="just"/>
            <a:endParaRPr lang="es-CL" sz="2400" dirty="0"/>
          </a:p>
          <a:p>
            <a:pPr algn="just"/>
            <a:r>
              <a:rPr lang="es-ES" sz="2400" dirty="0" smtClean="0"/>
              <a:t>Un </a:t>
            </a:r>
            <a:r>
              <a:rPr lang="es-ES" sz="2400" dirty="0"/>
              <a:t>buen final </a:t>
            </a:r>
            <a:r>
              <a:rPr lang="es-ES" sz="2400" dirty="0" smtClean="0"/>
              <a:t>es </a:t>
            </a:r>
            <a:r>
              <a:rPr lang="es-ES" sz="2400" dirty="0"/>
              <a:t>aquel que resuelve los interrogantes del lector o que genera una confrontación final porque deja una moraleja, o genera un llamado de atención. </a:t>
            </a:r>
            <a:endParaRPr lang="es-ES" sz="2400" dirty="0" smtClean="0"/>
          </a:p>
          <a:p>
            <a:pPr algn="just"/>
            <a:endParaRPr lang="es-ES" sz="2400" dirty="0"/>
          </a:p>
          <a:p>
            <a:pPr algn="just"/>
            <a:endParaRPr lang="es-CL" sz="2400" dirty="0"/>
          </a:p>
          <a:p>
            <a:pPr algn="just"/>
            <a:endParaRPr lang="es-CL" sz="2400" dirty="0" smtClean="0"/>
          </a:p>
          <a:p>
            <a:pPr algn="just"/>
            <a:endParaRPr lang="es-CL" sz="2000" dirty="0"/>
          </a:p>
          <a:p>
            <a:pPr algn="just"/>
            <a:endParaRPr lang="es-CL" sz="2000" dirty="0" smtClean="0"/>
          </a:p>
          <a:p>
            <a:endParaRPr lang="es-CL" sz="2000" dirty="0"/>
          </a:p>
        </p:txBody>
      </p:sp>
    </p:spTree>
    <p:extLst>
      <p:ext uri="{BB962C8B-B14F-4D97-AF65-F5344CB8AC3E}">
        <p14:creationId xmlns:p14="http://schemas.microsoft.com/office/powerpoint/2010/main" val="58133983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75656" y="2924944"/>
            <a:ext cx="7043208" cy="1523494"/>
          </a:xfrm>
        </p:spPr>
        <p:txBody>
          <a:bodyPr/>
          <a:lstStyle/>
          <a:p>
            <a:r>
              <a:rPr lang="es-CL" dirty="0" smtClean="0"/>
              <a:t>PASOS PARA REDACTAR UNA CRÓNICA</a:t>
            </a:r>
            <a:endParaRPr lang="es-CL" dirty="0"/>
          </a:p>
        </p:txBody>
      </p:sp>
    </p:spTree>
    <p:extLst>
      <p:ext uri="{BB962C8B-B14F-4D97-AF65-F5344CB8AC3E}">
        <p14:creationId xmlns:p14="http://schemas.microsoft.com/office/powerpoint/2010/main" val="111240430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230188"/>
            <a:ext cx="8382000" cy="664797"/>
          </a:xfrm>
        </p:spPr>
        <p:txBody>
          <a:bodyPr/>
          <a:lstStyle/>
          <a:p>
            <a:pPr algn="ctr"/>
            <a:r>
              <a:rPr lang="es-EC" dirty="0" smtClean="0">
                <a:solidFill>
                  <a:schemeClr val="bg2">
                    <a:lumMod val="75000"/>
                  </a:schemeClr>
                </a:solidFill>
                <a:latin typeface="Times New Roman" pitchFamily="18" charset="0"/>
                <a:cs typeface="Times New Roman" pitchFamily="18" charset="0"/>
              </a:rPr>
              <a:t>1. ELEGIR EL TEMA</a:t>
            </a:r>
            <a:endParaRPr lang="es-EC" dirty="0">
              <a:solidFill>
                <a:schemeClr val="bg2">
                  <a:lumMod val="75000"/>
                </a:schemeClr>
              </a:solidFill>
              <a:latin typeface="Times New Roman" pitchFamily="18" charset="0"/>
              <a:cs typeface="Times New Roman" pitchFamily="18" charset="0"/>
            </a:endParaRPr>
          </a:p>
        </p:txBody>
      </p:sp>
      <p:sp>
        <p:nvSpPr>
          <p:cNvPr id="3" name="2 Marcador de contenido"/>
          <p:cNvSpPr>
            <a:spLocks noGrp="1"/>
          </p:cNvSpPr>
          <p:nvPr>
            <p:ph sz="quarter" idx="1"/>
          </p:nvPr>
        </p:nvSpPr>
        <p:spPr>
          <a:xfrm>
            <a:off x="251520" y="894985"/>
            <a:ext cx="8382000" cy="2210862"/>
          </a:xfrm>
        </p:spPr>
        <p:txBody>
          <a:bodyPr>
            <a:normAutofit fontScale="25000" lnSpcReduction="20000"/>
          </a:bodyPr>
          <a:lstStyle/>
          <a:p>
            <a:pPr algn="just">
              <a:lnSpc>
                <a:spcPct val="170000"/>
              </a:lnSpc>
              <a:buNone/>
            </a:pPr>
            <a:r>
              <a:rPr lang="es-EC" dirty="0" smtClean="0"/>
              <a:t/>
            </a:r>
            <a:br>
              <a:rPr lang="es-EC" dirty="0" smtClean="0"/>
            </a:br>
            <a:r>
              <a:rPr lang="es-EC" sz="8000" dirty="0" smtClean="0">
                <a:latin typeface="Times New Roman" pitchFamily="18" charset="0"/>
                <a:cs typeface="Times New Roman" pitchFamily="18" charset="0"/>
              </a:rPr>
              <a:t>Quizás sea este género el que más recursos posea para describir atmósferas, situaciones, asuntos, personas.</a:t>
            </a:r>
          </a:p>
          <a:p>
            <a:pPr algn="just">
              <a:lnSpc>
                <a:spcPct val="170000"/>
              </a:lnSpc>
              <a:buNone/>
            </a:pPr>
            <a:r>
              <a:rPr lang="es-ES" sz="8000" dirty="0" smtClean="0">
                <a:latin typeface="Times New Roman" pitchFamily="18" charset="0"/>
                <a:cs typeface="Times New Roman" pitchFamily="18" charset="0"/>
              </a:rPr>
              <a:t>       Existe una tendencia de la crónica latinoamericana a tratar solo temas de compromisos con los marginados .Así lo señala  </a:t>
            </a:r>
            <a:r>
              <a:rPr lang="es-ES" sz="8000" dirty="0">
                <a:latin typeface="Times New Roman" pitchFamily="18" charset="0"/>
                <a:cs typeface="Times New Roman" pitchFamily="18" charset="0"/>
              </a:rPr>
              <a:t>la periodista Leila </a:t>
            </a:r>
            <a:r>
              <a:rPr lang="es-ES" sz="8000" dirty="0" err="1">
                <a:latin typeface="Times New Roman" pitchFamily="18" charset="0"/>
                <a:cs typeface="Times New Roman" pitchFamily="18" charset="0"/>
              </a:rPr>
              <a:t>Guerriero</a:t>
            </a:r>
            <a:r>
              <a:rPr lang="es-ES" sz="8000" dirty="0">
                <a:latin typeface="Times New Roman" pitchFamily="18" charset="0"/>
                <a:cs typeface="Times New Roman" pitchFamily="18" charset="0"/>
              </a:rPr>
              <a:t> (2012) quien expresa que existe más compromiso con el mundo de los marginados, con los que, cronistas y editores, se siente más en deuda, y que un motivante mayor del cronista latinoamericano es la tragedia: . . . nadie puede dudar que la crónica latinoamericana tiene oficio y músculo entrenado para confrontar lo freak, lo marginal, lo pobre, lo violento, lo asesino, lo suicida . . . pero en cambio tiene cierto déficit a la hora de contar historias que no rimen con catástrofe y tragedia</a:t>
            </a:r>
            <a:endParaRPr lang="es-EC" sz="8000" dirty="0" smtClean="0">
              <a:latin typeface="Times New Roman" pitchFamily="18" charset="0"/>
              <a:cs typeface="Times New Roman" pitchFamily="18" charset="0"/>
            </a:endParaRPr>
          </a:p>
          <a:p>
            <a:pPr algn="just">
              <a:lnSpc>
                <a:spcPct val="170000"/>
              </a:lnSpc>
              <a:buNone/>
            </a:pPr>
            <a:r>
              <a:rPr lang="es-EC" sz="8000" dirty="0" smtClean="0">
                <a:latin typeface="Times New Roman" pitchFamily="18" charset="0"/>
                <a:cs typeface="Times New Roman" pitchFamily="18" charset="0"/>
              </a:rPr>
              <a:t>.</a:t>
            </a:r>
            <a:br>
              <a:rPr lang="es-EC" sz="8000" dirty="0" smtClean="0">
                <a:latin typeface="Times New Roman" pitchFamily="18" charset="0"/>
                <a:cs typeface="Times New Roman" pitchFamily="18" charset="0"/>
              </a:rPr>
            </a:br>
            <a:r>
              <a:rPr lang="es-EC" sz="8000" dirty="0" smtClean="0">
                <a:latin typeface="Times New Roman" pitchFamily="18" charset="0"/>
                <a:cs typeface="Times New Roman" pitchFamily="18" charset="0"/>
              </a:rPr>
              <a:t> </a:t>
            </a:r>
            <a:endParaRPr lang="es-EC" sz="8000" dirty="0">
              <a:latin typeface="Times New Roman" pitchFamily="18" charset="0"/>
              <a:cs typeface="Times New Roman" pitchFamily="18" charset="0"/>
            </a:endParaRPr>
          </a:p>
        </p:txBody>
      </p:sp>
    </p:spTree>
    <p:extLst>
      <p:ext uri="{BB962C8B-B14F-4D97-AF65-F5344CB8AC3E}">
        <p14:creationId xmlns:p14="http://schemas.microsoft.com/office/powerpoint/2010/main" val="262568707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1412776"/>
            <a:ext cx="8382000" cy="3102388"/>
          </a:xfrm>
        </p:spPr>
        <p:txBody>
          <a:bodyPr/>
          <a:lstStyle/>
          <a:p>
            <a:pPr algn="just"/>
            <a:r>
              <a:rPr lang="es-EC" dirty="0">
                <a:latin typeface="Times New Roman" pitchFamily="18" charset="0"/>
                <a:cs typeface="Times New Roman" pitchFamily="18" charset="0"/>
              </a:rPr>
              <a:t>Un incendio, un accidente, un descubrimiento, un congreso pueden ser temas de crónica igual que un estado de ánimo o un problema social. La </a:t>
            </a:r>
            <a:r>
              <a:rPr lang="es-EC" b="1" dirty="0">
                <a:solidFill>
                  <a:srgbClr val="00B050"/>
                </a:solidFill>
                <a:latin typeface="Times New Roman" pitchFamily="18" charset="0"/>
                <a:cs typeface="Times New Roman" pitchFamily="18" charset="0"/>
              </a:rPr>
              <a:t>diversidad tipológica</a:t>
            </a:r>
            <a:r>
              <a:rPr lang="es-EC" dirty="0">
                <a:solidFill>
                  <a:srgbClr val="00B050"/>
                </a:solidFill>
                <a:latin typeface="Times New Roman" pitchFamily="18" charset="0"/>
                <a:cs typeface="Times New Roman" pitchFamily="18" charset="0"/>
              </a:rPr>
              <a:t> </a:t>
            </a:r>
            <a:r>
              <a:rPr lang="es-EC" dirty="0">
                <a:latin typeface="Times New Roman" pitchFamily="18" charset="0"/>
                <a:cs typeface="Times New Roman" pitchFamily="18" charset="0"/>
              </a:rPr>
              <a:t>antes enunciada da cuenta de que en ella cabe cualquier asunto siempre que este sea tratado con </a:t>
            </a:r>
            <a:r>
              <a:rPr lang="es-EC" b="1" dirty="0">
                <a:solidFill>
                  <a:srgbClr val="00B050"/>
                </a:solidFill>
                <a:latin typeface="Times New Roman" pitchFamily="18" charset="0"/>
                <a:cs typeface="Times New Roman" pitchFamily="18" charset="0"/>
              </a:rPr>
              <a:t>creatividad y sensibilidad </a:t>
            </a:r>
            <a:r>
              <a:rPr lang="es-EC" dirty="0">
                <a:latin typeface="Times New Roman" pitchFamily="18" charset="0"/>
                <a:cs typeface="Times New Roman" pitchFamily="18" charset="0"/>
              </a:rPr>
              <a:t/>
            </a:r>
            <a:br>
              <a:rPr lang="es-EC"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8178842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solidFill>
                  <a:schemeClr val="bg2">
                    <a:lumMod val="75000"/>
                  </a:schemeClr>
                </a:solidFill>
              </a:rPr>
              <a:t>TEMAS COTIDIANOS  CURIOSOS</a:t>
            </a:r>
            <a:endParaRPr lang="es-CL" dirty="0">
              <a:solidFill>
                <a:schemeClr val="bg2">
                  <a:lumMod val="75000"/>
                </a:schemeClr>
              </a:solidFill>
            </a:endParaRPr>
          </a:p>
        </p:txBody>
      </p:sp>
      <p:sp>
        <p:nvSpPr>
          <p:cNvPr id="3" name="Marcador de contenido 2"/>
          <p:cNvSpPr>
            <a:spLocks noGrp="1"/>
          </p:cNvSpPr>
          <p:nvPr>
            <p:ph idx="1"/>
          </p:nvPr>
        </p:nvSpPr>
        <p:spPr>
          <a:xfrm>
            <a:off x="381000" y="1412875"/>
            <a:ext cx="8382000" cy="4801314"/>
          </a:xfrm>
        </p:spPr>
        <p:txBody>
          <a:bodyPr/>
          <a:lstStyle/>
          <a:p>
            <a:pPr algn="just">
              <a:tabLst>
                <a:tab pos="3321050" algn="l"/>
              </a:tabLst>
            </a:pPr>
            <a:r>
              <a:rPr lang="es-CL" sz="2000" dirty="0"/>
              <a:t>Un elemento que puede potenciar </a:t>
            </a:r>
            <a:r>
              <a:rPr lang="es-CL" sz="2000" dirty="0" smtClean="0"/>
              <a:t>tu tema es </a:t>
            </a:r>
            <a:r>
              <a:rPr lang="es-CL" sz="2000" b="1" dirty="0" smtClean="0">
                <a:solidFill>
                  <a:srgbClr val="00B050"/>
                </a:solidFill>
              </a:rPr>
              <a:t>la curiosidad</a:t>
            </a:r>
            <a:r>
              <a:rPr lang="es-CL" sz="2000" dirty="0" smtClean="0"/>
              <a:t>.  </a:t>
            </a:r>
          </a:p>
          <a:p>
            <a:pPr algn="just">
              <a:tabLst>
                <a:tab pos="3321050" algn="l"/>
              </a:tabLst>
            </a:pPr>
            <a:endParaRPr lang="es-CL" sz="2000" dirty="0"/>
          </a:p>
          <a:p>
            <a:pPr algn="just">
              <a:tabLst>
                <a:tab pos="3321050" algn="l"/>
              </a:tabLst>
            </a:pPr>
            <a:r>
              <a:rPr lang="es-CL" sz="2000" dirty="0" smtClean="0"/>
              <a:t> No   necesariamente   se   trata   de buscar  que  sea  el  hombre  el  que  muerda  al perro,   como   propuso   el   periodista   Charles </a:t>
            </a:r>
            <a:r>
              <a:rPr lang="es-CL" sz="2000" dirty="0" err="1" smtClean="0"/>
              <a:t>Danah</a:t>
            </a:r>
            <a:r>
              <a:rPr lang="es-CL" sz="2000" dirty="0" smtClean="0"/>
              <a:t>. </a:t>
            </a:r>
          </a:p>
          <a:p>
            <a:pPr algn="just">
              <a:tabLst>
                <a:tab pos="3321050" algn="l"/>
              </a:tabLst>
            </a:pPr>
            <a:endParaRPr lang="es-CL" sz="2000" dirty="0"/>
          </a:p>
          <a:p>
            <a:pPr algn="just">
              <a:tabLst>
                <a:tab pos="3321050" algn="l"/>
              </a:tabLst>
            </a:pPr>
            <a:r>
              <a:rPr lang="es-CL" sz="2000" dirty="0" smtClean="0"/>
              <a:t>También los ríos que no se desbordan, los choferes de bus que no se vuelan los semáforos,  la  gente  que  llega  puntual  a  las citas,  los  políticos  que  no  se  roban  ni  un centavo y los partos normales, pueden ser excelente materia prima para un buen cronista. Simplemente, hay que saber </a:t>
            </a:r>
            <a:r>
              <a:rPr lang="es-CL" sz="2000" u="sng" dirty="0" smtClean="0"/>
              <a:t>aprovechar lo que cada  tema  ofrece,   captando   su   esencia   y narrando  con  fuerza  y con  encanto. </a:t>
            </a:r>
          </a:p>
          <a:p>
            <a:pPr algn="just">
              <a:tabLst>
                <a:tab pos="3321050" algn="l"/>
              </a:tabLst>
            </a:pPr>
            <a:endParaRPr lang="es-CL" sz="2000" dirty="0" smtClean="0"/>
          </a:p>
          <a:p>
            <a:pPr algn="just">
              <a:tabLst>
                <a:tab pos="3321050" algn="l"/>
              </a:tabLst>
            </a:pPr>
            <a:r>
              <a:rPr lang="es-CL" sz="2000" dirty="0" smtClean="0"/>
              <a:t> </a:t>
            </a:r>
            <a:r>
              <a:rPr lang="es-CL" sz="2000" dirty="0"/>
              <a:t>Pero  sin </a:t>
            </a:r>
            <a:r>
              <a:rPr lang="es-CL" sz="2000" dirty="0" smtClean="0"/>
              <a:t>duda,   </a:t>
            </a:r>
            <a:r>
              <a:rPr lang="es-CL" sz="2000" u="sng" dirty="0"/>
              <a:t>lo   curioso   funciona   como   un   </a:t>
            </a:r>
            <a:r>
              <a:rPr lang="es-CL" sz="2000" b="1" u="sng" dirty="0"/>
              <a:t>valor agregado</a:t>
            </a:r>
            <a:r>
              <a:rPr lang="es-CL" sz="2000" dirty="0"/>
              <a:t>.   Abundan   los   ejemplos,   como   la historia de amor de un enano de 91 </a:t>
            </a:r>
            <a:r>
              <a:rPr lang="es-CL" sz="2000" dirty="0" smtClean="0"/>
              <a:t>centímetros  y </a:t>
            </a:r>
            <a:r>
              <a:rPr lang="es-CL" sz="2000" dirty="0"/>
              <a:t>una mujer de </a:t>
            </a:r>
            <a:r>
              <a:rPr lang="es-CL" sz="2000" dirty="0" smtClean="0"/>
              <a:t>1;75. O  </a:t>
            </a:r>
            <a:r>
              <a:rPr lang="es-CL" sz="2000" dirty="0"/>
              <a:t>una  </a:t>
            </a:r>
            <a:r>
              <a:rPr lang="es-CL" sz="2000" dirty="0" smtClean="0"/>
              <a:t>sobre </a:t>
            </a:r>
            <a:r>
              <a:rPr lang="es-CL" sz="2000" dirty="0"/>
              <a:t>un ladrón que se metió a robar en un hospital y se quedó dormido.</a:t>
            </a:r>
          </a:p>
        </p:txBody>
      </p:sp>
    </p:spTree>
    <p:extLst>
      <p:ext uri="{BB962C8B-B14F-4D97-AF65-F5344CB8AC3E}">
        <p14:creationId xmlns:p14="http://schemas.microsoft.com/office/powerpoint/2010/main" val="285178087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9"/>
            <a:ext cx="8382000" cy="664797"/>
          </a:xfrm>
        </p:spPr>
        <p:txBody>
          <a:bodyPr/>
          <a:lstStyle/>
          <a:p>
            <a:r>
              <a:rPr lang="es-CL" dirty="0" smtClean="0">
                <a:solidFill>
                  <a:schemeClr val="bg2">
                    <a:lumMod val="75000"/>
                  </a:schemeClr>
                </a:solidFill>
              </a:rPr>
              <a:t>2. ELEMENTOS DE LA CRÓNICA </a:t>
            </a:r>
            <a:endParaRPr lang="es-CL" dirty="0"/>
          </a:p>
        </p:txBody>
      </p:sp>
      <p:sp>
        <p:nvSpPr>
          <p:cNvPr id="3" name="Marcador de contenido 2"/>
          <p:cNvSpPr>
            <a:spLocks noGrp="1"/>
          </p:cNvSpPr>
          <p:nvPr>
            <p:ph idx="1"/>
          </p:nvPr>
        </p:nvSpPr>
        <p:spPr>
          <a:xfrm>
            <a:off x="381000" y="1412875"/>
            <a:ext cx="8382000" cy="1828193"/>
          </a:xfrm>
        </p:spPr>
        <p:txBody>
          <a:bodyPr/>
          <a:lstStyle/>
          <a:p>
            <a:pPr algn="just"/>
            <a:r>
              <a:rPr lang="es-CL" sz="2400" dirty="0" smtClean="0"/>
              <a:t>1.LA INVESTIGACIÓN</a:t>
            </a:r>
            <a:r>
              <a:rPr lang="es-CL" dirty="0" smtClean="0"/>
              <a:t>: </a:t>
            </a:r>
            <a:r>
              <a:rPr lang="es-CL" sz="2000" dirty="0"/>
              <a:t>Una  vez  </a:t>
            </a:r>
            <a:r>
              <a:rPr lang="es-CL" sz="2000" dirty="0" smtClean="0"/>
              <a:t>que tienes  </a:t>
            </a:r>
            <a:r>
              <a:rPr lang="es-CL" sz="2000" dirty="0"/>
              <a:t>el  tema,  lo  que  sigue  es  la </a:t>
            </a:r>
            <a:r>
              <a:rPr lang="es-CL" sz="2000" dirty="0">
                <a:solidFill>
                  <a:srgbClr val="00B050"/>
                </a:solidFill>
              </a:rPr>
              <a:t>investigación</a:t>
            </a:r>
            <a:r>
              <a:rPr lang="es-CL" sz="2000" dirty="0"/>
              <a:t>. Existe la opción de que </a:t>
            </a:r>
            <a:r>
              <a:rPr lang="es-CL" sz="2000" dirty="0" smtClean="0"/>
              <a:t>quieras desarrollar </a:t>
            </a:r>
            <a:r>
              <a:rPr lang="es-CL" sz="2000" dirty="0"/>
              <a:t>el trabajo de campo de manera directa.  Lo  ideal  es  que  saques  un  poco  de tiempo  para  </a:t>
            </a:r>
            <a:r>
              <a:rPr lang="es-CL" sz="2000" b="1" dirty="0"/>
              <a:t>documentarte  </a:t>
            </a:r>
            <a:r>
              <a:rPr lang="es-CL" sz="2000" dirty="0"/>
              <a:t>previamente,  bien sea a través de publicaciones -- escritas o audiovisuales -- o a través de </a:t>
            </a:r>
            <a:r>
              <a:rPr lang="es-CL" sz="2000" b="1" dirty="0"/>
              <a:t>personas</a:t>
            </a:r>
            <a:r>
              <a:rPr lang="es-CL" sz="2000" dirty="0"/>
              <a:t> que conozcan a fondo la materia sobre la cual vas a tratar. </a:t>
            </a:r>
          </a:p>
        </p:txBody>
      </p:sp>
      <p:sp>
        <p:nvSpPr>
          <p:cNvPr id="4" name="Rectángulo 3"/>
          <p:cNvSpPr/>
          <p:nvPr/>
        </p:nvSpPr>
        <p:spPr>
          <a:xfrm>
            <a:off x="138137" y="3683937"/>
            <a:ext cx="8622250" cy="1938992"/>
          </a:xfrm>
          <a:prstGeom prst="rect">
            <a:avLst/>
          </a:prstGeom>
        </p:spPr>
        <p:txBody>
          <a:bodyPr wrap="square">
            <a:spAutoFit/>
          </a:bodyPr>
          <a:lstStyle/>
          <a:p>
            <a:pPr marL="575310" algn="just">
              <a:lnSpc>
                <a:spcPts val="1800"/>
              </a:lnSpc>
              <a:spcAft>
                <a:spcPts val="0"/>
              </a:spcAft>
            </a:pP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2. </a:t>
            </a:r>
            <a:r>
              <a:rPr lang="es-CL" sz="2400" spc="10" dirty="0" smtClean="0">
                <a:latin typeface="Bookman Old Style" panose="02050604050505020204" pitchFamily="18" charset="0"/>
                <a:ea typeface="Arial Unicode MS" panose="020B0604020202020204" pitchFamily="34" charset="-128"/>
                <a:cs typeface="Bookman Old Style" panose="02050604050505020204" pitchFamily="18" charset="0"/>
              </a:rPr>
              <a:t>LA OBSERVACIÓN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 E</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285"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necesa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ri</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3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sabe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32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obse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va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38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Tod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3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2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qu</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30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ti</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en</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j</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os</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 </a:t>
            </a:r>
            <a:r>
              <a:rPr lang="es-CL" spc="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obse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va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 </a:t>
            </a:r>
            <a:r>
              <a:rPr lang="es-CL" spc="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v</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á</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á </a:t>
            </a:r>
            <a:r>
              <a:rPr lang="es-CL" spc="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6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pup</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as</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8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 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u</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 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j</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j</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 s</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genc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16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y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sens</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b</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ili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dad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75" dirty="0">
                <a:latin typeface="Bookman Old Style" panose="02050604050505020204" pitchFamily="18" charset="0"/>
                <a:ea typeface="Arial Unicode MS" panose="020B0604020202020204" pitchFamily="34" charset="-128"/>
                <a:cs typeface="Bookman Old Style" panose="02050604050505020204" pitchFamily="18" charset="0"/>
              </a:rPr>
              <a:t> </a:t>
            </a:r>
            <a:endParaRPr lang="es-CL" spc="175" dirty="0" smtClean="0">
              <a:latin typeface="Bookman Old Style" panose="02050604050505020204" pitchFamily="18" charset="0"/>
              <a:ea typeface="Arial Unicode MS" panose="020B0604020202020204" pitchFamily="34" charset="-128"/>
              <a:cs typeface="Bookman Old Style" panose="02050604050505020204" pitchFamily="18" charset="0"/>
            </a:endParaRPr>
          </a:p>
          <a:p>
            <a:pPr marL="575310" algn="just">
              <a:lnSpc>
                <a:spcPts val="1800"/>
              </a:lnSpc>
              <a:spcAft>
                <a:spcPts val="0"/>
              </a:spcAft>
            </a:pPr>
            <a:endParaRPr lang="es-CL" spc="175" dirty="0">
              <a:latin typeface="Bookman Old Style" panose="02050604050505020204" pitchFamily="18" charset="0"/>
              <a:ea typeface="Arial Unicode MS" panose="020B0604020202020204" pitchFamily="34" charset="-128"/>
              <a:cs typeface="Bookman Old Style" panose="02050604050505020204" pitchFamily="18" charset="0"/>
            </a:endParaRPr>
          </a:p>
          <a:p>
            <a:pPr marL="575310" algn="just">
              <a:lnSpc>
                <a:spcPts val="1800"/>
              </a:lnSpc>
              <a:spcAft>
                <a:spcPts val="0"/>
              </a:spcAft>
            </a:pP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20"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pode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ve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á</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4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3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38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apa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en</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39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obse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vac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ó</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n </a:t>
            </a:r>
            <a:r>
              <a:rPr lang="es-CL" spc="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an</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1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qu</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8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9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desc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b</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1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sona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j</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39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y</a:t>
            </a:r>
            <a:r>
              <a:rPr lang="es-CL" spc="2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3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28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espac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3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pc="2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28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cua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desenvue</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ven</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endParaRPr lang="es-CL"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948172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504" y="836712"/>
            <a:ext cx="8382000" cy="4628960"/>
          </a:xfrm>
        </p:spPr>
        <p:txBody>
          <a:bodyPr/>
          <a:lstStyle/>
          <a:p>
            <a:pPr algn="just"/>
            <a:r>
              <a:rPr lang="es-CL" dirty="0" smtClean="0"/>
              <a:t>3. </a:t>
            </a:r>
            <a:r>
              <a:rPr lang="es-CL" dirty="0"/>
              <a:t>LA ENTREVISTA </a:t>
            </a:r>
            <a:r>
              <a:rPr lang="es-CL" dirty="0" smtClean="0"/>
              <a:t>:   </a:t>
            </a:r>
            <a:r>
              <a:rPr lang="es-CL" dirty="0"/>
              <a:t>Aparte de la observación,  el trabajo de campo implica la realización de </a:t>
            </a:r>
            <a:r>
              <a:rPr lang="es-CL" dirty="0" err="1" smtClean="0"/>
              <a:t>entrevistas.Es</a:t>
            </a:r>
            <a:r>
              <a:rPr lang="es-CL" dirty="0" smtClean="0"/>
              <a:t> </a:t>
            </a:r>
            <a:r>
              <a:rPr lang="es-CL" dirty="0"/>
              <a:t>importante  planear  los cuestionarios,  para no dejar   ningún   aspecto   esencial   por  fuera   y obtener información suficiente y de </a:t>
            </a:r>
            <a:r>
              <a:rPr lang="es-CL" dirty="0" smtClean="0"/>
              <a:t>calidad.</a:t>
            </a:r>
          </a:p>
          <a:p>
            <a:pPr algn="just"/>
            <a:endParaRPr lang="es-CL" dirty="0"/>
          </a:p>
          <a:p>
            <a:pPr algn="just"/>
            <a:r>
              <a:rPr lang="es-CL" dirty="0" smtClean="0"/>
              <a:t>La idea es que </a:t>
            </a:r>
            <a:r>
              <a:rPr lang="es-CL" dirty="0"/>
              <a:t>entreguen  información de calidad, anécdotas, y detalles reveladores y de interés humano.</a:t>
            </a:r>
          </a:p>
        </p:txBody>
      </p:sp>
    </p:spTree>
    <p:extLst>
      <p:ext uri="{BB962C8B-B14F-4D97-AF65-F5344CB8AC3E}">
        <p14:creationId xmlns:p14="http://schemas.microsoft.com/office/powerpoint/2010/main" val="38731112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323528" y="764704"/>
            <a:ext cx="8424936" cy="5616624"/>
          </a:xfrm>
          <a:prstGeom prst="rect">
            <a:avLst/>
          </a:prstGeom>
        </p:spPr>
      </p:pic>
      <p:sp>
        <p:nvSpPr>
          <p:cNvPr id="8" name="Rectángulo 7"/>
          <p:cNvSpPr/>
          <p:nvPr/>
        </p:nvSpPr>
        <p:spPr bwMode="auto">
          <a:xfrm>
            <a:off x="323528" y="404664"/>
            <a:ext cx="2448272" cy="1224136"/>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s-CL" sz="2300" dirty="0" smtClean="0">
                <a:solidFill>
                  <a:schemeClr val="tx1"/>
                </a:solidFill>
                <a:latin typeface="Segoe" pitchFamily="34" charset="0"/>
              </a:rPr>
              <a:t>LENGUAJE </a:t>
            </a:r>
          </a:p>
        </p:txBody>
      </p:sp>
      <p:sp>
        <p:nvSpPr>
          <p:cNvPr id="2" name="Rectángulo 1"/>
          <p:cNvSpPr/>
          <p:nvPr/>
        </p:nvSpPr>
        <p:spPr>
          <a:xfrm>
            <a:off x="3059832" y="216513"/>
            <a:ext cx="5688632" cy="800219"/>
          </a:xfrm>
          <a:prstGeom prst="rect">
            <a:avLst/>
          </a:prstGeom>
        </p:spPr>
        <p:txBody>
          <a:bodyPr wrap="square">
            <a:spAutoFit/>
          </a:bodyPr>
          <a:lstStyle/>
          <a:p>
            <a:r>
              <a:rPr lang="es-CL" sz="2800" dirty="0">
                <a:solidFill>
                  <a:schemeClr val="bg2">
                    <a:lumMod val="75000"/>
                  </a:schemeClr>
                </a:solidFill>
              </a:rPr>
              <a:t>3.Qué contar y cómo REDACTAR</a:t>
            </a:r>
            <a:r>
              <a:rPr lang="es-CL" dirty="0"/>
              <a:t/>
            </a:r>
            <a:br>
              <a:rPr lang="es-CL" dirty="0"/>
            </a:br>
            <a:endParaRPr lang="es-CL" dirty="0"/>
          </a:p>
        </p:txBody>
      </p:sp>
    </p:spTree>
    <p:extLst>
      <p:ext uri="{BB962C8B-B14F-4D97-AF65-F5344CB8AC3E}">
        <p14:creationId xmlns:p14="http://schemas.microsoft.com/office/powerpoint/2010/main" val="406691404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1988840"/>
            <a:ext cx="8280920" cy="4176464"/>
          </a:xfrm>
        </p:spPr>
        <p:txBody>
          <a:bodyPr>
            <a:normAutofit/>
          </a:bodyPr>
          <a:lstStyle/>
          <a:p>
            <a:pPr algn="just"/>
            <a:r>
              <a:rPr lang="es-CL" dirty="0" smtClean="0"/>
              <a:t> </a:t>
            </a:r>
            <a:r>
              <a:rPr lang="es-CL" dirty="0"/>
              <a:t>Martín Vivaldi (1998</a:t>
            </a:r>
            <a:r>
              <a:rPr lang="es-CL" dirty="0" smtClean="0"/>
              <a:t>):  la </a:t>
            </a:r>
            <a:r>
              <a:rPr lang="es-CL" dirty="0"/>
              <a:t>crónica está constituida por información, pero contiene una valoración de los hechos que </a:t>
            </a:r>
            <a:r>
              <a:rPr lang="es-CL" dirty="0" smtClean="0"/>
              <a:t>narra.</a:t>
            </a:r>
            <a:endParaRPr lang="es-ES_tradnl" b="0" i="0" noProof="1">
              <a:solidFill>
                <a:srgbClr val="000000"/>
              </a:solidFill>
            </a:endParaRPr>
          </a:p>
        </p:txBody>
      </p:sp>
      <p:sp>
        <p:nvSpPr>
          <p:cNvPr id="2" name="Rectángulo 1"/>
          <p:cNvSpPr/>
          <p:nvPr/>
        </p:nvSpPr>
        <p:spPr>
          <a:xfrm>
            <a:off x="539552" y="836712"/>
            <a:ext cx="4572000" cy="738664"/>
          </a:xfrm>
          <a:prstGeom prst="rect">
            <a:avLst/>
          </a:prstGeom>
        </p:spPr>
        <p:txBody>
          <a:bodyPr>
            <a:spAutoFit/>
          </a:bodyPr>
          <a:lstStyle/>
          <a:p>
            <a:pPr algn="just"/>
            <a:endParaRPr lang="es-CL" dirty="0"/>
          </a:p>
          <a:p>
            <a:pPr algn="just"/>
            <a:r>
              <a:rPr lang="es-CL" sz="2400" dirty="0" smtClean="0"/>
              <a:t>ALGUNAS   DEFINICIONES </a:t>
            </a:r>
            <a:endParaRPr lang="es-CL" sz="24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9713" y="220953"/>
            <a:ext cx="8382000" cy="886397"/>
          </a:xfrm>
        </p:spPr>
        <p:txBody>
          <a:bodyPr/>
          <a:lstStyle/>
          <a:p>
            <a:r>
              <a:rPr lang="es-CL" sz="3200" b="1" u="heavy" spc="1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A</a:t>
            </a:r>
            <a:r>
              <a:rPr lang="es-CL" sz="3200" b="1" u="heavy" spc="5"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l</a:t>
            </a:r>
            <a:r>
              <a:rPr lang="es-CL" sz="3200" b="1" u="heavy" spc="1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guna</a:t>
            </a:r>
            <a:r>
              <a:rPr lang="es-CL" sz="3200" b="1" u="heavy"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s</a:t>
            </a:r>
            <a:r>
              <a:rPr lang="es-CL" sz="3200" b="1" u="heavy" spc="15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z="3200" b="1" u="heavy" spc="1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pauta</a:t>
            </a:r>
            <a:r>
              <a:rPr lang="es-CL" sz="3200" b="1" u="heavy"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s</a:t>
            </a:r>
            <a:r>
              <a:rPr lang="es-CL" sz="3200" b="1" u="heavy" spc="13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z="3200" b="1" u="heavy" spc="1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par</a:t>
            </a:r>
            <a:r>
              <a:rPr lang="es-CL" sz="3200" b="1" u="heavy"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a</a:t>
            </a:r>
            <a:r>
              <a:rPr lang="es-CL" sz="3200" b="1" u="heavy" spc="95"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z="3200" b="1" u="heavy" spc="5"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l</a:t>
            </a:r>
            <a:r>
              <a:rPr lang="es-CL" sz="3200" b="1" u="heavy"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a</a:t>
            </a:r>
            <a:r>
              <a:rPr lang="es-CL" sz="3200" b="1" u="heavy" spc="55"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z="3200" b="1" u="heavy" spc="1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escr</a:t>
            </a:r>
            <a:r>
              <a:rPr lang="es-CL" sz="3200" b="1" u="heavy" spc="5"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i</a:t>
            </a:r>
            <a:r>
              <a:rPr lang="es-CL" sz="3200" b="1" u="heavy" spc="10"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tur</a:t>
            </a:r>
            <a:r>
              <a:rPr lang="es-CL" sz="3200" b="1" u="heavy" dirty="0">
                <a:solidFill>
                  <a:schemeClr val="bg2">
                    <a:lumMod val="75000"/>
                  </a:schemeClr>
                </a:solidFill>
                <a:latin typeface="Bookman Old Style" panose="02050604050505020204" pitchFamily="18" charset="0"/>
                <a:ea typeface="Arial Unicode MS" panose="020B0604020202020204" pitchFamily="34" charset="-128"/>
                <a:cs typeface="Bookman Old Style" panose="02050604050505020204" pitchFamily="18" charset="0"/>
              </a:rPr>
              <a:t>a</a:t>
            </a:r>
            <a:r>
              <a:rPr lang="es-CL" sz="3200" dirty="0">
                <a:solidFill>
                  <a:schemeClr val="bg2">
                    <a:lumMod val="75000"/>
                  </a:schemeClr>
                </a:solidFill>
                <a:latin typeface="Calibri" panose="020F0502020204030204" pitchFamily="34" charset="0"/>
                <a:ea typeface="Times New Roman" panose="02020603050405020304" pitchFamily="18" charset="0"/>
                <a:cs typeface="Times New Roman" panose="02020603050405020304" pitchFamily="18" charset="0"/>
              </a:rPr>
              <a:t/>
            </a:r>
            <a:br>
              <a:rPr lang="es-CL" sz="3200" dirty="0">
                <a:solidFill>
                  <a:schemeClr val="bg2">
                    <a:lumMod val="75000"/>
                  </a:schemeClr>
                </a:solidFill>
                <a:latin typeface="Calibri" panose="020F0502020204030204" pitchFamily="34" charset="0"/>
                <a:ea typeface="Times New Roman" panose="02020603050405020304" pitchFamily="18" charset="0"/>
                <a:cs typeface="Times New Roman" panose="02020603050405020304" pitchFamily="18" charset="0"/>
              </a:rPr>
            </a:br>
            <a:endParaRPr lang="es-CL" sz="3200" dirty="0">
              <a:solidFill>
                <a:schemeClr val="bg2">
                  <a:lumMod val="75000"/>
                </a:schemeClr>
              </a:solidFill>
            </a:endParaRPr>
          </a:p>
        </p:txBody>
      </p:sp>
      <p:sp>
        <p:nvSpPr>
          <p:cNvPr id="3" name="Marcador de contenido 2"/>
          <p:cNvSpPr>
            <a:spLocks noGrp="1"/>
          </p:cNvSpPr>
          <p:nvPr>
            <p:ph idx="1"/>
          </p:nvPr>
        </p:nvSpPr>
        <p:spPr>
          <a:xfrm>
            <a:off x="200980" y="908720"/>
            <a:ext cx="8382000" cy="2581219"/>
          </a:xfrm>
        </p:spPr>
        <p:txBody>
          <a:bodyPr/>
          <a:lstStyle/>
          <a:p>
            <a:pPr algn="just">
              <a:lnSpc>
                <a:spcPts val="750"/>
              </a:lnSpc>
              <a:spcBef>
                <a:spcPts val="5"/>
              </a:spcBef>
              <a:spcAft>
                <a:spcPts val="0"/>
              </a:spcAft>
            </a:pPr>
            <a:r>
              <a:rPr lang="es-CL" sz="1600" dirty="0">
                <a:latin typeface="Bookman Old Style" panose="02050604050505020204" pitchFamily="18" charset="0"/>
                <a:ea typeface="Arial Unicode MS" panose="020B0604020202020204" pitchFamily="34" charset="-128"/>
                <a:cs typeface="Bookman Old Style" panose="020506040505050202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1000"/>
              </a:lnSpc>
              <a:spcAft>
                <a:spcPts val="0"/>
              </a:spcAft>
            </a:pPr>
            <a:r>
              <a:rPr lang="es-CL" sz="1600" dirty="0">
                <a:latin typeface="Bookman Old Style" panose="02050604050505020204" pitchFamily="18" charset="0"/>
                <a:ea typeface="Arial Unicode MS" panose="020B0604020202020204" pitchFamily="34" charset="-128"/>
                <a:cs typeface="Bookman Old Style" panose="020506040505050202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1000"/>
              </a:lnSpc>
              <a:spcAft>
                <a:spcPts val="0"/>
              </a:spcAft>
            </a:pPr>
            <a:r>
              <a:rPr lang="es-CL" sz="1600" dirty="0">
                <a:latin typeface="Bookman Old Style" panose="02050604050505020204" pitchFamily="18" charset="0"/>
                <a:ea typeface="Arial Unicode MS" panose="020B0604020202020204" pitchFamily="34" charset="-128"/>
                <a:cs typeface="Bookman Old Style" panose="02050604050505020204" pitchFamily="18" charset="0"/>
              </a:rPr>
              <a:t>  </a:t>
            </a:r>
            <a:endParaRPr lang="es-CL" sz="1600" b="1" dirty="0" smtClean="0">
              <a:solidFill>
                <a:srgbClr val="C00000"/>
              </a:solidFill>
              <a:ea typeface="Times New Roman" panose="02020603050405020304" pitchFamily="18" charset="0"/>
              <a:cs typeface="Times New Roman" panose="02020603050405020304" pitchFamily="18" charset="0"/>
            </a:endParaRPr>
          </a:p>
          <a:p>
            <a:pPr algn="just"/>
            <a:r>
              <a:rPr lang="es-CL" sz="2000" b="1" spc="-165" dirty="0" smtClean="0">
                <a:solidFill>
                  <a:srgbClr val="C00000"/>
                </a:solidFill>
                <a:ea typeface="Arial Unicode MS" panose="020B0604020202020204" pitchFamily="34" charset="-128"/>
                <a:cs typeface="Bookman Old Style" panose="02050604050505020204" pitchFamily="18" charset="0"/>
              </a:rPr>
              <a:t> INFORMACIÓN  Y   ESTÉTICA </a:t>
            </a:r>
          </a:p>
          <a:p>
            <a:pPr algn="just"/>
            <a:endParaRPr lang="es-CL" sz="2000" b="1" spc="-165" dirty="0" smtClean="0">
              <a:solidFill>
                <a:srgbClr val="C00000"/>
              </a:solidFill>
              <a:ea typeface="Arial Unicode MS" panose="020B0604020202020204" pitchFamily="34" charset="-128"/>
              <a:cs typeface="Bookman Old Style" panose="02050604050505020204" pitchFamily="18" charset="0"/>
            </a:endParaRPr>
          </a:p>
          <a:p>
            <a:pPr algn="just"/>
            <a:r>
              <a:rPr lang="es-CL" sz="2000" spc="10" dirty="0" smtClean="0">
                <a:latin typeface="Bookman Old Style" panose="02050604050505020204" pitchFamily="18" charset="0"/>
                <a:ea typeface="Arial Unicode MS" panose="020B0604020202020204" pitchFamily="34" charset="-128"/>
                <a:cs typeface="Bookman Old Style" panose="02050604050505020204" pitchFamily="18" charset="0"/>
              </a:rPr>
              <a:t>Po</a:t>
            </a:r>
            <a:r>
              <a:rPr lang="es-CL" sz="2000" dirty="0" smtClean="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135"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u</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y</a:t>
            </a:r>
            <a:r>
              <a:rPr lang="es-CL" sz="2000" spc="1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li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nd</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z="2000" spc="16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qu</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spc="1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esc</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bas</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z="2000" spc="21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spc="1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p</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esen</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spc="21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qu</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spc="1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ón</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ca</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apa</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rt</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z="2000" spc="2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z="2000" spc="45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va</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r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po</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r </a:t>
            </a:r>
            <a:r>
              <a:rPr lang="es-CL" sz="2000" spc="4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u </a:t>
            </a:r>
            <a:r>
              <a:rPr lang="es-CL" sz="2000" spc="4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p</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opues</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es</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é</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ca</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b</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é</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n </a:t>
            </a:r>
            <a:r>
              <a:rPr lang="es-CL" sz="2000" spc="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u</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n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 géne</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o </a:t>
            </a:r>
            <a:r>
              <a:rPr lang="es-CL" sz="2000" spc="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f</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vo</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Aqu</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í</a:t>
            </a:r>
            <a:r>
              <a:rPr lang="es-CL" sz="2000" spc="1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z="2000" spc="10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ene</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z="2000" spc="1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qu</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spc="11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su</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tr</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2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f</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ac</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ó</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spc="24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1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ane</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2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esque</a:t>
            </a:r>
            <a:r>
              <a:rPr lang="es-CL" sz="2000"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á</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29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z="2000" spc="13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1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no</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z="2000" spc="21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pe</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z="2000" spc="1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spc="12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5" dirty="0">
                <a:latin typeface="Bookman Old Style" panose="02050604050505020204" pitchFamily="18" charset="0"/>
                <a:ea typeface="Arial Unicode MS" panose="020B0604020202020204" pitchFamily="34" charset="-128"/>
                <a:cs typeface="Bookman Old Style" panose="02050604050505020204" pitchFamily="18" charset="0"/>
              </a:rPr>
              <a:t>fi</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n y</a:t>
            </a:r>
            <a:r>
              <a:rPr lang="es-CL" sz="2000" spc="3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z="2000" spc="37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cab</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z="2000" spc="4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a:latin typeface="Bookman Old Style" panose="02050604050505020204" pitchFamily="18" charset="0"/>
                <a:ea typeface="Arial Unicode MS" panose="020B0604020202020204" pitchFamily="34" charset="-128"/>
                <a:cs typeface="Bookman Old Style" panose="02050604050505020204" pitchFamily="18" charset="0"/>
              </a:rPr>
              <a:t>debe</a:t>
            </a:r>
            <a:r>
              <a:rPr lang="es-CL" sz="200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z="2000" spc="43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z="2000" spc="10" dirty="0" smtClean="0">
                <a:latin typeface="Bookman Old Style" panose="02050604050505020204" pitchFamily="18" charset="0"/>
                <a:ea typeface="Arial Unicode MS" panose="020B0604020202020204" pitchFamily="34" charset="-128"/>
                <a:cs typeface="Bookman Old Style" panose="02050604050505020204" pitchFamily="18" charset="0"/>
              </a:rPr>
              <a:t>su</a:t>
            </a:r>
            <a:r>
              <a:rPr lang="es-CL" sz="2000" spc="15" dirty="0" smtClean="0">
                <a:latin typeface="Bookman Old Style" panose="02050604050505020204" pitchFamily="18" charset="0"/>
                <a:ea typeface="Arial Unicode MS" panose="020B0604020202020204" pitchFamily="34" charset="-128"/>
                <a:cs typeface="Bookman Old Style" panose="02050604050505020204" pitchFamily="18" charset="0"/>
              </a:rPr>
              <a:t>m</a:t>
            </a:r>
            <a:r>
              <a:rPr lang="es-CL" sz="2000" spc="5" dirty="0" smtClean="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smtClean="0">
                <a:latin typeface="Bookman Old Style" panose="02050604050505020204" pitchFamily="18" charset="0"/>
                <a:ea typeface="Arial Unicode MS" panose="020B0604020202020204" pitchFamily="34" charset="-128"/>
                <a:cs typeface="Bookman Old Style" panose="02050604050505020204" pitchFamily="18" charset="0"/>
              </a:rPr>
              <a:t>n</a:t>
            </a:r>
            <a:r>
              <a:rPr lang="es-CL" sz="2000" spc="5" dirty="0" smtClean="0">
                <a:latin typeface="Bookman Old Style" panose="02050604050505020204" pitchFamily="18" charset="0"/>
                <a:ea typeface="Arial Unicode MS" panose="020B0604020202020204" pitchFamily="34" charset="-128"/>
                <a:cs typeface="Bookman Old Style" panose="02050604050505020204" pitchFamily="18" charset="0"/>
              </a:rPr>
              <a:t>i</a:t>
            </a:r>
            <a:r>
              <a:rPr lang="es-CL" sz="2000" spc="10" dirty="0" smtClean="0">
                <a:latin typeface="Bookman Old Style" panose="02050604050505020204" pitchFamily="18" charset="0"/>
                <a:ea typeface="Arial Unicode MS" panose="020B0604020202020204" pitchFamily="34" charset="-128"/>
                <a:cs typeface="Bookman Old Style" panose="02050604050505020204" pitchFamily="18" charset="0"/>
              </a:rPr>
              <a:t>s</a:t>
            </a:r>
            <a:r>
              <a:rPr lang="es-CL" sz="2000" spc="5" dirty="0" smtClean="0">
                <a:latin typeface="Bookman Old Style" panose="02050604050505020204" pitchFamily="18" charset="0"/>
                <a:ea typeface="Arial Unicode MS" panose="020B0604020202020204" pitchFamily="34" charset="-128"/>
                <a:cs typeface="Bookman Old Style" panose="02050604050505020204" pitchFamily="18" charset="0"/>
              </a:rPr>
              <a:t>tr</a:t>
            </a:r>
            <a:r>
              <a:rPr lang="es-CL" sz="2000" spc="10" dirty="0" smtClean="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spc="5" dirty="0" smtClean="0">
                <a:latin typeface="Bookman Old Style" panose="02050604050505020204" pitchFamily="18" charset="0"/>
                <a:ea typeface="Arial Unicode MS" panose="020B0604020202020204" pitchFamily="34" charset="-128"/>
                <a:cs typeface="Bookman Old Style" panose="02050604050505020204" pitchFamily="18" charset="0"/>
              </a:rPr>
              <a:t>rl</a:t>
            </a:r>
            <a:r>
              <a:rPr lang="es-CL" sz="2000" spc="10" dirty="0" smtClean="0">
                <a:latin typeface="Bookman Old Style" panose="02050604050505020204" pitchFamily="18" charset="0"/>
                <a:ea typeface="Arial Unicode MS" panose="020B0604020202020204" pitchFamily="34" charset="-128"/>
                <a:cs typeface="Bookman Old Style" panose="02050604050505020204" pitchFamily="18" charset="0"/>
              </a:rPr>
              <a:t>a</a:t>
            </a:r>
            <a:r>
              <a:rPr lang="es-CL" sz="2000" dirty="0" smtClean="0">
                <a:latin typeface="Bookman Old Style" panose="02050604050505020204" pitchFamily="18" charset="0"/>
                <a:ea typeface="Arial Unicode MS" panose="020B0604020202020204" pitchFamily="34" charset="-128"/>
                <a:cs typeface="Bookman Old Style" panose="02050604050505020204" pitchFamily="18" charset="0"/>
              </a:rPr>
              <a:t> </a:t>
            </a:r>
            <a:endParaRPr lang="es-CL" sz="2000" dirty="0"/>
          </a:p>
        </p:txBody>
      </p:sp>
      <p:sp>
        <p:nvSpPr>
          <p:cNvPr id="4" name="Rectángulo 3"/>
          <p:cNvSpPr/>
          <p:nvPr/>
        </p:nvSpPr>
        <p:spPr>
          <a:xfrm>
            <a:off x="611560" y="3717032"/>
            <a:ext cx="7560840" cy="1785104"/>
          </a:xfrm>
          <a:prstGeom prst="rect">
            <a:avLst/>
          </a:prstGeom>
        </p:spPr>
        <p:txBody>
          <a:bodyPr wrap="square">
            <a:spAutoFit/>
          </a:bodyPr>
          <a:lstStyle/>
          <a:p>
            <a:r>
              <a:rPr lang="es-CL"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ESTÉTICA DEL LENGUAJE: USO DE FIGURAS  LITERARIAS_</a:t>
            </a:r>
          </a:p>
          <a:p>
            <a:endParaRPr lang="es-CL" dirty="0">
              <a:latin typeface="Calibri" panose="020F0502020204030204" pitchFamily="34" charset="0"/>
              <a:ea typeface="Calibri" panose="020F0502020204030204" pitchFamily="34" charset="0"/>
              <a:cs typeface="Times New Roman" panose="02020603050405020304" pitchFamily="18" charset="0"/>
            </a:endParaRPr>
          </a:p>
          <a:p>
            <a:pPr algn="just"/>
            <a:r>
              <a:rPr lang="es-CL" sz="2400" dirty="0" smtClean="0">
                <a:latin typeface="Calibri" panose="020F0502020204030204" pitchFamily="34" charset="0"/>
                <a:ea typeface="Calibri" panose="020F0502020204030204" pitchFamily="34" charset="0"/>
                <a:cs typeface="Times New Roman" panose="02020603050405020304" pitchFamily="18" charset="0"/>
              </a:rPr>
              <a:t>Las </a:t>
            </a:r>
            <a:r>
              <a:rPr lang="es-CL" sz="2400" dirty="0">
                <a:latin typeface="Calibri" panose="020F0502020204030204" pitchFamily="34" charset="0"/>
                <a:ea typeface="Calibri" panose="020F0502020204030204" pitchFamily="34" charset="0"/>
                <a:cs typeface="Times New Roman" panose="02020603050405020304" pitchFamily="18" charset="0"/>
              </a:rPr>
              <a:t>máquinas de escribir bailan al son del mar de dedos que se les viene encima. La ciudad ya duerme, pero la sala de emergencias está despierta. </a:t>
            </a:r>
            <a:endParaRPr lang="es-CL" sz="2400" dirty="0"/>
          </a:p>
        </p:txBody>
      </p:sp>
    </p:spTree>
    <p:extLst>
      <p:ext uri="{BB962C8B-B14F-4D97-AF65-F5344CB8AC3E}">
        <p14:creationId xmlns:p14="http://schemas.microsoft.com/office/powerpoint/2010/main" val="378416650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1052736"/>
            <a:ext cx="8382000" cy="2000548"/>
          </a:xfrm>
        </p:spPr>
        <p:txBody>
          <a:bodyPr/>
          <a:lstStyle/>
          <a:p>
            <a:pPr algn="just"/>
            <a:r>
              <a:rPr lang="es-CL" sz="2000" b="1" dirty="0" smtClean="0">
                <a:solidFill>
                  <a:srgbClr val="00B050"/>
                </a:solidFill>
              </a:rPr>
              <a:t>OJO !!!!!   </a:t>
            </a:r>
            <a:r>
              <a:rPr lang="es-CL" sz="2000" dirty="0" smtClean="0"/>
              <a:t>Cuando  </a:t>
            </a:r>
            <a:r>
              <a:rPr lang="es-CL" sz="2000" dirty="0"/>
              <a:t>no  tienes  la  preparación para   escribir   en   un   lenguaje   literario,   es preferible   que   narres   de   manera   directa, escueta, en vez de caer en </a:t>
            </a:r>
            <a:r>
              <a:rPr lang="es-CL" sz="2000" dirty="0" smtClean="0"/>
              <a:t>un flojo uso de figuras literarias  </a:t>
            </a:r>
            <a:r>
              <a:rPr lang="es-CL" sz="2000" dirty="0"/>
              <a:t>que no constituye ningún aporte</a:t>
            </a:r>
            <a:r>
              <a:rPr lang="es-CL" sz="2000" dirty="0" smtClean="0"/>
              <a:t>.</a:t>
            </a:r>
          </a:p>
          <a:p>
            <a:pPr algn="just"/>
            <a:r>
              <a:rPr lang="es-CL" sz="2000" dirty="0" smtClean="0"/>
              <a:t> El  uso literario , </a:t>
            </a:r>
            <a:r>
              <a:rPr lang="es-CL" sz="2000" dirty="0"/>
              <a:t>finalmente, no consiste en mencionar las nubes </a:t>
            </a:r>
            <a:r>
              <a:rPr lang="es-CL" sz="2000" dirty="0" smtClean="0"/>
              <a:t>como ovejitas  en el cielo ni </a:t>
            </a:r>
            <a:r>
              <a:rPr lang="es-CL" sz="2000" dirty="0"/>
              <a:t>en decirle “astro rey” al </a:t>
            </a:r>
            <a:r>
              <a:rPr lang="es-CL" sz="2000" dirty="0" smtClean="0"/>
              <a:t>sol, sino en  expresar una idea de la manera más bella y creativa.</a:t>
            </a:r>
            <a:endParaRPr lang="es-CL" sz="2000" dirty="0"/>
          </a:p>
        </p:txBody>
      </p:sp>
      <p:sp>
        <p:nvSpPr>
          <p:cNvPr id="5" name="Rectángulo 4"/>
          <p:cNvSpPr/>
          <p:nvPr/>
        </p:nvSpPr>
        <p:spPr>
          <a:xfrm>
            <a:off x="-180528" y="3549032"/>
            <a:ext cx="8496944" cy="2031325"/>
          </a:xfrm>
          <a:prstGeom prst="rect">
            <a:avLst/>
          </a:prstGeom>
        </p:spPr>
        <p:txBody>
          <a:bodyPr wrap="square">
            <a:spAutoFit/>
          </a:bodyPr>
          <a:lstStyle/>
          <a:p>
            <a:pPr marL="803910" marR="31750" indent="-228600" algn="just">
              <a:spcBef>
                <a:spcPts val="20"/>
              </a:spcBef>
              <a:spcAft>
                <a:spcPts val="0"/>
              </a:spcAft>
            </a:pPr>
            <a:r>
              <a:rPr lang="es-CL" spc="15" dirty="0" smtClean="0">
                <a:latin typeface="Bookman Old Style" panose="02050604050505020204" pitchFamily="18" charset="0"/>
                <a:ea typeface="Arial Unicode MS" panose="020B0604020202020204" pitchFamily="34" charset="-128"/>
                <a:cs typeface="Bookman Old Style" panose="02050604050505020204" pitchFamily="18" charset="0"/>
              </a:rPr>
              <a:t>   H</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uye de </a:t>
            </a:r>
            <a:r>
              <a:rPr lang="es-CL" spc="20"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uga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0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co</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une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y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fr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ase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clichés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obv</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a</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co</a:t>
            </a:r>
            <a:r>
              <a:rPr lang="es-CL" spc="15" dirty="0" smtClean="0">
                <a:latin typeface="Bookman Old Style" panose="02050604050505020204" pitchFamily="18" charset="0"/>
                <a:ea typeface="Arial Unicode MS" panose="020B0604020202020204" pitchFamily="34" charset="-128"/>
                <a:cs typeface="Bookman Old Style" panose="02050604050505020204" pitchFamily="18" charset="0"/>
              </a:rPr>
              <a:t>m</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o </a:t>
            </a:r>
            <a:r>
              <a:rPr lang="es-CL" spc="60"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i </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f</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ue</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a</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n </a:t>
            </a:r>
            <a:r>
              <a:rPr lang="es-CL" spc="80"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l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í</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 </a:t>
            </a:r>
            <a:r>
              <a:rPr lang="es-CL" spc="14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45" dirty="0" smtClean="0">
                <a:latin typeface="Bookman Old Style" panose="02050604050505020204" pitchFamily="18" charset="0"/>
                <a:ea typeface="Arial Unicode MS" panose="020B0604020202020204" pitchFamily="34" charset="-128"/>
                <a:cs typeface="Bookman Old Style" panose="02050604050505020204" pitchFamily="18" charset="0"/>
              </a:rPr>
              <a:t>demonio</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Ev</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18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exp</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es</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one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28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1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es</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1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9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r</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u</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n </a:t>
            </a:r>
            <a:r>
              <a:rPr lang="es-CL" spc="150"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d</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í</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a </a:t>
            </a:r>
            <a:r>
              <a:rPr lang="es-CL" sz="10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co</a:t>
            </a:r>
            <a:r>
              <a:rPr lang="es-CL" spc="15" dirty="0" smtClean="0">
                <a:latin typeface="Bookman Old Style" panose="02050604050505020204" pitchFamily="18" charset="0"/>
                <a:ea typeface="Arial Unicode MS" panose="020B0604020202020204" pitchFamily="34" charset="-128"/>
                <a:cs typeface="Bookman Old Style" panose="02050604050505020204" pitchFamily="18" charset="0"/>
              </a:rPr>
              <a:t>m</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440" dirty="0" smtClean="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cua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qu</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43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40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he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an</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epúb</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ág</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7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ue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neg</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 </a:t>
            </a:r>
            <a:r>
              <a:rPr lang="es-CL" spc="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co</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 </a:t>
            </a:r>
            <a:r>
              <a:rPr lang="es-CL" spc="5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noche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7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co</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spc="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agua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y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4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esa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5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cosa</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spc="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l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des</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ti</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no</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endParaRPr lang="es-CL" sz="1200"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CL" dirty="0">
                <a:latin typeface="Bookman Old Style" panose="02050604050505020204" pitchFamily="18" charset="0"/>
                <a:ea typeface="Arial Unicode MS" panose="020B0604020202020204" pitchFamily="34" charset="-128"/>
                <a:cs typeface="Bookman Old Style" panose="02050604050505020204" pitchFamily="18" charset="0"/>
              </a:rPr>
              <a:t/>
            </a:r>
            <a:br>
              <a:rPr lang="es-CL" dirty="0">
                <a:latin typeface="Bookman Old Style" panose="02050604050505020204" pitchFamily="18" charset="0"/>
                <a:ea typeface="Arial Unicode MS" panose="020B0604020202020204" pitchFamily="34" charset="-128"/>
                <a:cs typeface="Bookman Old Style" panose="02050604050505020204" pitchFamily="18" charset="0"/>
              </a:rPr>
            </a:br>
            <a:endParaRPr lang="es-CL" dirty="0"/>
          </a:p>
        </p:txBody>
      </p:sp>
      <p:sp>
        <p:nvSpPr>
          <p:cNvPr id="2" name="Rectángulo 1"/>
          <p:cNvSpPr/>
          <p:nvPr/>
        </p:nvSpPr>
        <p:spPr>
          <a:xfrm>
            <a:off x="1331640" y="65773"/>
            <a:ext cx="6372498" cy="461665"/>
          </a:xfrm>
          <a:prstGeom prst="rect">
            <a:avLst/>
          </a:prstGeom>
        </p:spPr>
        <p:txBody>
          <a:bodyPr wrap="square">
            <a:spAutoFit/>
          </a:bodyPr>
          <a:lstStyle/>
          <a:p>
            <a:pPr algn="just"/>
            <a:r>
              <a:rPr lang="es-CL" sz="2400" b="1" dirty="0">
                <a:solidFill>
                  <a:srgbClr val="FFFF00"/>
                </a:solidFill>
              </a:rPr>
              <a:t>CUIDADO CON EL USO DEL LENGUAJE LITERARIO   </a:t>
            </a:r>
          </a:p>
        </p:txBody>
      </p:sp>
    </p:spTree>
    <p:extLst>
      <p:ext uri="{BB962C8B-B14F-4D97-AF65-F5344CB8AC3E}">
        <p14:creationId xmlns:p14="http://schemas.microsoft.com/office/powerpoint/2010/main" val="15677338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11560" y="741564"/>
            <a:ext cx="8136904" cy="1384995"/>
          </a:xfrm>
          <a:prstGeom prst="rect">
            <a:avLst/>
          </a:prstGeom>
        </p:spPr>
        <p:txBody>
          <a:bodyPr wrap="square">
            <a:spAutoFit/>
          </a:bodyPr>
          <a:lstStyle/>
          <a:p>
            <a:r>
              <a:rPr lang="es-CL" sz="2400" b="1" dirty="0">
                <a:latin typeface="Calibri" panose="020F0502020204030204" pitchFamily="34" charset="0"/>
                <a:ea typeface="Calibri" panose="020F0502020204030204" pitchFamily="34" charset="0"/>
                <a:cs typeface="Times New Roman" panose="02020603050405020304" pitchFamily="18" charset="0"/>
              </a:rPr>
              <a:t>Emergencias, una noche de guardia en el Hospital Clínicas</a:t>
            </a:r>
            <a:r>
              <a:rPr lang="es-CL" sz="2400" dirty="0">
                <a:latin typeface="Calibri" panose="020F0502020204030204" pitchFamily="34" charset="0"/>
                <a:ea typeface="Calibri" panose="020F0502020204030204" pitchFamily="34" charset="0"/>
                <a:cs typeface="Times New Roman" panose="02020603050405020304" pitchFamily="18" charset="0"/>
              </a:rPr>
              <a:t> </a:t>
            </a:r>
            <a:br>
              <a:rPr lang="es-CL" sz="2400" dirty="0">
                <a:latin typeface="Calibri" panose="020F0502020204030204" pitchFamily="34" charset="0"/>
                <a:ea typeface="Calibri" panose="020F0502020204030204" pitchFamily="34" charset="0"/>
                <a:cs typeface="Times New Roman" panose="02020603050405020304" pitchFamily="18" charset="0"/>
              </a:rPr>
            </a:br>
            <a:r>
              <a:rPr lang="es-CL" sz="2400" dirty="0"/>
              <a:t/>
            </a:r>
            <a:br>
              <a:rPr lang="es-CL" sz="2400" dirty="0"/>
            </a:br>
            <a:r>
              <a:rPr lang="es-CL" dirty="0"/>
              <a:t>Autor: Álex Ayala Ugarte </a:t>
            </a:r>
            <a:r>
              <a:rPr lang="es-CL" dirty="0">
                <a:latin typeface="Calibri" panose="020F0502020204030204" pitchFamily="34" charset="0"/>
                <a:ea typeface="Calibri" panose="020F0502020204030204" pitchFamily="34" charset="0"/>
                <a:cs typeface="Times New Roman" panose="02020603050405020304" pitchFamily="18" charset="0"/>
              </a:rPr>
              <a:t/>
            </a:r>
            <a:br>
              <a:rPr lang="es-CL" dirty="0">
                <a:latin typeface="Calibri" panose="020F0502020204030204" pitchFamily="34" charset="0"/>
                <a:ea typeface="Calibri" panose="020F0502020204030204" pitchFamily="34" charset="0"/>
                <a:cs typeface="Times New Roman" panose="02020603050405020304" pitchFamily="18" charset="0"/>
              </a:rPr>
            </a:br>
            <a:r>
              <a:rPr lang="es-CL" dirty="0" smtClean="0">
                <a:latin typeface="Calibri" panose="020F0502020204030204" pitchFamily="34" charset="0"/>
                <a:ea typeface="Calibri" panose="020F0502020204030204" pitchFamily="34" charset="0"/>
                <a:cs typeface="Times New Roman" panose="02020603050405020304" pitchFamily="18" charset="0"/>
              </a:rPr>
              <a:t>Fragmento</a:t>
            </a:r>
            <a:endParaRPr lang="es-CL" dirty="0"/>
          </a:p>
        </p:txBody>
      </p:sp>
      <p:sp>
        <p:nvSpPr>
          <p:cNvPr id="2" name="Rectángulo 1"/>
          <p:cNvSpPr/>
          <p:nvPr/>
        </p:nvSpPr>
        <p:spPr>
          <a:xfrm>
            <a:off x="323528" y="2492896"/>
            <a:ext cx="8568952" cy="3416320"/>
          </a:xfrm>
          <a:prstGeom prst="rect">
            <a:avLst/>
          </a:prstGeom>
        </p:spPr>
        <p:txBody>
          <a:bodyPr wrap="square">
            <a:spAutoFit/>
          </a:bodyPr>
          <a:lstStyle/>
          <a:p>
            <a:r>
              <a:rPr lang="es-CL" dirty="0"/>
              <a:t>Lunes. Diez de la noche. Las paredes amarillas y verdes del Hospital de Clínicas reflejan el trasiego de varios pares de batas blancas. Un grifo que gotea marca con un compás casi fúnebre los silencios. Una ambulancia de la Red 118 de la Alcaldía espera en el parqueo para salir ante cualquier urgencia. Las máquinas de escribir bailan al son del mar de dedos que se les viene encima. La ciudad ya duerme, pero la sala de emergencias está despierta. </a:t>
            </a:r>
          </a:p>
          <a:p>
            <a:endParaRPr lang="es-CL" dirty="0"/>
          </a:p>
          <a:p>
            <a:r>
              <a:rPr lang="es-CL" dirty="0"/>
              <a:t>Cada noche, todo un mundo abre sus puertas ante la mirada acostumbrada de los doctores. Óscar Romero, jefe de la unidad de emergencias, está de turno. Sus ojos rojos revelan falta de sueño. Una mueca de incredulidad cubre su rostro. El ir y venir de historias es constante. Y él despacha órdenes con la misma seguridad con la que un matarife cercena a su presa. Con todo, este rincón del hospital muestra siempre su propia inercia. </a:t>
            </a:r>
          </a:p>
        </p:txBody>
      </p:sp>
    </p:spTree>
    <p:extLst>
      <p:ext uri="{BB962C8B-B14F-4D97-AF65-F5344CB8AC3E}">
        <p14:creationId xmlns:p14="http://schemas.microsoft.com/office/powerpoint/2010/main" val="774634361"/>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5"/>
          <p:cNvSpPr>
            <a:spLocks noChangeArrowheads="1"/>
          </p:cNvSpPr>
          <p:nvPr/>
        </p:nvSpPr>
        <p:spPr bwMode="auto">
          <a:xfrm>
            <a:off x="152400" y="54868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lgn="ctr" eaLnBrk="1" hangingPunct="1">
              <a:spcBef>
                <a:spcPct val="0"/>
              </a:spcBef>
              <a:buClrTx/>
              <a:buFontTx/>
              <a:buNone/>
            </a:pPr>
            <a:r>
              <a:rPr lang="en-US" sz="3200" dirty="0" err="1" smtClean="0">
                <a:solidFill>
                  <a:srgbClr val="FF0000"/>
                </a:solidFill>
                <a:latin typeface="AR BLANCA" pitchFamily="2" charset="0"/>
              </a:rPr>
              <a:t>Elementos</a:t>
            </a:r>
            <a:r>
              <a:rPr lang="en-US" sz="3200" dirty="0" smtClean="0">
                <a:solidFill>
                  <a:srgbClr val="FF0000"/>
                </a:solidFill>
                <a:latin typeface="AR BLANCA" pitchFamily="2" charset="0"/>
              </a:rPr>
              <a:t> </a:t>
            </a:r>
            <a:r>
              <a:rPr lang="en-US" sz="3200" dirty="0" err="1" smtClean="0">
                <a:solidFill>
                  <a:srgbClr val="FF0000"/>
                </a:solidFill>
                <a:latin typeface="AR BLANCA" pitchFamily="2" charset="0"/>
              </a:rPr>
              <a:t>valorativos</a:t>
            </a:r>
            <a:r>
              <a:rPr lang="en-US" sz="3200" dirty="0" smtClean="0">
                <a:solidFill>
                  <a:srgbClr val="FF0000"/>
                </a:solidFill>
                <a:latin typeface="AR BLANCA" pitchFamily="2" charset="0"/>
              </a:rPr>
              <a:t> de </a:t>
            </a:r>
            <a:r>
              <a:rPr lang="en-US" sz="3200" dirty="0" err="1" smtClean="0">
                <a:solidFill>
                  <a:srgbClr val="FF0000"/>
                </a:solidFill>
                <a:latin typeface="AR BLANCA" pitchFamily="2" charset="0"/>
              </a:rPr>
              <a:t>una</a:t>
            </a:r>
            <a:r>
              <a:rPr lang="en-US" sz="3200" dirty="0" smtClean="0">
                <a:solidFill>
                  <a:srgbClr val="FF0000"/>
                </a:solidFill>
                <a:latin typeface="AR BLANCA" pitchFamily="2" charset="0"/>
              </a:rPr>
              <a:t> </a:t>
            </a:r>
            <a:r>
              <a:rPr lang="en-US" sz="3200" dirty="0" err="1">
                <a:solidFill>
                  <a:srgbClr val="FF0000"/>
                </a:solidFill>
                <a:latin typeface="AR BLANCA" pitchFamily="2" charset="0"/>
              </a:rPr>
              <a:t>crónica</a:t>
            </a:r>
            <a:endParaRPr lang="en-US" sz="3200" dirty="0">
              <a:solidFill>
                <a:srgbClr val="FF0000"/>
              </a:solidFill>
              <a:latin typeface="AR BLANCA" pitchFamily="2" charset="0"/>
            </a:endParaRPr>
          </a:p>
        </p:txBody>
      </p:sp>
      <p:sp>
        <p:nvSpPr>
          <p:cNvPr id="19459" name="Rectangle 26"/>
          <p:cNvSpPr>
            <a:spLocks noChangeArrowheads="1"/>
          </p:cNvSpPr>
          <p:nvPr/>
        </p:nvSpPr>
        <p:spPr bwMode="auto">
          <a:xfrm>
            <a:off x="457200" y="1524000"/>
            <a:ext cx="8219256"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lgn="just" eaLnBrk="1" hangingPunct="1">
              <a:spcBef>
                <a:spcPct val="0"/>
              </a:spcBef>
              <a:buClrTx/>
              <a:buFont typeface="Arial" panose="020B0604020202020204" pitchFamily="34" charset="0"/>
              <a:buChar char="•"/>
            </a:pPr>
            <a:r>
              <a:rPr lang="es-GT" sz="1800" dirty="0">
                <a:solidFill>
                  <a:schemeClr val="tx1"/>
                </a:solidFill>
                <a:latin typeface="Century Gothic" panose="020B0502020202020204" pitchFamily="34" charset="0"/>
              </a:rPr>
              <a:t> </a:t>
            </a:r>
            <a:r>
              <a:rPr lang="es-ES" sz="1800" dirty="0">
                <a:solidFill>
                  <a:schemeClr val="tx1"/>
                </a:solidFill>
                <a:latin typeface="Century Gothic" panose="020B0502020202020204" pitchFamily="34" charset="0"/>
              </a:rPr>
              <a:t>Se suponía ese </a:t>
            </a:r>
            <a:r>
              <a:rPr lang="es-ES" sz="1800" u="sng" dirty="0">
                <a:solidFill>
                  <a:schemeClr val="tx1"/>
                </a:solidFill>
                <a:latin typeface="Century Gothic" panose="020B0502020202020204" pitchFamily="34" charset="0"/>
              </a:rPr>
              <a:t>ansiado y ansioso </a:t>
            </a:r>
            <a:r>
              <a:rPr lang="es-ES" sz="1800" dirty="0">
                <a:solidFill>
                  <a:schemeClr val="tx1"/>
                </a:solidFill>
                <a:latin typeface="Century Gothic" panose="020B0502020202020204" pitchFamily="34" charset="0"/>
              </a:rPr>
              <a:t>viernes (</a:t>
            </a:r>
            <a:r>
              <a:rPr lang="es-ES" sz="1800" dirty="0">
                <a:solidFill>
                  <a:srgbClr val="FF0000"/>
                </a:solidFill>
                <a:latin typeface="Century Gothic" panose="020B0502020202020204" pitchFamily="34" charset="0"/>
              </a:rPr>
              <a:t>calificación de la jornada</a:t>
            </a:r>
            <a:r>
              <a:rPr lang="es-ES" sz="1800" dirty="0">
                <a:solidFill>
                  <a:schemeClr val="tx1"/>
                </a:solidFill>
                <a:latin typeface="Century Gothic" panose="020B0502020202020204" pitchFamily="34" charset="0"/>
              </a:rPr>
              <a:t>) que el </a:t>
            </a:r>
            <a:r>
              <a:rPr lang="es-ES" sz="1800" dirty="0" smtClean="0">
                <a:solidFill>
                  <a:schemeClr val="tx1"/>
                </a:solidFill>
                <a:latin typeface="Century Gothic" panose="020B0502020202020204" pitchFamily="34" charset="0"/>
              </a:rPr>
              <a:t>expresidente </a:t>
            </a:r>
            <a:r>
              <a:rPr lang="es-ES" sz="1800" dirty="0">
                <a:solidFill>
                  <a:schemeClr val="tx1"/>
                </a:solidFill>
                <a:latin typeface="Century Gothic" panose="020B0502020202020204" pitchFamily="34" charset="0"/>
              </a:rPr>
              <a:t>más polémico que jamás haya conocido este país </a:t>
            </a:r>
            <a:r>
              <a:rPr lang="es-ES" sz="1800" dirty="0">
                <a:solidFill>
                  <a:srgbClr val="FF0000"/>
                </a:solidFill>
                <a:latin typeface="Century Gothic" panose="020B0502020202020204" pitchFamily="34" charset="0"/>
              </a:rPr>
              <a:t>(valoración)</a:t>
            </a:r>
            <a:r>
              <a:rPr lang="es-ES" sz="1800" dirty="0">
                <a:solidFill>
                  <a:schemeClr val="tx1"/>
                </a:solidFill>
                <a:latin typeface="Century Gothic" panose="020B0502020202020204" pitchFamily="34" charset="0"/>
              </a:rPr>
              <a:t> llegaría a las nueve de la mañana, en un vuelo privado que lo dejaría en el aeropuerto de </a:t>
            </a:r>
            <a:r>
              <a:rPr lang="es-ES" sz="1800" dirty="0" err="1">
                <a:solidFill>
                  <a:schemeClr val="tx1"/>
                </a:solidFill>
                <a:latin typeface="Century Gothic" panose="020B0502020202020204" pitchFamily="34" charset="0"/>
              </a:rPr>
              <a:t>Soteros</a:t>
            </a:r>
            <a:r>
              <a:rPr lang="es-ES" sz="1800" dirty="0">
                <a:solidFill>
                  <a:schemeClr val="tx1"/>
                </a:solidFill>
                <a:latin typeface="Century Gothic" panose="020B0502020202020204" pitchFamily="34" charset="0"/>
              </a:rPr>
              <a:t>(</a:t>
            </a:r>
            <a:r>
              <a:rPr lang="es-ES" sz="1800" dirty="0">
                <a:solidFill>
                  <a:srgbClr val="FF0000"/>
                </a:solidFill>
                <a:latin typeface="Century Gothic" panose="020B0502020202020204" pitchFamily="34" charset="0"/>
              </a:rPr>
              <a:t>información</a:t>
            </a:r>
            <a:r>
              <a:rPr lang="es-ES" sz="1800" dirty="0" smtClean="0">
                <a:solidFill>
                  <a:schemeClr val="tx1"/>
                </a:solidFill>
                <a:latin typeface="Century Gothic" panose="020B0502020202020204" pitchFamily="34" charset="0"/>
              </a:rPr>
              <a:t>).</a:t>
            </a:r>
          </a:p>
          <a:p>
            <a:pPr algn="just" eaLnBrk="1" hangingPunct="1">
              <a:spcBef>
                <a:spcPct val="0"/>
              </a:spcBef>
              <a:buClrTx/>
              <a:buFont typeface="Arial" panose="020B0604020202020204" pitchFamily="34" charset="0"/>
              <a:buChar char="•"/>
            </a:pPr>
            <a:endParaRPr lang="es-ES" sz="1800" dirty="0">
              <a:solidFill>
                <a:schemeClr val="tx1"/>
              </a:solidFill>
              <a:latin typeface="Century Gothic" panose="020B0502020202020204" pitchFamily="34" charset="0"/>
            </a:endParaRPr>
          </a:p>
          <a:p>
            <a:pPr algn="just" eaLnBrk="1" hangingPunct="1">
              <a:spcBef>
                <a:spcPct val="0"/>
              </a:spcBef>
              <a:buClrTx/>
              <a:buFont typeface="Arial" panose="020B0604020202020204" pitchFamily="34" charset="0"/>
              <a:buChar char="•"/>
            </a:pPr>
            <a:r>
              <a:rPr lang="es-ES" sz="1800" dirty="0" smtClean="0">
                <a:solidFill>
                  <a:schemeClr val="tx1"/>
                </a:solidFill>
                <a:latin typeface="Century Gothic" panose="020B0502020202020204" pitchFamily="34" charset="0"/>
              </a:rPr>
              <a:t>Efectivamente</a:t>
            </a:r>
            <a:r>
              <a:rPr lang="es-ES" sz="1800" dirty="0">
                <a:solidFill>
                  <a:srgbClr val="FF0000"/>
                </a:solidFill>
                <a:latin typeface="Century Gothic" panose="020B0502020202020204" pitchFamily="34" charset="0"/>
              </a:rPr>
              <a:t>,</a:t>
            </a:r>
            <a:r>
              <a:rPr lang="es-ES" sz="1800" dirty="0">
                <a:solidFill>
                  <a:schemeClr val="tx1"/>
                </a:solidFill>
                <a:latin typeface="Century Gothic" panose="020B0502020202020204" pitchFamily="34" charset="0"/>
              </a:rPr>
              <a:t> a ese terminal aéreo arribó, pero no a la hora prevista, y fue allí cuando empezó el calvario de quienes se proponían cubrir para los medios el suceso (</a:t>
            </a:r>
            <a:r>
              <a:rPr lang="es-ES" sz="1800" dirty="0">
                <a:solidFill>
                  <a:srgbClr val="FF0000"/>
                </a:solidFill>
                <a:latin typeface="Century Gothic" panose="020B0502020202020204" pitchFamily="34" charset="0"/>
              </a:rPr>
              <a:t>interpretación que se justificará con la narración que vendrá a continuación</a:t>
            </a:r>
            <a:r>
              <a:rPr lang="es-ES" sz="1800" dirty="0">
                <a:solidFill>
                  <a:schemeClr val="tx1"/>
                </a:solidFill>
                <a:latin typeface="Century Gothic" panose="020B0502020202020204" pitchFamily="34" charset="0"/>
              </a:rPr>
              <a:t>).</a:t>
            </a:r>
            <a:br>
              <a:rPr lang="es-ES" sz="1800" dirty="0">
                <a:solidFill>
                  <a:schemeClr val="tx1"/>
                </a:solidFill>
                <a:latin typeface="Century Gothic" panose="020B0502020202020204" pitchFamily="34" charset="0"/>
              </a:rPr>
            </a:br>
            <a:r>
              <a:rPr lang="es-ES" sz="1800" dirty="0">
                <a:solidFill>
                  <a:schemeClr val="tx1"/>
                </a:solidFill>
                <a:latin typeface="Century Gothic" panose="020B0502020202020204" pitchFamily="34" charset="0"/>
              </a:rPr>
              <a:t>El ex mandatario , quiérase o no, tiene un poder de convocatoria que difícilmente puede ser comparado con el que pueda poseer cualquier otro político chileno (</a:t>
            </a:r>
            <a:r>
              <a:rPr lang="es-ES" sz="1800" dirty="0">
                <a:solidFill>
                  <a:srgbClr val="FF0000"/>
                </a:solidFill>
                <a:latin typeface="Century Gothic" panose="020B0502020202020204" pitchFamily="34" charset="0"/>
              </a:rPr>
              <a:t>interpretación justificada con lo que viene a continuación</a:t>
            </a:r>
            <a:r>
              <a:rPr lang="es-ES" sz="1800" dirty="0">
                <a:solidFill>
                  <a:schemeClr val="tx1"/>
                </a:solidFill>
                <a:latin typeface="Century Gothic" panose="020B0502020202020204" pitchFamily="34" charset="0"/>
              </a:rPr>
              <a:t>). Empezando por el que ejerce sobre los medios de comunicación, cuyos periodistas se encontraban apostados en el mencionado aeropuerto desde muy temprano en la mañana.</a:t>
            </a:r>
          </a:p>
        </p:txBody>
      </p:sp>
    </p:spTree>
    <p:extLst>
      <p:ext uri="{BB962C8B-B14F-4D97-AF65-F5344CB8AC3E}">
        <p14:creationId xmlns:p14="http://schemas.microsoft.com/office/powerpoint/2010/main" val="264327385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9512" y="692696"/>
            <a:ext cx="7992888" cy="461665"/>
          </a:xfrm>
        </p:spPr>
        <p:txBody>
          <a:bodyPr/>
          <a:lstStyle/>
          <a:p>
            <a:pPr algn="just"/>
            <a:r>
              <a:rPr lang="es-CL" sz="1800" dirty="0" smtClean="0"/>
              <a:t>Los </a:t>
            </a:r>
            <a:r>
              <a:rPr lang="es-CL" sz="3600" b="1" dirty="0" smtClean="0">
                <a:solidFill>
                  <a:srgbClr val="00B050"/>
                </a:solidFill>
              </a:rPr>
              <a:t>Segmentos narrativos</a:t>
            </a:r>
            <a:r>
              <a:rPr lang="es-CL" sz="1800" dirty="0" smtClean="0"/>
              <a:t>, que se dedican a los acontecimientos que pueden ser considerados procesos y ponen el acento en el aspecto temporal del relato. Esto hace que predomine </a:t>
            </a:r>
            <a:r>
              <a:rPr lang="es-CL" sz="1800" b="1" dirty="0" smtClean="0">
                <a:solidFill>
                  <a:srgbClr val="FF0000"/>
                </a:solidFill>
              </a:rPr>
              <a:t>el tiempo pretérito  y el presente histórico</a:t>
            </a:r>
            <a:r>
              <a:rPr lang="es-CL" sz="1800" dirty="0" smtClean="0">
                <a:solidFill>
                  <a:srgbClr val="FF0000"/>
                </a:solidFill>
              </a:rPr>
              <a:t>. </a:t>
            </a:r>
          </a:p>
          <a:p>
            <a:pPr algn="just"/>
            <a:endParaRPr lang="es-CL" sz="1800" dirty="0" smtClean="0">
              <a:solidFill>
                <a:srgbClr val="FF0000"/>
              </a:solidFill>
            </a:endParaRPr>
          </a:p>
          <a:p>
            <a:pPr algn="just"/>
            <a:r>
              <a:rPr lang="es-CL" sz="1800" dirty="0"/>
              <a:t>Dicho y hecho. A las 23.20 </a:t>
            </a:r>
            <a:r>
              <a:rPr lang="es-CL" sz="1800" b="1" dirty="0">
                <a:solidFill>
                  <a:srgbClr val="FF0000"/>
                </a:solidFill>
              </a:rPr>
              <a:t>se asoma </a:t>
            </a:r>
            <a:r>
              <a:rPr lang="es-CL" sz="1800" dirty="0"/>
              <a:t>por la puerta el segundo apuñalado de la noche. Es una mujer y los doctores le rodean de inmediato. Tiene en el vientre, adolorido, sangre todavía fresca, y luego de un examen de unos minutos la derivan a otro hospital, pues dispone de un seguro que le cubre en otro centro. "</a:t>
            </a:r>
          </a:p>
          <a:p>
            <a:pPr algn="just"/>
            <a:endParaRPr lang="es-CL" sz="1800" dirty="0" smtClean="0"/>
          </a:p>
          <a:p>
            <a:pPr algn="just"/>
            <a:r>
              <a:rPr lang="es-CL" sz="1800" dirty="0" smtClean="0"/>
              <a:t>Los </a:t>
            </a:r>
            <a:r>
              <a:rPr lang="es-CL" b="1" dirty="0">
                <a:solidFill>
                  <a:srgbClr val="00B050"/>
                </a:solidFill>
              </a:rPr>
              <a:t>Segmentos descriptivos</a:t>
            </a:r>
            <a:r>
              <a:rPr lang="es-CL" sz="1800" dirty="0"/>
              <a:t>, en este caso, el texto se detiene sobre objetos y seres dejando de lado el aspecto temporal. </a:t>
            </a:r>
            <a:r>
              <a:rPr lang="es-CL" sz="1800" dirty="0" smtClean="0"/>
              <a:t>Por </a:t>
            </a:r>
            <a:r>
              <a:rPr lang="es-CL" sz="1800" dirty="0"/>
              <a:t>otra parte, los segmentos </a:t>
            </a:r>
            <a:r>
              <a:rPr lang="es-CL" sz="1800" u="sng" dirty="0"/>
              <a:t>descriptivos colaboran en la creación de la idea de que el periodista estuvo presente </a:t>
            </a:r>
            <a:r>
              <a:rPr lang="es-CL" sz="1800" dirty="0"/>
              <a:t>físicamente en el momento en que el acontecimiento tenía lugar</a:t>
            </a:r>
            <a:r>
              <a:rPr lang="es-CL" sz="1800" dirty="0" smtClean="0"/>
              <a:t>.</a:t>
            </a:r>
          </a:p>
          <a:p>
            <a:pPr algn="just"/>
            <a:endParaRPr lang="es-CL" sz="1800" dirty="0" smtClean="0"/>
          </a:p>
          <a:p>
            <a:pPr algn="just"/>
            <a:r>
              <a:rPr lang="es-CL" sz="1800" dirty="0" smtClean="0"/>
              <a:t>Afuera</a:t>
            </a:r>
            <a:r>
              <a:rPr lang="es-CL" sz="1800" dirty="0"/>
              <a:t>, el frío vela armas. Familiares de los accidentados, a veces </a:t>
            </a:r>
            <a:r>
              <a:rPr lang="es-CL" sz="1800" dirty="0" err="1"/>
              <a:t>semidescalzos</a:t>
            </a:r>
            <a:r>
              <a:rPr lang="es-CL" sz="1800" dirty="0"/>
              <a:t>, mujeres de pollera con el bebé cargado en las espaldas y niños con la piel curtida por el duro sol del altiplano, caliente y </a:t>
            </a:r>
            <a:r>
              <a:rPr lang="es-CL" sz="1800" dirty="0" smtClean="0"/>
              <a:t>frío sentados en </a:t>
            </a:r>
            <a:r>
              <a:rPr lang="es-CL" sz="1800" dirty="0"/>
              <a:t>un par de largos bancos verdes. Sobre sus cabezas, un buzón de sugerencias se alza vacío. A su </a:t>
            </a:r>
            <a:r>
              <a:rPr lang="es-CL" sz="1800" dirty="0" smtClean="0"/>
              <a:t>lado, </a:t>
            </a:r>
            <a:r>
              <a:rPr lang="es-CL" sz="1800" dirty="0"/>
              <a:t>en la sala de espera, un trasnochado policía trata de dar una pequeña cabezadita. La desvelada acaba de comenzar. Y las frazadas son el único consuelo para personas cuyas esperanzas, a menudo, se congelan. </a:t>
            </a:r>
            <a:br>
              <a:rPr lang="es-CL" sz="1800" dirty="0"/>
            </a:br>
            <a:endParaRPr lang="es-CL" sz="1800" dirty="0"/>
          </a:p>
          <a:p>
            <a:pPr algn="just"/>
            <a:endParaRPr lang="es-CL" sz="1800" dirty="0"/>
          </a:p>
          <a:p>
            <a:pPr algn="just"/>
            <a:r>
              <a:rPr lang="es-CL" sz="1800" dirty="0"/>
              <a:t> </a:t>
            </a:r>
          </a:p>
        </p:txBody>
      </p:sp>
      <p:sp>
        <p:nvSpPr>
          <p:cNvPr id="2" name="Rectángulo 1"/>
          <p:cNvSpPr/>
          <p:nvPr/>
        </p:nvSpPr>
        <p:spPr>
          <a:xfrm>
            <a:off x="233300" y="0"/>
            <a:ext cx="8371148" cy="523220"/>
          </a:xfrm>
          <a:prstGeom prst="rect">
            <a:avLst/>
          </a:prstGeom>
        </p:spPr>
        <p:txBody>
          <a:bodyPr wrap="square">
            <a:spAutoFit/>
          </a:bodyPr>
          <a:lstStyle/>
          <a:p>
            <a:pPr algn="just"/>
            <a:r>
              <a:rPr lang="es-CL" sz="2800" b="1" dirty="0" smtClean="0">
                <a:solidFill>
                  <a:srgbClr val="FFFF00"/>
                </a:solidFill>
              </a:rPr>
              <a:t>COMBINACIÓN DE  SEGMENTOS:</a:t>
            </a:r>
            <a:endParaRPr lang="es-CL" sz="2800" b="1" dirty="0">
              <a:solidFill>
                <a:srgbClr val="FFFF00"/>
              </a:solidFill>
            </a:endParaRPr>
          </a:p>
        </p:txBody>
      </p:sp>
    </p:spTree>
    <p:extLst>
      <p:ext uri="{BB962C8B-B14F-4D97-AF65-F5344CB8AC3E}">
        <p14:creationId xmlns:p14="http://schemas.microsoft.com/office/powerpoint/2010/main" val="1286422471"/>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611560" y="1340768"/>
            <a:ext cx="7776864" cy="1938992"/>
          </a:xfrm>
          <a:prstGeom prst="rect">
            <a:avLst/>
          </a:prstGeom>
        </p:spPr>
        <p:txBody>
          <a:bodyPr wrap="square">
            <a:spAutoFit/>
          </a:bodyPr>
          <a:lstStyle/>
          <a:p>
            <a:pPr algn="just"/>
            <a:r>
              <a:rPr lang="es-ES" sz="2400" dirty="0" smtClean="0">
                <a:latin typeface="Calibri" panose="020F0502020204030204" pitchFamily="34" charset="0"/>
                <a:ea typeface="Calibri" panose="020F0502020204030204" pitchFamily="34" charset="0"/>
                <a:cs typeface="Times New Roman" panose="02020603050405020304" pitchFamily="18" charset="0"/>
              </a:rPr>
              <a:t>La </a:t>
            </a:r>
            <a:r>
              <a:rPr lang="es-ES" sz="2400" dirty="0">
                <a:latin typeface="Calibri" panose="020F0502020204030204" pitchFamily="34" charset="0"/>
                <a:ea typeface="Calibri" panose="020F0502020204030204" pitchFamily="34" charset="0"/>
                <a:cs typeface="Times New Roman" panose="02020603050405020304" pitchFamily="18" charset="0"/>
              </a:rPr>
              <a:t>descripción de un jardín (tema principal introductor) supondrá casi necesariamente la enumeración de diversas flores, </a:t>
            </a:r>
            <a:r>
              <a:rPr lang="es-ES" sz="2400" dirty="0" smtClean="0">
                <a:latin typeface="Calibri" panose="020F0502020204030204" pitchFamily="34" charset="0"/>
                <a:ea typeface="Calibri" panose="020F0502020204030204" pitchFamily="34" charset="0"/>
                <a:cs typeface="Times New Roman" panose="02020603050405020304" pitchFamily="18" charset="0"/>
              </a:rPr>
              <a:t>adornos, árboles</a:t>
            </a:r>
            <a:r>
              <a:rPr lang="es-ES" sz="2400" dirty="0">
                <a:latin typeface="Calibri" panose="020F0502020204030204" pitchFamily="34" charset="0"/>
                <a:ea typeface="Calibri" panose="020F0502020204030204" pitchFamily="34" charset="0"/>
                <a:cs typeface="Times New Roman" panose="02020603050405020304" pitchFamily="18" charset="0"/>
              </a:rPr>
              <a:t>, herramientas, etc., que constituyan ese jardín. Cada subtema puede dar igualmente a una expansión </a:t>
            </a:r>
            <a:r>
              <a:rPr lang="es-ES" sz="2400" dirty="0" smtClean="0">
                <a:latin typeface="Calibri" panose="020F0502020204030204" pitchFamily="34" charset="0"/>
                <a:ea typeface="Calibri" panose="020F0502020204030204" pitchFamily="34" charset="0"/>
                <a:cs typeface="Times New Roman" panose="02020603050405020304" pitchFamily="18" charset="0"/>
              </a:rPr>
              <a:t>que funciona </a:t>
            </a:r>
            <a:r>
              <a:rPr lang="es-ES" sz="2400" dirty="0">
                <a:latin typeface="Calibri" panose="020F0502020204030204" pitchFamily="34" charset="0"/>
                <a:ea typeface="Calibri" panose="020F0502020204030204" pitchFamily="34" charset="0"/>
                <a:cs typeface="Times New Roman" panose="02020603050405020304" pitchFamily="18" charset="0"/>
              </a:rPr>
              <a:t>como una glosa de ese subtema. </a:t>
            </a:r>
            <a:endParaRPr lang="en-US" sz="2400" dirty="0"/>
          </a:p>
        </p:txBody>
      </p:sp>
    </p:spTree>
    <p:extLst>
      <p:ext uri="{BB962C8B-B14F-4D97-AF65-F5344CB8AC3E}">
        <p14:creationId xmlns:p14="http://schemas.microsoft.com/office/powerpoint/2010/main" val="3084560754"/>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5536" y="692696"/>
            <a:ext cx="8064896" cy="5632311"/>
          </a:xfrm>
          <a:prstGeom prst="rect">
            <a:avLst/>
          </a:prstGeom>
        </p:spPr>
        <p:txBody>
          <a:bodyPr wrap="square">
            <a:spAutoFit/>
          </a:bodyPr>
          <a:lstStyle/>
          <a:p>
            <a:pPr algn="just"/>
            <a:r>
              <a:rPr lang="es-CL" dirty="0"/>
              <a:t>“</a:t>
            </a:r>
            <a:r>
              <a:rPr lang="es-CL" sz="2400" dirty="0"/>
              <a:t>Aquí, ahora, en ese espacio enorme gris espeluznante hay rayos, fuego, truenos, materia líquida que debería ser sólida: el principio del mundo cuarenta y cuatro veces cada día. Aquí, ahora, en este espacio de posguerra nuclear hay caños como ríos, las grúas </a:t>
            </a:r>
            <a:r>
              <a:rPr lang="es-CL" sz="2400" dirty="0" err="1"/>
              <a:t>dinosaurias</a:t>
            </a:r>
            <a:r>
              <a:rPr lang="es-CL" sz="2400" dirty="0"/>
              <a:t>, las llamas hechas chorro, sus chispas en torrente, cables, el humo negro, azul, azufre, gotas incandescentes en el aire, el polvo de la escoria, las escaleras, los conductos, los guinches como pájaros monstruosos, olor a hierro ardiendo, mugre, sirenas, estallidos, plataformas, calor en llamaradas, las ollas tremebundas donde se cuecen los metales y, muy imperceptibles, los hombres con sus cascos antiparras máscaras tan minúsculos –que parecen casi nada si no fuera porque todo esto es puro hombre, obra del hombre, bravura de los hombres, naturaleza dominada. Aquí se hace el acero”.</a:t>
            </a:r>
          </a:p>
        </p:txBody>
      </p:sp>
      <p:sp>
        <p:nvSpPr>
          <p:cNvPr id="2" name="CuadroTexto 1"/>
          <p:cNvSpPr txBox="1"/>
          <p:nvPr/>
        </p:nvSpPr>
        <p:spPr>
          <a:xfrm>
            <a:off x="2051720" y="0"/>
            <a:ext cx="5166927" cy="707886"/>
          </a:xfrm>
          <a:prstGeom prst="rect">
            <a:avLst/>
          </a:prstGeom>
          <a:noFill/>
        </p:spPr>
        <p:txBody>
          <a:bodyPr wrap="none" rtlCol="0">
            <a:spAutoFit/>
          </a:bodyPr>
          <a:lstStyle/>
          <a:p>
            <a:r>
              <a:rPr lang="es-ES" sz="4000" b="1" dirty="0" smtClean="0">
                <a:solidFill>
                  <a:schemeClr val="bg2">
                    <a:lumMod val="75000"/>
                  </a:schemeClr>
                </a:solidFill>
              </a:rPr>
              <a:t>EJEMPLO  DESCRIPTIVO</a:t>
            </a:r>
            <a:endParaRPr lang="en-US" sz="4000" b="1" dirty="0">
              <a:solidFill>
                <a:schemeClr val="bg2">
                  <a:lumMod val="75000"/>
                </a:schemeClr>
              </a:solidFill>
            </a:endParaRPr>
          </a:p>
        </p:txBody>
      </p:sp>
    </p:spTree>
    <p:extLst>
      <p:ext uri="{BB962C8B-B14F-4D97-AF65-F5344CB8AC3E}">
        <p14:creationId xmlns:p14="http://schemas.microsoft.com/office/powerpoint/2010/main" val="3578027874"/>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07504" y="2994"/>
            <a:ext cx="8496944" cy="7879080"/>
          </a:xfrm>
          <a:prstGeom prst="rect">
            <a:avLst/>
          </a:prstGeom>
        </p:spPr>
        <p:txBody>
          <a:bodyPr wrap="square">
            <a:spAutoFit/>
          </a:bodyPr>
          <a:lstStyle/>
          <a:p>
            <a:pPr algn="just"/>
            <a:endParaRPr lang="es-CL" dirty="0" smtClean="0"/>
          </a:p>
          <a:p>
            <a:pPr algn="just"/>
            <a:endParaRPr lang="es-CL" dirty="0"/>
          </a:p>
          <a:p>
            <a:pPr algn="just"/>
            <a:r>
              <a:rPr lang="es-CL" sz="3200" b="1" dirty="0" smtClean="0">
                <a:solidFill>
                  <a:srgbClr val="00B050"/>
                </a:solidFill>
              </a:rPr>
              <a:t>Los </a:t>
            </a:r>
            <a:r>
              <a:rPr lang="es-CL" sz="3200" b="1" dirty="0">
                <a:solidFill>
                  <a:srgbClr val="00B050"/>
                </a:solidFill>
              </a:rPr>
              <a:t>Segmentos interpretativos y valorativos: </a:t>
            </a:r>
            <a:r>
              <a:rPr lang="es-CL" dirty="0"/>
              <a:t>Emisión de juicios sobre los hechos   </a:t>
            </a:r>
            <a:endParaRPr lang="es-CL" dirty="0" smtClean="0"/>
          </a:p>
          <a:p>
            <a:r>
              <a:rPr lang="es-CL" b="1" dirty="0" smtClean="0"/>
              <a:t>Le </a:t>
            </a:r>
            <a:r>
              <a:rPr lang="es-CL" b="1" dirty="0"/>
              <a:t>dio una lección</a:t>
            </a:r>
          </a:p>
          <a:p>
            <a:pPr algn="just"/>
            <a:r>
              <a:rPr lang="es-CL" dirty="0"/>
              <a:t>Le ganó sin discusión a Alemania </a:t>
            </a:r>
            <a:r>
              <a:rPr lang="es-CL" dirty="0" smtClean="0"/>
              <a:t>1-0 </a:t>
            </a:r>
            <a:r>
              <a:rPr lang="es-CL" dirty="0"/>
              <a:t>en </a:t>
            </a:r>
            <a:r>
              <a:rPr lang="es-CL" dirty="0" err="1"/>
              <a:t>Durban</a:t>
            </a:r>
            <a:r>
              <a:rPr lang="es-CL" dirty="0"/>
              <a:t> con un gol de cabeza de Puyol. Dominó a voluntad jugando un fútbol de alto vuelo. </a:t>
            </a:r>
            <a:r>
              <a:rPr lang="es-CL" dirty="0" smtClean="0"/>
              <a:t>Y </a:t>
            </a:r>
            <a:r>
              <a:rPr lang="es-CL" dirty="0"/>
              <a:t>una noche, ante 60 mil personas en un estadio imponente y ante millones de amantes de este deporte en todo el mundo, apareció España. El equipo que llegaba como favorito y que hasta ahora sólo había mostrado ratos de buen juego, dio una magistral lección de fútbol. Tuvo paciencia para buscar, precisión para tocar y convicción para reivindicar la esencia del juego más hermoso que inventó el hombre.</a:t>
            </a:r>
          </a:p>
          <a:p>
            <a:pPr algn="just"/>
            <a:r>
              <a:rPr lang="es-CL" sz="3200" dirty="0" smtClean="0"/>
              <a:t> </a:t>
            </a:r>
            <a:r>
              <a:rPr lang="es-CL" sz="3200" b="1" dirty="0" smtClean="0">
                <a:solidFill>
                  <a:srgbClr val="00B050"/>
                </a:solidFill>
              </a:rPr>
              <a:t>Los segmentos con diálogo: </a:t>
            </a:r>
            <a:r>
              <a:rPr lang="es-CL" dirty="0" smtClean="0"/>
              <a:t>estos </a:t>
            </a:r>
            <a:r>
              <a:rPr lang="es-CL" dirty="0"/>
              <a:t>segmentos refieren a lo que otros dijeron y pueden incluirse en una crónica a través del discurso directo </a:t>
            </a:r>
            <a:r>
              <a:rPr lang="es-CL" dirty="0" smtClean="0"/>
              <a:t>( dentro y fuera del párrafo).</a:t>
            </a:r>
          </a:p>
          <a:p>
            <a:pPr algn="just"/>
            <a:r>
              <a:rPr lang="es-CL" dirty="0" smtClean="0">
                <a:solidFill>
                  <a:srgbClr val="FF0000"/>
                </a:solidFill>
              </a:rPr>
              <a:t>DIÁLOGO DENTRO DEL PÁRRAFO</a:t>
            </a:r>
            <a:endParaRPr lang="es-CL" dirty="0">
              <a:solidFill>
                <a:srgbClr val="FF0000"/>
              </a:solidFill>
            </a:endParaRPr>
          </a:p>
          <a:p>
            <a:pPr algn="just"/>
            <a:r>
              <a:rPr lang="es-ES" dirty="0" smtClean="0"/>
              <a:t>Ella </a:t>
            </a:r>
            <a:r>
              <a:rPr lang="es-ES" dirty="0"/>
              <a:t>se resiste. Ve con sorna al reportero de televisión, cierra y abre la ventana con enfado y parsimonia, se aleja y vuelve . Los llamados a la huida se acrecientan: “ Salga, </a:t>
            </a:r>
            <a:r>
              <a:rPr lang="es-ES" dirty="0" smtClean="0"/>
              <a:t>señora, por </a:t>
            </a:r>
            <a:r>
              <a:rPr lang="es-ES" dirty="0"/>
              <a:t>favor. ¿</a:t>
            </a:r>
            <a:r>
              <a:rPr lang="es-ES" dirty="0" smtClean="0"/>
              <a:t>Qué no </a:t>
            </a:r>
            <a:r>
              <a:rPr lang="es-ES" dirty="0"/>
              <a:t>ve </a:t>
            </a:r>
            <a:r>
              <a:rPr lang="es-ES" dirty="0" smtClean="0"/>
              <a:t>cómo </a:t>
            </a:r>
            <a:r>
              <a:rPr lang="es-ES" dirty="0"/>
              <a:t>está la situación? No sea terca”.</a:t>
            </a:r>
            <a:br>
              <a:rPr lang="es-ES" dirty="0"/>
            </a:br>
            <a:r>
              <a:rPr lang="es-ES" dirty="0" smtClean="0"/>
              <a:t>Se </a:t>
            </a:r>
            <a:r>
              <a:rPr lang="es-ES" dirty="0"/>
              <a:t>esconde, y al volver el reportero de televisión ya se ha ido, y ella hace un gesto triste, como de quien perdió algo </a:t>
            </a:r>
            <a:r>
              <a:rPr lang="es-ES" dirty="0" smtClean="0"/>
              <a:t>entrañable y le responde: </a:t>
            </a:r>
            <a:r>
              <a:rPr lang="es-ES" dirty="0"/>
              <a:t>“Aquí estoy a gusto. Déjenme en paz”. </a:t>
            </a:r>
            <a:r>
              <a:rPr lang="es-ES" dirty="0" smtClean="0"/>
              <a:t>Y </a:t>
            </a:r>
            <a:r>
              <a:rPr lang="es-ES" dirty="0"/>
              <a:t>de nuevo cierra la ventana y se </a:t>
            </a:r>
            <a:r>
              <a:rPr lang="es-ES" dirty="0" smtClean="0"/>
              <a:t>retira.</a:t>
            </a:r>
            <a:endParaRPr lang="es-CL" dirty="0" smtClean="0"/>
          </a:p>
          <a:p>
            <a:endParaRPr lang="es-CL" sz="1600" dirty="0"/>
          </a:p>
          <a:p>
            <a:endParaRPr lang="es-CL" sz="1600" dirty="0"/>
          </a:p>
          <a:p>
            <a:endParaRPr lang="es-CL" sz="1600" dirty="0"/>
          </a:p>
          <a:p>
            <a:r>
              <a:rPr lang="es-CL" sz="1600" dirty="0"/>
              <a:t> </a:t>
            </a:r>
            <a:r>
              <a:rPr lang="es-CL" sz="1600" u="sng" baseline="30000" dirty="0">
                <a:hlinkClick r:id="rId2"/>
              </a:rPr>
              <a:t>7]</a:t>
            </a:r>
            <a:endParaRPr lang="es-CL" sz="1600" dirty="0"/>
          </a:p>
        </p:txBody>
      </p:sp>
    </p:spTree>
    <p:extLst>
      <p:ext uri="{BB962C8B-B14F-4D97-AF65-F5344CB8AC3E}">
        <p14:creationId xmlns:p14="http://schemas.microsoft.com/office/powerpoint/2010/main" val="49958007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67544" y="980728"/>
            <a:ext cx="7992888" cy="4524315"/>
          </a:xfrm>
          <a:prstGeom prst="rect">
            <a:avLst/>
          </a:prstGeom>
        </p:spPr>
        <p:txBody>
          <a:bodyPr wrap="square">
            <a:spAutoFit/>
          </a:bodyPr>
          <a:lstStyle/>
          <a:p>
            <a:r>
              <a:rPr lang="es-CL" dirty="0" smtClean="0">
                <a:solidFill>
                  <a:srgbClr val="FF0000"/>
                </a:solidFill>
              </a:rPr>
              <a:t>DIÁLOGO FUERA DEL PÁRRAFO</a:t>
            </a:r>
          </a:p>
          <a:p>
            <a:endParaRPr lang="es-CL" dirty="0" smtClean="0"/>
          </a:p>
          <a:p>
            <a:r>
              <a:rPr lang="es-CL" dirty="0" smtClean="0"/>
              <a:t>—¿</a:t>
            </a:r>
            <a:r>
              <a:rPr lang="es-CL" dirty="0"/>
              <a:t>Recuerdas la primera vez?</a:t>
            </a:r>
          </a:p>
          <a:p>
            <a:r>
              <a:rPr lang="es-CL" dirty="0"/>
              <a:t>—Sí, claro. La primera vez… la primera vez un tipo cargaba un litro de miche (aguardiente). Entonces se metió un trago y se quedó dormido… dizque me iba a regalar el organismo; y llegué yo y ¡</a:t>
            </a:r>
            <a:r>
              <a:rPr lang="es-CL" dirty="0" err="1"/>
              <a:t>pran</a:t>
            </a:r>
            <a:r>
              <a:rPr lang="es-CL" dirty="0"/>
              <a:t>!, me lo comí. Si usted… si usted me ofrece miche, nos lo tomamos. Usted se toma la botellita y se emborracha… se emborracha y se deja… se deja matar.</a:t>
            </a:r>
          </a:p>
          <a:p>
            <a:r>
              <a:rPr lang="es-CL" dirty="0"/>
              <a:t>—¿Quién fue el primero?</a:t>
            </a:r>
          </a:p>
          <a:p>
            <a:r>
              <a:rPr lang="es-CL" dirty="0"/>
              <a:t>—Cuando me llevaron a </a:t>
            </a:r>
            <a:r>
              <a:rPr lang="es-CL" dirty="0" err="1"/>
              <a:t>Peribeca</a:t>
            </a:r>
            <a:r>
              <a:rPr lang="es-CL" dirty="0"/>
              <a:t> (colonia siquiátrica) yo ya me había comido a uno. Fue… fue uno que se llama Cruz… Cruz. Un tipo ahí. Uno </a:t>
            </a:r>
            <a:r>
              <a:rPr lang="es-CL" dirty="0" err="1"/>
              <a:t>colora’o</a:t>
            </a:r>
            <a:r>
              <a:rPr lang="es-CL" dirty="0"/>
              <a:t> él.</a:t>
            </a:r>
          </a:p>
          <a:p>
            <a:r>
              <a:rPr lang="es-CL" dirty="0"/>
              <a:t>—¿Tenías herramientas para matar?</a:t>
            </a:r>
          </a:p>
          <a:p>
            <a:r>
              <a:rPr lang="es-CL" dirty="0"/>
              <a:t>—¡Claro! Eso hay herramientas especializadas… herramientas especializadas: yo tenía una… una… una cabilla de esas… de esas… gruesas. Con eso golpeaba: un toquecito ahí, y listo, en la cabeza, ¡</a:t>
            </a:r>
            <a:r>
              <a:rPr lang="es-CL" dirty="0" err="1"/>
              <a:t>plin</a:t>
            </a:r>
            <a:r>
              <a:rPr lang="es-CL" dirty="0"/>
              <a:t>! Eso llega uno y de una vez lo corta, como un conejo. ¿Usted ha comido… ha comido… peras? Bueno, igual: como comer peras.</a:t>
            </a:r>
          </a:p>
        </p:txBody>
      </p:sp>
    </p:spTree>
    <p:extLst>
      <p:ext uri="{BB962C8B-B14F-4D97-AF65-F5344CB8AC3E}">
        <p14:creationId xmlns:p14="http://schemas.microsoft.com/office/powerpoint/2010/main" val="2521405386"/>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260648"/>
            <a:ext cx="7992888" cy="1523494"/>
          </a:xfrm>
        </p:spPr>
        <p:txBody>
          <a:bodyPr/>
          <a:lstStyle/>
          <a:p>
            <a:r>
              <a:rPr lang="es-ES" sz="3200" dirty="0" smtClean="0">
                <a:solidFill>
                  <a:schemeClr val="accent4"/>
                </a:solidFill>
              </a:rPr>
              <a:t>LOS SEGMENTOS CON CITAS TEXTUALES</a:t>
            </a:r>
            <a:endParaRPr lang="en-US" sz="3200" dirty="0">
              <a:solidFill>
                <a:schemeClr val="accent4"/>
              </a:solidFill>
            </a:endParaRPr>
          </a:p>
        </p:txBody>
      </p:sp>
      <p:sp>
        <p:nvSpPr>
          <p:cNvPr id="6" name="Rectángulo 5"/>
          <p:cNvSpPr/>
          <p:nvPr/>
        </p:nvSpPr>
        <p:spPr>
          <a:xfrm>
            <a:off x="683568" y="1412776"/>
            <a:ext cx="8280920" cy="4578689"/>
          </a:xfrm>
          <a:prstGeom prst="rect">
            <a:avLst/>
          </a:prstGeom>
        </p:spPr>
        <p:txBody>
          <a:bodyPr wrap="square">
            <a:spAutoFit/>
          </a:bodyPr>
          <a:lstStyle/>
          <a:p>
            <a:pPr algn="just">
              <a:lnSpc>
                <a:spcPct val="107000"/>
              </a:lnSpc>
              <a:spcAft>
                <a:spcPts val="800"/>
              </a:spcAft>
            </a:pPr>
            <a:r>
              <a:rPr lang="es-ES" sz="2000" dirty="0" smtClean="0">
                <a:latin typeface="Calibri" panose="020F0502020204030204" pitchFamily="34" charset="0"/>
                <a:ea typeface="Calibri" panose="020F0502020204030204" pitchFamily="34" charset="0"/>
                <a:cs typeface="Times New Roman" panose="02020603050405020304" pitchFamily="18" charset="0"/>
              </a:rPr>
              <a:t>Retomando </a:t>
            </a:r>
            <a:r>
              <a:rPr lang="es-ES" sz="2000" dirty="0">
                <a:latin typeface="Calibri" panose="020F0502020204030204" pitchFamily="34" charset="0"/>
                <a:ea typeface="Calibri" panose="020F0502020204030204" pitchFamily="34" charset="0"/>
                <a:cs typeface="Times New Roman" panose="02020603050405020304" pitchFamily="18" charset="0"/>
              </a:rPr>
              <a:t>el proceso de la escritura, los investigadores Correa Soto y Mondragón (2015) afirman que los escritores utilizan la entrevista como herramienta principal para obtener información. Acuden a distintas fuentes informativas, ya sean testimoniales o documentales para construir un intercambio de opiniones y diferentes versiones en sus historias, como lo demandan los modelos del periodismo comprometido. Los cronistas se sumergen en las vidas de los protagonistas, de sus historias; </a:t>
            </a:r>
            <a:r>
              <a:rPr lang="es-ES" sz="2000" dirty="0" smtClean="0">
                <a:latin typeface="Calibri" panose="020F0502020204030204" pitchFamily="34" charset="0"/>
                <a:ea typeface="Calibri" panose="020F0502020204030204" pitchFamily="34" charset="0"/>
                <a:cs typeface="Times New Roman" panose="02020603050405020304" pitchFamily="18" charset="0"/>
              </a:rPr>
              <a:t>los </a:t>
            </a:r>
            <a:r>
              <a:rPr lang="es-ES" sz="2000" dirty="0">
                <a:latin typeface="Calibri" panose="020F0502020204030204" pitchFamily="34" charset="0"/>
                <a:ea typeface="Calibri" panose="020F0502020204030204" pitchFamily="34" charset="0"/>
                <a:cs typeface="Times New Roman" panose="02020603050405020304" pitchFamily="18" charset="0"/>
              </a:rPr>
              <a:t>escuchan y observan para después recrear en sus textos </a:t>
            </a:r>
            <a:r>
              <a:rPr lang="es-ES" sz="2000" dirty="0" smtClean="0">
                <a:latin typeface="Calibri" panose="020F0502020204030204" pitchFamily="34" charset="0"/>
                <a:ea typeface="Calibri" panose="020F0502020204030204" pitchFamily="34" charset="0"/>
                <a:cs typeface="Times New Roman" panose="02020603050405020304" pitchFamily="18" charset="0"/>
              </a:rPr>
              <a:t>lo que dicen .</a:t>
            </a:r>
          </a:p>
          <a:p>
            <a:pPr algn="just">
              <a:lnSpc>
                <a:spcPct val="107000"/>
              </a:lnSpc>
              <a:spcAft>
                <a:spcPts val="800"/>
              </a:spcAft>
            </a:pP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smtClean="0">
                <a:latin typeface="Calibri" panose="020F0502020204030204" pitchFamily="34" charset="0"/>
                <a:ea typeface="Calibri" panose="020F0502020204030204" pitchFamily="34" charset="0"/>
                <a:cs typeface="Times New Roman" panose="02020603050405020304" pitchFamily="18" charset="0"/>
              </a:rPr>
              <a:t>Esto, al igual que la noticia, se reproduce en los textos a partir de citas textuales directas, indirectas y mixtas donde las personas expresan su pensamientos , emociones y sentimientos respecto a un  hecho determinado que forma parte de la crónica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884263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412776"/>
            <a:ext cx="8440000" cy="2520280"/>
          </a:xfrm>
        </p:spPr>
        <p:txBody>
          <a:bodyPr>
            <a:normAutofit fontScale="70000" lnSpcReduction="20000"/>
          </a:bodyPr>
          <a:lstStyle/>
          <a:p>
            <a:pPr>
              <a:lnSpc>
                <a:spcPct val="170000"/>
              </a:lnSpc>
            </a:pPr>
            <a:r>
              <a:rPr lang="es-CL" b="1" dirty="0"/>
              <a:t>Martínez Albertos </a:t>
            </a:r>
            <a:r>
              <a:rPr lang="es-CL" dirty="0"/>
              <a:t>(1983) considera a la crónica como “una información interpretada sobre hechos actuales”. Según este autor, su estilo está determinado por quien escribe la crónica, por lo que se permiten los </a:t>
            </a:r>
            <a:r>
              <a:rPr lang="es-CL" b="1" dirty="0"/>
              <a:t>juicios del autor</a:t>
            </a:r>
            <a:r>
              <a:rPr lang="es-CL" dirty="0"/>
              <a:t>, así como un manejo </a:t>
            </a:r>
            <a:r>
              <a:rPr lang="es-CL" b="1" dirty="0"/>
              <a:t>libre del </a:t>
            </a:r>
            <a:r>
              <a:rPr lang="es-CL" b="1" dirty="0" smtClean="0"/>
              <a:t>lenguaje</a:t>
            </a:r>
            <a:r>
              <a:rPr lang="es-CL" dirty="0" smtClean="0"/>
              <a:t>.  </a:t>
            </a:r>
            <a:endParaRPr lang="es-ES_tradnl" b="0" i="0" noProof="1">
              <a:solidFill>
                <a:srgbClr val="000000"/>
              </a:solidFill>
            </a:endParaRPr>
          </a:p>
        </p:txBody>
      </p:sp>
    </p:spTree>
    <p:extLst>
      <p:ext uri="{BB962C8B-B14F-4D97-AF65-F5344CB8AC3E}">
        <p14:creationId xmlns:p14="http://schemas.microsoft.com/office/powerpoint/2010/main" val="2732005515"/>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539552" y="1124744"/>
            <a:ext cx="7776864" cy="1631216"/>
          </a:xfrm>
          <a:prstGeom prst="rect">
            <a:avLst/>
          </a:prstGeom>
        </p:spPr>
        <p:txBody>
          <a:bodyPr wrap="square">
            <a:spAutoFit/>
          </a:bodyPr>
          <a:lstStyle/>
          <a:p>
            <a:pPr algn="just"/>
            <a:r>
              <a:rPr lang="es-CL"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CITA TEXTUAL  DIRECTA</a:t>
            </a:r>
          </a:p>
          <a:p>
            <a:pPr algn="just"/>
            <a:r>
              <a:rPr lang="es-CL" sz="2000" dirty="0" smtClean="0">
                <a:latin typeface="Calibri" panose="020F0502020204030204" pitchFamily="34" charset="0"/>
                <a:ea typeface="Calibri" panose="020F0502020204030204" pitchFamily="34" charset="0"/>
                <a:cs typeface="Times New Roman" panose="02020603050405020304" pitchFamily="18" charset="0"/>
              </a:rPr>
              <a:t>"</a:t>
            </a:r>
            <a:r>
              <a:rPr lang="es-CL" sz="2000" dirty="0">
                <a:latin typeface="Calibri" panose="020F0502020204030204" pitchFamily="34" charset="0"/>
                <a:ea typeface="Calibri" panose="020F0502020204030204" pitchFamily="34" charset="0"/>
                <a:cs typeface="Times New Roman" panose="02020603050405020304" pitchFamily="18" charset="0"/>
              </a:rPr>
              <a:t>El único pecado de ellos", dice Viviana, la hermana de Johana Mora, "es que eran pobres. No surgían". Desde la mediagua saca pilchas para llevarle a la cárcel de un desorden descomunal que quedó del allanamiento. </a:t>
            </a:r>
            <a:endParaRPr lang="en-US" sz="2000" dirty="0"/>
          </a:p>
        </p:txBody>
      </p:sp>
      <p:sp>
        <p:nvSpPr>
          <p:cNvPr id="6" name="Rectángulo 5"/>
          <p:cNvSpPr/>
          <p:nvPr/>
        </p:nvSpPr>
        <p:spPr>
          <a:xfrm>
            <a:off x="686342" y="2867461"/>
            <a:ext cx="7918106" cy="1724318"/>
          </a:xfrm>
          <a:prstGeom prst="rect">
            <a:avLst/>
          </a:prstGeom>
        </p:spPr>
        <p:txBody>
          <a:bodyPr wrap="square">
            <a:spAutoFit/>
          </a:bodyPr>
          <a:lstStyle/>
          <a:p>
            <a:pPr algn="just">
              <a:lnSpc>
                <a:spcPct val="107000"/>
              </a:lnSpc>
              <a:spcAft>
                <a:spcPts val="800"/>
              </a:spcAft>
            </a:pPr>
            <a:r>
              <a:rPr lang="es-CL" sz="2000" dirty="0">
                <a:latin typeface="Calibri" panose="020F0502020204030204" pitchFamily="34" charset="0"/>
                <a:ea typeface="Calibri" panose="020F0502020204030204" pitchFamily="34" charset="0"/>
                <a:cs typeface="Times New Roman" panose="02020603050405020304" pitchFamily="18" charset="0"/>
              </a:rPr>
              <a:t>"Años antes Johana era más orgullosa", dice una persona que la conoció trabajando de reponedora en tiendas Paris en el mall del centro de Temuco. En esa época era delgada, se teñía. Pero la pobreza también afecta el ánimo y el alma, pienso. "Últimamente la vi más gorda, descuidada, más mal genio", dice.</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ángulo 6"/>
          <p:cNvSpPr/>
          <p:nvPr/>
        </p:nvSpPr>
        <p:spPr>
          <a:xfrm>
            <a:off x="686342" y="4653136"/>
            <a:ext cx="7918106" cy="1479251"/>
          </a:xfrm>
          <a:prstGeom prst="rect">
            <a:avLst/>
          </a:prstGeom>
        </p:spPr>
        <p:txBody>
          <a:bodyPr wrap="square">
            <a:spAutoFit/>
          </a:bodyPr>
          <a:lstStyle/>
          <a:p>
            <a:pPr algn="just">
              <a:lnSpc>
                <a:spcPct val="107000"/>
              </a:lnSpc>
              <a:spcAft>
                <a:spcPts val="800"/>
              </a:spcAft>
            </a:pPr>
            <a:r>
              <a:rPr lang="es-CL"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CITA TEXTUAL DIRECTA E INDIRECTA</a:t>
            </a:r>
          </a:p>
          <a:p>
            <a:pPr algn="just">
              <a:lnSpc>
                <a:spcPct val="107000"/>
              </a:lnSpc>
              <a:spcAft>
                <a:spcPts val="800"/>
              </a:spcAft>
            </a:pPr>
            <a:r>
              <a:rPr lang="es-CL" sz="2000" dirty="0" smtClean="0">
                <a:latin typeface="Calibri" panose="020F0502020204030204" pitchFamily="34" charset="0"/>
                <a:ea typeface="Calibri" panose="020F0502020204030204" pitchFamily="34" charset="0"/>
                <a:cs typeface="Times New Roman" panose="02020603050405020304" pitchFamily="18" charset="0"/>
              </a:rPr>
              <a:t>Ya </a:t>
            </a:r>
            <a:r>
              <a:rPr lang="es-CL" sz="2000" dirty="0">
                <a:latin typeface="Calibri" panose="020F0502020204030204" pitchFamily="34" charset="0"/>
                <a:ea typeface="Calibri" panose="020F0502020204030204" pitchFamily="34" charset="0"/>
                <a:cs typeface="Times New Roman" panose="02020603050405020304" pitchFamily="18" charset="0"/>
              </a:rPr>
              <a:t>en su trabajo Johana había comentado que habían violado a su hija y que habían atrapado al cabro, "pero que no iba a hacer una denuncia porque a los menores de edad no les pasa nada en la justicia".</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4605883"/>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504" y="116632"/>
            <a:ext cx="8784976" cy="903132"/>
          </a:xfrm>
          <a:prstGeom prst="rect">
            <a:avLst/>
          </a:prstGeom>
        </p:spPr>
        <p:txBody>
          <a:bodyPr wrap="square">
            <a:spAutoFit/>
          </a:bodyPr>
          <a:lstStyle/>
          <a:p>
            <a:pPr marL="229235">
              <a:lnSpc>
                <a:spcPct val="107000"/>
              </a:lnSpc>
              <a:spcAft>
                <a:spcPts val="0"/>
              </a:spcAft>
            </a:pPr>
            <a:r>
              <a:rPr lang="es-CL" sz="36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CLASES DE</a:t>
            </a:r>
            <a:r>
              <a:rPr lang="es-CL" sz="3600" b="1" spc="-5"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 </a:t>
            </a:r>
            <a:r>
              <a:rPr lang="es-CL" sz="36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CRÓN</a:t>
            </a:r>
            <a:r>
              <a:rPr lang="es-CL" sz="3600" b="1" spc="-10"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I</a:t>
            </a:r>
            <a:r>
              <a:rPr lang="es-CL" sz="36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CAS</a:t>
            </a:r>
            <a:endParaRPr lang="es-CL" sz="3600" dirty="0">
              <a:solidFill>
                <a:srgbClr val="FFFF0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700"/>
              </a:lnSpc>
              <a:spcBef>
                <a:spcPts val="20"/>
              </a:spcBef>
              <a:spcAft>
                <a:spcPts val="0"/>
              </a:spcAft>
            </a:pPr>
            <a:r>
              <a:rPr lang="es-CL" sz="800"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ángulo 3"/>
          <p:cNvSpPr/>
          <p:nvPr/>
        </p:nvSpPr>
        <p:spPr>
          <a:xfrm>
            <a:off x="611560" y="1988840"/>
            <a:ext cx="8064896" cy="2862322"/>
          </a:xfrm>
          <a:prstGeom prst="rect">
            <a:avLst/>
          </a:prstGeom>
        </p:spPr>
        <p:txBody>
          <a:bodyPr wrap="square">
            <a:spAutoFit/>
          </a:bodyPr>
          <a:lstStyle/>
          <a:p>
            <a:r>
              <a:rPr lang="es-CL" sz="2000" b="1" dirty="0">
                <a:solidFill>
                  <a:srgbClr val="FF0000"/>
                </a:solidFill>
              </a:rPr>
              <a:t>¿QUÉ TIPOS DE CRÓNICAS EXISTEN?</a:t>
            </a:r>
            <a:endParaRPr lang="es-CL" sz="2000" dirty="0">
              <a:solidFill>
                <a:srgbClr val="FF0000"/>
              </a:solidFill>
            </a:endParaRPr>
          </a:p>
          <a:p>
            <a:r>
              <a:rPr lang="es-CL" sz="2000" dirty="0"/>
              <a:t>Es difícil obtener una sola clasificación, sí podemos presentar algunas de ellas.</a:t>
            </a:r>
          </a:p>
          <a:p>
            <a:r>
              <a:rPr lang="es-CL" sz="2000" b="1" dirty="0"/>
              <a:t>-Crónica urbana</a:t>
            </a:r>
            <a:r>
              <a:rPr lang="es-CL" sz="2000" dirty="0"/>
              <a:t>.se centra en temas de la ciudad.</a:t>
            </a:r>
          </a:p>
          <a:p>
            <a:r>
              <a:rPr lang="es-CL" sz="2000" dirty="0"/>
              <a:t>-</a:t>
            </a:r>
            <a:r>
              <a:rPr lang="es-CL" sz="2000" b="1" dirty="0"/>
              <a:t>Crónica local</a:t>
            </a:r>
            <a:r>
              <a:rPr lang="es-CL" sz="2000" dirty="0"/>
              <a:t>. Trabaja temas específicos de las zonas más alejadas.</a:t>
            </a:r>
          </a:p>
          <a:p>
            <a:r>
              <a:rPr lang="es-CL" sz="2000" b="1" dirty="0"/>
              <a:t>-Crónica especializada</a:t>
            </a:r>
            <a:r>
              <a:rPr lang="es-CL" sz="2000" dirty="0"/>
              <a:t>. Desarrolla temas deportivos, políticos y culturales.</a:t>
            </a:r>
          </a:p>
          <a:p>
            <a:r>
              <a:rPr lang="es-CL" sz="2000" b="1" dirty="0"/>
              <a:t>-Crónica social</a:t>
            </a:r>
            <a:r>
              <a:rPr lang="es-CL" sz="2000" dirty="0"/>
              <a:t>.se basa en los problemas y expresiones propias de los grupos sociales.</a:t>
            </a:r>
          </a:p>
          <a:p>
            <a:r>
              <a:rPr lang="es-CL" sz="2000" dirty="0"/>
              <a:t>-</a:t>
            </a:r>
            <a:r>
              <a:rPr lang="es-CL" sz="2000" b="1" dirty="0"/>
              <a:t>Crónica de viajes</a:t>
            </a:r>
            <a:r>
              <a:rPr lang="es-CL" sz="2000" dirty="0"/>
              <a:t>, presenta las experiencias del viajero</a:t>
            </a:r>
            <a:r>
              <a:rPr lang="es-CL" sz="2000" dirty="0" smtClean="0"/>
              <a:t>.</a:t>
            </a:r>
            <a:endParaRPr lang="es-CL" sz="2000" dirty="0"/>
          </a:p>
        </p:txBody>
      </p:sp>
    </p:spTree>
    <p:extLst>
      <p:ext uri="{BB962C8B-B14F-4D97-AF65-F5344CB8AC3E}">
        <p14:creationId xmlns:p14="http://schemas.microsoft.com/office/powerpoint/2010/main" val="329931600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836712"/>
            <a:ext cx="7681913" cy="216024"/>
          </a:xfrm>
        </p:spPr>
        <p:txBody>
          <a:bodyPr/>
          <a:lstStyle/>
          <a:p>
            <a:pPr defTabSz="914400">
              <a:spcBef>
                <a:spcPts val="0"/>
              </a:spcBef>
            </a:pPr>
            <a:r>
              <a:rPr lang="es-CL" dirty="0" smtClean="0"/>
              <a:t>OTRAS   DEFINICIONES</a:t>
            </a:r>
            <a:r>
              <a:rPr lang="es-CL" dirty="0"/>
              <a:t/>
            </a:r>
            <a:br>
              <a:rPr lang="es-CL" dirty="0"/>
            </a:br>
            <a:endParaRPr lang="es-ES_tradnl" sz="5400" b="0" i="0" spc="-150" noProof="1">
              <a:effectLst>
                <a:outerShdw blurRad="50800" dist="38100" dir="2700000" algn="tl">
                  <a:prstClr val="black">
                    <a:alpha val="40000"/>
                  </a:prstClr>
                </a:outerShdw>
              </a:effectLst>
              <a:latin typeface="Calibri"/>
              <a:ea typeface="+mn-ea"/>
              <a:cs typeface="Arial"/>
            </a:endParaRPr>
          </a:p>
        </p:txBody>
      </p:sp>
      <p:sp>
        <p:nvSpPr>
          <p:cNvPr id="28" name="Rectángulo 27"/>
          <p:cNvSpPr/>
          <p:nvPr/>
        </p:nvSpPr>
        <p:spPr>
          <a:xfrm>
            <a:off x="348060" y="1700808"/>
            <a:ext cx="8640960" cy="4062651"/>
          </a:xfrm>
          <a:prstGeom prst="rect">
            <a:avLst/>
          </a:prstGeom>
        </p:spPr>
        <p:txBody>
          <a:bodyPr wrap="square">
            <a:spAutoFit/>
          </a:bodyPr>
          <a:lstStyle/>
          <a:p>
            <a:endParaRPr lang="es-CL" dirty="0"/>
          </a:p>
          <a:p>
            <a:r>
              <a:rPr lang="es-CL" dirty="0"/>
              <a:t> 	</a:t>
            </a:r>
            <a:r>
              <a:rPr lang="es-CL" sz="2000" dirty="0"/>
              <a:t>Edgardo </a:t>
            </a:r>
            <a:r>
              <a:rPr lang="es-CL" sz="2000" dirty="0" err="1"/>
              <a:t>Rodriguez</a:t>
            </a:r>
            <a:r>
              <a:rPr lang="es-CL" sz="2000" dirty="0"/>
              <a:t> </a:t>
            </a:r>
            <a:r>
              <a:rPr lang="es-CL" sz="2000" dirty="0" smtClean="0"/>
              <a:t>Juliá   </a:t>
            </a:r>
            <a:r>
              <a:rPr lang="es-CL" sz="2000" dirty="0"/>
              <a:t>“una manera de ir a la </a:t>
            </a:r>
            <a:r>
              <a:rPr lang="es-CL" sz="2000" b="1" dirty="0"/>
              <a:t>calle</a:t>
            </a:r>
            <a:r>
              <a:rPr lang="es-CL" sz="2000" dirty="0"/>
              <a:t>, de dar </a:t>
            </a:r>
            <a:r>
              <a:rPr lang="es-CL" sz="2000" b="1" dirty="0"/>
              <a:t>testimonio directo”</a:t>
            </a:r>
          </a:p>
          <a:p>
            <a:r>
              <a:rPr lang="es-CL" sz="2000" dirty="0"/>
              <a:t> 	</a:t>
            </a:r>
            <a:r>
              <a:rPr lang="es-CL" sz="2000" dirty="0" smtClean="0"/>
              <a:t>Pedro </a:t>
            </a:r>
            <a:r>
              <a:rPr lang="es-CL" sz="2000" dirty="0" err="1"/>
              <a:t>Lemebel</a:t>
            </a:r>
            <a:r>
              <a:rPr lang="es-CL" sz="2000" dirty="0"/>
              <a:t>	“escritura a la intemperie”  y  “calidoscopio oscilante”</a:t>
            </a:r>
          </a:p>
          <a:p>
            <a:r>
              <a:rPr lang="es-CL" sz="2000" dirty="0"/>
              <a:t> 	Rossana Reguillo	“testimonio del </a:t>
            </a:r>
            <a:r>
              <a:rPr lang="es-CL" sz="2000" u="sng" dirty="0"/>
              <a:t>desasosiego latinoamericano</a:t>
            </a:r>
            <a:r>
              <a:rPr lang="es-CL" sz="2000" dirty="0"/>
              <a:t>”</a:t>
            </a:r>
          </a:p>
          <a:p>
            <a:r>
              <a:rPr lang="es-CL" sz="2000" dirty="0"/>
              <a:t> 	Juan Villoro	“</a:t>
            </a:r>
            <a:r>
              <a:rPr lang="es-CL" sz="2000" u="sng" dirty="0"/>
              <a:t>ornitorrinco</a:t>
            </a:r>
            <a:r>
              <a:rPr lang="es-CL" sz="2000" dirty="0"/>
              <a:t> de la prosa”</a:t>
            </a:r>
          </a:p>
          <a:p>
            <a:r>
              <a:rPr lang="es-CL" sz="2000" dirty="0"/>
              <a:t> 	</a:t>
            </a:r>
            <a:r>
              <a:rPr lang="es-CL" sz="2000" dirty="0" err="1"/>
              <a:t>Jezreel</a:t>
            </a:r>
            <a:r>
              <a:rPr lang="es-CL" sz="2000" dirty="0"/>
              <a:t> Salazar	“género </a:t>
            </a:r>
            <a:r>
              <a:rPr lang="es-CL" sz="2000" u="sng" dirty="0"/>
              <a:t>camaleónico</a:t>
            </a:r>
            <a:r>
              <a:rPr lang="es-CL" sz="2000" dirty="0"/>
              <a:t>”</a:t>
            </a:r>
          </a:p>
          <a:p>
            <a:r>
              <a:rPr lang="es-CL" sz="2000" dirty="0"/>
              <a:t> 	Carlos Monsiváis, “ la intensidad prosística, el humor, la fantasía y el desmadre”</a:t>
            </a:r>
          </a:p>
          <a:p>
            <a:r>
              <a:rPr lang="es-CL" sz="2000" dirty="0"/>
              <a:t> 	Graciela </a:t>
            </a:r>
            <a:r>
              <a:rPr lang="es-CL" sz="2000" dirty="0" err="1"/>
              <a:t>Falbo</a:t>
            </a:r>
            <a:r>
              <a:rPr lang="es-CL" sz="2000" dirty="0"/>
              <a:t>	“escritura en tránsito”  y  “</a:t>
            </a:r>
            <a:r>
              <a:rPr lang="es-CL" sz="2000" u="sng" dirty="0"/>
              <a:t>rara avis”</a:t>
            </a:r>
          </a:p>
          <a:p>
            <a:r>
              <a:rPr lang="es-CL" sz="2000" dirty="0"/>
              <a:t> 	</a:t>
            </a:r>
            <a:r>
              <a:rPr lang="es-CL" sz="2000" dirty="0" err="1"/>
              <a:t>Anadeli</a:t>
            </a:r>
            <a:r>
              <a:rPr lang="es-CL" sz="2000" dirty="0"/>
              <a:t>  </a:t>
            </a:r>
            <a:r>
              <a:rPr lang="es-CL" sz="2000" dirty="0" err="1"/>
              <a:t>Bencomo</a:t>
            </a:r>
            <a:r>
              <a:rPr lang="es-CL" sz="2000" dirty="0" err="1" smtClean="0"/>
              <a:t>,“</a:t>
            </a:r>
            <a:r>
              <a:rPr lang="es-CL" sz="2000" dirty="0" err="1"/>
              <a:t>escritura</a:t>
            </a:r>
            <a:r>
              <a:rPr lang="es-CL" sz="2000" dirty="0"/>
              <a:t> </a:t>
            </a:r>
            <a:r>
              <a:rPr lang="es-CL" sz="2000" dirty="0" err="1"/>
              <a:t>transgenérica</a:t>
            </a:r>
            <a:r>
              <a:rPr lang="es-CL" sz="2000" dirty="0"/>
              <a:t> de la violencia”</a:t>
            </a:r>
          </a:p>
          <a:p>
            <a:r>
              <a:rPr lang="es-CL" sz="2000" dirty="0"/>
              <a:t> 	</a:t>
            </a:r>
            <a:r>
              <a:rPr lang="es-CL" sz="2000" dirty="0" smtClean="0"/>
              <a:t>Gabriela </a:t>
            </a:r>
            <a:r>
              <a:rPr lang="es-CL" sz="2000" dirty="0"/>
              <a:t>Esquivada, “animalito raro”.</a:t>
            </a:r>
          </a:p>
          <a:p>
            <a:r>
              <a:rPr lang="es-CL" sz="2000" dirty="0"/>
              <a:t> </a:t>
            </a:r>
          </a:p>
        </p:txBody>
      </p:sp>
    </p:spTree>
    <p:extLst>
      <p:ext uri="{BB962C8B-B14F-4D97-AF65-F5344CB8AC3E}">
        <p14:creationId xmlns:p14="http://schemas.microsoft.com/office/powerpoint/2010/main" val="347770248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9"/>
          <p:cNvSpPr>
            <a:spLocks noChangeArrowheads="1"/>
          </p:cNvSpPr>
          <p:nvPr/>
        </p:nvSpPr>
        <p:spPr bwMode="auto">
          <a:xfrm>
            <a:off x="350204" y="-1714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lgn="ctr" eaLnBrk="1" hangingPunct="1">
              <a:spcBef>
                <a:spcPct val="0"/>
              </a:spcBef>
              <a:buClrTx/>
              <a:buFontTx/>
              <a:buNone/>
            </a:pPr>
            <a:r>
              <a:rPr lang="en-US" sz="5000" dirty="0">
                <a:solidFill>
                  <a:schemeClr val="bg2"/>
                </a:solidFill>
                <a:latin typeface="AR BLANCA" pitchFamily="2" charset="0"/>
              </a:rPr>
              <a:t>La </a:t>
            </a:r>
            <a:r>
              <a:rPr lang="en-US" sz="5000" dirty="0" err="1">
                <a:solidFill>
                  <a:schemeClr val="bg2"/>
                </a:solidFill>
                <a:latin typeface="AR BLANCA" pitchFamily="2" charset="0"/>
              </a:rPr>
              <a:t>Crónica</a:t>
            </a:r>
            <a:endParaRPr lang="en-US" sz="5000" dirty="0">
              <a:solidFill>
                <a:schemeClr val="bg2"/>
              </a:solidFill>
              <a:latin typeface="AR BLANCA" pitchFamily="2" charset="0"/>
            </a:endParaRPr>
          </a:p>
        </p:txBody>
      </p:sp>
      <p:sp>
        <p:nvSpPr>
          <p:cNvPr id="3082" name="Rectangle 10"/>
          <p:cNvSpPr>
            <a:spLocks noChangeArrowheads="1"/>
          </p:cNvSpPr>
          <p:nvPr/>
        </p:nvSpPr>
        <p:spPr bwMode="auto">
          <a:xfrm>
            <a:off x="274004" y="1171600"/>
            <a:ext cx="8458200" cy="5715000"/>
          </a:xfrm>
          <a:prstGeom prst="rect">
            <a:avLst/>
          </a:prstGeom>
          <a:noFill/>
          <a:ln w="9525">
            <a:noFill/>
            <a:miter lim="800000"/>
            <a:headEnd/>
            <a:tailEnd/>
          </a:ln>
          <a:effectLst/>
        </p:spPr>
        <p:txBody>
          <a:bodyPr/>
          <a:lstStyle/>
          <a:p>
            <a:pPr lvl="1" eaLnBrk="1" hangingPunct="1">
              <a:buFont typeface="Arial" pitchFamily="34" charset="0"/>
              <a:buChar char="•"/>
              <a:defRPr/>
            </a:pPr>
            <a:r>
              <a:rPr lang="es-ES" sz="2800" dirty="0">
                <a:latin typeface="Aparajita" pitchFamily="34" charset="0"/>
                <a:cs typeface="Aparajita" pitchFamily="34" charset="0"/>
              </a:rPr>
              <a:t>Características</a:t>
            </a:r>
          </a:p>
          <a:p>
            <a:pPr eaLnBrk="1" hangingPunct="1">
              <a:defRPr/>
            </a:pPr>
            <a:endParaRPr lang="es-ES" sz="2800" dirty="0">
              <a:latin typeface="Aparajita" pitchFamily="34" charset="0"/>
              <a:cs typeface="Aparajita" pitchFamily="34" charset="0"/>
            </a:endParaRPr>
          </a:p>
          <a:p>
            <a:pPr marL="514350" indent="-514350" eaLnBrk="1" hangingPunct="1">
              <a:buFontTx/>
              <a:buAutoNum type="arabicPeriod"/>
              <a:defRPr/>
            </a:pPr>
            <a:r>
              <a:rPr lang="es-ES" sz="2800" dirty="0" smtClean="0">
                <a:latin typeface="Aparajita" pitchFamily="34" charset="0"/>
                <a:cs typeface="Aparajita" pitchFamily="34" charset="0"/>
              </a:rPr>
              <a:t>Es </a:t>
            </a:r>
            <a:r>
              <a:rPr lang="es-ES" sz="2800" dirty="0">
                <a:latin typeface="Aparajita" pitchFamily="34" charset="0"/>
                <a:cs typeface="Aparajita" pitchFamily="34" charset="0"/>
              </a:rPr>
              <a:t>un género mixto que combina información e interpretación </a:t>
            </a:r>
          </a:p>
          <a:p>
            <a:pPr marL="514350" indent="-514350" eaLnBrk="1" hangingPunct="1">
              <a:buFontTx/>
              <a:buAutoNum type="arabicPeriod"/>
              <a:defRPr/>
            </a:pPr>
            <a:r>
              <a:rPr lang="es-ES" sz="2800" dirty="0">
                <a:latin typeface="Aparajita" pitchFamily="34" charset="0"/>
                <a:cs typeface="Aparajita" pitchFamily="34" charset="0"/>
              </a:rPr>
              <a:t>Es </a:t>
            </a:r>
            <a:r>
              <a:rPr lang="es-ES" sz="2800" dirty="0" smtClean="0">
                <a:latin typeface="Aparajita" pitchFamily="34" charset="0"/>
                <a:cs typeface="Aparajita" pitchFamily="34" charset="0"/>
              </a:rPr>
              <a:t>un hecho interpretado, valorado, comentado </a:t>
            </a:r>
            <a:r>
              <a:rPr lang="es-ES" sz="2800" dirty="0">
                <a:latin typeface="Aparajita" pitchFamily="34" charset="0"/>
                <a:cs typeface="Aparajita" pitchFamily="34" charset="0"/>
              </a:rPr>
              <a:t>y </a:t>
            </a:r>
            <a:r>
              <a:rPr lang="es-ES" sz="2800" dirty="0" smtClean="0">
                <a:latin typeface="Aparajita" pitchFamily="34" charset="0"/>
                <a:cs typeface="Aparajita" pitchFamily="34" charset="0"/>
              </a:rPr>
              <a:t>enjuiciado.</a:t>
            </a:r>
            <a:endParaRPr lang="es-ES" sz="2800" dirty="0">
              <a:latin typeface="Aparajita" pitchFamily="34" charset="0"/>
              <a:cs typeface="Aparajita" pitchFamily="34" charset="0"/>
            </a:endParaRPr>
          </a:p>
        </p:txBody>
      </p:sp>
    </p:spTree>
    <p:extLst>
      <p:ext uri="{BB962C8B-B14F-4D97-AF65-F5344CB8AC3E}">
        <p14:creationId xmlns:p14="http://schemas.microsoft.com/office/powerpoint/2010/main" val="222114836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39552" y="836712"/>
            <a:ext cx="7776864" cy="461665"/>
          </a:xfrm>
        </p:spPr>
        <p:txBody>
          <a:bodyPr/>
          <a:lstStyle/>
          <a:p>
            <a:pPr algn="just"/>
            <a:endParaRPr lang="es-CL" sz="2000" dirty="0"/>
          </a:p>
          <a:p>
            <a:pPr algn="just"/>
            <a:r>
              <a:rPr lang="es-CL" sz="2000" dirty="0" smtClean="0"/>
              <a:t>Redactar una crónica alude </a:t>
            </a:r>
            <a:r>
              <a:rPr lang="es-CL" sz="2000" dirty="0"/>
              <a:t>a un </a:t>
            </a:r>
            <a:r>
              <a:rPr lang="es-CL" sz="2000" dirty="0" smtClean="0"/>
              <a:t>privilegio, </a:t>
            </a:r>
            <a:r>
              <a:rPr lang="es-CL" sz="2000" dirty="0"/>
              <a:t>pero también contiene </a:t>
            </a:r>
            <a:r>
              <a:rPr lang="es-CL" sz="2000" dirty="0">
                <a:solidFill>
                  <a:srgbClr val="FF0000"/>
                </a:solidFill>
              </a:rPr>
              <a:t>un </a:t>
            </a:r>
            <a:r>
              <a:rPr lang="es-CL" sz="2000" dirty="0" smtClean="0">
                <a:solidFill>
                  <a:srgbClr val="FF0000"/>
                </a:solidFill>
              </a:rPr>
              <a:t>reto: </a:t>
            </a:r>
          </a:p>
          <a:p>
            <a:pPr algn="just"/>
            <a:endParaRPr lang="es-CL" sz="2000" dirty="0">
              <a:solidFill>
                <a:srgbClr val="FF0000"/>
              </a:solidFill>
            </a:endParaRPr>
          </a:p>
          <a:p>
            <a:pPr algn="just"/>
            <a:r>
              <a:rPr lang="es-CL" sz="2000" dirty="0" smtClean="0"/>
              <a:t>Por </a:t>
            </a:r>
            <a:r>
              <a:rPr lang="es-CL" sz="2000" dirty="0"/>
              <a:t>su despliegue de </a:t>
            </a:r>
            <a:r>
              <a:rPr lang="es-CL" sz="2000" dirty="0" smtClean="0">
                <a:solidFill>
                  <a:srgbClr val="FF0000"/>
                </a:solidFill>
              </a:rPr>
              <a:t>profundidad</a:t>
            </a:r>
          </a:p>
          <a:p>
            <a:pPr algn="just"/>
            <a:r>
              <a:rPr lang="es-CL" sz="2000" dirty="0" smtClean="0"/>
              <a:t>Por  su </a:t>
            </a:r>
            <a:r>
              <a:rPr lang="es-CL" sz="2000" dirty="0" smtClean="0">
                <a:solidFill>
                  <a:srgbClr val="FF0000"/>
                </a:solidFill>
              </a:rPr>
              <a:t> </a:t>
            </a:r>
            <a:r>
              <a:rPr lang="es-CL" sz="2000" u="sng" dirty="0">
                <a:solidFill>
                  <a:srgbClr val="FF0000"/>
                </a:solidFill>
              </a:rPr>
              <a:t>creatividad  </a:t>
            </a:r>
            <a:r>
              <a:rPr lang="es-CL" sz="2000" u="sng" dirty="0" smtClean="0">
                <a:solidFill>
                  <a:srgbClr val="FF0000"/>
                </a:solidFill>
              </a:rPr>
              <a:t>estilística</a:t>
            </a:r>
            <a:endParaRPr lang="es-CL" sz="2000" u="sng" dirty="0">
              <a:solidFill>
                <a:srgbClr val="FF0000"/>
              </a:solidFill>
            </a:endParaRPr>
          </a:p>
          <a:p>
            <a:pPr algn="just"/>
            <a:r>
              <a:rPr lang="es-CL" sz="2000" dirty="0" smtClean="0"/>
              <a:t>Por el </a:t>
            </a:r>
            <a:r>
              <a:rPr lang="es-CL" sz="2000" dirty="0">
                <a:solidFill>
                  <a:srgbClr val="FF0000"/>
                </a:solidFill>
              </a:rPr>
              <a:t>criterio informativo </a:t>
            </a:r>
            <a:r>
              <a:rPr lang="es-CL" sz="2000" dirty="0"/>
              <a:t>que demanda, la crónica es uno de los géneros periodísticos más exigentes. </a:t>
            </a:r>
          </a:p>
        </p:txBody>
      </p:sp>
      <p:sp>
        <p:nvSpPr>
          <p:cNvPr id="5" name="Rectángulo 4"/>
          <p:cNvSpPr/>
          <p:nvPr/>
        </p:nvSpPr>
        <p:spPr>
          <a:xfrm>
            <a:off x="251520" y="2996952"/>
            <a:ext cx="8352928" cy="2665217"/>
          </a:xfrm>
          <a:prstGeom prst="rect">
            <a:avLst/>
          </a:prstGeom>
        </p:spPr>
        <p:txBody>
          <a:bodyPr wrap="square">
            <a:spAutoFit/>
          </a:bodyPr>
          <a:lstStyle/>
          <a:p>
            <a:pPr marL="346710" marR="36195" algn="just">
              <a:lnSpc>
                <a:spcPts val="1815"/>
              </a:lnSpc>
              <a:spcAft>
                <a:spcPts val="0"/>
              </a:spcAft>
            </a:pP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P</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obab</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en</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23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tr</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 </a:t>
            </a:r>
            <a:r>
              <a:rPr lang="es-CL" spc="6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de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l </a:t>
            </a:r>
            <a:r>
              <a:rPr lang="es-CL" spc="3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géne</a:t>
            </a:r>
            <a:r>
              <a:rPr lang="es-CL" spc="5"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r</a:t>
            </a:r>
            <a:r>
              <a:rPr lang="es-CL"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o </a:t>
            </a:r>
            <a:r>
              <a:rPr lang="es-CL" spc="90"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5"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á</a:t>
            </a:r>
            <a:r>
              <a:rPr lang="es-CL"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s </a:t>
            </a:r>
            <a:r>
              <a:rPr lang="es-CL" spc="55"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d</a:t>
            </a:r>
            <a:r>
              <a:rPr lang="es-CL" spc="5"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ifí</a:t>
            </a:r>
            <a:r>
              <a:rPr lang="es-CL" spc="10"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c</a:t>
            </a:r>
            <a:r>
              <a:rPr lang="es-CL" spc="5"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i</a:t>
            </a:r>
            <a:r>
              <a:rPr lang="es-CL"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l </a:t>
            </a:r>
            <a:r>
              <a:rPr lang="es-CL" spc="65" dirty="0">
                <a:solidFill>
                  <a:srgbClr val="FF0000"/>
                </a:solidFill>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d</a:t>
            </a:r>
            <a:r>
              <a:rPr lang="es-CL" dirty="0" smtClean="0">
                <a:latin typeface="Bookman Old Style" panose="02050604050505020204" pitchFamily="18" charset="0"/>
                <a:ea typeface="Arial Unicode MS" panose="020B0604020202020204" pitchFamily="34" charset="-128"/>
                <a:cs typeface="Bookman Old Style" panose="02050604050505020204" pitchFamily="18" charset="0"/>
              </a:rPr>
              <a:t>e </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do</a:t>
            </a:r>
            <a:r>
              <a:rPr lang="es-CL" spc="15" dirty="0" smtClean="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i</a:t>
            </a:r>
            <a:r>
              <a:rPr lang="es-CL" spc="10" dirty="0" smtClean="0">
                <a:latin typeface="Bookman Old Style" panose="02050604050505020204" pitchFamily="18" charset="0"/>
                <a:ea typeface="Arial Unicode MS" panose="020B0604020202020204" pitchFamily="34" charset="-128"/>
                <a:cs typeface="Bookman Old Style" panose="02050604050505020204" pitchFamily="18" charset="0"/>
              </a:rPr>
              <a:t>na</a:t>
            </a:r>
            <a:r>
              <a:rPr lang="es-CL" spc="5" dirty="0" smtClean="0">
                <a:latin typeface="Bookman Old Style" panose="02050604050505020204" pitchFamily="18" charset="0"/>
                <a:ea typeface="Arial Unicode MS" panose="020B0604020202020204" pitchFamily="34" charset="-128"/>
                <a:cs typeface="Bookman Old Style" panose="02050604050505020204" pitchFamily="18" charset="0"/>
              </a:rPr>
              <a:t>r</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11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sen</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t</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enc</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i</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a:t>
            </a:r>
            <a:r>
              <a:rPr lang="es-CL" spc="105"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Á</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x</a:t>
            </a:r>
            <a:r>
              <a:rPr lang="es-CL" spc="20" dirty="0">
                <a:latin typeface="Bookman Old Style" panose="02050604050505020204" pitchFamily="18" charset="0"/>
                <a:ea typeface="Arial Unicode MS" panose="020B0604020202020204" pitchFamily="34" charset="-128"/>
                <a:cs typeface="Bookman Old Style" panose="02050604050505020204" pitchFamily="18" charset="0"/>
              </a:rPr>
              <a:t> </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G</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rij</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e</a:t>
            </a:r>
            <a:r>
              <a:rPr lang="es-CL" spc="5" dirty="0">
                <a:latin typeface="Bookman Old Style" panose="02050604050505020204" pitchFamily="18" charset="0"/>
                <a:ea typeface="Arial Unicode MS" panose="020B0604020202020204" pitchFamily="34" charset="-128"/>
                <a:cs typeface="Bookman Old Style" panose="02050604050505020204" pitchFamily="18" charset="0"/>
              </a:rPr>
              <a:t>l</a:t>
            </a:r>
            <a:r>
              <a:rPr lang="es-CL" spc="15" dirty="0">
                <a:latin typeface="Bookman Old Style" panose="02050604050505020204" pitchFamily="18" charset="0"/>
                <a:ea typeface="Arial Unicode MS" panose="020B0604020202020204" pitchFamily="34" charset="-128"/>
                <a:cs typeface="Bookman Old Style" panose="02050604050505020204" pitchFamily="18" charset="0"/>
              </a:rPr>
              <a:t>m</a:t>
            </a:r>
            <a:r>
              <a:rPr lang="es-CL" spc="10" dirty="0">
                <a:latin typeface="Bookman Old Style" panose="02050604050505020204" pitchFamily="18" charset="0"/>
                <a:ea typeface="Arial Unicode MS" panose="020B0604020202020204" pitchFamily="34" charset="-128"/>
                <a:cs typeface="Bookman Old Style" panose="02050604050505020204" pitchFamily="18" charset="0"/>
              </a:rPr>
              <a:t>o</a:t>
            </a:r>
            <a:r>
              <a:rPr lang="es-CL" dirty="0">
                <a:latin typeface="Bookman Old Style" panose="02050604050505020204" pitchFamily="18" charset="0"/>
                <a:ea typeface="Arial Unicode MS" panose="020B0604020202020204" pitchFamily="34" charset="-128"/>
                <a:cs typeface="Bookman Old Style" panose="02050604050505020204" pitchFamily="18" charset="0"/>
              </a:rPr>
              <a:t>.</a:t>
            </a:r>
            <a:r>
              <a:rPr lang="es-CL" spc="95" dirty="0">
                <a:latin typeface="Bookman Old Style" panose="02050604050505020204" pitchFamily="18" charset="0"/>
                <a:ea typeface="Arial Unicode MS" panose="020B0604020202020204" pitchFamily="34" charset="-128"/>
                <a:cs typeface="Bookman Old Style" panose="02050604050505020204" pitchFamily="18" charset="0"/>
              </a:rPr>
              <a:t> </a:t>
            </a:r>
            <a:endParaRPr lang="es-CL" spc="95" dirty="0" smtClean="0">
              <a:latin typeface="Bookman Old Style" panose="02050604050505020204" pitchFamily="18" charset="0"/>
              <a:ea typeface="Arial Unicode MS" panose="020B0604020202020204" pitchFamily="34" charset="-128"/>
              <a:cs typeface="Bookman Old Style" panose="02050604050505020204" pitchFamily="18" charset="0"/>
            </a:endParaRPr>
          </a:p>
          <a:p>
            <a:pPr marL="346710" marR="31115" algn="just">
              <a:lnSpc>
                <a:spcPct val="102000"/>
              </a:lnSpc>
              <a:spcBef>
                <a:spcPts val="75"/>
              </a:spcBef>
              <a:spcAft>
                <a:spcPts val="0"/>
              </a:spcAft>
            </a:pPr>
            <a:endParaRPr lang="es-CL" spc="95" dirty="0">
              <a:latin typeface="Bookman Old Style" panose="02050604050505020204" pitchFamily="18" charset="0"/>
              <a:ea typeface="Arial Unicode MS" panose="020B0604020202020204" pitchFamily="34" charset="-128"/>
              <a:cs typeface="Bookman Old Style" panose="02050604050505020204" pitchFamily="18" charset="0"/>
            </a:endParaRPr>
          </a:p>
          <a:p>
            <a:pPr algn="just"/>
            <a:r>
              <a:rPr lang="es-CL" dirty="0">
                <a:latin typeface="Bookman Old Style" panose="02050604050505020204" pitchFamily="18" charset="0"/>
                <a:ea typeface="Arial Unicode MS" panose="020B0604020202020204" pitchFamily="34" charset="-128"/>
                <a:cs typeface="Bookman Old Style" panose="02050604050505020204" pitchFamily="18" charset="0"/>
              </a:rPr>
              <a:t/>
            </a:r>
            <a:br>
              <a:rPr lang="es-CL" dirty="0">
                <a:latin typeface="Bookman Old Style" panose="02050604050505020204" pitchFamily="18" charset="0"/>
                <a:ea typeface="Arial Unicode MS" panose="020B0604020202020204" pitchFamily="34" charset="-128"/>
                <a:cs typeface="Bookman Old Style" panose="02050604050505020204" pitchFamily="18" charset="0"/>
              </a:rPr>
            </a:br>
            <a:r>
              <a:rPr lang="es-CL" dirty="0" smtClean="0"/>
              <a:t> Pareciera </a:t>
            </a:r>
            <a:r>
              <a:rPr lang="es-CL" dirty="0"/>
              <a:t>existir la conciencia de que el público necesita </a:t>
            </a:r>
            <a:r>
              <a:rPr lang="es-CL" sz="2000" dirty="0">
                <a:solidFill>
                  <a:srgbClr val="C00000"/>
                </a:solidFill>
              </a:rPr>
              <a:t>historias bien contadas, redondas</a:t>
            </a:r>
            <a:r>
              <a:rPr lang="es-CL" sz="2000" dirty="0" smtClean="0">
                <a:solidFill>
                  <a:srgbClr val="C00000"/>
                </a:solidFill>
              </a:rPr>
              <a:t>,, </a:t>
            </a:r>
            <a:r>
              <a:rPr lang="es-CL" sz="2000" dirty="0">
                <a:solidFill>
                  <a:srgbClr val="C00000"/>
                </a:solidFill>
              </a:rPr>
              <a:t>humanas completas en su información y perdurables por su propuesta estética</a:t>
            </a:r>
            <a:r>
              <a:rPr lang="es-CL" dirty="0"/>
              <a:t>.</a:t>
            </a:r>
          </a:p>
          <a:p>
            <a:pPr algn="just"/>
            <a:r>
              <a:rPr lang="es-CL" dirty="0"/>
              <a:t> </a:t>
            </a:r>
          </a:p>
          <a:p>
            <a:endParaRPr lang="es-CL" dirty="0"/>
          </a:p>
        </p:txBody>
      </p:sp>
      <p:sp>
        <p:nvSpPr>
          <p:cNvPr id="2" name="CuadroTexto 1"/>
          <p:cNvSpPr txBox="1"/>
          <p:nvPr/>
        </p:nvSpPr>
        <p:spPr>
          <a:xfrm>
            <a:off x="655767" y="188640"/>
            <a:ext cx="4132285" cy="523220"/>
          </a:xfrm>
          <a:prstGeom prst="rect">
            <a:avLst/>
          </a:prstGeom>
          <a:noFill/>
        </p:spPr>
        <p:txBody>
          <a:bodyPr wrap="none" rtlCol="0">
            <a:spAutoFit/>
          </a:bodyPr>
          <a:lstStyle/>
          <a:p>
            <a:r>
              <a:rPr lang="es-CL" sz="2800" b="1" dirty="0" smtClean="0">
                <a:solidFill>
                  <a:srgbClr val="FFFF00"/>
                </a:solidFill>
              </a:rPr>
              <a:t>UN VERDADERO   DESAFÍO</a:t>
            </a:r>
            <a:endParaRPr lang="es-CL" sz="2800" b="1" dirty="0">
              <a:solidFill>
                <a:srgbClr val="FFFF00"/>
              </a:solidFill>
            </a:endParaRPr>
          </a:p>
        </p:txBody>
      </p:sp>
    </p:spTree>
    <p:extLst>
      <p:ext uri="{BB962C8B-B14F-4D97-AF65-F5344CB8AC3E}">
        <p14:creationId xmlns:p14="http://schemas.microsoft.com/office/powerpoint/2010/main" val="342190406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solidFill>
                  <a:srgbClr val="FFFF00"/>
                </a:solidFill>
              </a:rPr>
              <a:t>ESTRUCTURA </a:t>
            </a:r>
            <a:r>
              <a:rPr lang="es-CL" dirty="0" smtClean="0"/>
              <a:t> </a:t>
            </a:r>
            <a:r>
              <a:rPr lang="es-CL" dirty="0" smtClean="0">
                <a:solidFill>
                  <a:srgbClr val="FFFF00"/>
                </a:solidFill>
              </a:rPr>
              <a:t>DE  LA CRÓNICA</a:t>
            </a:r>
            <a:endParaRPr lang="es-CL" dirty="0">
              <a:solidFill>
                <a:srgbClr val="FFFF00"/>
              </a:solidFill>
            </a:endParaRPr>
          </a:p>
        </p:txBody>
      </p:sp>
      <p:sp>
        <p:nvSpPr>
          <p:cNvPr id="3" name="Rectángulo 2"/>
          <p:cNvSpPr/>
          <p:nvPr/>
        </p:nvSpPr>
        <p:spPr>
          <a:xfrm>
            <a:off x="381000" y="894985"/>
            <a:ext cx="8223448" cy="4893647"/>
          </a:xfrm>
          <a:prstGeom prst="rect">
            <a:avLst/>
          </a:prstGeom>
        </p:spPr>
        <p:txBody>
          <a:bodyPr wrap="square">
            <a:spAutoFit/>
          </a:bodyPr>
          <a:lstStyle/>
          <a:p>
            <a:r>
              <a:rPr lang="es-CL" sz="2400" b="1" dirty="0" smtClean="0">
                <a:solidFill>
                  <a:srgbClr val="00B050"/>
                </a:solidFill>
              </a:rPr>
              <a:t>• Título:  </a:t>
            </a:r>
            <a:r>
              <a:rPr lang="es-CL" sz="2400" dirty="0"/>
              <a:t>debe  ser atractivo y anunciar el tema de la crónica</a:t>
            </a:r>
            <a:r>
              <a:rPr lang="es-CL" sz="2400" dirty="0" smtClean="0"/>
              <a:t>.</a:t>
            </a:r>
            <a:r>
              <a:rPr lang="es-ES" dirty="0"/>
              <a:t> </a:t>
            </a:r>
            <a:r>
              <a:rPr lang="es-ES" sz="2400" dirty="0"/>
              <a:t>El título </a:t>
            </a:r>
            <a:r>
              <a:rPr lang="es-ES" sz="2400" dirty="0" smtClean="0"/>
              <a:t>.Debe </a:t>
            </a:r>
            <a:r>
              <a:rPr lang="es-ES" sz="2400" dirty="0"/>
              <a:t>ser provocador, y su misión es invitar a las personas para que lean el texto</a:t>
            </a:r>
            <a:endParaRPr lang="en-US" sz="2400" dirty="0"/>
          </a:p>
          <a:p>
            <a:r>
              <a:rPr lang="es-CL" sz="2400" dirty="0" smtClean="0"/>
              <a:t>•</a:t>
            </a:r>
            <a:r>
              <a:rPr lang="es-CL" sz="2400" b="1" dirty="0" smtClean="0">
                <a:solidFill>
                  <a:srgbClr val="00B050"/>
                </a:solidFill>
              </a:rPr>
              <a:t> Introducción  o  entrada</a:t>
            </a:r>
            <a:r>
              <a:rPr lang="es-CL" sz="2400" dirty="0" smtClean="0"/>
              <a:t>: cumple la función de llamar la atención del lector. Para esto utiliza entradas de alto impacto. </a:t>
            </a:r>
            <a:r>
              <a:rPr lang="es-CL" sz="2400" dirty="0"/>
              <a:t>Debe ser directo, conciso, claro y contundente</a:t>
            </a:r>
            <a:r>
              <a:rPr lang="es-CL" sz="2400" dirty="0" smtClean="0"/>
              <a:t>.</a:t>
            </a:r>
          </a:p>
          <a:p>
            <a:endParaRPr lang="es-CL" sz="2400" dirty="0"/>
          </a:p>
          <a:p>
            <a:r>
              <a:rPr lang="es-CL" sz="2400" dirty="0"/>
              <a:t>• </a:t>
            </a:r>
            <a:r>
              <a:rPr lang="es-CL" sz="2400" b="1" dirty="0">
                <a:solidFill>
                  <a:srgbClr val="00B050"/>
                </a:solidFill>
              </a:rPr>
              <a:t>El cuerpo </a:t>
            </a:r>
            <a:r>
              <a:rPr lang="es-CL" sz="2400" dirty="0"/>
              <a:t>desarrolla  la  </a:t>
            </a:r>
            <a:r>
              <a:rPr lang="es-CL" sz="2400" dirty="0" smtClean="0"/>
              <a:t>información por orden temporal  </a:t>
            </a:r>
            <a:r>
              <a:rPr lang="es-CL" sz="2400" dirty="0"/>
              <a:t>con principio, desarrollo y </a:t>
            </a:r>
            <a:r>
              <a:rPr lang="es-CL" sz="2400" dirty="0" smtClean="0"/>
              <a:t>fin. El objetivo es mantener </a:t>
            </a:r>
            <a:r>
              <a:rPr lang="es-CL" sz="2400" dirty="0"/>
              <a:t>la atención del lector hasta el final</a:t>
            </a:r>
            <a:r>
              <a:rPr lang="es-CL" sz="2400" dirty="0" smtClean="0"/>
              <a:t>.</a:t>
            </a:r>
          </a:p>
          <a:p>
            <a:endParaRPr lang="es-CL" sz="2400" dirty="0"/>
          </a:p>
          <a:p>
            <a:r>
              <a:rPr lang="es-CL" sz="2400" dirty="0"/>
              <a:t>• </a:t>
            </a:r>
            <a:r>
              <a:rPr lang="es-CL" sz="2400" b="1" dirty="0" smtClean="0">
                <a:solidFill>
                  <a:srgbClr val="00B050"/>
                </a:solidFill>
              </a:rPr>
              <a:t>El  </a:t>
            </a:r>
            <a:r>
              <a:rPr lang="es-CL" sz="2400" b="1" dirty="0">
                <a:solidFill>
                  <a:srgbClr val="00B050"/>
                </a:solidFill>
              </a:rPr>
              <a:t>cierre </a:t>
            </a:r>
            <a:r>
              <a:rPr lang="es-CL" sz="2400" dirty="0"/>
              <a:t>debe  agregar  un elemento informativo atractivo que se relacione de alguna  forma con el párrafo de entrada.</a:t>
            </a:r>
          </a:p>
        </p:txBody>
      </p:sp>
    </p:spTree>
    <p:extLst>
      <p:ext uri="{BB962C8B-B14F-4D97-AF65-F5344CB8AC3E}">
        <p14:creationId xmlns:p14="http://schemas.microsoft.com/office/powerpoint/2010/main" val="155798781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39752" y="6025"/>
            <a:ext cx="8382000" cy="664797"/>
          </a:xfrm>
        </p:spPr>
        <p:txBody>
          <a:bodyPr/>
          <a:lstStyle/>
          <a:p>
            <a:r>
              <a:rPr lang="es-CL" dirty="0" smtClean="0">
                <a:solidFill>
                  <a:schemeClr val="bg2">
                    <a:lumMod val="75000"/>
                  </a:schemeClr>
                </a:solidFill>
              </a:rPr>
              <a:t>LA  ENTRADA</a:t>
            </a:r>
            <a:endParaRPr lang="es-CL" dirty="0">
              <a:solidFill>
                <a:schemeClr val="bg2">
                  <a:lumMod val="75000"/>
                </a:schemeClr>
              </a:solidFill>
            </a:endParaRPr>
          </a:p>
        </p:txBody>
      </p:sp>
      <p:sp>
        <p:nvSpPr>
          <p:cNvPr id="3" name="Marcador de contenido 2"/>
          <p:cNvSpPr>
            <a:spLocks noGrp="1"/>
          </p:cNvSpPr>
          <p:nvPr>
            <p:ph idx="1"/>
          </p:nvPr>
        </p:nvSpPr>
        <p:spPr>
          <a:xfrm>
            <a:off x="251520" y="908720"/>
            <a:ext cx="8382000" cy="4801314"/>
          </a:xfrm>
        </p:spPr>
        <p:txBody>
          <a:bodyPr/>
          <a:lstStyle/>
          <a:p>
            <a:pPr algn="just"/>
            <a:r>
              <a:rPr lang="es-CL" sz="2000" dirty="0"/>
              <a:t>Dedícale tiempo a la redacción de la entrada. El primer   párrafo   no   sólo   debe   servir   </a:t>
            </a:r>
            <a:r>
              <a:rPr lang="es-CL" sz="2000" b="1" dirty="0">
                <a:solidFill>
                  <a:srgbClr val="00B050"/>
                </a:solidFill>
              </a:rPr>
              <a:t>para enganchar    al    lector </a:t>
            </a:r>
            <a:r>
              <a:rPr lang="es-CL" sz="2000" b="1" dirty="0" smtClean="0">
                <a:solidFill>
                  <a:srgbClr val="00B050"/>
                </a:solidFill>
              </a:rPr>
              <a:t>,   </a:t>
            </a:r>
            <a:r>
              <a:rPr lang="es-CL" sz="2000" dirty="0"/>
              <a:t>sino    también    </a:t>
            </a:r>
            <a:r>
              <a:rPr lang="es-CL" sz="2000" dirty="0" smtClean="0"/>
              <a:t>para determinar  </a:t>
            </a:r>
            <a:r>
              <a:rPr lang="es-CL" sz="2000" dirty="0"/>
              <a:t>el  tono  y  el  ritmo  de  la  historia. </a:t>
            </a:r>
            <a:endParaRPr lang="es-CL" sz="2000" dirty="0" smtClean="0"/>
          </a:p>
          <a:p>
            <a:pPr algn="just"/>
            <a:endParaRPr lang="es-CL" sz="2000" dirty="0" smtClean="0"/>
          </a:p>
          <a:p>
            <a:pPr algn="just"/>
            <a:r>
              <a:rPr lang="es-CL" sz="2000" dirty="0" smtClean="0"/>
              <a:t>Martín   </a:t>
            </a:r>
            <a:r>
              <a:rPr lang="es-CL" sz="2000" dirty="0"/>
              <a:t>Vivaldi   considera   que   las   mejores entradas son aquellas en las cuales: a) tienes algo que decir, b) lo dices de la manera más ágil que te es posible y c) te callas en cuanto queda dicho.  </a:t>
            </a:r>
            <a:endParaRPr lang="es-CL" sz="2000" dirty="0" smtClean="0"/>
          </a:p>
          <a:p>
            <a:pPr algn="just"/>
            <a:endParaRPr lang="es-CL" sz="2000" dirty="0"/>
          </a:p>
          <a:p>
            <a:pPr algn="just"/>
            <a:r>
              <a:rPr lang="es-CL" sz="2000" dirty="0" smtClean="0"/>
              <a:t>Otros  </a:t>
            </a:r>
            <a:r>
              <a:rPr lang="es-CL" sz="2000" dirty="0"/>
              <a:t>teóricos  importantes,  como Martínez Albertos, recomiendan que </a:t>
            </a:r>
            <a:r>
              <a:rPr lang="es-CL" sz="2000" i="1" dirty="0" smtClean="0"/>
              <a:t> </a:t>
            </a:r>
            <a:r>
              <a:rPr lang="es-CL" sz="2000" b="1" dirty="0">
                <a:solidFill>
                  <a:srgbClr val="00B050"/>
                </a:solidFill>
              </a:rPr>
              <a:t>no exceda las 40 palabras</a:t>
            </a:r>
            <a:r>
              <a:rPr lang="es-CL" sz="2000" b="1" dirty="0"/>
              <a:t>. </a:t>
            </a:r>
            <a:r>
              <a:rPr lang="es-CL" sz="2000" dirty="0"/>
              <a:t>Esto no es un </a:t>
            </a:r>
            <a:r>
              <a:rPr lang="es-CL" sz="2000" dirty="0" smtClean="0"/>
              <a:t>dogma, </a:t>
            </a:r>
            <a:r>
              <a:rPr lang="es-CL" sz="2000" dirty="0"/>
              <a:t>pero indudablemente  las mejores entradas son aquellas que abordan el asunto de manera contundente. </a:t>
            </a:r>
            <a:endParaRPr lang="es-CL" sz="2000" dirty="0" smtClean="0"/>
          </a:p>
          <a:p>
            <a:pPr algn="just"/>
            <a:endParaRPr lang="es-CL" sz="2000" dirty="0" smtClean="0"/>
          </a:p>
          <a:p>
            <a:pPr algn="just"/>
            <a:r>
              <a:rPr lang="es-CL" sz="2000" dirty="0" smtClean="0"/>
              <a:t>No </a:t>
            </a:r>
            <a:r>
              <a:rPr lang="es-CL" sz="2000" dirty="0"/>
              <a:t>se trata de meter toda la información  en el párrafo de entrada:  a veces basta una sola línea, un simple detalle bien puesto. Además, no olvides que tienes la opción de desarrollar  la historia  a lo largo del texto</a:t>
            </a:r>
          </a:p>
        </p:txBody>
      </p:sp>
    </p:spTree>
    <p:extLst>
      <p:ext uri="{BB962C8B-B14F-4D97-AF65-F5344CB8AC3E}">
        <p14:creationId xmlns:p14="http://schemas.microsoft.com/office/powerpoint/2010/main" val="382202314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es-CL" dirty="0" smtClean="0">
                <a:solidFill>
                  <a:srgbClr val="FFFF00"/>
                </a:solidFill>
                <a:latin typeface="Times New Roman" panose="02020603050405020304" pitchFamily="18" charset="0"/>
                <a:ea typeface="Times New Roman" panose="02020603050405020304" pitchFamily="18" charset="0"/>
              </a:rPr>
              <a:t> </a:t>
            </a:r>
            <a:r>
              <a:rPr lang="es-CL" dirty="0">
                <a:solidFill>
                  <a:srgbClr val="FFFF00"/>
                </a:solidFill>
                <a:latin typeface="Times New Roman" panose="02020603050405020304" pitchFamily="18" charset="0"/>
                <a:ea typeface="Times New Roman" panose="02020603050405020304" pitchFamily="18" charset="0"/>
              </a:rPr>
              <a:t>Tipos </a:t>
            </a:r>
            <a:r>
              <a:rPr lang="es-CL" dirty="0" smtClean="0">
                <a:solidFill>
                  <a:srgbClr val="FFFF00"/>
                </a:solidFill>
                <a:latin typeface="Times New Roman" panose="02020603050405020304" pitchFamily="18" charset="0"/>
                <a:ea typeface="Times New Roman" panose="02020603050405020304" pitchFamily="18" charset="0"/>
              </a:rPr>
              <a:t>de  introducciones o entradas </a:t>
            </a:r>
            <a:endParaRPr lang="es-CL" dirty="0">
              <a:solidFill>
                <a:srgbClr val="FFFF00"/>
              </a:solidFill>
            </a:endParaRPr>
          </a:p>
        </p:txBody>
      </p:sp>
      <p:sp>
        <p:nvSpPr>
          <p:cNvPr id="3" name="Marcador de contenido 2"/>
          <p:cNvSpPr>
            <a:spLocks noGrp="1"/>
          </p:cNvSpPr>
          <p:nvPr>
            <p:ph idx="1"/>
          </p:nvPr>
        </p:nvSpPr>
        <p:spPr>
          <a:xfrm>
            <a:off x="0" y="794784"/>
            <a:ext cx="8382000" cy="5595378"/>
          </a:xfrm>
        </p:spPr>
        <p:txBody>
          <a:bodyPr/>
          <a:lstStyle/>
          <a:p>
            <a:r>
              <a:rPr lang="es-CL" sz="1400" dirty="0">
                <a:latin typeface="Times New Roman" panose="02020603050405020304" pitchFamily="18" charset="0"/>
                <a:ea typeface="Times New Roman" panose="02020603050405020304" pitchFamily="18" charset="0"/>
              </a:rPr>
              <a:t/>
            </a:r>
            <a:br>
              <a:rPr lang="es-CL" sz="1400" dirty="0">
                <a:latin typeface="Times New Roman" panose="02020603050405020304" pitchFamily="18" charset="0"/>
                <a:ea typeface="Times New Roman" panose="02020603050405020304" pitchFamily="18" charset="0"/>
              </a:rPr>
            </a:br>
            <a:r>
              <a:rPr lang="es-CL" sz="1800" dirty="0">
                <a:ea typeface="Times New Roman" panose="02020603050405020304" pitchFamily="18" charset="0"/>
              </a:rPr>
              <a:t>Busca principalmente ganar la atención del lector desde el primer momento del relato. </a:t>
            </a:r>
            <a:br>
              <a:rPr lang="es-CL" sz="1800" dirty="0">
                <a:ea typeface="Times New Roman" panose="02020603050405020304" pitchFamily="18" charset="0"/>
              </a:rPr>
            </a:br>
            <a:r>
              <a:rPr lang="es-CL" sz="1800" dirty="0" smtClean="0">
                <a:solidFill>
                  <a:srgbClr val="00B050"/>
                </a:solidFill>
                <a:ea typeface="Times New Roman" panose="02020603050405020304" pitchFamily="18" charset="0"/>
              </a:rPr>
              <a:t>1.- </a:t>
            </a:r>
            <a:r>
              <a:rPr lang="es-CL" sz="1800" dirty="0">
                <a:solidFill>
                  <a:srgbClr val="00B050"/>
                </a:solidFill>
                <a:ea typeface="Times New Roman" panose="02020603050405020304" pitchFamily="18" charset="0"/>
              </a:rPr>
              <a:t>Lead del golpe: </a:t>
            </a:r>
            <a:r>
              <a:rPr lang="es-CL" sz="1800" dirty="0">
                <a:ea typeface="Times New Roman" panose="02020603050405020304" pitchFamily="18" charset="0"/>
              </a:rPr>
              <a:t>Una ironía... </a:t>
            </a:r>
            <a:br>
              <a:rPr lang="es-CL" sz="1800" dirty="0">
                <a:ea typeface="Times New Roman" panose="02020603050405020304" pitchFamily="18" charset="0"/>
              </a:rPr>
            </a:br>
            <a:r>
              <a:rPr lang="es-CL" sz="1800" dirty="0">
                <a:ea typeface="Times New Roman" panose="02020603050405020304" pitchFamily="18" charset="0"/>
              </a:rPr>
              <a:t>"No hay sitio como el propio hogar ... para sufrir </a:t>
            </a:r>
            <a:r>
              <a:rPr lang="es-CL" sz="1800" dirty="0" smtClean="0">
                <a:ea typeface="Times New Roman" panose="02020603050405020304" pitchFamily="18" charset="0"/>
              </a:rPr>
              <a:t>accidentes." </a:t>
            </a:r>
          </a:p>
          <a:p>
            <a:r>
              <a:rPr lang="es-CL" sz="1800" dirty="0">
                <a:solidFill>
                  <a:srgbClr val="00B050"/>
                </a:solidFill>
                <a:ea typeface="Times New Roman" panose="02020603050405020304" pitchFamily="18" charset="0"/>
              </a:rPr>
              <a:t/>
            </a:r>
            <a:br>
              <a:rPr lang="es-CL" sz="1800" dirty="0">
                <a:solidFill>
                  <a:srgbClr val="00B050"/>
                </a:solidFill>
                <a:ea typeface="Times New Roman" panose="02020603050405020304" pitchFamily="18" charset="0"/>
              </a:rPr>
            </a:br>
            <a:r>
              <a:rPr lang="es-CL" sz="1800" dirty="0" smtClean="0">
                <a:solidFill>
                  <a:srgbClr val="00B050"/>
                </a:solidFill>
                <a:ea typeface="Times New Roman" panose="02020603050405020304" pitchFamily="18" charset="0"/>
              </a:rPr>
              <a:t>2.- </a:t>
            </a:r>
            <a:r>
              <a:rPr lang="es-CL" sz="1800" dirty="0">
                <a:solidFill>
                  <a:srgbClr val="00B050"/>
                </a:solidFill>
                <a:ea typeface="Times New Roman" panose="02020603050405020304" pitchFamily="18" charset="0"/>
              </a:rPr>
              <a:t>Lead de la pintura</a:t>
            </a:r>
            <a:r>
              <a:rPr lang="es-CL" sz="1800" dirty="0">
                <a:ea typeface="Times New Roman" panose="02020603050405020304" pitchFamily="18" charset="0"/>
              </a:rPr>
              <a:t>: colorido, plasticidad en la descripción... </a:t>
            </a:r>
            <a:br>
              <a:rPr lang="es-CL" sz="1800" dirty="0">
                <a:ea typeface="Times New Roman" panose="02020603050405020304" pitchFamily="18" charset="0"/>
              </a:rPr>
            </a:br>
            <a:r>
              <a:rPr lang="es-CL" sz="1800" dirty="0">
                <a:ea typeface="Times New Roman" panose="02020603050405020304" pitchFamily="18" charset="0"/>
              </a:rPr>
              <a:t>"María Luisa Pérez, ojos negros, 21 años, modelo de una casa de alta costura, largos cabellos, armonioso andar ... requiere </a:t>
            </a:r>
            <a:r>
              <a:rPr lang="es-CL" sz="1800" dirty="0" smtClean="0">
                <a:ea typeface="Times New Roman" panose="02020603050405020304" pitchFamily="18" charset="0"/>
              </a:rPr>
              <a:t>utilizar </a:t>
            </a:r>
            <a:r>
              <a:rPr lang="es-CL" sz="1800" dirty="0">
                <a:ea typeface="Times New Roman" panose="02020603050405020304" pitchFamily="18" charset="0"/>
              </a:rPr>
              <a:t>por primera vez su derecho al voto para votarse a sí misma." </a:t>
            </a:r>
            <a:endParaRPr lang="es-CL" sz="1800" dirty="0" smtClean="0">
              <a:ea typeface="Times New Roman" panose="02020603050405020304" pitchFamily="18" charset="0"/>
            </a:endParaRPr>
          </a:p>
          <a:p>
            <a:r>
              <a:rPr lang="es-CL" sz="1800" dirty="0">
                <a:ea typeface="Times New Roman" panose="02020603050405020304" pitchFamily="18" charset="0"/>
              </a:rPr>
              <a:t/>
            </a:r>
            <a:br>
              <a:rPr lang="es-CL" sz="1800" dirty="0">
                <a:ea typeface="Times New Roman" panose="02020603050405020304" pitchFamily="18" charset="0"/>
              </a:rPr>
            </a:br>
            <a:r>
              <a:rPr lang="es-CL" sz="1800" dirty="0" smtClean="0">
                <a:ea typeface="Times New Roman" panose="02020603050405020304" pitchFamily="18" charset="0"/>
              </a:rPr>
              <a:t>3</a:t>
            </a:r>
            <a:r>
              <a:rPr lang="es-CL" sz="1800" dirty="0" smtClean="0">
                <a:solidFill>
                  <a:srgbClr val="00B050"/>
                </a:solidFill>
                <a:ea typeface="Times New Roman" panose="02020603050405020304" pitchFamily="18" charset="0"/>
              </a:rPr>
              <a:t>.- </a:t>
            </a:r>
            <a:r>
              <a:rPr lang="es-CL" sz="1800" dirty="0">
                <a:solidFill>
                  <a:srgbClr val="00B050"/>
                </a:solidFill>
                <a:ea typeface="Times New Roman" panose="02020603050405020304" pitchFamily="18" charset="0"/>
              </a:rPr>
              <a:t>Lead del contraste: </a:t>
            </a:r>
            <a:r>
              <a:rPr lang="es-CL" sz="1800" dirty="0">
                <a:ea typeface="Times New Roman" panose="02020603050405020304" pitchFamily="18" charset="0"/>
              </a:rPr>
              <a:t/>
            </a:r>
            <a:br>
              <a:rPr lang="es-CL" sz="1800" dirty="0">
                <a:ea typeface="Times New Roman" panose="02020603050405020304" pitchFamily="18" charset="0"/>
              </a:rPr>
            </a:br>
            <a:r>
              <a:rPr lang="es-CL" sz="1800" dirty="0">
                <a:ea typeface="Times New Roman" panose="02020603050405020304" pitchFamily="18" charset="0"/>
              </a:rPr>
              <a:t>"Pedro Bañuls, 56 años, taxista, recibió ayer una medalla por su prudencia como conductor después de 20 años al volante sin un accidente. Pero hoy ha derrapado su coche en una curva y ha matado a Pepita Núñez, de 14 años, hija del alcalde que le entregó la medalla." </a:t>
            </a:r>
            <a:endParaRPr lang="es-CL" sz="1800" dirty="0" smtClean="0">
              <a:ea typeface="Times New Roman" panose="02020603050405020304" pitchFamily="18" charset="0"/>
            </a:endParaRPr>
          </a:p>
          <a:p>
            <a:r>
              <a:rPr lang="es-CL" sz="1800" dirty="0">
                <a:ea typeface="Times New Roman" panose="02020603050405020304" pitchFamily="18" charset="0"/>
              </a:rPr>
              <a:t/>
            </a:r>
            <a:br>
              <a:rPr lang="es-CL" sz="1800" dirty="0">
                <a:ea typeface="Times New Roman" panose="02020603050405020304" pitchFamily="18" charset="0"/>
              </a:rPr>
            </a:br>
            <a:r>
              <a:rPr lang="es-CL" sz="1800" dirty="0" smtClean="0">
                <a:ea typeface="Times New Roman" panose="02020603050405020304" pitchFamily="18" charset="0"/>
              </a:rPr>
              <a:t>4.- </a:t>
            </a:r>
            <a:r>
              <a:rPr lang="es-CL" sz="1800" dirty="0">
                <a:solidFill>
                  <a:srgbClr val="00B050"/>
                </a:solidFill>
                <a:ea typeface="Times New Roman" panose="02020603050405020304" pitchFamily="18" charset="0"/>
              </a:rPr>
              <a:t>Lead de la pregunta (con o sin respuesta) </a:t>
            </a:r>
            <a:r>
              <a:rPr lang="es-CL" sz="1800" dirty="0">
                <a:ea typeface="Times New Roman" panose="02020603050405020304" pitchFamily="18" charset="0"/>
              </a:rPr>
              <a:t/>
            </a:r>
            <a:br>
              <a:rPr lang="es-CL" sz="1800" dirty="0">
                <a:ea typeface="Times New Roman" panose="02020603050405020304" pitchFamily="18" charset="0"/>
              </a:rPr>
            </a:br>
            <a:r>
              <a:rPr lang="es-CL" sz="1800" dirty="0">
                <a:ea typeface="Times New Roman" panose="02020603050405020304" pitchFamily="18" charset="0"/>
              </a:rPr>
              <a:t>"¿Podrá la economía española soportar las nuevas medidas antiinflacionarias decretadas por el Gobierno? Esta es la cuestión." </a:t>
            </a:r>
            <a:br>
              <a:rPr lang="es-CL" sz="1800" dirty="0">
                <a:ea typeface="Times New Roman" panose="02020603050405020304" pitchFamily="18" charset="0"/>
              </a:rPr>
            </a:br>
            <a:r>
              <a:rPr lang="es-CL" sz="1800" dirty="0">
                <a:ea typeface="Times New Roman" panose="02020603050405020304" pitchFamily="18" charset="0"/>
              </a:rPr>
              <a:t/>
            </a:r>
            <a:br>
              <a:rPr lang="es-CL" sz="1800" dirty="0">
                <a:ea typeface="Times New Roman" panose="02020603050405020304" pitchFamily="18" charset="0"/>
              </a:rPr>
            </a:br>
            <a:endParaRPr lang="es-CL" sz="1800" dirty="0"/>
          </a:p>
        </p:txBody>
      </p:sp>
    </p:spTree>
    <p:extLst>
      <p:ext uri="{BB962C8B-B14F-4D97-AF65-F5344CB8AC3E}">
        <p14:creationId xmlns:p14="http://schemas.microsoft.com/office/powerpoint/2010/main" val="220802529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Template with yellow-magenta Segoe_TP10286788">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0CAB1D8-8B60-41DC-AE7A-89AB460F81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Diapositivas de presentación de muestra (blanco con diseño amarillo-magenta)</Template>
  <TotalTime>2936</TotalTime>
  <Words>2857</Words>
  <Application>Microsoft Office PowerPoint</Application>
  <PresentationFormat>Presentación en pantalla (4:3)</PresentationFormat>
  <Paragraphs>194</Paragraphs>
  <Slides>31</Slides>
  <Notes>4</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31</vt:i4>
      </vt:variant>
    </vt:vector>
  </HeadingPairs>
  <TitlesOfParts>
    <vt:vector size="44" baseType="lpstr">
      <vt:lpstr>Aparajita</vt:lpstr>
      <vt:lpstr>AR BLANCA</vt:lpstr>
      <vt:lpstr>Arial</vt:lpstr>
      <vt:lpstr>Arial Unicode MS</vt:lpstr>
      <vt:lpstr>Bookman Old Style</vt:lpstr>
      <vt:lpstr>Calibri</vt:lpstr>
      <vt:lpstr>Century Gothic</vt:lpstr>
      <vt:lpstr>Courier New</vt:lpstr>
      <vt:lpstr>Segoe</vt:lpstr>
      <vt:lpstr>Times New Roman</vt:lpstr>
      <vt:lpstr>Wingdings</vt:lpstr>
      <vt:lpstr>1_White Template with yellow-magenta Segoe_TP10286788</vt:lpstr>
      <vt:lpstr>White with Courier font for code slides</vt:lpstr>
      <vt:lpstr>LA CRÓNICA PERIODÍSTICA  INTERPRETATIVA</vt:lpstr>
      <vt:lpstr>Presentación de PowerPoint</vt:lpstr>
      <vt:lpstr>Presentación de PowerPoint</vt:lpstr>
      <vt:lpstr>OTRAS   DEFINICIONES </vt:lpstr>
      <vt:lpstr>Presentación de PowerPoint</vt:lpstr>
      <vt:lpstr>Presentación de PowerPoint</vt:lpstr>
      <vt:lpstr>ESTRUCTURA  DE  LA CRÓNICA</vt:lpstr>
      <vt:lpstr>LA  ENTRADA</vt:lpstr>
      <vt:lpstr> Tipos de  introducciones o entradas </vt:lpstr>
      <vt:lpstr>Presentación de PowerPoint</vt:lpstr>
      <vt:lpstr>EJEMPLOS DE ENTRADAS </vt:lpstr>
      <vt:lpstr>Presentación de PowerPoint</vt:lpstr>
      <vt:lpstr>PASOS PARA REDACTAR UNA CRÓNICA</vt:lpstr>
      <vt:lpstr>1. ELEGIR EL TEMA</vt:lpstr>
      <vt:lpstr>Presentación de PowerPoint</vt:lpstr>
      <vt:lpstr>TEMAS COTIDIANOS  CURIOSOS</vt:lpstr>
      <vt:lpstr>2. ELEMENTOS DE LA CRÓNICA </vt:lpstr>
      <vt:lpstr>Presentación de PowerPoint</vt:lpstr>
      <vt:lpstr>Presentación de PowerPoint</vt:lpstr>
      <vt:lpstr>Algunas pautas para la escritura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LOS SEGMENTOS CON CITAS TEXTUALES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de la presentación</dc:title>
  <dc:creator>Usuario</dc:creator>
  <cp:keywords/>
  <cp:lastModifiedBy>Ivan Pizarro</cp:lastModifiedBy>
  <cp:revision>129</cp:revision>
  <dcterms:created xsi:type="dcterms:W3CDTF">2014-11-17T02:02:53Z</dcterms:created>
  <dcterms:modified xsi:type="dcterms:W3CDTF">2022-11-08T15:11:15Z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TC102867889990</vt:lpwstr>
  </property>
</Properties>
</file>