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301" r:id="rId2"/>
    <p:sldId id="259" r:id="rId3"/>
    <p:sldId id="298" r:id="rId4"/>
    <p:sldId id="261" r:id="rId5"/>
    <p:sldId id="262" r:id="rId6"/>
    <p:sldId id="263" r:id="rId7"/>
    <p:sldId id="270" r:id="rId8"/>
    <p:sldId id="271" r:id="rId9"/>
    <p:sldId id="281" r:id="rId10"/>
    <p:sldId id="273" r:id="rId11"/>
    <p:sldId id="274" r:id="rId12"/>
    <p:sldId id="276" r:id="rId13"/>
    <p:sldId id="277" r:id="rId14"/>
    <p:sldId id="279" r:id="rId15"/>
    <p:sldId id="290" r:id="rId16"/>
    <p:sldId id="282" r:id="rId17"/>
    <p:sldId id="278" r:id="rId18"/>
    <p:sldId id="283" r:id="rId19"/>
    <p:sldId id="284" r:id="rId20"/>
    <p:sldId id="280" r:id="rId21"/>
    <p:sldId id="291" r:id="rId22"/>
    <p:sldId id="30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8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46D23-74D3-457F-86F2-ABC84264C69E}" type="datetimeFigureOut">
              <a:rPr lang="es-ES" smtClean="0"/>
              <a:pPr/>
              <a:t>17/04/2022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6816D-3100-4F41-8EAE-B3998C3963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25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32A38-47E3-43CC-84B9-428D3685A49E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365279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F75FD-2193-43D3-91BC-4D4775E63276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16332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DF95A-CEE0-4ADC-940C-BB3204F6C251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278765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1D0C8-00B7-428D-987E-367AAC4E5468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45473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4E029-C72B-4CFE-A86A-D164557A5F30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33430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E5521-E4DA-4243-8531-F25F934549A4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21845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263E1-2458-41AE-BCA4-52430CB556AD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12500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8711F-D7E2-4386-B821-7289A34801F5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410448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263E1-2458-41AE-BCA4-52430CB556AD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268265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263E1-2458-41AE-BCA4-52430CB556AD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7175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263E1-2458-41AE-BCA4-52430CB556AD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215032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881-2B77-4033-B567-D8B3091A94D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2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91B2-EAF4-44F1-91EE-930D8D7677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91B2-EAF4-44F1-91EE-930D8D7677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34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91B2-EAF4-44F1-91EE-930D8D7677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5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91B2-EAF4-44F1-91EE-930D8D7677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61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91B2-EAF4-44F1-91EE-930D8D7677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058E-E06A-45C7-A131-2B3B5F7073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4ED5-D034-47CF-965E-C4133381970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7D7-CE6D-4E78-8242-C3C6E4F3C9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A0D5-F794-412C-BB59-12089753AEF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7CFB-559F-43DB-8F26-E56F3DD77EC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0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A4DE-DA93-4910-995C-FFDA670140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2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91B2-EAF4-44F1-91EE-930D8D7677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B4-FDE2-4907-B364-5CAAC11C525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8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224-8412-4F4D-A2B9-44C6DBBE5A6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5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2D16-8DA0-4467-8427-6A83CD53123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33291B2-EAF4-44F1-91EE-930D8D7677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2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976626" y="4422743"/>
            <a:ext cx="756083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s-SV" sz="2800" i="0" dirty="0" smtClean="0">
                <a:latin typeface="Arial" pitchFamily="34" charset="0"/>
                <a:cs typeface="Arial" pitchFamily="34" charset="0"/>
              </a:rPr>
              <a:t>IVÁN PIZARRO   VEGA </a:t>
            </a:r>
            <a:br>
              <a:rPr lang="es-SV" sz="2800" i="0" dirty="0" smtClean="0">
                <a:latin typeface="Arial" pitchFamily="34" charset="0"/>
                <a:cs typeface="Arial" pitchFamily="34" charset="0"/>
              </a:rPr>
            </a:br>
            <a:endParaRPr lang="es-SV" sz="28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4 Subtítulo"/>
          <p:cNvSpPr txBox="1">
            <a:spLocks/>
          </p:cNvSpPr>
          <p:nvPr/>
        </p:nvSpPr>
        <p:spPr bwMode="auto">
          <a:xfrm>
            <a:off x="1675711" y="308248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SV" sz="2400" b="1" dirty="0" smtClean="0">
                <a:latin typeface="Candara" pitchFamily="34" charset="0"/>
              </a:rPr>
              <a:t>UNIVERSIDAD  DE  SANTIAGO DE CHILE</a:t>
            </a:r>
          </a:p>
          <a:p>
            <a:r>
              <a:rPr lang="es-SV" sz="2400" b="1" dirty="0" smtClean="0">
                <a:latin typeface="Candara" pitchFamily="34" charset="0"/>
              </a:rPr>
              <a:t>FACULTAD DE HUMANIDADES</a:t>
            </a:r>
          </a:p>
          <a:p>
            <a:endParaRPr lang="es-ES" sz="24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9552" y="1700808"/>
            <a:ext cx="7812264" cy="120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s-SV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Planeación de una Presentación Efectiva</a:t>
            </a:r>
          </a:p>
        </p:txBody>
      </p:sp>
    </p:spTree>
    <p:extLst>
      <p:ext uri="{BB962C8B-B14F-4D97-AF65-F5344CB8AC3E}">
        <p14:creationId xmlns:p14="http://schemas.microsoft.com/office/powerpoint/2010/main" val="10227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197765" y="1025352"/>
            <a:ext cx="7383705" cy="4475247"/>
          </a:xfrm>
        </p:spPr>
        <p:txBody>
          <a:bodyPr/>
          <a:lstStyle/>
          <a:p>
            <a:pPr marL="0" indent="0" algn="just" eaLnBrk="1" hangingPunct="1">
              <a:buClr>
                <a:schemeClr val="tx1"/>
              </a:buClr>
              <a:buNone/>
              <a:defRPr/>
            </a:pPr>
            <a:r>
              <a:rPr lang="es-ES" sz="2800" b="1" i="0" u="sng" kern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77800" indent="-177800" algn="just" eaLnBrk="1" hangingPunct="1">
              <a:buFont typeface="Wingdings" pitchFamily="2" charset="2"/>
              <a:buNone/>
              <a:defRPr/>
            </a:pPr>
            <a:endParaRPr lang="es-ES" sz="2800" i="0" kern="1200" dirty="0" smtClean="0">
              <a:latin typeface="Arial" pitchFamily="34" charset="0"/>
              <a:cs typeface="Arial" pitchFamily="34" charset="0"/>
            </a:endParaRPr>
          </a:p>
          <a:p>
            <a:pPr marL="357188" lvl="1" indent="0" algn="just" eaLnBrk="1" hangingPunct="1">
              <a:buFont typeface="Wingdings" pitchFamily="2" charset="2"/>
              <a:buNone/>
              <a:defRPr/>
            </a:pPr>
            <a:r>
              <a:rPr lang="es-ES" sz="2400" i="0" kern="1200" dirty="0" smtClean="0">
                <a:latin typeface="Arial" pitchFamily="34" charset="0"/>
                <a:ea typeface="+mn-ea"/>
                <a:cs typeface="Arial" pitchFamily="34" charset="0"/>
              </a:rPr>
              <a:t>Reduciendo el número de palabras, podemos asegurar que nuestro texto sea fácil de leer. </a:t>
            </a:r>
          </a:p>
          <a:p>
            <a:pPr marL="357188" lvl="1" indent="0" algn="just" eaLnBrk="1" hangingPunct="1">
              <a:buFont typeface="Wingdings" pitchFamily="2" charset="2"/>
              <a:buNone/>
              <a:defRPr/>
            </a:pPr>
            <a:endParaRPr lang="es-ES" sz="2400" i="0" kern="1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357188" lvl="1" indent="0" algn="just" eaLnBrk="1" hangingPunct="1">
              <a:buFont typeface="Wingdings" pitchFamily="2" charset="2"/>
              <a:buNone/>
              <a:defRPr/>
            </a:pPr>
            <a:r>
              <a:rPr lang="es-ES" sz="2400" i="0" kern="1200" dirty="0" smtClean="0">
                <a:latin typeface="Arial" pitchFamily="34" charset="0"/>
                <a:ea typeface="+mn-ea"/>
                <a:cs typeface="Arial" pitchFamily="34" charset="0"/>
              </a:rPr>
              <a:t>Miremos la pantalla desde la última fila de la sala en donde realizaremos la presentación.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3460" y="332656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b="1" i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REDUCIR EL NUMERO DE PALABRAS Y ESTABLECER UN TAMAÑO DE LETRA GRANDE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-16070" y="1556792"/>
            <a:ext cx="8137123" cy="4877164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endParaRPr lang="es-ES" sz="2800" b="1" i="0" u="sng" kern="1200" dirty="0" smtClean="0">
              <a:latin typeface="Arial" pitchFamily="34" charset="0"/>
              <a:cs typeface="Arial" pitchFamily="34" charset="0"/>
            </a:endParaRPr>
          </a:p>
          <a:p>
            <a:pPr marL="533400" lvl="1" indent="-11113" algn="just" eaLnBrk="1" hangingPunct="1">
              <a:buFont typeface="Wingdings" pitchFamily="2" charset="2"/>
              <a:buNone/>
              <a:defRPr/>
            </a:pPr>
            <a:r>
              <a:rPr lang="es-ES" sz="2400" i="0" kern="1200" dirty="0" smtClean="0"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Arial" pitchFamily="34" charset="0"/>
                <a:ea typeface="+mn-ea"/>
                <a:cs typeface="Arial" pitchFamily="34" charset="0"/>
              </a:rPr>
              <a:t>Seleccionemos </a:t>
            </a:r>
            <a:r>
              <a:rPr lang="es-ES" sz="2400" i="0" kern="1200" dirty="0" smtClean="0">
                <a:solidFill>
                  <a:srgbClr val="FF0000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Arial" pitchFamily="34" charset="0"/>
                <a:ea typeface="+mn-ea"/>
                <a:cs typeface="Arial" pitchFamily="34" charset="0"/>
              </a:rPr>
              <a:t>un esquema de color y un diseño básico </a:t>
            </a:r>
            <a:r>
              <a:rPr lang="es-ES" sz="2400" i="0" kern="1200" dirty="0" smtClean="0"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Arial" pitchFamily="34" charset="0"/>
                <a:ea typeface="+mn-ea"/>
                <a:cs typeface="Arial" pitchFamily="34" charset="0"/>
              </a:rPr>
              <a:t>y mantengámoslo inalterable durante toda la presentación</a:t>
            </a:r>
            <a:r>
              <a:rPr lang="es-ES" sz="2400" i="0" kern="1200" dirty="0" smtClean="0"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533400" lvl="1" indent="-11113" algn="just" eaLnBrk="1" hangingPunct="1">
              <a:buFont typeface="Wingdings" pitchFamily="2" charset="2"/>
              <a:buNone/>
              <a:defRPr/>
            </a:pPr>
            <a:r>
              <a:rPr lang="es-ES" sz="2400" i="0" kern="1200" dirty="0" smtClean="0">
                <a:latin typeface="Arial" pitchFamily="34" charset="0"/>
                <a:ea typeface="+mn-ea"/>
                <a:cs typeface="Arial" pitchFamily="34" charset="0"/>
              </a:rPr>
              <a:t>No tenemos por </a:t>
            </a:r>
            <a:r>
              <a:rPr lang="es-ES" sz="2400" i="0" kern="1200" dirty="0" smtClean="0">
                <a:latin typeface="Arial" pitchFamily="34" charset="0"/>
                <a:ea typeface="+mn-ea"/>
                <a:cs typeface="Arial" pitchFamily="34" charset="0"/>
              </a:rPr>
              <a:t>qué </a:t>
            </a:r>
            <a:r>
              <a:rPr lang="es-ES" sz="2400" i="0" kern="1200" dirty="0" smtClean="0">
                <a:latin typeface="Arial" pitchFamily="34" charset="0"/>
                <a:ea typeface="+mn-ea"/>
                <a:cs typeface="Arial" pitchFamily="34" charset="0"/>
              </a:rPr>
              <a:t>impresionar a nuestra audiencia con todos los colores y diseños que podemos realizar. </a:t>
            </a:r>
          </a:p>
          <a:p>
            <a:pPr marL="533400" lvl="1" indent="-11113" algn="just" eaLnBrk="1" hangingPunct="1">
              <a:buFont typeface="Wingdings" pitchFamily="2" charset="2"/>
              <a:buNone/>
              <a:defRPr/>
            </a:pPr>
            <a:endParaRPr lang="es-ES" sz="2400" i="0" kern="1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533400" lvl="1" indent="-11113" algn="ctr" eaLnBrk="1" hangingPunct="1">
              <a:buFont typeface="Wingdings" pitchFamily="2" charset="2"/>
              <a:buNone/>
              <a:defRPr/>
            </a:pPr>
            <a:r>
              <a:rPr lang="es-ES" sz="2400" kern="1200" dirty="0" smtClean="0">
                <a:latin typeface="Arial" pitchFamily="34" charset="0"/>
                <a:ea typeface="+mn-ea"/>
                <a:cs typeface="Arial" pitchFamily="34" charset="0"/>
              </a:rPr>
              <a:t>¡Impresionémosla con nuestro mensaje!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28196" y="836712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b="1" i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r>
              <a:rPr lang="es-ES" sz="2800" dirty="0" smtClean="0">
                <a:solidFill>
                  <a:srgbClr val="FF0000"/>
                </a:solidFill>
              </a:rPr>
              <a:t>REALIZAR UNA COMPOSICIÓN GRAFICA CONSISTENTE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8102704" cy="4732008"/>
          </a:xfrm>
        </p:spPr>
        <p:txBody>
          <a:bodyPr/>
          <a:lstStyle/>
          <a:p>
            <a:pPr marL="533400" lvl="1" indent="-11113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i="0" kern="1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533400" lvl="1" indent="-11113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i="0" kern="1200" dirty="0" smtClean="0">
                <a:latin typeface="Arial" pitchFamily="34" charset="0"/>
                <a:ea typeface="+mn-ea"/>
                <a:cs typeface="Arial" pitchFamily="34" charset="0"/>
              </a:rPr>
              <a:t>Si nuestra presentación contiene una información financiera o cualquier otra que implique números, </a:t>
            </a:r>
            <a:r>
              <a:rPr lang="es-ES" sz="2400" i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utilicemos gráficos y diagramas </a:t>
            </a:r>
            <a:r>
              <a:rPr lang="es-ES" sz="2400" i="0" kern="1200" dirty="0" smtClean="0">
                <a:latin typeface="Arial" pitchFamily="34" charset="0"/>
                <a:ea typeface="+mn-ea"/>
                <a:cs typeface="Arial" pitchFamily="34" charset="0"/>
              </a:rPr>
              <a:t>siempre que sea posible. </a:t>
            </a:r>
          </a:p>
          <a:p>
            <a:pPr marL="533400" lvl="1" indent="-11113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i="0" kern="1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533400" lvl="1" indent="-11113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i="0" kern="1200" dirty="0" smtClean="0">
                <a:latin typeface="Arial" pitchFamily="34" charset="0"/>
                <a:ea typeface="+mn-ea"/>
                <a:cs typeface="Arial" pitchFamily="34" charset="0"/>
              </a:rPr>
              <a:t>Un buen diseño gráfico o un diagrama puede transmitir el mensaje instantáneamente, mientras que las tablas de números son difíciles de leer e interpretar.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b="1" i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MOSTRAR GRÁFICAMENTE LOS DATOS NUMÉRICOS.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7413547" cy="4263213"/>
          </a:xfrm>
        </p:spPr>
        <p:txBody>
          <a:bodyPr/>
          <a:lstStyle/>
          <a:p>
            <a:pPr marL="266700" indent="-266700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800" b="1" i="0" u="sng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abusar del logotipo de la empresa. </a:t>
            </a:r>
          </a:p>
          <a:p>
            <a:pPr marL="533400" lvl="1" indent="1588" algn="just" eaLnBrk="1" hangingPunct="1">
              <a:buFont typeface="Wingdings" pitchFamily="2" charset="2"/>
              <a:buNone/>
              <a:defRPr/>
            </a:pPr>
            <a:endParaRPr lang="es-ES" kern="1200" dirty="0" smtClean="0">
              <a:solidFill>
                <a:srgbClr val="FFC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533400" lvl="1" indent="1588" algn="just" eaLnBrk="1" hangingPunct="1">
              <a:buFont typeface="Wingdings" pitchFamily="2" charset="2"/>
              <a:buNone/>
              <a:defRPr/>
            </a:pPr>
            <a:r>
              <a:rPr lang="es-ES" sz="2800" i="0" kern="1200" dirty="0" smtClean="0">
                <a:latin typeface="Arial" pitchFamily="34" charset="0"/>
                <a:ea typeface="+mn-ea"/>
                <a:cs typeface="Arial" pitchFamily="34" charset="0"/>
              </a:rPr>
              <a:t>Generalmente cuando estamos hablando no estamos repitiendo constantemente nuestro nombre en cada frase. </a:t>
            </a:r>
          </a:p>
          <a:p>
            <a:pPr marL="533400" lvl="1" indent="1588" algn="just" eaLnBrk="1" hangingPunct="1">
              <a:buFont typeface="Wingdings" pitchFamily="2" charset="2"/>
              <a:buNone/>
              <a:defRPr/>
            </a:pPr>
            <a:endParaRPr lang="es-ES" sz="2800" i="0" kern="1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533400" lvl="1" indent="1588" algn="just" eaLnBrk="1" hangingPunct="1">
              <a:buFont typeface="Wingdings" pitchFamily="2" charset="2"/>
              <a:buNone/>
              <a:defRPr/>
            </a:pPr>
            <a:r>
              <a:rPr lang="es-ES" sz="2800" i="0" kern="1200" dirty="0" smtClean="0">
                <a:latin typeface="Arial" pitchFamily="34" charset="0"/>
                <a:ea typeface="+mn-ea"/>
                <a:cs typeface="Arial" pitchFamily="34" charset="0"/>
              </a:rPr>
              <a:t>De forma similar, no es necesario visualizar el nombre de nuestra empresa en cada una de las diapositivas.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332656"/>
            <a:ext cx="7814672" cy="2234528"/>
          </a:xfrm>
        </p:spPr>
        <p:txBody>
          <a:bodyPr>
            <a:normAutofit fontScale="92500" lnSpcReduction="10000"/>
          </a:bodyPr>
          <a:lstStyle/>
          <a:p>
            <a:pPr marL="88900" indent="0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700" b="1" i="0" u="sng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Utilizar tantas imágenes o dibujos como sea posible. </a:t>
            </a:r>
          </a:p>
          <a:p>
            <a:pPr marL="88900" indent="0" eaLnBrk="1" hangingPunct="1">
              <a:buFont typeface="Wingdings" pitchFamily="2" charset="2"/>
              <a:buNone/>
              <a:defRPr/>
            </a:pPr>
            <a:r>
              <a:rPr lang="es-ES" sz="2700" i="0" kern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88900" indent="0" eaLnBrk="1" hangingPunct="1">
              <a:buFont typeface="Wingdings" pitchFamily="2" charset="2"/>
              <a:buNone/>
              <a:defRPr/>
            </a:pPr>
            <a:r>
              <a:rPr lang="es-ES" sz="2700" i="0" kern="1200" dirty="0" smtClean="0">
                <a:latin typeface="Arial" pitchFamily="34" charset="0"/>
                <a:cs typeface="Arial" pitchFamily="34" charset="0"/>
              </a:rPr>
              <a:t>Nuestra audiencia encontrará que la presentación es  más interesante e informativa si ilustramos los datos.</a:t>
            </a:r>
          </a:p>
          <a:p>
            <a:pPr marL="88900" indent="0" eaLnBrk="1" hangingPunct="1">
              <a:buFont typeface="Wingdings" pitchFamily="2" charset="2"/>
              <a:buNone/>
              <a:defRPr/>
            </a:pPr>
            <a:endParaRPr lang="es-ES" sz="2700" i="0" kern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708920"/>
            <a:ext cx="7958688" cy="278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Hacer coincidir la imagen con nuestras palabras. </a:t>
            </a:r>
          </a:p>
          <a:p>
            <a:pPr marL="889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89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 imagen de la pantalla debería siempre complementar nuestras palabras, al igual que nuestras palabras deberían complementarse con la imagen.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934" y="939944"/>
            <a:ext cx="6458490" cy="760864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s-ES" sz="2800" b="1" i="0" u="sng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Eliminar distracciones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132856"/>
            <a:ext cx="7704856" cy="336898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sz="2800" i="0" kern="1200" dirty="0" smtClean="0">
                <a:latin typeface="Arial" pitchFamily="34" charset="0"/>
                <a:cs typeface="Arial" pitchFamily="34" charset="0"/>
              </a:rPr>
              <a:t>Use transiciones naturales </a:t>
            </a:r>
          </a:p>
          <a:p>
            <a:pPr algn="just">
              <a:defRPr/>
            </a:pPr>
            <a:endParaRPr lang="es-ES" sz="2800" i="0" kern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2800" i="0" kern="1200" dirty="0" smtClean="0">
                <a:latin typeface="Arial" pitchFamily="34" charset="0"/>
                <a:cs typeface="Arial" pitchFamily="34" charset="0"/>
              </a:rPr>
              <a:t>La presentación debe tener el mínimo posible de sonidos y animaciones </a:t>
            </a:r>
          </a:p>
          <a:p>
            <a:pPr algn="just">
              <a:defRPr/>
            </a:pPr>
            <a:endParaRPr lang="es-ES" sz="2800" i="0" kern="1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0000CC"/>
              </a:buClr>
              <a:buFont typeface="Wingdings" pitchFamily="2" charset="2"/>
              <a:buChar char="q"/>
              <a:defRPr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052736"/>
            <a:ext cx="78141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SV" sz="2800" dirty="0" smtClean="0">
                <a:latin typeface="Arial" pitchFamily="34" charset="0"/>
                <a:cs typeface="Arial" pitchFamily="34" charset="0"/>
              </a:rPr>
              <a:t>Ha hecho todo lo necesario para preparar adecuadamente su presentación. Ha investigado, ha elaborado unas diapositivas excelentes, ahora va a exponer toda su información; aquí es donde todo se ensambla.</a:t>
            </a:r>
          </a:p>
          <a:p>
            <a:pPr algn="just" eaLnBrk="1" hangingPunct="1">
              <a:buFont typeface="Wingdings" pitchFamily="2" charset="2"/>
              <a:buNone/>
            </a:pPr>
            <a:endParaRPr lang="es-SV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La exposición es la explicación y desarrollo de un tema con el propósito de informar rigurosa y objetivamente sobre él.</a:t>
            </a: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Es una importante forma de comunicar y de transmitir información.</a:t>
            </a:r>
            <a:endParaRPr lang="es-SV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346" y="-27384"/>
            <a:ext cx="912865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 i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r>
              <a:rPr lang="es-ES" sz="3200" dirty="0">
                <a:solidFill>
                  <a:srgbClr val="FF0000"/>
                </a:solidFill>
              </a:rPr>
              <a:t>LA EXPOSICIÓN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06940" y="962725"/>
            <a:ext cx="8101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Los siguientes consejos te ayudarán a preparar una buena exposición/ponencia:</a:t>
            </a:r>
            <a:endParaRPr lang="es-SV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1928802"/>
            <a:ext cx="40295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1- Prepara la intervención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Esto es elemental, no se puede hablar sobre un tema si no se sabe nada. Lo primero que debes tener en cuenta es de qué vas hablar, y si tienes o no conocimientos.</a:t>
            </a:r>
            <a:endParaRPr lang="es-SV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326554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39552" y="1052736"/>
            <a:ext cx="4572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2- Elabora un guión.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Puede servirte el  guión de tu trabajo, con algunas anotaciones sobre detalles que no debes olvidar. </a:t>
            </a:r>
            <a:endParaRPr lang="es-SV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99992" y="3573016"/>
            <a:ext cx="4286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3- Ensaya en voz alta.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Ensaya frente a un espejo, o pide a algún amigo o familiar que haga de público.</a:t>
            </a:r>
            <a:endParaRPr lang="es-SV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1340768"/>
            <a:ext cx="3071814" cy="1843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3971463"/>
            <a:ext cx="2767015" cy="184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67544" y="1008018"/>
            <a:ext cx="52565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4- Habla despacio.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No te aceleres y haz pausas durante la intervención. Ayudarás al público a “digerir” la información, y a ti te servirá para centrarte y tranquilizarte.</a:t>
            </a:r>
            <a:endParaRPr lang="es-SV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15816" y="4113598"/>
            <a:ext cx="58698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5- Utiliza los gestos adecuadamente.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Esto es elemental, no se piensa que sólo estás comunicando con la voz; es muy importante que mires al público, y no siempre al mismo sitio.</a:t>
            </a:r>
            <a:endParaRPr lang="es-SV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618314"/>
            <a:ext cx="2071702" cy="29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908720"/>
            <a:ext cx="32147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79546"/>
          </a:xfr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" sz="3600" b="1" i="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87624" y="1556792"/>
            <a:ext cx="7670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Todos los profesionales, en algún momento del ejercicio profesional, debemos realizar presentaciones de temas de nuestra especialidad; el punto es, cómo hacerlo y quedar bien ante la audiencia.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76064"/>
          </a:xfrm>
          <a:solidFill>
            <a:schemeClr val="bg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2800" b="1" i="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RECUERDA:</a:t>
            </a:r>
            <a:endParaRPr lang="es-ES" sz="2800" b="1" i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4357689" cy="5447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i="0" kern="1200" dirty="0" smtClean="0">
                <a:latin typeface="Arial" pitchFamily="34" charset="0"/>
                <a:cs typeface="Arial" pitchFamily="34" charset="0"/>
              </a:rPr>
              <a:t>Preparar un borrador.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ES" sz="2400" i="0" kern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i="0" kern="1200" dirty="0" smtClean="0">
                <a:latin typeface="Arial" pitchFamily="34" charset="0"/>
                <a:cs typeface="Arial" pitchFamily="34" charset="0"/>
              </a:rPr>
              <a:t>A partir de éste se definen los títulos de las otras diapositivas.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s-ES" sz="2400" i="0" kern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i="0" kern="1200" dirty="0" smtClean="0">
                <a:latin typeface="Arial" pitchFamily="34" charset="0"/>
                <a:cs typeface="Arial" pitchFamily="34" charset="0"/>
              </a:rPr>
              <a:t>El texto de cada diapositiva se debe limitar a unas cuantas frases.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ES" sz="2400" i="0" kern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i="0" kern="1200" dirty="0" smtClean="0">
                <a:latin typeface="Arial" pitchFamily="34" charset="0"/>
                <a:cs typeface="Arial" pitchFamily="34" charset="0"/>
              </a:rPr>
              <a:t>Debe recordar además, hacer comentarios adicionales.</a:t>
            </a:r>
            <a:br>
              <a:rPr lang="es-ES" sz="2400" i="0" kern="1200" dirty="0" smtClean="0">
                <a:latin typeface="Arial" pitchFamily="34" charset="0"/>
                <a:cs typeface="Arial" pitchFamily="34" charset="0"/>
              </a:rPr>
            </a:br>
            <a:endParaRPr lang="es-ES" sz="2400" i="0" kern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i="0" kern="1200" dirty="0" smtClean="0">
                <a:latin typeface="Arial" pitchFamily="34" charset="0"/>
                <a:cs typeface="Arial" pitchFamily="34" charset="0"/>
              </a:rPr>
              <a:t>No deben incluirse párrafos en las diapositivas.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751387" y="1142984"/>
            <a:ext cx="4213101" cy="544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tabLst>
                <a:tab pos="274638" algn="l"/>
                <a:tab pos="365125" algn="l"/>
                <a:tab pos="715963" algn="l"/>
              </a:tabLst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" dirty="0">
                <a:latin typeface="Arial" pitchFamily="34" charset="0"/>
                <a:cs typeface="Arial" pitchFamily="34" charset="0"/>
              </a:rPr>
              <a:t>olvide simplificar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ü"/>
              <a:tabLst>
                <a:tab pos="274638" algn="l"/>
                <a:tab pos="365125" algn="l"/>
                <a:tab pos="715963" algn="l"/>
              </a:tabLst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tabLst>
                <a:tab pos="274638" algn="l"/>
                <a:tab pos="365125" algn="l"/>
                <a:tab pos="715963" algn="l"/>
              </a:tabLst>
            </a:pPr>
            <a:r>
              <a:rPr lang="es-ES" dirty="0">
                <a:latin typeface="Arial" pitchFamily="34" charset="0"/>
                <a:cs typeface="Arial" pitchFamily="34" charset="0"/>
              </a:rPr>
              <a:t>Cuidado con la redacción y ortografía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tabLst>
                <a:tab pos="274638" algn="l"/>
                <a:tab pos="365125" algn="l"/>
                <a:tab pos="715963" algn="l"/>
              </a:tabLst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Ensaye su actuación para adquirir esa experiencia. 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Preséntese erguido .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Use ropa con la que sabe que se ve bien.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Nunca se pase del tiempo asignado. </a:t>
            </a:r>
          </a:p>
          <a:p>
            <a:pPr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2306" y="857232"/>
            <a:ext cx="4357686" cy="545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i="0" kern="1200" dirty="0" smtClean="0">
                <a:latin typeface="Arial" pitchFamily="34" charset="0"/>
                <a:cs typeface="Arial" pitchFamily="34" charset="0"/>
              </a:rPr>
              <a:t>Familiarícese con el equipo, sus capacidades, sus requerimientos antes de hacer su presentación.</a:t>
            </a:r>
          </a:p>
          <a:p>
            <a:pPr algn="just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None/>
              <a:defRPr/>
            </a:pPr>
            <a:endParaRPr lang="es-ES" sz="2400" i="0" kern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tabLst>
                <a:tab pos="274638" algn="l"/>
                <a:tab pos="365125" algn="l"/>
                <a:tab pos="715963" algn="l"/>
              </a:tabLst>
            </a:pPr>
            <a:r>
              <a:rPr lang="es-ES" sz="2400" i="0" dirty="0" smtClean="0">
                <a:latin typeface="Arial" pitchFamily="34" charset="0"/>
                <a:cs typeface="Arial" pitchFamily="34" charset="0"/>
              </a:rPr>
              <a:t>Creen empatía, generen preguntas o construyan una relación con la audiencia </a:t>
            </a:r>
          </a:p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tabLst>
                <a:tab pos="274638" algn="l"/>
                <a:tab pos="365125" algn="l"/>
                <a:tab pos="715963" algn="l"/>
              </a:tabLst>
            </a:pPr>
            <a:endParaRPr lang="es-ES" sz="2400" i="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tabLst>
                <a:tab pos="274638" algn="l"/>
                <a:tab pos="365125" algn="l"/>
                <a:tab pos="715963" algn="l"/>
              </a:tabLst>
            </a:pPr>
            <a:r>
              <a:rPr lang="es-ES" sz="2400" i="0" dirty="0" smtClean="0">
                <a:latin typeface="Arial" pitchFamily="34" charset="0"/>
                <a:cs typeface="Arial" pitchFamily="34" charset="0"/>
              </a:rPr>
              <a:t>Los primeros minutos sirven para establecer un contexto </a:t>
            </a:r>
          </a:p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tabLst>
                <a:tab pos="274638" algn="l"/>
                <a:tab pos="365125" algn="l"/>
                <a:tab pos="715963" algn="l"/>
              </a:tabLst>
            </a:pPr>
            <a:endParaRPr lang="es-ES" sz="2400" i="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tabLst>
                <a:tab pos="274638" algn="l"/>
                <a:tab pos="365125" algn="l"/>
                <a:tab pos="715963" algn="l"/>
              </a:tabLst>
            </a:pPr>
            <a:r>
              <a:rPr lang="es-ES" sz="2400" i="0" dirty="0" smtClean="0">
                <a:latin typeface="Arial" pitchFamily="34" charset="0"/>
                <a:cs typeface="Arial" pitchFamily="34" charset="0"/>
              </a:rPr>
              <a:t>Los minutos finales sirven para unir todas las piezas y enfatizar los puntos más importantes </a:t>
            </a:r>
          </a:p>
          <a:p>
            <a:pPr algn="just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s-ES" sz="2400" i="0" kern="1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s-ES" sz="2400" i="0" kern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07340" y="857232"/>
            <a:ext cx="4357148" cy="545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Comunicarse con seguridad y transmitir sus conocimientos con sinceridad.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  <a:defRPr/>
            </a:pPr>
            <a:endParaRPr kumimoji="0" lang="es-ES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Establece contacto visual con cada miembro del grupo en diferentes momentos de la presentación.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ES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Evitar que el estudiante lea las diapositivas.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WordArt 3"/>
          <p:cNvSpPr>
            <a:spLocks noChangeArrowheads="1" noChangeShapeType="1" noTextEdit="1"/>
          </p:cNvSpPr>
          <p:nvPr/>
        </p:nvSpPr>
        <p:spPr bwMode="gray">
          <a:xfrm>
            <a:off x="2411760" y="2636912"/>
            <a:ext cx="38862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SV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Gracias!</a:t>
            </a:r>
            <a:endParaRPr lang="es-SV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67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551554"/>
          </a:xfr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" sz="3600" b="1" i="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87624" y="1484784"/>
            <a:ext cx="7813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GENERAL: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Conocer cómo planificar una presentación efectiva.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3000372"/>
            <a:ext cx="7384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ESPECÍFICOS:</a:t>
            </a: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Conocer los elementos de una buena presentación.</a:t>
            </a: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Conocer las normas requeridas para crear una presentación.</a:t>
            </a:r>
          </a:p>
          <a:p>
            <a:pPr lvl="1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Aplicar las normas para crear presentaciones efectivas.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36512" y="-27384"/>
            <a:ext cx="918051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 i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r>
              <a:rPr lang="es-ES" sz="2400" dirty="0">
                <a:effectLst/>
              </a:rPr>
              <a:t>¿QUÉ ES UNA PRESENTACIÓN?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87624" y="1196752"/>
            <a:ext cx="7956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términos generales, una presentación es un acto visual y oral cuyo fin es comunicar, con el propósito de  proporcionar información, ayudar a comprender, conseguir un acuerdo y/o motivar a las personas para que lleven a cabo algún tipo de actuación.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929066"/>
            <a:ext cx="4012329" cy="267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59862" y="-27384"/>
            <a:ext cx="920386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b="1" i="0"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pPr algn="l"/>
            <a:r>
              <a:rPr lang="es-ES" dirty="0"/>
              <a:t>CONT.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1268760"/>
            <a:ext cx="8390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SV" sz="2800" dirty="0" smtClean="0">
                <a:latin typeface="Arial" pitchFamily="34" charset="0"/>
                <a:cs typeface="Arial" pitchFamily="34" charset="0"/>
              </a:rPr>
              <a:t>El Propósito de toda presentación es </a:t>
            </a:r>
            <a:r>
              <a:rPr lang="es-SV" sz="2800" dirty="0" smtClean="0">
                <a:uFill>
                  <a:solidFill>
                    <a:schemeClr val="accent5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comunicar </a:t>
            </a:r>
            <a:r>
              <a:rPr lang="es-SV" sz="2800" dirty="0" smtClean="0">
                <a:uFill>
                  <a:solidFill>
                    <a:schemeClr val="accent5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ideas y estas </a:t>
            </a:r>
            <a:r>
              <a:rPr lang="es-SV" sz="2800" dirty="0" smtClean="0">
                <a:latin typeface="Arial" pitchFamily="34" charset="0"/>
                <a:cs typeface="Arial" pitchFamily="34" charset="0"/>
              </a:rPr>
              <a:t>ideas </a:t>
            </a:r>
            <a:r>
              <a:rPr lang="es-SV" sz="2800" dirty="0" smtClean="0">
                <a:latin typeface="Arial" pitchFamily="34" charset="0"/>
                <a:cs typeface="Arial" pitchFamily="34" charset="0"/>
              </a:rPr>
              <a:t>son a grandes rasgos de tres tipos:</a:t>
            </a:r>
          </a:p>
          <a:p>
            <a:pPr eaLnBrk="1" hangingPunct="1">
              <a:buFont typeface="Wingdings" pitchFamily="2" charset="2"/>
              <a:buNone/>
            </a:pPr>
            <a:endParaRPr lang="es-SV" sz="2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SV" sz="2800" dirty="0" smtClean="0">
                <a:latin typeface="Arial" pitchFamily="34" charset="0"/>
                <a:cs typeface="Arial" pitchFamily="34" charset="0"/>
              </a:rPr>
              <a:t>Motivación</a:t>
            </a:r>
          </a:p>
          <a:p>
            <a:pPr eaLnBrk="1" hangingPunct="1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es-SV" sz="2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SV" sz="2800" dirty="0" smtClean="0">
                <a:latin typeface="Arial" pitchFamily="34" charset="0"/>
                <a:cs typeface="Arial" pitchFamily="34" charset="0"/>
              </a:rPr>
              <a:t>Información</a:t>
            </a:r>
          </a:p>
          <a:p>
            <a:pPr eaLnBrk="1" hangingPunct="1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es-SV" sz="2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SV" sz="2800" dirty="0" smtClean="0">
                <a:latin typeface="Arial" pitchFamily="34" charset="0"/>
                <a:cs typeface="Arial" pitchFamily="34" charset="0"/>
              </a:rPr>
              <a:t>Inspiración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124744"/>
            <a:ext cx="8318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s-SV" sz="2800" b="1" dirty="0" smtClean="0">
                <a:latin typeface="Arial" pitchFamily="34" charset="0"/>
                <a:cs typeface="Arial" pitchFamily="34" charset="0"/>
              </a:rPr>
              <a:t>Motivación:</a:t>
            </a:r>
            <a:r>
              <a:rPr lang="es-SV" sz="2800" dirty="0" smtClean="0">
                <a:latin typeface="Arial" pitchFamily="34" charset="0"/>
                <a:cs typeface="Arial" pitchFamily="34" charset="0"/>
              </a:rPr>
              <a:t> Motivar a la audiencia </a:t>
            </a:r>
            <a:r>
              <a:rPr lang="es-SV" sz="2800" dirty="0" smtClean="0">
                <a:uFill>
                  <a:solidFill>
                    <a:schemeClr val="accent5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a realizar algo</a:t>
            </a:r>
            <a:r>
              <a:rPr lang="es-SV" sz="2800" dirty="0" smtClean="0">
                <a:latin typeface="Arial" pitchFamily="34" charset="0"/>
                <a:cs typeface="Arial" pitchFamily="34" charset="0"/>
              </a:rPr>
              <a:t>, como votar por un determinado candidato, comprar un producto, etc.</a:t>
            </a:r>
          </a:p>
          <a:p>
            <a:pPr algn="just" eaLnBrk="1" hangingPunct="1"/>
            <a:endParaRPr lang="es-SV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s-SV" sz="2800" b="1" dirty="0" smtClean="0">
                <a:latin typeface="Arial" pitchFamily="34" charset="0"/>
                <a:cs typeface="Arial" pitchFamily="34" charset="0"/>
              </a:rPr>
              <a:t>Información:</a:t>
            </a:r>
            <a:r>
              <a:rPr lang="es-SV" sz="2800" dirty="0" smtClean="0">
                <a:latin typeface="Arial" pitchFamily="34" charset="0"/>
                <a:cs typeface="Arial" pitchFamily="34" charset="0"/>
              </a:rPr>
              <a:t> Nuestro objetivo o intención </a:t>
            </a:r>
            <a:r>
              <a:rPr lang="es-SV" sz="2800" dirty="0" smtClean="0">
                <a:uFill>
                  <a:solidFill>
                    <a:schemeClr val="accent5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es transmitir algún conocimiento a la audiencia</a:t>
            </a:r>
            <a:r>
              <a:rPr lang="es-SV" sz="2800" dirty="0" smtClean="0">
                <a:latin typeface="Arial" pitchFamily="34" charset="0"/>
                <a:cs typeface="Arial" pitchFamily="34" charset="0"/>
              </a:rPr>
              <a:t>. Por ejemplo: Dar a conocer un programa informático o un informe financiero.</a:t>
            </a:r>
          </a:p>
          <a:p>
            <a:pPr algn="just" eaLnBrk="1" hangingPunct="1"/>
            <a:endParaRPr lang="es-SV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s-SV" sz="2800" b="1" dirty="0" smtClean="0">
                <a:latin typeface="Arial" pitchFamily="34" charset="0"/>
                <a:cs typeface="Arial" pitchFamily="34" charset="0"/>
              </a:rPr>
              <a:t>Inspiración:</a:t>
            </a:r>
            <a:r>
              <a:rPr lang="es-SV" sz="2800" dirty="0" smtClean="0">
                <a:latin typeface="Arial" pitchFamily="34" charset="0"/>
                <a:cs typeface="Arial" pitchFamily="34" charset="0"/>
              </a:rPr>
              <a:t> Nuestro objetivo es que la audiencia </a:t>
            </a:r>
            <a:r>
              <a:rPr lang="es-SV" sz="2800" dirty="0" smtClean="0">
                <a:uFill>
                  <a:solidFill>
                    <a:schemeClr val="accent5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crea en algo</a:t>
            </a:r>
            <a:r>
              <a:rPr lang="es-SV" sz="2800" dirty="0" smtClean="0">
                <a:latin typeface="Arial" pitchFamily="34" charset="0"/>
                <a:cs typeface="Arial" pitchFamily="34" charset="0"/>
              </a:rPr>
              <a:t>, como una filosofía, las bondades de un nuevo producto, etc.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59862" y="-27384"/>
            <a:ext cx="920386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b="1" i="0"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pPr algn="l"/>
            <a:r>
              <a:rPr lang="es-ES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908720"/>
            <a:ext cx="7670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SV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SV" sz="2800" dirty="0" smtClean="0">
                <a:latin typeface="Arial" pitchFamily="34" charset="0"/>
                <a:cs typeface="Arial" pitchFamily="34" charset="0"/>
              </a:rPr>
              <a:t>continuación, se muestran algunas normas importantes a seguir cuando cree una presentación: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59862" y="-27384"/>
            <a:ext cx="920386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b="1" i="0"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pPr algn="l"/>
            <a:r>
              <a:rPr lang="es-ES" dirty="0" smtClean="0"/>
              <a:t>CONTENIDO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836712"/>
            <a:ext cx="7455772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Limitemos la cantidad de información en cada diapositiva. Idealmente, </a:t>
            </a:r>
            <a:r>
              <a:rPr lang="es-ES" sz="2800" dirty="0" smtClean="0"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sólo deberíamos colocar en cada diapositiva un elemento de información</a:t>
            </a:r>
            <a:r>
              <a:rPr lang="es-ES" sz="2800" u="sng" dirty="0" smtClean="0"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.</a:t>
            </a:r>
          </a:p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No debemos presentar una lista completa de palabras clave.  Si lo hacemos, mientras estemos hablando sobre el primer punto, nuestros oyentes estarán leyendo la lista y tendrán curiosidad por saber lo que vamos a decir en los otros puntos.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b="1" i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MOSTRAR UNA NUEVA IDEA EN CADA DIAPOSITIVA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219" y="908720"/>
            <a:ext cx="7671796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La regla del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s-E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nos ayuda a no abrumar a nuestra audiencia con demasiada información y debería asegurar que todos los miembros de su público puedan ver y leer el texto.</a:t>
            </a:r>
          </a:p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La regla consiste en no tener más de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seis 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líneas de texto por diapositiva y no más de ocho palabras por línea.</a:t>
            </a:r>
          </a:p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444500" lvl="1" indent="-2651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Es posible ajustar un poco esta regla, dependiendo de la fuente que utilice.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b="1" i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 i="1">
                <a:solidFill>
                  <a:schemeClr val="tx2"/>
                </a:solidFill>
              </a:defRPr>
            </a:lvl2pPr>
            <a:lvl3pPr algn="ctr" eaLnBrk="1" hangingPunct="1">
              <a:defRPr sz="4400" i="1">
                <a:solidFill>
                  <a:schemeClr val="tx2"/>
                </a:solidFill>
              </a:defRPr>
            </a:lvl3pPr>
            <a:lvl4pPr algn="ctr" eaLnBrk="1" hangingPunct="1">
              <a:defRPr sz="4400" i="1">
                <a:solidFill>
                  <a:schemeClr val="tx2"/>
                </a:solidFill>
              </a:defRPr>
            </a:lvl4pPr>
            <a:lvl5pPr algn="ctr" eaLnBrk="1" hangingPunct="1">
              <a:defRPr sz="4400" i="1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AJUSTE A LA REGAL DEL 6 x </a:t>
            </a:r>
            <a:r>
              <a:rPr lang="es-ES" dirty="0" smtClean="0"/>
              <a:t>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</TotalTime>
  <Words>951</Words>
  <Application>Microsoft Office PowerPoint</Application>
  <PresentationFormat>Presentación en pantalla (4:3)</PresentationFormat>
  <Paragraphs>138</Paragraphs>
  <Slides>22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Candara</vt:lpstr>
      <vt:lpstr>Times New Roman</vt:lpstr>
      <vt:lpstr>Trebuchet MS</vt:lpstr>
      <vt:lpstr>Verdana</vt:lpstr>
      <vt:lpstr>Wingdings</vt:lpstr>
      <vt:lpstr>Wingdings 3</vt:lpstr>
      <vt:lpstr>Faceta</vt:lpstr>
      <vt:lpstr>Presentación de PowerPoint</vt:lpstr>
      <vt:lpstr>INTRODUCCIÓN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Eliminar distracciones</vt:lpstr>
      <vt:lpstr>Presentación de PowerPoint</vt:lpstr>
      <vt:lpstr>Presentación de PowerPoint</vt:lpstr>
      <vt:lpstr>Presentación de PowerPoint</vt:lpstr>
      <vt:lpstr>Presentación de PowerPoint</vt:lpstr>
      <vt:lpstr>RECUERDA: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Ing. Beatriz Chavez</dc:creator>
  <cp:lastModifiedBy>ivan pizarro</cp:lastModifiedBy>
  <cp:revision>78</cp:revision>
  <dcterms:created xsi:type="dcterms:W3CDTF">2011-09-16T23:54:05Z</dcterms:created>
  <dcterms:modified xsi:type="dcterms:W3CDTF">2022-04-18T01:51:43Z</dcterms:modified>
</cp:coreProperties>
</file>