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9" r:id="rId2"/>
    <p:sldId id="269" r:id="rId3"/>
    <p:sldId id="270" r:id="rId4"/>
    <p:sldId id="271" r:id="rId5"/>
    <p:sldId id="272" r:id="rId6"/>
    <p:sldId id="273" r:id="rId7"/>
    <p:sldId id="274" r:id="rId8"/>
    <p:sldId id="290" r:id="rId9"/>
    <p:sldId id="275" r:id="rId10"/>
    <p:sldId id="291" r:id="rId11"/>
    <p:sldId id="276" r:id="rId12"/>
    <p:sldId id="277" r:id="rId13"/>
    <p:sldId id="292" r:id="rId14"/>
    <p:sldId id="280" r:id="rId15"/>
    <p:sldId id="281" r:id="rId16"/>
    <p:sldId id="288" r:id="rId17"/>
    <p:sldId id="293" r:id="rId18"/>
    <p:sldId id="283" r:id="rId19"/>
    <p:sldId id="284" r:id="rId20"/>
    <p:sldId id="285" r:id="rId21"/>
    <p:sldId id="28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64" d="100"/>
          <a:sy n="64" d="100"/>
        </p:scale>
        <p:origin x="64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AAEDE-BF2D-4707-8DDE-D199C54D68C8}" type="datetime1">
              <a:rPr lang="en-US" smtClean="0"/>
              <a:t>6/19/2023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41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136"/>
            <a:r>
              <a:rPr lang="pt-BR" spc="-3" smtClean="0"/>
              <a:t>h</a:t>
            </a:r>
            <a:r>
              <a:rPr lang="pt-BR" spc="10" smtClean="0"/>
              <a:t> </a:t>
            </a:r>
            <a:r>
              <a:rPr lang="pt-BR" spc="-3" smtClean="0"/>
              <a:t>t</a:t>
            </a:r>
            <a:r>
              <a:rPr lang="pt-BR" spc="13" smtClean="0"/>
              <a:t> </a:t>
            </a:r>
            <a:r>
              <a:rPr lang="pt-BR" spc="-3" smtClean="0"/>
              <a:t>t</a:t>
            </a:r>
            <a:r>
              <a:rPr lang="pt-BR" spc="13" smtClean="0"/>
              <a:t> </a:t>
            </a:r>
            <a:r>
              <a:rPr lang="pt-BR" spc="-3" smtClean="0"/>
              <a:t>p</a:t>
            </a:r>
            <a:r>
              <a:rPr lang="pt-BR" spc="10" smtClean="0"/>
              <a:t> </a:t>
            </a:r>
            <a:r>
              <a:rPr lang="pt-BR" spc="-3" smtClean="0"/>
              <a:t>:</a:t>
            </a:r>
            <a:r>
              <a:rPr lang="pt-BR" spc="13" smtClean="0"/>
              <a:t> </a:t>
            </a:r>
            <a:r>
              <a:rPr lang="pt-BR" spc="-3" smtClean="0"/>
              <a:t>/</a:t>
            </a:r>
            <a:r>
              <a:rPr lang="pt-BR" spc="13" smtClean="0"/>
              <a:t> </a:t>
            </a:r>
            <a:r>
              <a:rPr lang="pt-BR" spc="-3" smtClean="0"/>
              <a:t>/</a:t>
            </a:r>
            <a:r>
              <a:rPr lang="pt-BR" spc="19" smtClean="0"/>
              <a:t> </a:t>
            </a:r>
            <a:r>
              <a:rPr lang="pt-BR" spc="-3" smtClean="0"/>
              <a:t>w</a:t>
            </a:r>
            <a:r>
              <a:rPr lang="pt-BR" spc="16" smtClean="0"/>
              <a:t> </a:t>
            </a:r>
            <a:r>
              <a:rPr lang="pt-BR" spc="-3" smtClean="0"/>
              <a:t>w</a:t>
            </a:r>
            <a:r>
              <a:rPr lang="pt-BR" spc="13" smtClean="0"/>
              <a:t> </a:t>
            </a:r>
            <a:r>
              <a:rPr lang="pt-BR" spc="-3" smtClean="0"/>
              <a:t>w</a:t>
            </a:r>
            <a:r>
              <a:rPr lang="pt-BR" spc="13" smtClean="0"/>
              <a:t> </a:t>
            </a:r>
            <a:r>
              <a:rPr lang="pt-BR" spc="-3" smtClean="0"/>
              <a:t>.</a:t>
            </a:r>
            <a:r>
              <a:rPr lang="pt-BR" spc="13" smtClean="0"/>
              <a:t> </a:t>
            </a:r>
            <a:r>
              <a:rPr lang="pt-BR" spc="-3" smtClean="0"/>
              <a:t>u</a:t>
            </a:r>
            <a:r>
              <a:rPr lang="pt-BR" spc="10" smtClean="0"/>
              <a:t> </a:t>
            </a:r>
            <a:r>
              <a:rPr lang="pt-BR" spc="-3" smtClean="0"/>
              <a:t>s</a:t>
            </a:r>
            <a:r>
              <a:rPr lang="pt-BR" spc="16" smtClean="0"/>
              <a:t> </a:t>
            </a:r>
            <a:r>
              <a:rPr lang="pt-BR" spc="-3" smtClean="0"/>
              <a:t>m</a:t>
            </a:r>
            <a:r>
              <a:rPr lang="pt-BR" spc="19" smtClean="0"/>
              <a:t> </a:t>
            </a:r>
            <a:r>
              <a:rPr lang="pt-BR" spc="-3" smtClean="0"/>
              <a:t>p</a:t>
            </a:r>
            <a:r>
              <a:rPr lang="pt-BR" spc="10" smtClean="0"/>
              <a:t> </a:t>
            </a:r>
            <a:r>
              <a:rPr lang="pt-BR" spc="-3" smtClean="0"/>
              <a:t>.</a:t>
            </a:r>
            <a:r>
              <a:rPr lang="pt-BR" spc="13" smtClean="0"/>
              <a:t> </a:t>
            </a:r>
            <a:r>
              <a:rPr lang="pt-BR" spc="-3" smtClean="0"/>
              <a:t>e</a:t>
            </a:r>
            <a:r>
              <a:rPr lang="pt-BR" spc="13" smtClean="0"/>
              <a:t> </a:t>
            </a:r>
            <a:r>
              <a:rPr lang="pt-BR" spc="-3" smtClean="0"/>
              <a:t>d</a:t>
            </a:r>
            <a:r>
              <a:rPr lang="pt-BR" spc="19" smtClean="0"/>
              <a:t> </a:t>
            </a:r>
            <a:r>
              <a:rPr lang="pt-BR" spc="-3" smtClean="0"/>
              <a:t>u</a:t>
            </a:r>
            <a:r>
              <a:rPr lang="pt-BR" spc="10" smtClean="0"/>
              <a:t> </a:t>
            </a:r>
            <a:r>
              <a:rPr lang="pt-BR" spc="-3" smtClean="0"/>
              <a:t>.</a:t>
            </a:r>
            <a:r>
              <a:rPr lang="pt-BR" spc="13" smtClean="0"/>
              <a:t> </a:t>
            </a:r>
            <a:r>
              <a:rPr lang="pt-BR" spc="-3" smtClean="0"/>
              <a:t>p</a:t>
            </a:r>
            <a:r>
              <a:rPr lang="pt-BR" spc="10" smtClean="0"/>
              <a:t> </a:t>
            </a:r>
            <a:r>
              <a:rPr lang="pt-BR" spc="-3" smtClean="0"/>
              <a:t>e</a:t>
            </a:r>
            <a:r>
              <a:rPr lang="pt-BR" spc="19" smtClean="0"/>
              <a:t> </a:t>
            </a:r>
            <a:r>
              <a:rPr lang="pt-BR" spc="-3" smtClean="0"/>
              <a:t>/</a:t>
            </a:r>
            <a:r>
              <a:rPr lang="pt-BR" spc="13" smtClean="0"/>
              <a:t> </a:t>
            </a:r>
            <a:r>
              <a:rPr lang="pt-BR" spc="-3" smtClean="0"/>
              <a:t>e</a:t>
            </a:r>
            <a:r>
              <a:rPr lang="pt-BR" spc="10" smtClean="0"/>
              <a:t> </a:t>
            </a:r>
            <a:r>
              <a:rPr lang="pt-BR" spc="-3" smtClean="0"/>
              <a:t>s</a:t>
            </a:r>
            <a:r>
              <a:rPr lang="pt-BR" spc="19" smtClean="0"/>
              <a:t> </a:t>
            </a:r>
            <a:r>
              <a:rPr lang="pt-BR" spc="-3" smtClean="0"/>
              <a:t>t</a:t>
            </a:r>
            <a:r>
              <a:rPr lang="pt-BR" spc="13" smtClean="0"/>
              <a:t> </a:t>
            </a:r>
            <a:r>
              <a:rPr lang="pt-BR" spc="-3" smtClean="0"/>
              <a:t>u</a:t>
            </a:r>
            <a:r>
              <a:rPr lang="pt-BR" spc="10" smtClean="0"/>
              <a:t> </a:t>
            </a:r>
            <a:r>
              <a:rPr lang="pt-BR" spc="-3" smtClean="0"/>
              <a:t>d</a:t>
            </a:r>
            <a:r>
              <a:rPr lang="pt-BR" spc="19" smtClean="0"/>
              <a:t> </a:t>
            </a:r>
            <a:r>
              <a:rPr lang="pt-BR" spc="-3" smtClean="0"/>
              <a:t>i</a:t>
            </a:r>
            <a:r>
              <a:rPr lang="pt-BR" spc="10" smtClean="0"/>
              <a:t> </a:t>
            </a:r>
            <a:r>
              <a:rPr lang="pt-BR" spc="-3" smtClean="0"/>
              <a:t>o</a:t>
            </a:r>
            <a:r>
              <a:rPr lang="pt-BR" spc="19" smtClean="0"/>
              <a:t> </a:t>
            </a:r>
            <a:r>
              <a:rPr lang="pt-BR" spc="-3" smtClean="0"/>
              <a:t>s</a:t>
            </a:r>
            <a:r>
              <a:rPr lang="pt-BR" spc="16" smtClean="0"/>
              <a:t> </a:t>
            </a:r>
            <a:r>
              <a:rPr lang="pt-BR" spc="-3" smtClean="0"/>
              <a:t>g</a:t>
            </a:r>
            <a:r>
              <a:rPr lang="pt-BR" spc="10" smtClean="0"/>
              <a:t> </a:t>
            </a:r>
            <a:r>
              <a:rPr lang="pt-BR" spc="-3" smtClean="0"/>
              <a:t>e</a:t>
            </a:r>
            <a:r>
              <a:rPr lang="pt-BR" spc="13" smtClean="0"/>
              <a:t> </a:t>
            </a:r>
            <a:r>
              <a:rPr lang="pt-BR" spc="-3" smtClean="0"/>
              <a:t>n</a:t>
            </a:r>
            <a:r>
              <a:rPr lang="pt-BR" spc="10" smtClean="0"/>
              <a:t> </a:t>
            </a:r>
            <a:r>
              <a:rPr lang="pt-BR" spc="-3" smtClean="0"/>
              <a:t>e</a:t>
            </a:r>
            <a:r>
              <a:rPr lang="pt-BR" spc="10" smtClean="0"/>
              <a:t> </a:t>
            </a:r>
            <a:r>
              <a:rPr lang="pt-BR" spc="-3" smtClean="0"/>
              <a:t>r</a:t>
            </a:r>
            <a:r>
              <a:rPr lang="pt-BR" spc="16" smtClean="0"/>
              <a:t> </a:t>
            </a:r>
            <a:r>
              <a:rPr lang="pt-BR" spc="-3" smtClean="0"/>
              <a:t>a</a:t>
            </a:r>
            <a:r>
              <a:rPr lang="pt-BR" spc="19" smtClean="0"/>
              <a:t> </a:t>
            </a:r>
            <a:r>
              <a:rPr lang="pt-BR" spc="-3" smtClean="0"/>
              <a:t>l</a:t>
            </a:r>
            <a:r>
              <a:rPr lang="pt-BR" spc="10" smtClean="0"/>
              <a:t> </a:t>
            </a:r>
            <a:r>
              <a:rPr lang="pt-BR" spc="-3" smtClean="0"/>
              <a:t>e</a:t>
            </a:r>
            <a:r>
              <a:rPr lang="pt-BR" spc="10" smtClean="0"/>
              <a:t> </a:t>
            </a:r>
            <a:r>
              <a:rPr lang="pt-BR" spc="-3" smtClean="0"/>
              <a:t>s</a:t>
            </a:r>
            <a:r>
              <a:rPr lang="pt-BR" spc="54" smtClean="0"/>
              <a:t> </a:t>
            </a:r>
            <a:r>
              <a:rPr lang="pt-BR" b="1" spc="-3" smtClean="0"/>
              <a:t>/</a:t>
            </a:r>
            <a:r>
              <a:rPr lang="pt-BR" b="1" spc="16" smtClean="0"/>
              <a:t> </a:t>
            </a:r>
            <a:r>
              <a:rPr lang="pt-BR" sz="705" smtClean="0">
                <a:latin typeface="Calibri"/>
                <a:cs typeface="Calibri"/>
              </a:rPr>
              <a:t>|</a:t>
            </a:r>
            <a:fld id="{81D60167-4931-47E6-BA6A-407CBD079E47}" type="slidenum">
              <a:rPr lang="pt-BR" sz="705" smtClean="0"/>
              <a:pPr marL="8136"/>
              <a:t>‹Nº›</a:t>
            </a:fld>
            <a:endParaRPr lang="pt-BR" sz="705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0280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  <p:sldLayoutId id="2147483669" r:id="rId18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4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651760" y="666205"/>
            <a:ext cx="65575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4800" b="1" dirty="0" smtClean="0"/>
              <a:t>LA  DISERTACIÓN </a:t>
            </a:r>
          </a:p>
          <a:p>
            <a:pPr algn="ctr"/>
            <a:r>
              <a:rPr lang="es-CL" sz="4800" b="1" dirty="0" smtClean="0"/>
              <a:t>EL TEXTO  EXPOSITIVO</a:t>
            </a:r>
            <a:endParaRPr lang="es-CL" sz="48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4089312" y="5185954"/>
            <a:ext cx="39437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800" b="1" dirty="0" smtClean="0"/>
              <a:t>IVÁN PIZARRO   VEGA</a:t>
            </a:r>
            <a:endParaRPr lang="es-CL" sz="2800" b="1" dirty="0"/>
          </a:p>
        </p:txBody>
      </p:sp>
      <p:sp>
        <p:nvSpPr>
          <p:cNvPr id="4" name="AutoShape 2" descr="Definición de Disertación » Concepto en Definición AB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2390" y="2484059"/>
            <a:ext cx="6322422" cy="2362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26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207762"/>
            <a:ext cx="11608904" cy="6391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6675" marR="61594" algn="just">
              <a:lnSpc>
                <a:spcPct val="110300"/>
              </a:lnSpc>
              <a:spcBef>
                <a:spcPts val="800"/>
              </a:spcBef>
            </a:pPr>
            <a:r>
              <a:rPr lang="es-ES" spc="-5" dirty="0">
                <a:latin typeface="Arial"/>
                <a:cs typeface="Arial"/>
              </a:rPr>
              <a:t>El Marketing en las redes sociales promueve </a:t>
            </a:r>
            <a:r>
              <a:rPr lang="es-ES" dirty="0">
                <a:latin typeface="Arial"/>
                <a:cs typeface="Arial"/>
              </a:rPr>
              <a:t>la marca </a:t>
            </a:r>
            <a:r>
              <a:rPr lang="es-ES" spc="-5" dirty="0">
                <a:latin typeface="Arial"/>
                <a:cs typeface="Arial"/>
              </a:rPr>
              <a:t>de una </a:t>
            </a:r>
            <a:r>
              <a:rPr lang="es-ES" dirty="0">
                <a:latin typeface="Arial"/>
                <a:cs typeface="Arial"/>
              </a:rPr>
              <a:t>empresa </a:t>
            </a:r>
            <a:r>
              <a:rPr lang="es-ES" spc="-5" dirty="0">
                <a:latin typeface="Arial"/>
                <a:cs typeface="Arial"/>
              </a:rPr>
              <a:t>con  el objetivo de darla a conocer a través </a:t>
            </a:r>
            <a:r>
              <a:rPr lang="es-ES" dirty="0">
                <a:latin typeface="Arial"/>
                <a:cs typeface="Arial"/>
              </a:rPr>
              <a:t>de </a:t>
            </a:r>
            <a:r>
              <a:rPr lang="es-ES" i="1" dirty="0" err="1">
                <a:latin typeface="Arial"/>
                <a:cs typeface="Arial"/>
              </a:rPr>
              <a:t>facebook</a:t>
            </a:r>
            <a:r>
              <a:rPr lang="es-ES" dirty="0">
                <a:latin typeface="Arial"/>
                <a:cs typeface="Arial"/>
              </a:rPr>
              <a:t>, </a:t>
            </a:r>
            <a:r>
              <a:rPr lang="es-ES" i="1" spc="-5" dirty="0">
                <a:latin typeface="Arial"/>
                <a:cs typeface="Arial"/>
              </a:rPr>
              <a:t>twitter</a:t>
            </a:r>
            <a:r>
              <a:rPr lang="es-ES" spc="-5" dirty="0">
                <a:latin typeface="Arial"/>
                <a:cs typeface="Arial"/>
              </a:rPr>
              <a:t>, entre otras, </a:t>
            </a:r>
            <a:r>
              <a:rPr lang="es-ES" spc="-15" dirty="0">
                <a:latin typeface="Arial"/>
                <a:cs typeface="Arial"/>
              </a:rPr>
              <a:t>ya  </a:t>
            </a:r>
            <a:r>
              <a:rPr lang="es-ES" spc="-5" dirty="0">
                <a:latin typeface="Arial"/>
                <a:cs typeface="Arial"/>
              </a:rPr>
              <a:t>que éstas </a:t>
            </a:r>
            <a:r>
              <a:rPr lang="es-ES" dirty="0">
                <a:latin typeface="Arial"/>
                <a:cs typeface="Arial"/>
              </a:rPr>
              <a:t>están </a:t>
            </a:r>
            <a:r>
              <a:rPr lang="es-ES" spc="-5" dirty="0">
                <a:latin typeface="Arial"/>
                <a:cs typeface="Arial"/>
              </a:rPr>
              <a:t>en </a:t>
            </a:r>
            <a:r>
              <a:rPr lang="es-ES" dirty="0">
                <a:latin typeface="Arial"/>
                <a:cs typeface="Arial"/>
              </a:rPr>
              <a:t>su </a:t>
            </a:r>
            <a:r>
              <a:rPr lang="es-ES" spc="-5" dirty="0">
                <a:latin typeface="Arial"/>
                <a:cs typeface="Arial"/>
              </a:rPr>
              <a:t>mayor apogeo </a:t>
            </a:r>
            <a:r>
              <a:rPr lang="es-ES" dirty="0">
                <a:latin typeface="Arial"/>
                <a:cs typeface="Arial"/>
              </a:rPr>
              <a:t>en </a:t>
            </a:r>
            <a:r>
              <a:rPr lang="es-ES" spc="-5" dirty="0">
                <a:latin typeface="Arial"/>
                <a:cs typeface="Arial"/>
              </a:rPr>
              <a:t>los usuarios </a:t>
            </a:r>
            <a:r>
              <a:rPr lang="es-ES" dirty="0">
                <a:latin typeface="Arial"/>
                <a:cs typeface="Arial"/>
              </a:rPr>
              <a:t>de </a:t>
            </a:r>
            <a:r>
              <a:rPr lang="es-ES" spc="-5" dirty="0">
                <a:latin typeface="Arial"/>
                <a:cs typeface="Arial"/>
              </a:rPr>
              <a:t>internet. Esto  presente varios beneficios </a:t>
            </a:r>
            <a:r>
              <a:rPr lang="es-ES" dirty="0">
                <a:latin typeface="Arial"/>
                <a:cs typeface="Arial"/>
              </a:rPr>
              <a:t>como </a:t>
            </a:r>
            <a:r>
              <a:rPr lang="es-ES" spc="-5" dirty="0">
                <a:latin typeface="Arial"/>
                <a:cs typeface="Arial"/>
              </a:rPr>
              <a:t>mayor posición </a:t>
            </a:r>
            <a:r>
              <a:rPr lang="es-ES" dirty="0">
                <a:latin typeface="Arial"/>
                <a:cs typeface="Arial"/>
              </a:rPr>
              <a:t>de </a:t>
            </a:r>
            <a:r>
              <a:rPr lang="es-ES" spc="-5" dirty="0">
                <a:latin typeface="Arial"/>
                <a:cs typeface="Arial"/>
              </a:rPr>
              <a:t>la imagen de </a:t>
            </a:r>
            <a:r>
              <a:rPr lang="es-ES" dirty="0">
                <a:latin typeface="Arial"/>
                <a:cs typeface="Arial"/>
              </a:rPr>
              <a:t>la marca </a:t>
            </a:r>
            <a:r>
              <a:rPr lang="es-ES" spc="-5" dirty="0">
                <a:latin typeface="Arial"/>
                <a:cs typeface="Arial"/>
              </a:rPr>
              <a:t>y  la mayor cantidad de visitas. Una buena táctica de Marketing digital es  aumentar el </a:t>
            </a:r>
            <a:r>
              <a:rPr lang="es-ES" dirty="0">
                <a:latin typeface="Arial"/>
                <a:cs typeface="Arial"/>
              </a:rPr>
              <a:t>número </a:t>
            </a:r>
            <a:r>
              <a:rPr lang="es-ES" spc="-5" dirty="0">
                <a:latin typeface="Arial"/>
                <a:cs typeface="Arial"/>
              </a:rPr>
              <a:t>de visitas tanto en las redes sociales </a:t>
            </a:r>
            <a:r>
              <a:rPr lang="es-ES" dirty="0">
                <a:latin typeface="Arial"/>
                <a:cs typeface="Arial"/>
              </a:rPr>
              <a:t>como </a:t>
            </a:r>
            <a:r>
              <a:rPr lang="es-ES" spc="-5" dirty="0">
                <a:latin typeface="Arial"/>
                <a:cs typeface="Arial"/>
              </a:rPr>
              <a:t>en la</a:t>
            </a:r>
            <a:r>
              <a:rPr lang="es-ES" spc="-204" dirty="0">
                <a:latin typeface="Arial"/>
                <a:cs typeface="Arial"/>
              </a:rPr>
              <a:t> </a:t>
            </a:r>
            <a:r>
              <a:rPr lang="es-ES" spc="-5" dirty="0">
                <a:latin typeface="Arial"/>
                <a:cs typeface="Arial"/>
              </a:rPr>
              <a:t>página  web. Lo </a:t>
            </a:r>
            <a:r>
              <a:rPr lang="es-ES" dirty="0">
                <a:latin typeface="Arial"/>
                <a:cs typeface="Arial"/>
              </a:rPr>
              <a:t>cual </a:t>
            </a:r>
            <a:r>
              <a:rPr lang="es-ES" spc="-5" dirty="0">
                <a:latin typeface="Arial"/>
                <a:cs typeface="Arial"/>
              </a:rPr>
              <a:t>genera </a:t>
            </a:r>
            <a:r>
              <a:rPr lang="es-ES" dirty="0">
                <a:latin typeface="Arial"/>
                <a:cs typeface="Arial"/>
              </a:rPr>
              <a:t>un </a:t>
            </a:r>
            <a:r>
              <a:rPr lang="es-ES" spc="-5" dirty="0">
                <a:latin typeface="Arial"/>
                <a:cs typeface="Arial"/>
              </a:rPr>
              <a:t>ambiente de </a:t>
            </a:r>
            <a:r>
              <a:rPr lang="es-ES" dirty="0">
                <a:latin typeface="Arial"/>
                <a:cs typeface="Arial"/>
              </a:rPr>
              <a:t>compromiso </a:t>
            </a:r>
            <a:r>
              <a:rPr lang="es-ES" spc="-5" dirty="0">
                <a:latin typeface="Arial"/>
                <a:cs typeface="Arial"/>
              </a:rPr>
              <a:t>entre la </a:t>
            </a:r>
            <a:r>
              <a:rPr lang="es-ES" dirty="0">
                <a:latin typeface="Arial"/>
                <a:cs typeface="Arial"/>
              </a:rPr>
              <a:t>marca </a:t>
            </a:r>
            <a:r>
              <a:rPr lang="es-ES" spc="-5" dirty="0">
                <a:latin typeface="Arial"/>
                <a:cs typeface="Arial"/>
              </a:rPr>
              <a:t>y el  consumidor por tiene un rango mayor de alcance. Además, el </a:t>
            </a:r>
            <a:r>
              <a:rPr lang="es-ES" dirty="0">
                <a:latin typeface="Arial"/>
                <a:cs typeface="Arial"/>
              </a:rPr>
              <a:t>Marketing  </a:t>
            </a:r>
            <a:r>
              <a:rPr lang="es-ES" spc="-5" dirty="0">
                <a:latin typeface="Arial"/>
                <a:cs typeface="Arial"/>
              </a:rPr>
              <a:t>digital</a:t>
            </a:r>
            <a:r>
              <a:rPr lang="es-ES" spc="120" dirty="0">
                <a:latin typeface="Arial"/>
                <a:cs typeface="Arial"/>
              </a:rPr>
              <a:t> </a:t>
            </a:r>
            <a:r>
              <a:rPr lang="es-ES" spc="-5" dirty="0">
                <a:latin typeface="Arial"/>
                <a:cs typeface="Arial"/>
              </a:rPr>
              <a:t>es</a:t>
            </a:r>
            <a:r>
              <a:rPr lang="es-ES" spc="135" dirty="0">
                <a:latin typeface="Arial"/>
                <a:cs typeface="Arial"/>
              </a:rPr>
              <a:t> </a:t>
            </a:r>
            <a:r>
              <a:rPr lang="es-ES" spc="-5" dirty="0">
                <a:latin typeface="Arial"/>
                <a:cs typeface="Arial"/>
              </a:rPr>
              <a:t>una</a:t>
            </a:r>
            <a:r>
              <a:rPr lang="es-ES" spc="130" dirty="0">
                <a:latin typeface="Arial"/>
                <a:cs typeface="Arial"/>
              </a:rPr>
              <a:t> </a:t>
            </a:r>
            <a:r>
              <a:rPr lang="es-ES" dirty="0">
                <a:latin typeface="Arial"/>
                <a:cs typeface="Arial"/>
              </a:rPr>
              <a:t>manera</a:t>
            </a:r>
            <a:r>
              <a:rPr lang="es-ES" spc="130" dirty="0">
                <a:latin typeface="Arial"/>
                <a:cs typeface="Arial"/>
              </a:rPr>
              <a:t> </a:t>
            </a:r>
            <a:r>
              <a:rPr lang="es-ES" spc="-5" dirty="0">
                <a:latin typeface="Arial"/>
                <a:cs typeface="Arial"/>
              </a:rPr>
              <a:t>rápida</a:t>
            </a:r>
            <a:r>
              <a:rPr lang="es-ES" spc="130" dirty="0">
                <a:latin typeface="Arial"/>
                <a:cs typeface="Arial"/>
              </a:rPr>
              <a:t> </a:t>
            </a:r>
            <a:r>
              <a:rPr lang="es-ES" spc="-5" dirty="0">
                <a:latin typeface="Arial"/>
                <a:cs typeface="Arial"/>
              </a:rPr>
              <a:t>de</a:t>
            </a:r>
            <a:r>
              <a:rPr lang="es-ES" spc="130" dirty="0">
                <a:latin typeface="Arial"/>
                <a:cs typeface="Arial"/>
              </a:rPr>
              <a:t> </a:t>
            </a:r>
            <a:r>
              <a:rPr lang="es-ES" spc="-5" dirty="0">
                <a:latin typeface="Arial"/>
                <a:cs typeface="Arial"/>
              </a:rPr>
              <a:t>difundir</a:t>
            </a:r>
            <a:r>
              <a:rPr lang="es-ES" spc="135" dirty="0">
                <a:latin typeface="Arial"/>
                <a:cs typeface="Arial"/>
              </a:rPr>
              <a:t> </a:t>
            </a:r>
            <a:r>
              <a:rPr lang="es-ES" spc="-5" dirty="0">
                <a:latin typeface="Arial"/>
                <a:cs typeface="Arial"/>
              </a:rPr>
              <a:t>una</a:t>
            </a:r>
            <a:r>
              <a:rPr lang="es-ES" spc="130" dirty="0">
                <a:latin typeface="Arial"/>
                <a:cs typeface="Arial"/>
              </a:rPr>
              <a:t> </a:t>
            </a:r>
            <a:r>
              <a:rPr lang="es-ES" dirty="0">
                <a:latin typeface="Arial"/>
                <a:cs typeface="Arial"/>
              </a:rPr>
              <a:t>marca</a:t>
            </a:r>
            <a:r>
              <a:rPr lang="es-ES" spc="120" dirty="0">
                <a:latin typeface="Arial"/>
                <a:cs typeface="Arial"/>
              </a:rPr>
              <a:t> </a:t>
            </a:r>
            <a:r>
              <a:rPr lang="es-ES" spc="-5" dirty="0">
                <a:latin typeface="Arial"/>
                <a:cs typeface="Arial"/>
              </a:rPr>
              <a:t>y</a:t>
            </a:r>
            <a:r>
              <a:rPr lang="es-ES" spc="125" dirty="0">
                <a:latin typeface="Arial"/>
                <a:cs typeface="Arial"/>
              </a:rPr>
              <a:t> </a:t>
            </a:r>
            <a:r>
              <a:rPr lang="es-ES" spc="-5" dirty="0">
                <a:latin typeface="Arial"/>
                <a:cs typeface="Arial"/>
              </a:rPr>
              <a:t>permite</a:t>
            </a:r>
            <a:r>
              <a:rPr lang="es-ES" spc="130" dirty="0">
                <a:latin typeface="Arial"/>
                <a:cs typeface="Arial"/>
              </a:rPr>
              <a:t> </a:t>
            </a:r>
            <a:r>
              <a:rPr lang="es-ES" spc="-5" dirty="0">
                <a:latin typeface="Arial"/>
                <a:cs typeface="Arial"/>
              </a:rPr>
              <a:t>recopilar</a:t>
            </a:r>
            <a:r>
              <a:rPr lang="es-ES" spc="135" dirty="0">
                <a:latin typeface="Arial"/>
                <a:cs typeface="Arial"/>
              </a:rPr>
              <a:t> </a:t>
            </a:r>
            <a:r>
              <a:rPr lang="es-ES" spc="-5" dirty="0">
                <a:latin typeface="Arial"/>
                <a:cs typeface="Arial"/>
              </a:rPr>
              <a:t>la información de tus clientes en cuanto al grado de satisfacción de tus  productos.</a:t>
            </a:r>
          </a:p>
          <a:p>
            <a:pPr marL="66675" marR="61594" algn="just">
              <a:lnSpc>
                <a:spcPct val="110300"/>
              </a:lnSpc>
              <a:spcBef>
                <a:spcPts val="800"/>
              </a:spcBef>
            </a:pPr>
            <a:r>
              <a:rPr lang="es-ES" spc="-5" dirty="0">
                <a:latin typeface="Arial"/>
                <a:cs typeface="Arial"/>
              </a:rPr>
              <a:t>Dentro de las estrategias del Marketing digital también tenemos a los videos  virales, que son de gran ayuda para publicitar una marca. “Viral” proviene de  la palabra virus, en el sentido de que su propagación es de persona a  persona. Tomando este concepto y poniéndolo en el marketing sería  “transmisión” de un mensaje de persona a persona. A continuación, les  mostraré uno de los mejores videos publicitarios de la historia hecho por la  marca de camiones Volvo donde aparece el conocido actor de películas de  acción Jean- Claude Van </a:t>
            </a:r>
            <a:r>
              <a:rPr lang="es-ES" spc="-5" dirty="0" err="1">
                <a:latin typeface="Arial"/>
                <a:cs typeface="Arial"/>
              </a:rPr>
              <a:t>Damme</a:t>
            </a:r>
            <a:r>
              <a:rPr lang="es-ES" spc="-5" dirty="0">
                <a:latin typeface="Arial"/>
                <a:cs typeface="Arial"/>
              </a:rPr>
              <a:t>. Este video fue creado para demostrar la  estabilidad y precisión de los camiones Volvo. Fue publicado en </a:t>
            </a:r>
            <a:r>
              <a:rPr lang="es-ES" spc="-5" dirty="0" err="1">
                <a:latin typeface="Arial"/>
                <a:cs typeface="Arial"/>
              </a:rPr>
              <a:t>youtube</a:t>
            </a:r>
            <a:r>
              <a:rPr lang="es-ES" spc="-5" dirty="0">
                <a:latin typeface="Arial"/>
                <a:cs typeface="Arial"/>
              </a:rPr>
              <a:t> el  3 de noviembre de 2013 y ya cuenta con más de 79 millones de visitas.</a:t>
            </a:r>
          </a:p>
          <a:p>
            <a:pPr marL="66675" marR="61594" algn="just">
              <a:lnSpc>
                <a:spcPct val="110300"/>
              </a:lnSpc>
              <a:spcBef>
                <a:spcPts val="800"/>
              </a:spcBef>
            </a:pPr>
            <a:r>
              <a:rPr lang="es-ES" dirty="0">
                <a:latin typeface="Arial"/>
                <a:cs typeface="Arial"/>
              </a:rPr>
              <a:t>En conclusión, las redes sociales son tan penetrantes que permiten a los  usuarios buscar información donde sea y en cualquier momento. Ellos no  solo están expuestos a lo que la empresa hable de su marca, sino también  de lo que los medios de comunicación, y el público en general, opinen de la  misma. Es por eso, que las empresas deben “enamorar” a sus clientes, ya  que ellos quieren tener una marca de total confianza. Y para finalizar esta  exposición quiero decirles una frase: “Si uno no se transforma está muerto”,  porque para durar en un negocio es necesario adaptarse al pensamiento de  lo que más genera cambio. Muchas gracias</a:t>
            </a:r>
          </a:p>
        </p:txBody>
      </p:sp>
    </p:spTree>
    <p:extLst>
      <p:ext uri="{BB962C8B-B14F-4D97-AF65-F5344CB8AC3E}">
        <p14:creationId xmlns:p14="http://schemas.microsoft.com/office/powerpoint/2010/main" val="1901401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7986954" y="460780"/>
            <a:ext cx="6101" cy="2790791"/>
          </a:xfrm>
          <a:custGeom>
            <a:avLst/>
            <a:gdLst/>
            <a:ahLst/>
            <a:cxnLst/>
            <a:rect l="l" t="t" r="r" b="b"/>
            <a:pathLst>
              <a:path w="9525" h="4356735">
                <a:moveTo>
                  <a:pt x="0" y="4356481"/>
                </a:moveTo>
                <a:lnTo>
                  <a:pt x="9144" y="4356481"/>
                </a:lnTo>
                <a:lnTo>
                  <a:pt x="9144" y="0"/>
                </a:lnTo>
                <a:lnTo>
                  <a:pt x="0" y="0"/>
                </a:lnTo>
                <a:lnTo>
                  <a:pt x="0" y="435648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153"/>
          </a:p>
        </p:txBody>
      </p:sp>
      <p:graphicFrame>
        <p:nvGraphicFramePr>
          <p:cNvPr id="14" name="object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776792"/>
              </p:ext>
            </p:extLst>
          </p:nvPr>
        </p:nvGraphicFramePr>
        <p:xfrm>
          <a:off x="2011680" y="841997"/>
          <a:ext cx="7432765" cy="8200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9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3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555">
                <a:tc>
                  <a:txBody>
                    <a:bodyPr/>
                    <a:lstStyle/>
                    <a:p>
                      <a:pPr marL="393065">
                        <a:lnSpc>
                          <a:spcPts val="1265"/>
                        </a:lnSpc>
                      </a:pPr>
                      <a:r>
                        <a:rPr sz="700" b="1" spc="-5" dirty="0">
                          <a:latin typeface="Arial"/>
                          <a:cs typeface="Arial"/>
                        </a:rPr>
                        <a:t>IVEL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65"/>
                        </a:lnSpc>
                      </a:pPr>
                      <a:r>
                        <a:rPr sz="700" b="1" dirty="0">
                          <a:latin typeface="Arial"/>
                          <a:cs typeface="Arial"/>
                        </a:rPr>
                        <a:t>Pregunta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Nº2</a:t>
                      </a:r>
                      <a:endParaRPr sz="7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4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Aplicación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9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Forma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equipos de trabajo de </a:t>
                      </a:r>
                      <a:r>
                        <a:rPr lang="es-ES" sz="1800" spc="-5" dirty="0" smtClean="0">
                          <a:latin typeface="Arial"/>
                          <a:cs typeface="Arial"/>
                        </a:rPr>
                        <a:t> cuatro </a:t>
                      </a:r>
                      <a:r>
                        <a:rPr sz="18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integrantes, </a:t>
                      </a:r>
                      <a:r>
                        <a:rPr sz="1800" spc="-5" dirty="0" err="1">
                          <a:latin typeface="Arial"/>
                          <a:cs typeface="Arial"/>
                        </a:rPr>
                        <a:t>elijan</a:t>
                      </a:r>
                      <a:r>
                        <a:rPr sz="1800" spc="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 err="1" smtClean="0">
                          <a:latin typeface="Arial"/>
                          <a:cs typeface="Arial"/>
                        </a:rPr>
                        <a:t>tres</a:t>
                      </a:r>
                      <a:r>
                        <a:rPr lang="es-CL" sz="1800" dirty="0" smtClean="0">
                          <a:latin typeface="Arial"/>
                          <a:cs typeface="Arial"/>
                        </a:rPr>
                        <a:t>  </a:t>
                      </a:r>
                      <a:r>
                        <a:rPr sz="1800" spc="-5" dirty="0" err="1" smtClean="0">
                          <a:latin typeface="Arial"/>
                          <a:cs typeface="Arial"/>
                        </a:rPr>
                        <a:t>posibles</a:t>
                      </a:r>
                      <a:r>
                        <a:rPr sz="18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temas de exposición relacionados con sus carreras  profesionales.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object 15"/>
          <p:cNvSpPr txBox="1"/>
          <p:nvPr/>
        </p:nvSpPr>
        <p:spPr>
          <a:xfrm>
            <a:off x="4582847" y="2062281"/>
            <a:ext cx="2644357" cy="875529"/>
          </a:xfrm>
          <a:prstGeom prst="rect">
            <a:avLst/>
          </a:prstGeom>
        </p:spPr>
        <p:txBody>
          <a:bodyPr vert="horz" wrap="square" lIns="0" tIns="8542" rIns="0" bIns="0" rtlCol="0">
            <a:spAutoFit/>
          </a:bodyPr>
          <a:lstStyle/>
          <a:p>
            <a:pPr marL="8136">
              <a:spcBef>
                <a:spcPts val="67"/>
              </a:spcBef>
              <a:tabLst>
                <a:tab pos="2635941" algn="l"/>
              </a:tabLst>
            </a:pPr>
            <a:r>
              <a:rPr sz="1600" b="1" dirty="0">
                <a:latin typeface="Arial"/>
                <a:cs typeface="Arial"/>
              </a:rPr>
              <a:t>TEMA</a:t>
            </a:r>
            <a:r>
              <a:rPr sz="1600" b="1" spc="-8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1:</a:t>
            </a:r>
            <a:r>
              <a:rPr sz="1600" b="1" spc="6" dirty="0">
                <a:latin typeface="Arial"/>
                <a:cs typeface="Arial"/>
              </a:rPr>
              <a:t> </a:t>
            </a:r>
            <a:r>
              <a:rPr sz="16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endParaRPr sz="1600" dirty="0">
              <a:latin typeface="Arial"/>
              <a:cs typeface="Arial"/>
            </a:endParaRPr>
          </a:p>
          <a:p>
            <a:pPr marL="8136">
              <a:spcBef>
                <a:spcPts val="538"/>
              </a:spcBef>
              <a:tabLst>
                <a:tab pos="2635941" algn="l"/>
              </a:tabLst>
            </a:pPr>
            <a:r>
              <a:rPr sz="1600" b="1" dirty="0">
                <a:latin typeface="Arial"/>
                <a:cs typeface="Arial"/>
              </a:rPr>
              <a:t>TEMA</a:t>
            </a:r>
            <a:r>
              <a:rPr sz="1600" b="1" spc="-8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2:</a:t>
            </a:r>
            <a:r>
              <a:rPr sz="1600" b="1" spc="6" dirty="0">
                <a:latin typeface="Arial"/>
                <a:cs typeface="Arial"/>
              </a:rPr>
              <a:t> </a:t>
            </a:r>
            <a:r>
              <a:rPr sz="16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endParaRPr sz="1600" dirty="0">
              <a:latin typeface="Arial"/>
              <a:cs typeface="Arial"/>
            </a:endParaRPr>
          </a:p>
          <a:p>
            <a:pPr marL="8136">
              <a:spcBef>
                <a:spcPts val="548"/>
              </a:spcBef>
              <a:tabLst>
                <a:tab pos="2635941" algn="l"/>
              </a:tabLst>
            </a:pPr>
            <a:r>
              <a:rPr sz="1600" b="1" dirty="0">
                <a:latin typeface="Arial"/>
                <a:cs typeface="Arial"/>
              </a:rPr>
              <a:t>TEMA</a:t>
            </a:r>
            <a:r>
              <a:rPr sz="1600" b="1" spc="-8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3:</a:t>
            </a:r>
            <a:r>
              <a:rPr sz="1600" b="1" spc="6" dirty="0">
                <a:latin typeface="Arial"/>
                <a:cs typeface="Arial"/>
              </a:rPr>
              <a:t> </a:t>
            </a:r>
            <a:r>
              <a:rPr sz="16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657600" y="3398959"/>
            <a:ext cx="4837084" cy="21012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3"/>
          </a:p>
        </p:txBody>
      </p:sp>
    </p:spTree>
    <p:extLst>
      <p:ext uri="{BB962C8B-B14F-4D97-AF65-F5344CB8AC3E}">
        <p14:creationId xmlns:p14="http://schemas.microsoft.com/office/powerpoint/2010/main" val="398146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031637"/>
              </p:ext>
            </p:extLst>
          </p:nvPr>
        </p:nvGraphicFramePr>
        <p:xfrm>
          <a:off x="-241999" y="82557"/>
          <a:ext cx="10705752" cy="629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56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96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2075">
                <a:tc rowSpan="2">
                  <a:txBody>
                    <a:bodyPr/>
                    <a:lstStyle/>
                    <a:p>
                      <a:pPr marL="318135" marR="69850" indent="-250190">
                        <a:lnSpc>
                          <a:spcPct val="103299"/>
                        </a:lnSpc>
                        <a:spcBef>
                          <a:spcPts val="670"/>
                        </a:spcBef>
                      </a:pP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0" marR="0" marT="54506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</a:pPr>
                      <a:r>
                        <a:rPr sz="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UNIDAD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III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51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50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80"/>
                        </a:lnSpc>
                      </a:pPr>
                      <a:r>
                        <a:rPr sz="1800" b="1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Tema: Planificación y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organización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de la</a:t>
                      </a:r>
                      <a:r>
                        <a:rPr sz="1800" b="1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exposición</a:t>
                      </a:r>
                      <a:endParaRPr sz="1800" dirty="0">
                        <a:latin typeface="Arial"/>
                        <a:cs typeface="Arial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académica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37930" y="1036079"/>
            <a:ext cx="3818565" cy="1331654"/>
          </a:xfrm>
          <a:prstGeom prst="rect">
            <a:avLst/>
          </a:prstGeom>
        </p:spPr>
        <p:txBody>
          <a:bodyPr vert="horz" wrap="square" lIns="0" tIns="8135" rIns="0" bIns="0" rtlCol="0">
            <a:spAutoFit/>
          </a:bodyPr>
          <a:lstStyle/>
          <a:p>
            <a:pPr marL="8136">
              <a:spcBef>
                <a:spcPts val="64"/>
              </a:spcBef>
            </a:pPr>
            <a:r>
              <a:rPr sz="1600" b="1" spc="-3" dirty="0">
                <a:latin typeface="Arial"/>
                <a:cs typeface="Arial"/>
              </a:rPr>
              <a:t>PLANIFIQUE </a:t>
            </a:r>
            <a:r>
              <a:rPr sz="1600" b="1" dirty="0">
                <a:latin typeface="Arial"/>
                <a:cs typeface="Arial"/>
              </a:rPr>
              <a:t>SU </a:t>
            </a:r>
            <a:r>
              <a:rPr sz="1600" b="1" spc="-3" dirty="0">
                <a:latin typeface="Arial"/>
                <a:cs typeface="Arial"/>
              </a:rPr>
              <a:t>EXPOSICIÓN</a:t>
            </a:r>
            <a:endParaRPr sz="1600" dirty="0">
              <a:latin typeface="Arial"/>
              <a:cs typeface="Arial"/>
            </a:endParaRPr>
          </a:p>
          <a:p>
            <a:pPr>
              <a:spcBef>
                <a:spcPts val="29"/>
              </a:spcBef>
            </a:pPr>
            <a:endParaRPr sz="1600" dirty="0">
              <a:latin typeface="Arial"/>
              <a:cs typeface="Arial"/>
            </a:endParaRPr>
          </a:p>
          <a:p>
            <a:pPr marL="8136"/>
            <a:r>
              <a:rPr dirty="0">
                <a:latin typeface="Arial"/>
                <a:cs typeface="Arial"/>
              </a:rPr>
              <a:t>Durante la </a:t>
            </a:r>
            <a:r>
              <a:rPr spc="-3" dirty="0">
                <a:latin typeface="Arial"/>
                <a:cs typeface="Arial"/>
              </a:rPr>
              <a:t>planificación </a:t>
            </a:r>
            <a:r>
              <a:rPr dirty="0">
                <a:latin typeface="Arial"/>
                <a:cs typeface="Arial"/>
              </a:rPr>
              <a:t>de </a:t>
            </a:r>
            <a:r>
              <a:rPr spc="-3" dirty="0">
                <a:latin typeface="Arial"/>
                <a:cs typeface="Arial"/>
              </a:rPr>
              <a:t>la exposición académica </a:t>
            </a:r>
            <a:r>
              <a:rPr dirty="0">
                <a:latin typeface="Arial"/>
                <a:cs typeface="Arial"/>
              </a:rPr>
              <a:t>debemos </a:t>
            </a:r>
            <a:r>
              <a:rPr spc="-3" dirty="0">
                <a:latin typeface="Arial"/>
                <a:cs typeface="Arial"/>
              </a:rPr>
              <a:t>tener </a:t>
            </a:r>
            <a:r>
              <a:rPr dirty="0">
                <a:latin typeface="Arial"/>
                <a:cs typeface="Arial"/>
              </a:rPr>
              <a:t>en </a:t>
            </a:r>
            <a:r>
              <a:rPr spc="-3" dirty="0">
                <a:latin typeface="Arial"/>
                <a:cs typeface="Arial"/>
              </a:rPr>
              <a:t>cuenta </a:t>
            </a:r>
            <a:r>
              <a:rPr dirty="0">
                <a:latin typeface="Arial"/>
                <a:cs typeface="Arial"/>
              </a:rPr>
              <a:t>tres</a:t>
            </a:r>
            <a:r>
              <a:rPr spc="51" dirty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aspectos:</a:t>
            </a:r>
            <a:endParaRPr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9479" y="2567876"/>
            <a:ext cx="11730446" cy="3779979"/>
          </a:xfrm>
          <a:prstGeom prst="rect">
            <a:avLst/>
          </a:prstGeom>
        </p:spPr>
        <p:txBody>
          <a:bodyPr vert="horz" wrap="square" lIns="0" tIns="8542" rIns="0" bIns="0" rtlCol="0">
            <a:spAutoFit/>
          </a:bodyPr>
          <a:lstStyle/>
          <a:p>
            <a:pPr marL="154577" marR="3254" indent="-146441" algn="just">
              <a:lnSpc>
                <a:spcPct val="110500"/>
              </a:lnSpc>
              <a:spcBef>
                <a:spcPts val="67"/>
              </a:spcBef>
              <a:buAutoNum type="arabicPeriod"/>
              <a:tabLst>
                <a:tab pos="154577" algn="l"/>
              </a:tabLst>
            </a:pPr>
            <a:r>
              <a:rPr b="1" dirty="0">
                <a:latin typeface="Arial"/>
                <a:cs typeface="Arial"/>
              </a:rPr>
              <a:t>La elección del tema. </a:t>
            </a:r>
            <a:r>
              <a:rPr spc="-3" dirty="0">
                <a:latin typeface="Arial"/>
                <a:cs typeface="Arial"/>
              </a:rPr>
              <a:t>El </a:t>
            </a:r>
            <a:r>
              <a:rPr dirty="0">
                <a:latin typeface="Arial"/>
                <a:cs typeface="Arial"/>
              </a:rPr>
              <a:t>tema. </a:t>
            </a:r>
            <a:r>
              <a:rPr spc="-3" dirty="0">
                <a:latin typeface="Arial"/>
                <a:cs typeface="Arial"/>
              </a:rPr>
              <a:t>Debe </a:t>
            </a:r>
            <a:r>
              <a:rPr dirty="0">
                <a:latin typeface="Arial"/>
                <a:cs typeface="Arial"/>
              </a:rPr>
              <a:t>ser </a:t>
            </a:r>
            <a:r>
              <a:rPr spc="-3" dirty="0">
                <a:latin typeface="Arial"/>
                <a:cs typeface="Arial"/>
              </a:rPr>
              <a:t>formulado </a:t>
            </a:r>
            <a:r>
              <a:rPr dirty="0">
                <a:latin typeface="Arial"/>
                <a:cs typeface="Arial"/>
              </a:rPr>
              <a:t>como una frase </a:t>
            </a:r>
            <a:r>
              <a:rPr spc="-3" dirty="0">
                <a:latin typeface="Arial"/>
                <a:cs typeface="Arial"/>
              </a:rPr>
              <a:t>nominal. Es  importante </a:t>
            </a:r>
            <a:r>
              <a:rPr dirty="0">
                <a:latin typeface="Arial"/>
                <a:cs typeface="Arial"/>
              </a:rPr>
              <a:t>que el tema no sea muy general, sino que sea </a:t>
            </a:r>
            <a:r>
              <a:rPr spc="-3" dirty="0">
                <a:latin typeface="Arial"/>
                <a:cs typeface="Arial"/>
              </a:rPr>
              <a:t>delimitado </a:t>
            </a:r>
            <a:r>
              <a:rPr dirty="0">
                <a:latin typeface="Arial"/>
                <a:cs typeface="Arial"/>
              </a:rPr>
              <a:t>para </a:t>
            </a:r>
            <a:r>
              <a:rPr spc="-6" dirty="0">
                <a:latin typeface="Arial"/>
                <a:cs typeface="Arial"/>
              </a:rPr>
              <a:t>poder  </a:t>
            </a:r>
            <a:r>
              <a:rPr dirty="0">
                <a:latin typeface="Arial"/>
                <a:cs typeface="Arial"/>
              </a:rPr>
              <a:t>abordarlo</a:t>
            </a:r>
            <a:r>
              <a:rPr spc="-42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en</a:t>
            </a:r>
            <a:r>
              <a:rPr spc="-51" dirty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la</a:t>
            </a:r>
            <a:r>
              <a:rPr spc="-42" dirty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exposición</a:t>
            </a:r>
            <a:r>
              <a:rPr spc="-42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y</a:t>
            </a:r>
            <a:r>
              <a:rPr spc="-48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se</a:t>
            </a:r>
            <a:r>
              <a:rPr spc="-42" dirty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transmita</a:t>
            </a:r>
            <a:r>
              <a:rPr spc="-42" dirty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información</a:t>
            </a:r>
            <a:r>
              <a:rPr spc="-42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precisa</a:t>
            </a:r>
            <a:r>
              <a:rPr spc="-42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en</a:t>
            </a:r>
            <a:r>
              <a:rPr spc="-51" dirty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torno</a:t>
            </a:r>
            <a:r>
              <a:rPr spc="-42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</a:t>
            </a:r>
            <a:r>
              <a:rPr spc="-51" dirty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este.</a:t>
            </a:r>
            <a:r>
              <a:rPr spc="-22" dirty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Ejemplo:</a:t>
            </a:r>
            <a:endParaRPr dirty="0">
              <a:latin typeface="Arial"/>
              <a:cs typeface="Arial"/>
            </a:endParaRPr>
          </a:p>
          <a:p>
            <a:pPr marL="319323" lvl="1" indent="-146848">
              <a:buFont typeface="Courier New"/>
              <a:buChar char="o"/>
              <a:tabLst>
                <a:tab pos="319323" algn="l"/>
                <a:tab pos="319729" algn="l"/>
              </a:tabLst>
            </a:pPr>
            <a:r>
              <a:rPr dirty="0" smtClean="0">
                <a:latin typeface="Arial"/>
                <a:cs typeface="Arial"/>
              </a:rPr>
              <a:t>La</a:t>
            </a:r>
            <a:r>
              <a:rPr spc="-3" dirty="0" smtClean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inflación</a:t>
            </a:r>
            <a:endParaRPr dirty="0">
              <a:latin typeface="Arial"/>
              <a:cs typeface="Arial"/>
            </a:endParaRPr>
          </a:p>
          <a:p>
            <a:pPr marL="319323" lvl="1" indent="-146848">
              <a:spcBef>
                <a:spcPts val="93"/>
              </a:spcBef>
              <a:buFont typeface="Courier New"/>
              <a:buChar char="o"/>
              <a:tabLst>
                <a:tab pos="319323" algn="l"/>
                <a:tab pos="319729" algn="l"/>
              </a:tabLst>
            </a:pPr>
            <a:r>
              <a:rPr dirty="0">
                <a:latin typeface="Arial"/>
                <a:cs typeface="Arial"/>
              </a:rPr>
              <a:t>Las </a:t>
            </a:r>
            <a:r>
              <a:rPr spc="-3" dirty="0">
                <a:latin typeface="Arial"/>
                <a:cs typeface="Arial"/>
              </a:rPr>
              <a:t>exportaciones</a:t>
            </a:r>
            <a:endParaRPr dirty="0">
              <a:latin typeface="Arial"/>
              <a:cs typeface="Arial"/>
            </a:endParaRPr>
          </a:p>
          <a:p>
            <a:pPr marL="319323" lvl="1" indent="-146848">
              <a:spcBef>
                <a:spcPts val="86"/>
              </a:spcBef>
              <a:buFont typeface="Courier New"/>
              <a:buChar char="o"/>
              <a:tabLst>
                <a:tab pos="319323" algn="l"/>
                <a:tab pos="319729" algn="l"/>
              </a:tabLst>
            </a:pPr>
            <a:r>
              <a:rPr dirty="0">
                <a:latin typeface="Arial"/>
                <a:cs typeface="Arial"/>
              </a:rPr>
              <a:t>La </a:t>
            </a:r>
            <a:r>
              <a:rPr spc="-3" dirty="0">
                <a:latin typeface="Arial"/>
                <a:cs typeface="Arial"/>
              </a:rPr>
              <a:t>política </a:t>
            </a:r>
            <a:r>
              <a:rPr dirty="0">
                <a:latin typeface="Arial"/>
                <a:cs typeface="Arial"/>
              </a:rPr>
              <a:t>económica</a:t>
            </a:r>
          </a:p>
          <a:p>
            <a:pPr lvl="1">
              <a:spcBef>
                <a:spcPts val="19"/>
              </a:spcBef>
              <a:buFont typeface="Courier New"/>
              <a:buChar char="o"/>
            </a:pPr>
            <a:endParaRPr dirty="0">
              <a:latin typeface="Arial"/>
              <a:cs typeface="Arial"/>
            </a:endParaRPr>
          </a:p>
          <a:p>
            <a:pPr marL="172882"/>
            <a:r>
              <a:rPr dirty="0">
                <a:latin typeface="Arial"/>
                <a:cs typeface="Arial"/>
              </a:rPr>
              <a:t>¿Qué </a:t>
            </a:r>
            <a:r>
              <a:rPr spc="-3" dirty="0">
                <a:latin typeface="Arial"/>
                <a:cs typeface="Arial"/>
              </a:rPr>
              <a:t>aspectos debemos tener </a:t>
            </a:r>
            <a:r>
              <a:rPr dirty="0">
                <a:latin typeface="Arial"/>
                <a:cs typeface="Arial"/>
              </a:rPr>
              <a:t>en </a:t>
            </a:r>
            <a:r>
              <a:rPr spc="-3" dirty="0">
                <a:latin typeface="Arial"/>
                <a:cs typeface="Arial"/>
              </a:rPr>
              <a:t>cuenta para elegir </a:t>
            </a:r>
            <a:r>
              <a:rPr dirty="0">
                <a:latin typeface="Arial"/>
                <a:cs typeface="Arial"/>
              </a:rPr>
              <a:t>un</a:t>
            </a:r>
            <a:r>
              <a:rPr spc="6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tema?</a:t>
            </a:r>
          </a:p>
          <a:p>
            <a:pPr>
              <a:spcBef>
                <a:spcPts val="22"/>
              </a:spcBef>
            </a:pPr>
            <a:endParaRPr dirty="0">
              <a:latin typeface="Arial"/>
              <a:cs typeface="Arial"/>
            </a:endParaRPr>
          </a:p>
          <a:p>
            <a:pPr marL="525560" lvl="2" indent="-148068">
              <a:buSzPct val="109090"/>
              <a:buFont typeface="Wingdings"/>
              <a:buChar char=""/>
              <a:tabLst>
                <a:tab pos="525560" algn="l"/>
                <a:tab pos="525968" algn="l"/>
              </a:tabLst>
            </a:pPr>
            <a:r>
              <a:rPr spc="-3" dirty="0">
                <a:latin typeface="Arial"/>
                <a:cs typeface="Arial"/>
              </a:rPr>
              <a:t>Debe desarrollar </a:t>
            </a:r>
            <a:r>
              <a:rPr dirty="0">
                <a:latin typeface="Arial"/>
                <a:cs typeface="Arial"/>
              </a:rPr>
              <a:t>un </a:t>
            </a:r>
            <a:r>
              <a:rPr spc="-3" dirty="0">
                <a:latin typeface="Arial"/>
                <a:cs typeface="Arial"/>
              </a:rPr>
              <a:t>tema </a:t>
            </a:r>
            <a:r>
              <a:rPr dirty="0">
                <a:latin typeface="Arial"/>
                <a:cs typeface="Arial"/>
              </a:rPr>
              <a:t>de</a:t>
            </a:r>
            <a:r>
              <a:rPr spc="3" dirty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actualidad.</a:t>
            </a:r>
            <a:endParaRPr dirty="0">
              <a:latin typeface="Arial"/>
              <a:cs typeface="Arial"/>
            </a:endParaRPr>
          </a:p>
          <a:p>
            <a:pPr marL="525560" lvl="2" indent="-148068">
              <a:spcBef>
                <a:spcPts val="115"/>
              </a:spcBef>
              <a:buSzPct val="109090"/>
              <a:buFont typeface="Wingdings"/>
              <a:buChar char=""/>
              <a:tabLst>
                <a:tab pos="525560" algn="l"/>
                <a:tab pos="525968" algn="l"/>
              </a:tabLst>
            </a:pPr>
            <a:r>
              <a:rPr spc="-3" dirty="0">
                <a:latin typeface="Arial"/>
                <a:cs typeface="Arial"/>
              </a:rPr>
              <a:t>Existen razones suficientes </a:t>
            </a:r>
            <a:r>
              <a:rPr dirty="0">
                <a:latin typeface="Arial"/>
                <a:cs typeface="Arial"/>
              </a:rPr>
              <a:t>para ser </a:t>
            </a:r>
            <a:r>
              <a:rPr spc="-3" dirty="0">
                <a:latin typeface="Arial"/>
                <a:cs typeface="Arial"/>
              </a:rPr>
              <a:t>presentado.</a:t>
            </a:r>
            <a:endParaRPr dirty="0">
              <a:latin typeface="Arial"/>
              <a:cs typeface="Arial"/>
            </a:endParaRPr>
          </a:p>
          <a:p>
            <a:pPr marL="525560" marR="5695" lvl="2" indent="-147661">
              <a:lnSpc>
                <a:spcPct val="110000"/>
              </a:lnSpc>
              <a:spcBef>
                <a:spcPts val="29"/>
              </a:spcBef>
              <a:buSzPct val="109090"/>
              <a:buFont typeface="Wingdings"/>
              <a:buChar char=""/>
              <a:tabLst>
                <a:tab pos="525560" algn="l"/>
                <a:tab pos="525968" algn="l"/>
              </a:tabLst>
            </a:pPr>
            <a:r>
              <a:rPr spc="-3" dirty="0">
                <a:latin typeface="Arial"/>
                <a:cs typeface="Arial"/>
              </a:rPr>
              <a:t>Debe </a:t>
            </a:r>
            <a:r>
              <a:rPr dirty="0">
                <a:latin typeface="Arial"/>
                <a:cs typeface="Arial"/>
              </a:rPr>
              <a:t>ser </a:t>
            </a:r>
            <a:r>
              <a:rPr spc="-3" dirty="0">
                <a:latin typeface="Arial"/>
                <a:cs typeface="Arial"/>
              </a:rPr>
              <a:t>apropiado tanto </a:t>
            </a:r>
            <a:r>
              <a:rPr dirty="0">
                <a:latin typeface="Arial"/>
                <a:cs typeface="Arial"/>
              </a:rPr>
              <a:t>para </a:t>
            </a:r>
            <a:r>
              <a:rPr spc="-3" dirty="0">
                <a:latin typeface="Arial"/>
                <a:cs typeface="Arial"/>
              </a:rPr>
              <a:t>los participantes </a:t>
            </a:r>
            <a:r>
              <a:rPr dirty="0">
                <a:latin typeface="Arial"/>
                <a:cs typeface="Arial"/>
              </a:rPr>
              <a:t>como </a:t>
            </a:r>
            <a:r>
              <a:rPr spc="-3" dirty="0">
                <a:latin typeface="Arial"/>
                <a:cs typeface="Arial"/>
              </a:rPr>
              <a:t>para los integrantes  del </a:t>
            </a:r>
            <a:r>
              <a:rPr dirty="0">
                <a:latin typeface="Arial"/>
                <a:cs typeface="Arial"/>
              </a:rPr>
              <a:t>equipo.</a:t>
            </a:r>
          </a:p>
          <a:p>
            <a:pPr marL="525560" lvl="2" indent="-148068">
              <a:spcBef>
                <a:spcPts val="119"/>
              </a:spcBef>
              <a:buSzPct val="109090"/>
              <a:buFont typeface="Wingdings"/>
              <a:buChar char=""/>
              <a:tabLst>
                <a:tab pos="525560" algn="l"/>
                <a:tab pos="525968" algn="l"/>
              </a:tabLst>
            </a:pPr>
            <a:r>
              <a:rPr spc="-3" dirty="0">
                <a:latin typeface="Arial"/>
                <a:cs typeface="Arial"/>
              </a:rPr>
              <a:t>Existe </a:t>
            </a:r>
            <a:r>
              <a:rPr dirty="0">
                <a:latin typeface="Arial"/>
                <a:cs typeface="Arial"/>
              </a:rPr>
              <a:t>información </a:t>
            </a:r>
            <a:r>
              <a:rPr spc="-3" dirty="0">
                <a:latin typeface="Arial"/>
                <a:cs typeface="Arial"/>
              </a:rPr>
              <a:t>suficiente para profundizar </a:t>
            </a:r>
            <a:r>
              <a:rPr dirty="0">
                <a:latin typeface="Arial"/>
                <a:cs typeface="Arial"/>
              </a:rPr>
              <a:t>en</a:t>
            </a:r>
            <a:r>
              <a:rPr spc="3" dirty="0">
                <a:latin typeface="Arial"/>
                <a:cs typeface="Arial"/>
              </a:rPr>
              <a:t> </a:t>
            </a:r>
            <a:r>
              <a:rPr spc="-3" dirty="0" err="1">
                <a:latin typeface="Arial"/>
                <a:cs typeface="Arial"/>
              </a:rPr>
              <a:t>él</a:t>
            </a:r>
            <a:r>
              <a:rPr spc="-3" dirty="0" smtClean="0">
                <a:latin typeface="Arial"/>
                <a:cs typeface="Arial"/>
              </a:rPr>
              <a:t>.</a:t>
            </a:r>
            <a:endParaRPr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232367" y="1489435"/>
            <a:ext cx="1565574" cy="796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6383010" y="1282148"/>
            <a:ext cx="1515414" cy="10881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00" dirty="0"/>
          </a:p>
        </p:txBody>
      </p:sp>
      <p:sp>
        <p:nvSpPr>
          <p:cNvPr id="8" name="object 8"/>
          <p:cNvSpPr/>
          <p:nvPr/>
        </p:nvSpPr>
        <p:spPr>
          <a:xfrm>
            <a:off x="8463969" y="1416410"/>
            <a:ext cx="1568305" cy="9538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9" name="object 9"/>
          <p:cNvSpPr/>
          <p:nvPr/>
        </p:nvSpPr>
        <p:spPr>
          <a:xfrm>
            <a:off x="5546058" y="2370281"/>
            <a:ext cx="419371" cy="239176"/>
          </a:xfrm>
          <a:custGeom>
            <a:avLst/>
            <a:gdLst/>
            <a:ahLst/>
            <a:cxnLst/>
            <a:rect l="l" t="t" r="r" b="b"/>
            <a:pathLst>
              <a:path w="654685" h="373379">
                <a:moveTo>
                  <a:pt x="579246" y="0"/>
                </a:moveTo>
                <a:lnTo>
                  <a:pt x="467486" y="93345"/>
                </a:lnTo>
                <a:lnTo>
                  <a:pt x="514222" y="93345"/>
                </a:lnTo>
                <a:lnTo>
                  <a:pt x="497459" y="128120"/>
                </a:lnTo>
                <a:lnTo>
                  <a:pt x="475846" y="161244"/>
                </a:lnTo>
                <a:lnTo>
                  <a:pt x="449671" y="192560"/>
                </a:lnTo>
                <a:lnTo>
                  <a:pt x="419219" y="221912"/>
                </a:lnTo>
                <a:lnTo>
                  <a:pt x="384778" y="249147"/>
                </a:lnTo>
                <a:lnTo>
                  <a:pt x="346634" y="274107"/>
                </a:lnTo>
                <a:lnTo>
                  <a:pt x="305073" y="296638"/>
                </a:lnTo>
                <a:lnTo>
                  <a:pt x="260382" y="316585"/>
                </a:lnTo>
                <a:lnTo>
                  <a:pt x="212847" y="333791"/>
                </a:lnTo>
                <a:lnTo>
                  <a:pt x="162754" y="348102"/>
                </a:lnTo>
                <a:lnTo>
                  <a:pt x="110392" y="359363"/>
                </a:lnTo>
                <a:lnTo>
                  <a:pt x="56044" y="367417"/>
                </a:lnTo>
                <a:lnTo>
                  <a:pt x="0" y="372109"/>
                </a:lnTo>
                <a:lnTo>
                  <a:pt x="55784" y="373312"/>
                </a:lnTo>
                <a:lnTo>
                  <a:pt x="110629" y="371114"/>
                </a:lnTo>
                <a:lnTo>
                  <a:pt x="164246" y="365649"/>
                </a:lnTo>
                <a:lnTo>
                  <a:pt x="216350" y="357048"/>
                </a:lnTo>
                <a:lnTo>
                  <a:pt x="266652" y="345444"/>
                </a:lnTo>
                <a:lnTo>
                  <a:pt x="314868" y="330970"/>
                </a:lnTo>
                <a:lnTo>
                  <a:pt x="360710" y="313757"/>
                </a:lnTo>
                <a:lnTo>
                  <a:pt x="403890" y="293937"/>
                </a:lnTo>
                <a:lnTo>
                  <a:pt x="444124" y="271644"/>
                </a:lnTo>
                <a:lnTo>
                  <a:pt x="481123" y="247010"/>
                </a:lnTo>
                <a:lnTo>
                  <a:pt x="514600" y="220166"/>
                </a:lnTo>
                <a:lnTo>
                  <a:pt x="544271" y="191245"/>
                </a:lnTo>
                <a:lnTo>
                  <a:pt x="569846" y="160380"/>
                </a:lnTo>
                <a:lnTo>
                  <a:pt x="591041" y="127702"/>
                </a:lnTo>
                <a:lnTo>
                  <a:pt x="607568" y="93345"/>
                </a:lnTo>
                <a:lnTo>
                  <a:pt x="654177" y="93345"/>
                </a:lnTo>
                <a:lnTo>
                  <a:pt x="579246" y="0"/>
                </a:lnTo>
                <a:close/>
              </a:path>
            </a:pathLst>
          </a:custGeom>
          <a:solidFill>
            <a:srgbClr val="AEABAB"/>
          </a:solidFill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10" name="object 10"/>
          <p:cNvSpPr/>
          <p:nvPr/>
        </p:nvSpPr>
        <p:spPr>
          <a:xfrm>
            <a:off x="5145154" y="2370281"/>
            <a:ext cx="431167" cy="239176"/>
          </a:xfrm>
          <a:custGeom>
            <a:avLst/>
            <a:gdLst/>
            <a:ahLst/>
            <a:cxnLst/>
            <a:rect l="l" t="t" r="r" b="b"/>
            <a:pathLst>
              <a:path w="673100" h="373379">
                <a:moveTo>
                  <a:pt x="93344" y="0"/>
                </a:moveTo>
                <a:lnTo>
                  <a:pt x="0" y="0"/>
                </a:lnTo>
                <a:lnTo>
                  <a:pt x="2990" y="38181"/>
                </a:lnTo>
                <a:lnTo>
                  <a:pt x="11768" y="75259"/>
                </a:lnTo>
                <a:lnTo>
                  <a:pt x="26041" y="111045"/>
                </a:lnTo>
                <a:lnTo>
                  <a:pt x="45519" y="145351"/>
                </a:lnTo>
                <a:lnTo>
                  <a:pt x="69911" y="177990"/>
                </a:lnTo>
                <a:lnTo>
                  <a:pt x="98925" y="208776"/>
                </a:lnTo>
                <a:lnTo>
                  <a:pt x="132270" y="237519"/>
                </a:lnTo>
                <a:lnTo>
                  <a:pt x="169656" y="264032"/>
                </a:lnTo>
                <a:lnTo>
                  <a:pt x="210790" y="288129"/>
                </a:lnTo>
                <a:lnTo>
                  <a:pt x="255382" y="309622"/>
                </a:lnTo>
                <a:lnTo>
                  <a:pt x="303141" y="328322"/>
                </a:lnTo>
                <a:lnTo>
                  <a:pt x="353776" y="344043"/>
                </a:lnTo>
                <a:lnTo>
                  <a:pt x="406995" y="356596"/>
                </a:lnTo>
                <a:lnTo>
                  <a:pt x="462507" y="365795"/>
                </a:lnTo>
                <a:lnTo>
                  <a:pt x="520021" y="371452"/>
                </a:lnTo>
                <a:lnTo>
                  <a:pt x="579246" y="373379"/>
                </a:lnTo>
                <a:lnTo>
                  <a:pt x="672592" y="373379"/>
                </a:lnTo>
                <a:lnTo>
                  <a:pt x="613366" y="371452"/>
                </a:lnTo>
                <a:lnTo>
                  <a:pt x="555852" y="365795"/>
                </a:lnTo>
                <a:lnTo>
                  <a:pt x="500340" y="356596"/>
                </a:lnTo>
                <a:lnTo>
                  <a:pt x="447121" y="344043"/>
                </a:lnTo>
                <a:lnTo>
                  <a:pt x="396486" y="328322"/>
                </a:lnTo>
                <a:lnTo>
                  <a:pt x="348727" y="309622"/>
                </a:lnTo>
                <a:lnTo>
                  <a:pt x="304135" y="288129"/>
                </a:lnTo>
                <a:lnTo>
                  <a:pt x="263001" y="264033"/>
                </a:lnTo>
                <a:lnTo>
                  <a:pt x="225615" y="237519"/>
                </a:lnTo>
                <a:lnTo>
                  <a:pt x="192270" y="208776"/>
                </a:lnTo>
                <a:lnTo>
                  <a:pt x="163256" y="177990"/>
                </a:lnTo>
                <a:lnTo>
                  <a:pt x="138864" y="145351"/>
                </a:lnTo>
                <a:lnTo>
                  <a:pt x="119386" y="111045"/>
                </a:lnTo>
                <a:lnTo>
                  <a:pt x="105113" y="75259"/>
                </a:lnTo>
                <a:lnTo>
                  <a:pt x="96335" y="38181"/>
                </a:lnTo>
                <a:lnTo>
                  <a:pt x="93344" y="0"/>
                </a:lnTo>
                <a:close/>
              </a:path>
            </a:pathLst>
          </a:custGeom>
          <a:solidFill>
            <a:srgbClr val="8D8888"/>
          </a:solidFill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11" name="object 11"/>
          <p:cNvSpPr/>
          <p:nvPr/>
        </p:nvSpPr>
        <p:spPr>
          <a:xfrm>
            <a:off x="5387925" y="2341155"/>
            <a:ext cx="820031" cy="239176"/>
          </a:xfrm>
          <a:custGeom>
            <a:avLst/>
            <a:gdLst/>
            <a:ahLst/>
            <a:cxnLst/>
            <a:rect l="l" t="t" r="r" b="b"/>
            <a:pathLst>
              <a:path w="1280160" h="373379">
                <a:moveTo>
                  <a:pt x="625856" y="372109"/>
                </a:moveTo>
                <a:lnTo>
                  <a:pt x="681900" y="367417"/>
                </a:lnTo>
                <a:lnTo>
                  <a:pt x="736248" y="359363"/>
                </a:lnTo>
                <a:lnTo>
                  <a:pt x="788610" y="348102"/>
                </a:lnTo>
                <a:lnTo>
                  <a:pt x="838703" y="333791"/>
                </a:lnTo>
                <a:lnTo>
                  <a:pt x="886238" y="316585"/>
                </a:lnTo>
                <a:lnTo>
                  <a:pt x="930929" y="296638"/>
                </a:lnTo>
                <a:lnTo>
                  <a:pt x="972490" y="274107"/>
                </a:lnTo>
                <a:lnTo>
                  <a:pt x="1010634" y="249147"/>
                </a:lnTo>
                <a:lnTo>
                  <a:pt x="1045075" y="221912"/>
                </a:lnTo>
                <a:lnTo>
                  <a:pt x="1075527" y="192560"/>
                </a:lnTo>
                <a:lnTo>
                  <a:pt x="1101702" y="161244"/>
                </a:lnTo>
                <a:lnTo>
                  <a:pt x="1123315" y="128120"/>
                </a:lnTo>
                <a:lnTo>
                  <a:pt x="1140078" y="93345"/>
                </a:lnTo>
                <a:lnTo>
                  <a:pt x="1093342" y="93345"/>
                </a:lnTo>
                <a:lnTo>
                  <a:pt x="1205102" y="0"/>
                </a:lnTo>
                <a:lnTo>
                  <a:pt x="1280033" y="93345"/>
                </a:lnTo>
                <a:lnTo>
                  <a:pt x="1233424" y="93345"/>
                </a:lnTo>
                <a:lnTo>
                  <a:pt x="1216799" y="127885"/>
                </a:lnTo>
                <a:lnTo>
                  <a:pt x="1195419" y="160762"/>
                </a:lnTo>
                <a:lnTo>
                  <a:pt x="1169572" y="191832"/>
                </a:lnTo>
                <a:lnTo>
                  <a:pt x="1139544" y="220952"/>
                </a:lnTo>
                <a:lnTo>
                  <a:pt x="1105624" y="247979"/>
                </a:lnTo>
                <a:lnTo>
                  <a:pt x="1068098" y="272769"/>
                </a:lnTo>
                <a:lnTo>
                  <a:pt x="1027255" y="295179"/>
                </a:lnTo>
                <a:lnTo>
                  <a:pt x="983381" y="315067"/>
                </a:lnTo>
                <a:lnTo>
                  <a:pt x="936764" y="332287"/>
                </a:lnTo>
                <a:lnTo>
                  <a:pt x="887691" y="346698"/>
                </a:lnTo>
                <a:lnTo>
                  <a:pt x="836450" y="358156"/>
                </a:lnTo>
                <a:lnTo>
                  <a:pt x="783328" y="366518"/>
                </a:lnTo>
                <a:lnTo>
                  <a:pt x="728613" y="371640"/>
                </a:lnTo>
                <a:lnTo>
                  <a:pt x="672592" y="373379"/>
                </a:lnTo>
                <a:lnTo>
                  <a:pt x="579246" y="373379"/>
                </a:lnTo>
                <a:lnTo>
                  <a:pt x="520021" y="371452"/>
                </a:lnTo>
                <a:lnTo>
                  <a:pt x="462507" y="365795"/>
                </a:lnTo>
                <a:lnTo>
                  <a:pt x="406995" y="356596"/>
                </a:lnTo>
                <a:lnTo>
                  <a:pt x="353776" y="344043"/>
                </a:lnTo>
                <a:lnTo>
                  <a:pt x="303141" y="328322"/>
                </a:lnTo>
                <a:lnTo>
                  <a:pt x="255382" y="309622"/>
                </a:lnTo>
                <a:lnTo>
                  <a:pt x="210790" y="288129"/>
                </a:lnTo>
                <a:lnTo>
                  <a:pt x="169656" y="264032"/>
                </a:lnTo>
                <a:lnTo>
                  <a:pt x="132270" y="237519"/>
                </a:lnTo>
                <a:lnTo>
                  <a:pt x="98925" y="208776"/>
                </a:lnTo>
                <a:lnTo>
                  <a:pt x="69911" y="177990"/>
                </a:lnTo>
                <a:lnTo>
                  <a:pt x="45519" y="145351"/>
                </a:lnTo>
                <a:lnTo>
                  <a:pt x="26041" y="111045"/>
                </a:lnTo>
                <a:lnTo>
                  <a:pt x="11768" y="75259"/>
                </a:lnTo>
                <a:lnTo>
                  <a:pt x="2990" y="38181"/>
                </a:lnTo>
                <a:lnTo>
                  <a:pt x="0" y="0"/>
                </a:lnTo>
                <a:lnTo>
                  <a:pt x="93344" y="0"/>
                </a:lnTo>
                <a:lnTo>
                  <a:pt x="96335" y="38181"/>
                </a:lnTo>
                <a:lnTo>
                  <a:pt x="105113" y="75259"/>
                </a:lnTo>
                <a:lnTo>
                  <a:pt x="119386" y="111045"/>
                </a:lnTo>
                <a:lnTo>
                  <a:pt x="138864" y="145351"/>
                </a:lnTo>
                <a:lnTo>
                  <a:pt x="163256" y="177990"/>
                </a:lnTo>
                <a:lnTo>
                  <a:pt x="192270" y="208776"/>
                </a:lnTo>
                <a:lnTo>
                  <a:pt x="225615" y="237519"/>
                </a:lnTo>
                <a:lnTo>
                  <a:pt x="263001" y="264033"/>
                </a:lnTo>
                <a:lnTo>
                  <a:pt x="304135" y="288129"/>
                </a:lnTo>
                <a:lnTo>
                  <a:pt x="348727" y="309622"/>
                </a:lnTo>
                <a:lnTo>
                  <a:pt x="396486" y="328322"/>
                </a:lnTo>
                <a:lnTo>
                  <a:pt x="447121" y="344043"/>
                </a:lnTo>
                <a:lnTo>
                  <a:pt x="500340" y="356596"/>
                </a:lnTo>
                <a:lnTo>
                  <a:pt x="555852" y="365795"/>
                </a:lnTo>
                <a:lnTo>
                  <a:pt x="613366" y="371452"/>
                </a:lnTo>
                <a:lnTo>
                  <a:pt x="672592" y="373379"/>
                </a:lnTo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12" name="object 12"/>
          <p:cNvSpPr/>
          <p:nvPr/>
        </p:nvSpPr>
        <p:spPr>
          <a:xfrm>
            <a:off x="6748527" y="1665444"/>
            <a:ext cx="428320" cy="198500"/>
          </a:xfrm>
          <a:custGeom>
            <a:avLst/>
            <a:gdLst/>
            <a:ahLst/>
            <a:cxnLst/>
            <a:rect l="l" t="t" r="r" b="b"/>
            <a:pathLst>
              <a:path w="668654" h="309880">
                <a:moveTo>
                  <a:pt x="77343" y="0"/>
                </a:moveTo>
                <a:lnTo>
                  <a:pt x="0" y="0"/>
                </a:lnTo>
                <a:lnTo>
                  <a:pt x="59408" y="1668"/>
                </a:lnTo>
                <a:lnTo>
                  <a:pt x="117296" y="6575"/>
                </a:lnTo>
                <a:lnTo>
                  <a:pt x="173308" y="14572"/>
                </a:lnTo>
                <a:lnTo>
                  <a:pt x="227093" y="25513"/>
                </a:lnTo>
                <a:lnTo>
                  <a:pt x="278296" y="39248"/>
                </a:lnTo>
                <a:lnTo>
                  <a:pt x="326565" y="55631"/>
                </a:lnTo>
                <a:lnTo>
                  <a:pt x="371544" y="74514"/>
                </a:lnTo>
                <a:lnTo>
                  <a:pt x="412883" y="95749"/>
                </a:lnTo>
                <a:lnTo>
                  <a:pt x="450225" y="119187"/>
                </a:lnTo>
                <a:lnTo>
                  <a:pt x="483220" y="144682"/>
                </a:lnTo>
                <a:lnTo>
                  <a:pt x="511512" y="172086"/>
                </a:lnTo>
                <a:lnTo>
                  <a:pt x="552577" y="232028"/>
                </a:lnTo>
                <a:lnTo>
                  <a:pt x="513842" y="232028"/>
                </a:lnTo>
                <a:lnTo>
                  <a:pt x="609346" y="309371"/>
                </a:lnTo>
                <a:lnTo>
                  <a:pt x="668528" y="232028"/>
                </a:lnTo>
                <a:lnTo>
                  <a:pt x="629920" y="232028"/>
                </a:lnTo>
                <a:lnTo>
                  <a:pt x="612092" y="201251"/>
                </a:lnTo>
                <a:lnTo>
                  <a:pt x="560563" y="144682"/>
                </a:lnTo>
                <a:lnTo>
                  <a:pt x="527568" y="119187"/>
                </a:lnTo>
                <a:lnTo>
                  <a:pt x="490226" y="95749"/>
                </a:lnTo>
                <a:lnTo>
                  <a:pt x="448887" y="74514"/>
                </a:lnTo>
                <a:lnTo>
                  <a:pt x="403908" y="55631"/>
                </a:lnTo>
                <a:lnTo>
                  <a:pt x="355639" y="39248"/>
                </a:lnTo>
                <a:lnTo>
                  <a:pt x="304436" y="25513"/>
                </a:lnTo>
                <a:lnTo>
                  <a:pt x="250651" y="14572"/>
                </a:lnTo>
                <a:lnTo>
                  <a:pt x="194639" y="6575"/>
                </a:lnTo>
                <a:lnTo>
                  <a:pt x="136751" y="1668"/>
                </a:lnTo>
                <a:lnTo>
                  <a:pt x="77343" y="0"/>
                </a:lnTo>
                <a:close/>
              </a:path>
            </a:pathLst>
          </a:custGeom>
          <a:solidFill>
            <a:srgbClr val="AEABAB"/>
          </a:solidFill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13" name="object 13"/>
          <p:cNvSpPr/>
          <p:nvPr/>
        </p:nvSpPr>
        <p:spPr>
          <a:xfrm>
            <a:off x="6383010" y="1665444"/>
            <a:ext cx="390491" cy="198500"/>
          </a:xfrm>
          <a:custGeom>
            <a:avLst/>
            <a:gdLst/>
            <a:ahLst/>
            <a:cxnLst/>
            <a:rect l="l" t="t" r="r" b="b"/>
            <a:pathLst>
              <a:path w="609600" h="309880">
                <a:moveTo>
                  <a:pt x="570611" y="0"/>
                </a:moveTo>
                <a:lnTo>
                  <a:pt x="508445" y="1815"/>
                </a:lnTo>
                <a:lnTo>
                  <a:pt x="448217" y="7137"/>
                </a:lnTo>
                <a:lnTo>
                  <a:pt x="390274" y="15776"/>
                </a:lnTo>
                <a:lnTo>
                  <a:pt x="334964" y="27543"/>
                </a:lnTo>
                <a:lnTo>
                  <a:pt x="282636" y="42248"/>
                </a:lnTo>
                <a:lnTo>
                  <a:pt x="233638" y="59704"/>
                </a:lnTo>
                <a:lnTo>
                  <a:pt x="188319" y="79720"/>
                </a:lnTo>
                <a:lnTo>
                  <a:pt x="147026" y="102109"/>
                </a:lnTo>
                <a:lnTo>
                  <a:pt x="110110" y="126680"/>
                </a:lnTo>
                <a:lnTo>
                  <a:pt x="77916" y="153246"/>
                </a:lnTo>
                <a:lnTo>
                  <a:pt x="50795" y="181617"/>
                </a:lnTo>
                <a:lnTo>
                  <a:pt x="13163" y="243018"/>
                </a:lnTo>
                <a:lnTo>
                  <a:pt x="0" y="309371"/>
                </a:lnTo>
                <a:lnTo>
                  <a:pt x="77343" y="309371"/>
                </a:lnTo>
                <a:lnTo>
                  <a:pt x="80841" y="274969"/>
                </a:lnTo>
                <a:lnTo>
                  <a:pt x="91097" y="241625"/>
                </a:lnTo>
                <a:lnTo>
                  <a:pt x="130428" y="178954"/>
                </a:lnTo>
                <a:lnTo>
                  <a:pt x="158779" y="150049"/>
                </a:lnTo>
                <a:lnTo>
                  <a:pt x="192439" y="123046"/>
                </a:lnTo>
                <a:lnTo>
                  <a:pt x="231044" y="98155"/>
                </a:lnTo>
                <a:lnTo>
                  <a:pt x="274233" y="75586"/>
                </a:lnTo>
                <a:lnTo>
                  <a:pt x="321644" y="55552"/>
                </a:lnTo>
                <a:lnTo>
                  <a:pt x="372914" y="38262"/>
                </a:lnTo>
                <a:lnTo>
                  <a:pt x="427681" y="23927"/>
                </a:lnTo>
                <a:lnTo>
                  <a:pt x="485583" y="12758"/>
                </a:lnTo>
                <a:lnTo>
                  <a:pt x="546259" y="4966"/>
                </a:lnTo>
                <a:lnTo>
                  <a:pt x="609346" y="761"/>
                </a:lnTo>
                <a:lnTo>
                  <a:pt x="599650" y="428"/>
                </a:lnTo>
                <a:lnTo>
                  <a:pt x="570611" y="0"/>
                </a:lnTo>
                <a:close/>
              </a:path>
            </a:pathLst>
          </a:custGeom>
          <a:solidFill>
            <a:srgbClr val="8D8888"/>
          </a:solidFill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14" name="object 14"/>
          <p:cNvSpPr/>
          <p:nvPr/>
        </p:nvSpPr>
        <p:spPr>
          <a:xfrm>
            <a:off x="7586536" y="1665444"/>
            <a:ext cx="793999" cy="198500"/>
          </a:xfrm>
          <a:custGeom>
            <a:avLst/>
            <a:gdLst/>
            <a:ahLst/>
            <a:cxnLst/>
            <a:rect l="l" t="t" r="r" b="b"/>
            <a:pathLst>
              <a:path w="1239520" h="309880">
                <a:moveTo>
                  <a:pt x="609346" y="761"/>
                </a:moveTo>
                <a:lnTo>
                  <a:pt x="546259" y="4966"/>
                </a:lnTo>
                <a:lnTo>
                  <a:pt x="485583" y="12758"/>
                </a:lnTo>
                <a:lnTo>
                  <a:pt x="427681" y="23927"/>
                </a:lnTo>
                <a:lnTo>
                  <a:pt x="372914" y="38262"/>
                </a:lnTo>
                <a:lnTo>
                  <a:pt x="321644" y="55552"/>
                </a:lnTo>
                <a:lnTo>
                  <a:pt x="274233" y="75586"/>
                </a:lnTo>
                <a:lnTo>
                  <a:pt x="231044" y="98155"/>
                </a:lnTo>
                <a:lnTo>
                  <a:pt x="192439" y="123046"/>
                </a:lnTo>
                <a:lnTo>
                  <a:pt x="158779" y="150049"/>
                </a:lnTo>
                <a:lnTo>
                  <a:pt x="130428" y="178954"/>
                </a:lnTo>
                <a:lnTo>
                  <a:pt x="91097" y="241625"/>
                </a:lnTo>
                <a:lnTo>
                  <a:pt x="77343" y="309371"/>
                </a:lnTo>
                <a:lnTo>
                  <a:pt x="0" y="309371"/>
                </a:lnTo>
                <a:lnTo>
                  <a:pt x="13163" y="243018"/>
                </a:lnTo>
                <a:lnTo>
                  <a:pt x="50795" y="181617"/>
                </a:lnTo>
                <a:lnTo>
                  <a:pt x="77916" y="153246"/>
                </a:lnTo>
                <a:lnTo>
                  <a:pt x="110110" y="126680"/>
                </a:lnTo>
                <a:lnTo>
                  <a:pt x="147026" y="102109"/>
                </a:lnTo>
                <a:lnTo>
                  <a:pt x="188319" y="79720"/>
                </a:lnTo>
                <a:lnTo>
                  <a:pt x="233638" y="59704"/>
                </a:lnTo>
                <a:lnTo>
                  <a:pt x="282636" y="42248"/>
                </a:lnTo>
                <a:lnTo>
                  <a:pt x="334964" y="27543"/>
                </a:lnTo>
                <a:lnTo>
                  <a:pt x="390274" y="15776"/>
                </a:lnTo>
                <a:lnTo>
                  <a:pt x="448217" y="7137"/>
                </a:lnTo>
                <a:lnTo>
                  <a:pt x="508445" y="1815"/>
                </a:lnTo>
                <a:lnTo>
                  <a:pt x="570611" y="0"/>
                </a:lnTo>
                <a:lnTo>
                  <a:pt x="647954" y="0"/>
                </a:lnTo>
                <a:lnTo>
                  <a:pt x="707362" y="1668"/>
                </a:lnTo>
                <a:lnTo>
                  <a:pt x="765250" y="6575"/>
                </a:lnTo>
                <a:lnTo>
                  <a:pt x="821262" y="14572"/>
                </a:lnTo>
                <a:lnTo>
                  <a:pt x="875047" y="25513"/>
                </a:lnTo>
                <a:lnTo>
                  <a:pt x="926250" y="39248"/>
                </a:lnTo>
                <a:lnTo>
                  <a:pt x="974519" y="55631"/>
                </a:lnTo>
                <a:lnTo>
                  <a:pt x="1019498" y="74514"/>
                </a:lnTo>
                <a:lnTo>
                  <a:pt x="1060837" y="95749"/>
                </a:lnTo>
                <a:lnTo>
                  <a:pt x="1098179" y="119187"/>
                </a:lnTo>
                <a:lnTo>
                  <a:pt x="1131174" y="144682"/>
                </a:lnTo>
                <a:lnTo>
                  <a:pt x="1159466" y="172086"/>
                </a:lnTo>
                <a:lnTo>
                  <a:pt x="1200531" y="232028"/>
                </a:lnTo>
                <a:lnTo>
                  <a:pt x="1239139" y="232028"/>
                </a:lnTo>
                <a:lnTo>
                  <a:pt x="1179957" y="309371"/>
                </a:lnTo>
                <a:lnTo>
                  <a:pt x="1084453" y="232028"/>
                </a:lnTo>
                <a:lnTo>
                  <a:pt x="1123188" y="232028"/>
                </a:lnTo>
                <a:lnTo>
                  <a:pt x="1105360" y="201251"/>
                </a:lnTo>
                <a:lnTo>
                  <a:pt x="1053831" y="144682"/>
                </a:lnTo>
                <a:lnTo>
                  <a:pt x="1020836" y="119187"/>
                </a:lnTo>
                <a:lnTo>
                  <a:pt x="983494" y="95749"/>
                </a:lnTo>
                <a:lnTo>
                  <a:pt x="942155" y="74514"/>
                </a:lnTo>
                <a:lnTo>
                  <a:pt x="897176" y="55631"/>
                </a:lnTo>
                <a:lnTo>
                  <a:pt x="848907" y="39248"/>
                </a:lnTo>
                <a:lnTo>
                  <a:pt x="797704" y="25513"/>
                </a:lnTo>
                <a:lnTo>
                  <a:pt x="743919" y="14572"/>
                </a:lnTo>
                <a:lnTo>
                  <a:pt x="687907" y="6575"/>
                </a:lnTo>
                <a:lnTo>
                  <a:pt x="630019" y="1668"/>
                </a:lnTo>
                <a:lnTo>
                  <a:pt x="570611" y="0"/>
                </a:lnTo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 sz="1153"/>
          </a:p>
        </p:txBody>
      </p:sp>
    </p:spTree>
    <p:extLst>
      <p:ext uri="{BB962C8B-B14F-4D97-AF65-F5344CB8AC3E}">
        <p14:creationId xmlns:p14="http://schemas.microsoft.com/office/powerpoint/2010/main" val="19520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53886" y="997533"/>
            <a:ext cx="9833113" cy="4188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5560" lvl="2" indent="-148068">
              <a:spcBef>
                <a:spcPts val="119"/>
              </a:spcBef>
              <a:buSzPct val="109090"/>
              <a:buFont typeface="Wingdings"/>
              <a:buChar char=""/>
              <a:tabLst>
                <a:tab pos="525560" algn="l"/>
                <a:tab pos="525968" algn="l"/>
              </a:tabLst>
            </a:pPr>
            <a:endParaRPr lang="es-ES" sz="1400" dirty="0">
              <a:latin typeface="Arial"/>
              <a:cs typeface="Arial"/>
            </a:endParaRPr>
          </a:p>
          <a:p>
            <a:pPr lvl="2">
              <a:spcBef>
                <a:spcPts val="3"/>
              </a:spcBef>
              <a:buFont typeface="Wingdings"/>
              <a:buChar char=""/>
            </a:pPr>
            <a:endParaRPr lang="es-ES" sz="1400" dirty="0">
              <a:latin typeface="Arial"/>
              <a:cs typeface="Arial"/>
            </a:endParaRPr>
          </a:p>
          <a:p>
            <a:pPr marL="154577" marR="4068" indent="-146441" algn="just">
              <a:lnSpc>
                <a:spcPct val="110500"/>
              </a:lnSpc>
              <a:spcBef>
                <a:spcPts val="3"/>
              </a:spcBef>
              <a:buAutoNum type="arabicPeriod"/>
              <a:tabLst>
                <a:tab pos="154577" algn="l"/>
              </a:tabLst>
            </a:pPr>
            <a:r>
              <a:rPr lang="es-ES" sz="2000" b="1" dirty="0">
                <a:latin typeface="Arial"/>
                <a:cs typeface="Arial"/>
              </a:rPr>
              <a:t>Determinación de los </a:t>
            </a:r>
            <a:r>
              <a:rPr lang="es-ES" sz="2000" b="1" spc="-3" dirty="0">
                <a:latin typeface="Arial"/>
                <a:cs typeface="Arial"/>
              </a:rPr>
              <a:t>objetivos. </a:t>
            </a:r>
            <a:r>
              <a:rPr lang="es-ES" sz="2000" dirty="0">
                <a:latin typeface="Arial"/>
                <a:cs typeface="Arial"/>
              </a:rPr>
              <a:t>Los </a:t>
            </a:r>
            <a:r>
              <a:rPr lang="es-ES" sz="2000" spc="-3" dirty="0">
                <a:latin typeface="Arial"/>
                <a:cs typeface="Arial"/>
              </a:rPr>
              <a:t>objetivos. </a:t>
            </a:r>
            <a:r>
              <a:rPr lang="es-ES" sz="2000" dirty="0">
                <a:latin typeface="Arial"/>
                <a:cs typeface="Arial"/>
              </a:rPr>
              <a:t>Son </a:t>
            </a:r>
            <a:r>
              <a:rPr lang="es-ES" sz="2000" spc="-3" dirty="0">
                <a:latin typeface="Arial"/>
                <a:cs typeface="Arial"/>
              </a:rPr>
              <a:t>definidos </a:t>
            </a:r>
            <a:r>
              <a:rPr lang="es-ES" sz="2000" dirty="0">
                <a:latin typeface="Arial"/>
                <a:cs typeface="Arial"/>
              </a:rPr>
              <a:t>como </a:t>
            </a:r>
            <a:r>
              <a:rPr lang="es-ES" sz="2000" spc="-6" dirty="0">
                <a:latin typeface="Arial"/>
                <a:cs typeface="Arial"/>
              </a:rPr>
              <a:t>las </a:t>
            </a:r>
            <a:r>
              <a:rPr lang="es-ES" sz="2000" dirty="0">
                <a:latin typeface="Arial"/>
                <a:cs typeface="Arial"/>
              </a:rPr>
              <a:t>metas o  </a:t>
            </a:r>
            <a:r>
              <a:rPr lang="es-ES" sz="2000" spc="-3" dirty="0">
                <a:latin typeface="Arial"/>
                <a:cs typeface="Arial"/>
              </a:rPr>
              <a:t>fines, lo </a:t>
            </a:r>
            <a:r>
              <a:rPr lang="es-ES" sz="2000" dirty="0">
                <a:latin typeface="Arial"/>
                <a:cs typeface="Arial"/>
              </a:rPr>
              <a:t>que se </a:t>
            </a:r>
            <a:r>
              <a:rPr lang="es-ES" sz="2000" spc="-3" dirty="0">
                <a:latin typeface="Arial"/>
                <a:cs typeface="Arial"/>
              </a:rPr>
              <a:t>pretende alcanzar </a:t>
            </a:r>
            <a:r>
              <a:rPr lang="es-ES" sz="2000" dirty="0">
                <a:latin typeface="Arial"/>
                <a:cs typeface="Arial"/>
              </a:rPr>
              <a:t>con </a:t>
            </a:r>
            <a:r>
              <a:rPr lang="es-ES" sz="2000" spc="-3" dirty="0">
                <a:latin typeface="Arial"/>
                <a:cs typeface="Arial"/>
              </a:rPr>
              <a:t>nuestra exposición </a:t>
            </a:r>
            <a:r>
              <a:rPr lang="es-ES" sz="2000" dirty="0">
                <a:latin typeface="Arial"/>
                <a:cs typeface="Arial"/>
              </a:rPr>
              <a:t>académica. Estos </a:t>
            </a:r>
            <a:r>
              <a:rPr lang="es-ES" sz="2000" spc="-3" dirty="0">
                <a:latin typeface="Arial"/>
                <a:cs typeface="Arial"/>
              </a:rPr>
              <a:t>deben  </a:t>
            </a:r>
            <a:r>
              <a:rPr lang="es-ES" sz="2000" dirty="0">
                <a:latin typeface="Arial"/>
                <a:cs typeface="Arial"/>
              </a:rPr>
              <a:t>ser</a:t>
            </a:r>
            <a:r>
              <a:rPr lang="es-ES" sz="2000" spc="-32" dirty="0">
                <a:latin typeface="Arial"/>
                <a:cs typeface="Arial"/>
              </a:rPr>
              <a:t> </a:t>
            </a:r>
            <a:r>
              <a:rPr lang="es-ES" sz="2000" spc="-3" dirty="0">
                <a:latin typeface="Arial"/>
                <a:cs typeface="Arial"/>
              </a:rPr>
              <a:t>redactados</a:t>
            </a:r>
            <a:r>
              <a:rPr lang="es-ES" sz="2000" spc="-35" dirty="0">
                <a:latin typeface="Arial"/>
                <a:cs typeface="Arial"/>
              </a:rPr>
              <a:t> </a:t>
            </a:r>
            <a:r>
              <a:rPr lang="es-ES" sz="2000" dirty="0">
                <a:latin typeface="Arial"/>
                <a:cs typeface="Arial"/>
              </a:rPr>
              <a:t>con</a:t>
            </a:r>
            <a:r>
              <a:rPr lang="es-ES" sz="2000" spc="-35" dirty="0">
                <a:latin typeface="Arial"/>
                <a:cs typeface="Arial"/>
              </a:rPr>
              <a:t> </a:t>
            </a:r>
            <a:r>
              <a:rPr lang="es-ES" sz="2000" spc="-3" dirty="0">
                <a:latin typeface="Arial"/>
                <a:cs typeface="Arial"/>
              </a:rPr>
              <a:t>verbos</a:t>
            </a:r>
            <a:r>
              <a:rPr lang="es-ES" sz="2000" spc="-22" dirty="0">
                <a:latin typeface="Arial"/>
                <a:cs typeface="Arial"/>
              </a:rPr>
              <a:t> </a:t>
            </a:r>
            <a:r>
              <a:rPr lang="es-ES" sz="2000" dirty="0">
                <a:latin typeface="Arial"/>
                <a:cs typeface="Arial"/>
              </a:rPr>
              <a:t>en</a:t>
            </a:r>
            <a:r>
              <a:rPr lang="es-ES" sz="2000" spc="-35" dirty="0">
                <a:latin typeface="Arial"/>
                <a:cs typeface="Arial"/>
              </a:rPr>
              <a:t> </a:t>
            </a:r>
            <a:r>
              <a:rPr lang="es-ES" sz="2000" spc="-3" dirty="0">
                <a:latin typeface="Arial"/>
                <a:cs typeface="Arial"/>
              </a:rPr>
              <a:t>infinitivo</a:t>
            </a:r>
            <a:r>
              <a:rPr lang="es-ES" sz="2000" spc="-26" dirty="0">
                <a:latin typeface="Arial"/>
                <a:cs typeface="Arial"/>
              </a:rPr>
              <a:t> </a:t>
            </a:r>
            <a:r>
              <a:rPr lang="es-ES" sz="2000" dirty="0">
                <a:latin typeface="Arial"/>
                <a:cs typeface="Arial"/>
              </a:rPr>
              <a:t>y</a:t>
            </a:r>
            <a:r>
              <a:rPr lang="es-ES" sz="2000" spc="-29" dirty="0">
                <a:latin typeface="Arial"/>
                <a:cs typeface="Arial"/>
              </a:rPr>
              <a:t> </a:t>
            </a:r>
            <a:r>
              <a:rPr lang="es-ES" sz="2000" dirty="0">
                <a:latin typeface="Arial"/>
                <a:cs typeface="Arial"/>
              </a:rPr>
              <a:t>deben</a:t>
            </a:r>
            <a:r>
              <a:rPr lang="es-ES" sz="2000" spc="-32" dirty="0">
                <a:latin typeface="Arial"/>
                <a:cs typeface="Arial"/>
              </a:rPr>
              <a:t> </a:t>
            </a:r>
            <a:r>
              <a:rPr lang="es-ES" sz="2000" dirty="0">
                <a:latin typeface="Arial"/>
                <a:cs typeface="Arial"/>
              </a:rPr>
              <a:t>ser</a:t>
            </a:r>
            <a:r>
              <a:rPr lang="es-ES" sz="2000" spc="-32" dirty="0">
                <a:latin typeface="Arial"/>
                <a:cs typeface="Arial"/>
              </a:rPr>
              <a:t> </a:t>
            </a:r>
            <a:r>
              <a:rPr lang="es-ES" sz="2000" spc="-3" dirty="0">
                <a:latin typeface="Arial"/>
                <a:cs typeface="Arial"/>
              </a:rPr>
              <a:t>alcanzables,</a:t>
            </a:r>
            <a:r>
              <a:rPr lang="es-ES" sz="2000" spc="-19" dirty="0">
                <a:latin typeface="Arial"/>
                <a:cs typeface="Arial"/>
              </a:rPr>
              <a:t> </a:t>
            </a:r>
            <a:r>
              <a:rPr lang="es-ES" sz="2000" dirty="0">
                <a:latin typeface="Arial"/>
                <a:cs typeface="Arial"/>
              </a:rPr>
              <a:t>no</a:t>
            </a:r>
            <a:r>
              <a:rPr lang="es-ES" sz="2000" spc="-35" dirty="0">
                <a:latin typeface="Arial"/>
                <a:cs typeface="Arial"/>
              </a:rPr>
              <a:t> </a:t>
            </a:r>
            <a:r>
              <a:rPr lang="es-ES" sz="2000" spc="-3" dirty="0">
                <a:latin typeface="Arial"/>
                <a:cs typeface="Arial"/>
              </a:rPr>
              <a:t>utópicos.</a:t>
            </a:r>
            <a:r>
              <a:rPr lang="es-ES" sz="2000" spc="-22" dirty="0">
                <a:latin typeface="Arial"/>
                <a:cs typeface="Arial"/>
              </a:rPr>
              <a:t> </a:t>
            </a:r>
            <a:r>
              <a:rPr lang="es-ES" sz="2000" spc="-3" dirty="0">
                <a:latin typeface="Arial"/>
                <a:cs typeface="Arial"/>
              </a:rPr>
              <a:t>Ejemplo: Informar sobre </a:t>
            </a:r>
            <a:r>
              <a:rPr lang="es-ES" sz="2000" dirty="0">
                <a:latin typeface="Arial"/>
                <a:cs typeface="Arial"/>
              </a:rPr>
              <a:t>el </a:t>
            </a:r>
            <a:r>
              <a:rPr lang="es-ES" sz="2000" spc="-3" dirty="0">
                <a:latin typeface="Arial"/>
                <a:cs typeface="Arial"/>
              </a:rPr>
              <a:t>incremento </a:t>
            </a:r>
            <a:r>
              <a:rPr lang="es-ES" sz="2000" dirty="0">
                <a:latin typeface="Arial"/>
                <a:cs typeface="Arial"/>
              </a:rPr>
              <a:t>del desempleo en Chile</a:t>
            </a:r>
          </a:p>
          <a:p>
            <a:pPr marL="154577" marR="4475" indent="-146441" algn="just">
              <a:lnSpc>
                <a:spcPct val="110900"/>
              </a:lnSpc>
              <a:buAutoNum type="arabicPeriod"/>
              <a:tabLst>
                <a:tab pos="154577" algn="l"/>
              </a:tabLst>
            </a:pPr>
            <a:r>
              <a:rPr lang="es-ES" sz="2000" b="1" spc="-3" dirty="0">
                <a:latin typeface="Arial"/>
                <a:cs typeface="Arial"/>
              </a:rPr>
              <a:t>Análisis </a:t>
            </a:r>
            <a:r>
              <a:rPr lang="es-ES" sz="2000" b="1" dirty="0">
                <a:latin typeface="Arial"/>
                <a:cs typeface="Arial"/>
              </a:rPr>
              <a:t>del </a:t>
            </a:r>
            <a:r>
              <a:rPr lang="es-ES" sz="2000" b="1" spc="-3" dirty="0">
                <a:latin typeface="Arial"/>
                <a:cs typeface="Arial"/>
              </a:rPr>
              <a:t>auditorio. </a:t>
            </a:r>
            <a:r>
              <a:rPr lang="es-ES" sz="2000" spc="-3" dirty="0">
                <a:latin typeface="Arial"/>
                <a:cs typeface="Arial"/>
              </a:rPr>
              <a:t>El auditorio. El análisis del auditorio </a:t>
            </a:r>
            <a:r>
              <a:rPr lang="es-ES" sz="2000" dirty="0">
                <a:latin typeface="Arial"/>
                <a:cs typeface="Arial"/>
              </a:rPr>
              <a:t>es </a:t>
            </a:r>
            <a:r>
              <a:rPr lang="es-ES" sz="2000" spc="-3" dirty="0">
                <a:latin typeface="Arial"/>
                <a:cs typeface="Arial"/>
              </a:rPr>
              <a:t>imprescindible </a:t>
            </a:r>
            <a:r>
              <a:rPr lang="es-ES" sz="2000" dirty="0">
                <a:latin typeface="Arial"/>
                <a:cs typeface="Arial"/>
              </a:rPr>
              <a:t>para el  </a:t>
            </a:r>
            <a:r>
              <a:rPr lang="es-ES" sz="2000" spc="-3" dirty="0">
                <a:latin typeface="Arial"/>
                <a:cs typeface="Arial"/>
              </a:rPr>
              <a:t>desarrollo </a:t>
            </a:r>
            <a:r>
              <a:rPr lang="es-ES" sz="2000" dirty="0">
                <a:latin typeface="Arial"/>
                <a:cs typeface="Arial"/>
              </a:rPr>
              <a:t>de una </a:t>
            </a:r>
            <a:r>
              <a:rPr lang="es-ES" sz="2000" spc="-3" dirty="0">
                <a:latin typeface="Arial"/>
                <a:cs typeface="Arial"/>
              </a:rPr>
              <a:t>exposición académica, porque </a:t>
            </a:r>
            <a:r>
              <a:rPr lang="es-ES" sz="2000" dirty="0">
                <a:latin typeface="Arial"/>
                <a:cs typeface="Arial"/>
              </a:rPr>
              <a:t>se debe </a:t>
            </a:r>
            <a:r>
              <a:rPr lang="es-ES" sz="2000" spc="-3" dirty="0">
                <a:latin typeface="Arial"/>
                <a:cs typeface="Arial"/>
              </a:rPr>
              <a:t>evaluar lo</a:t>
            </a:r>
            <a:r>
              <a:rPr lang="es-ES" sz="2000" spc="35" dirty="0">
                <a:latin typeface="Arial"/>
                <a:cs typeface="Arial"/>
              </a:rPr>
              <a:t> </a:t>
            </a:r>
            <a:r>
              <a:rPr lang="es-ES" sz="2000" spc="-3" dirty="0">
                <a:latin typeface="Arial"/>
                <a:cs typeface="Arial"/>
              </a:rPr>
              <a:t>siguiente:</a:t>
            </a:r>
            <a:endParaRPr lang="es-ES" sz="2000" dirty="0">
              <a:latin typeface="Arial"/>
              <a:cs typeface="Arial"/>
            </a:endParaRPr>
          </a:p>
          <a:p>
            <a:pPr>
              <a:spcBef>
                <a:spcPts val="26"/>
              </a:spcBef>
            </a:pPr>
            <a:endParaRPr lang="es-ES" sz="2000" dirty="0">
              <a:latin typeface="Arial"/>
              <a:cs typeface="Arial"/>
            </a:endParaRPr>
          </a:p>
          <a:p>
            <a:pPr marL="525560" indent="-148068">
              <a:buSzPct val="109090"/>
              <a:buFont typeface="Symbol"/>
              <a:buChar char=""/>
              <a:tabLst>
                <a:tab pos="525560" algn="l"/>
                <a:tab pos="525968" algn="l"/>
              </a:tabLst>
            </a:pPr>
            <a:r>
              <a:rPr lang="es-ES" sz="2000" spc="-3" dirty="0">
                <a:latin typeface="Arial"/>
                <a:cs typeface="Arial"/>
              </a:rPr>
              <a:t>Edad </a:t>
            </a:r>
            <a:r>
              <a:rPr lang="es-ES" sz="2000" dirty="0">
                <a:latin typeface="Arial"/>
                <a:cs typeface="Arial"/>
              </a:rPr>
              <a:t>y </a:t>
            </a:r>
            <a:r>
              <a:rPr lang="es-ES" sz="2000" spc="-3" dirty="0">
                <a:latin typeface="Arial"/>
                <a:cs typeface="Arial"/>
              </a:rPr>
              <a:t>sexo </a:t>
            </a:r>
            <a:r>
              <a:rPr lang="es-ES" sz="2000" dirty="0">
                <a:latin typeface="Arial"/>
                <a:cs typeface="Arial"/>
              </a:rPr>
              <a:t>de </a:t>
            </a:r>
            <a:r>
              <a:rPr lang="es-ES" sz="2000" spc="-3" dirty="0">
                <a:latin typeface="Arial"/>
                <a:cs typeface="Arial"/>
              </a:rPr>
              <a:t>los</a:t>
            </a:r>
            <a:r>
              <a:rPr lang="es-ES" sz="2000" dirty="0">
                <a:latin typeface="Arial"/>
                <a:cs typeface="Arial"/>
              </a:rPr>
              <a:t> </a:t>
            </a:r>
            <a:r>
              <a:rPr lang="es-ES" sz="2000" spc="-3" dirty="0">
                <a:latin typeface="Arial"/>
                <a:cs typeface="Arial"/>
              </a:rPr>
              <a:t>participantes</a:t>
            </a:r>
            <a:endParaRPr lang="es-ES" sz="2000" dirty="0">
              <a:latin typeface="Arial"/>
              <a:cs typeface="Arial"/>
            </a:endParaRPr>
          </a:p>
          <a:p>
            <a:pPr marL="525560" indent="-148068">
              <a:spcBef>
                <a:spcPts val="192"/>
              </a:spcBef>
              <a:buSzPct val="109090"/>
              <a:buFont typeface="Symbol"/>
              <a:buChar char=""/>
              <a:tabLst>
                <a:tab pos="525560" algn="l"/>
                <a:tab pos="525968" algn="l"/>
              </a:tabLst>
            </a:pPr>
            <a:r>
              <a:rPr lang="es-ES" sz="2000" spc="-3" dirty="0">
                <a:latin typeface="Arial"/>
                <a:cs typeface="Arial"/>
              </a:rPr>
              <a:t>Intereses </a:t>
            </a:r>
            <a:r>
              <a:rPr lang="es-ES" sz="2000" dirty="0">
                <a:latin typeface="Arial"/>
                <a:cs typeface="Arial"/>
              </a:rPr>
              <a:t>de </a:t>
            </a:r>
            <a:r>
              <a:rPr lang="es-ES" sz="2000" spc="-3" dirty="0">
                <a:latin typeface="Arial"/>
                <a:cs typeface="Arial"/>
              </a:rPr>
              <a:t>los participantes</a:t>
            </a:r>
            <a:endParaRPr lang="es-ES" sz="2000" dirty="0">
              <a:latin typeface="Arial"/>
              <a:cs typeface="Arial"/>
            </a:endParaRPr>
          </a:p>
          <a:p>
            <a:pPr marL="525560" indent="-148068">
              <a:spcBef>
                <a:spcPts val="202"/>
              </a:spcBef>
              <a:buSzPct val="109090"/>
              <a:buFont typeface="Symbol"/>
              <a:buChar char=""/>
              <a:tabLst>
                <a:tab pos="525560" algn="l"/>
                <a:tab pos="525968" algn="l"/>
              </a:tabLst>
            </a:pPr>
            <a:r>
              <a:rPr lang="es-ES" sz="2000" spc="-3" dirty="0">
                <a:latin typeface="Arial"/>
                <a:cs typeface="Arial"/>
              </a:rPr>
              <a:t>Nivel </a:t>
            </a:r>
            <a:r>
              <a:rPr lang="es-ES" sz="2000" dirty="0">
                <a:latin typeface="Arial"/>
                <a:cs typeface="Arial"/>
              </a:rPr>
              <a:t>de </a:t>
            </a:r>
            <a:r>
              <a:rPr lang="es-ES" sz="2000" spc="-3" dirty="0">
                <a:latin typeface="Arial"/>
                <a:cs typeface="Arial"/>
              </a:rPr>
              <a:t>conocimiento </a:t>
            </a:r>
            <a:r>
              <a:rPr lang="es-ES" sz="2000" dirty="0">
                <a:latin typeface="Arial"/>
                <a:cs typeface="Arial"/>
              </a:rPr>
              <a:t>que posean </a:t>
            </a:r>
            <a:r>
              <a:rPr lang="es-ES" sz="2000" spc="-3" dirty="0">
                <a:latin typeface="Arial"/>
                <a:cs typeface="Arial"/>
              </a:rPr>
              <a:t>sobre </a:t>
            </a:r>
            <a:r>
              <a:rPr lang="es-ES" sz="2000" dirty="0">
                <a:latin typeface="Arial"/>
                <a:cs typeface="Arial"/>
              </a:rPr>
              <a:t>el</a:t>
            </a:r>
            <a:r>
              <a:rPr lang="es-ES" sz="2000" spc="-13" dirty="0">
                <a:latin typeface="Arial"/>
                <a:cs typeface="Arial"/>
              </a:rPr>
              <a:t> </a:t>
            </a:r>
            <a:r>
              <a:rPr lang="es-ES" sz="2000" spc="-3" dirty="0">
                <a:latin typeface="Arial"/>
                <a:cs typeface="Arial"/>
              </a:rPr>
              <a:t>tema</a:t>
            </a:r>
            <a:endParaRPr lang="es-ES" sz="2000" dirty="0">
              <a:latin typeface="Arial"/>
              <a:cs typeface="Arial"/>
            </a:endParaRPr>
          </a:p>
          <a:p>
            <a:pPr marL="525560" indent="-148068">
              <a:spcBef>
                <a:spcPts val="199"/>
              </a:spcBef>
              <a:buSzPct val="109090"/>
              <a:buFont typeface="Symbol"/>
              <a:buChar char=""/>
              <a:tabLst>
                <a:tab pos="525560" algn="l"/>
                <a:tab pos="525968" algn="l"/>
              </a:tabLst>
            </a:pPr>
            <a:r>
              <a:rPr lang="es-ES" sz="2000" spc="-3" dirty="0">
                <a:latin typeface="Arial"/>
                <a:cs typeface="Arial"/>
              </a:rPr>
              <a:t>Posibles </a:t>
            </a:r>
            <a:r>
              <a:rPr lang="es-ES" sz="2000" dirty="0">
                <a:latin typeface="Arial"/>
                <a:cs typeface="Arial"/>
              </a:rPr>
              <a:t>reacciones </a:t>
            </a:r>
            <a:r>
              <a:rPr lang="es-ES" sz="2000" spc="-3" dirty="0">
                <a:latin typeface="Arial"/>
                <a:cs typeface="Arial"/>
              </a:rPr>
              <a:t>frente </a:t>
            </a:r>
            <a:r>
              <a:rPr lang="es-ES" sz="2000" dirty="0">
                <a:latin typeface="Arial"/>
                <a:cs typeface="Arial"/>
              </a:rPr>
              <a:t>al</a:t>
            </a:r>
            <a:r>
              <a:rPr lang="es-ES" sz="2000" spc="-10" dirty="0">
                <a:latin typeface="Arial"/>
                <a:cs typeface="Arial"/>
              </a:rPr>
              <a:t> </a:t>
            </a:r>
            <a:r>
              <a:rPr lang="es-ES" sz="2000" dirty="0">
                <a:latin typeface="Arial"/>
                <a:cs typeface="Arial"/>
              </a:rPr>
              <a:t>tema</a:t>
            </a:r>
            <a:endParaRPr lang="es-E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1160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08113" y="281272"/>
            <a:ext cx="10884533" cy="2642462"/>
          </a:xfrm>
          <a:prstGeom prst="rect">
            <a:avLst/>
          </a:prstGeom>
        </p:spPr>
        <p:txBody>
          <a:bodyPr vert="horz" wrap="square" lIns="0" tIns="8135" rIns="0" bIns="0" rtlCol="0">
            <a:spAutoFit/>
          </a:bodyPr>
          <a:lstStyle/>
          <a:p>
            <a:pPr algn="ctr">
              <a:spcBef>
                <a:spcPts val="64"/>
              </a:spcBef>
            </a:pPr>
            <a:r>
              <a:rPr lang="es-ES" b="1" spc="-3" dirty="0" smtClean="0">
                <a:latin typeface="Arial"/>
                <a:cs typeface="Arial"/>
              </a:rPr>
              <a:t>                </a:t>
            </a:r>
            <a:r>
              <a:rPr b="1" spc="-3" dirty="0" smtClean="0">
                <a:latin typeface="Arial"/>
                <a:cs typeface="Arial"/>
              </a:rPr>
              <a:t>USO </a:t>
            </a:r>
            <a:r>
              <a:rPr b="1" spc="-3" dirty="0">
                <a:latin typeface="Arial"/>
                <a:cs typeface="Arial"/>
              </a:rPr>
              <a:t>DE RECURSOS EN </a:t>
            </a:r>
            <a:r>
              <a:rPr b="1" dirty="0">
                <a:latin typeface="Arial"/>
                <a:cs typeface="Arial"/>
              </a:rPr>
              <a:t>UNA </a:t>
            </a:r>
            <a:r>
              <a:rPr b="1" spc="-3" dirty="0">
                <a:latin typeface="Arial"/>
                <a:cs typeface="Arial"/>
              </a:rPr>
              <a:t>EXPOSICIÓN ACADÉMICA</a:t>
            </a:r>
            <a:endParaRPr dirty="0">
              <a:latin typeface="Arial"/>
              <a:cs typeface="Arial"/>
            </a:endParaRPr>
          </a:p>
          <a:p>
            <a:pPr>
              <a:spcBef>
                <a:spcPts val="16"/>
              </a:spcBef>
            </a:pPr>
            <a:endParaRPr dirty="0">
              <a:latin typeface="Arial"/>
              <a:cs typeface="Arial"/>
            </a:endParaRPr>
          </a:p>
          <a:p>
            <a:pPr marL="8136" marR="3254" algn="just">
              <a:lnSpc>
                <a:spcPct val="110300"/>
              </a:lnSpc>
            </a:pPr>
            <a:r>
              <a:rPr lang="es-ES" dirty="0" smtClean="0">
                <a:latin typeface="Arial"/>
                <a:cs typeface="Arial"/>
              </a:rPr>
              <a:t> </a:t>
            </a:r>
            <a:r>
              <a:rPr dirty="0" smtClean="0">
                <a:latin typeface="Arial"/>
                <a:cs typeface="Arial"/>
              </a:rPr>
              <a:t>Los </a:t>
            </a:r>
            <a:r>
              <a:rPr spc="-3" dirty="0">
                <a:latin typeface="Arial"/>
                <a:cs typeface="Arial"/>
              </a:rPr>
              <a:t>recursos audiovisuales constituyen </a:t>
            </a:r>
            <a:r>
              <a:rPr dirty="0">
                <a:latin typeface="Arial"/>
                <a:cs typeface="Arial"/>
              </a:rPr>
              <a:t>una </a:t>
            </a:r>
            <a:r>
              <a:rPr spc="-3" dirty="0">
                <a:latin typeface="Arial"/>
                <a:cs typeface="Arial"/>
              </a:rPr>
              <a:t>alternativa </a:t>
            </a:r>
            <a:r>
              <a:rPr dirty="0">
                <a:latin typeface="Arial"/>
                <a:cs typeface="Arial"/>
              </a:rPr>
              <a:t>muy </a:t>
            </a:r>
            <a:r>
              <a:rPr spc="-3" dirty="0">
                <a:latin typeface="Arial"/>
                <a:cs typeface="Arial"/>
              </a:rPr>
              <a:t>importante para lograr </a:t>
            </a:r>
            <a:r>
              <a:rPr dirty="0">
                <a:latin typeface="Arial"/>
                <a:cs typeface="Arial"/>
              </a:rPr>
              <a:t>que </a:t>
            </a:r>
            <a:r>
              <a:rPr spc="-3" dirty="0">
                <a:latin typeface="Arial"/>
                <a:cs typeface="Arial"/>
              </a:rPr>
              <a:t>nuestras  exposiciones </a:t>
            </a:r>
            <a:r>
              <a:rPr dirty="0">
                <a:latin typeface="Arial"/>
                <a:cs typeface="Arial"/>
              </a:rPr>
              <a:t>no se </a:t>
            </a:r>
            <a:r>
              <a:rPr spc="-3" dirty="0">
                <a:latin typeface="Arial"/>
                <a:cs typeface="Arial"/>
              </a:rPr>
              <a:t>vuelvan unilaterales </a:t>
            </a:r>
            <a:r>
              <a:rPr dirty="0">
                <a:latin typeface="Arial"/>
                <a:cs typeface="Arial"/>
              </a:rPr>
              <a:t>y aburridas, </a:t>
            </a:r>
            <a:r>
              <a:rPr spc="-3" dirty="0">
                <a:latin typeface="Arial"/>
                <a:cs typeface="Arial"/>
              </a:rPr>
              <a:t>sino </a:t>
            </a:r>
            <a:r>
              <a:rPr dirty="0">
                <a:latin typeface="Arial"/>
                <a:cs typeface="Arial"/>
              </a:rPr>
              <a:t>que se </a:t>
            </a:r>
            <a:r>
              <a:rPr spc="-3" dirty="0">
                <a:latin typeface="Arial"/>
                <a:cs typeface="Arial"/>
              </a:rPr>
              <a:t>constituyan </a:t>
            </a:r>
            <a:r>
              <a:rPr dirty="0">
                <a:latin typeface="Arial"/>
                <a:cs typeface="Arial"/>
              </a:rPr>
              <a:t>como </a:t>
            </a:r>
            <a:r>
              <a:rPr spc="-3" dirty="0">
                <a:latin typeface="Arial"/>
                <a:cs typeface="Arial"/>
              </a:rPr>
              <a:t>verdaderos  </a:t>
            </a:r>
            <a:r>
              <a:rPr dirty="0">
                <a:latin typeface="Arial"/>
                <a:cs typeface="Arial"/>
              </a:rPr>
              <a:t>espacios para </a:t>
            </a:r>
            <a:r>
              <a:rPr spc="-3" dirty="0">
                <a:latin typeface="Arial"/>
                <a:cs typeface="Arial"/>
              </a:rPr>
              <a:t>comunicar </a:t>
            </a:r>
            <a:r>
              <a:rPr dirty="0">
                <a:latin typeface="Arial"/>
                <a:cs typeface="Arial"/>
              </a:rPr>
              <a:t>un </a:t>
            </a:r>
            <a:r>
              <a:rPr spc="-3" dirty="0">
                <a:latin typeface="Arial"/>
                <a:cs typeface="Arial"/>
              </a:rPr>
              <a:t>tema investigado. </a:t>
            </a:r>
            <a:r>
              <a:rPr dirty="0">
                <a:latin typeface="Arial"/>
                <a:cs typeface="Arial"/>
              </a:rPr>
              <a:t>Los recursos que </a:t>
            </a:r>
            <a:r>
              <a:rPr spc="-3" dirty="0">
                <a:latin typeface="Arial"/>
                <a:cs typeface="Arial"/>
              </a:rPr>
              <a:t>podemos utilizar </a:t>
            </a:r>
            <a:r>
              <a:rPr dirty="0">
                <a:latin typeface="Arial"/>
                <a:cs typeface="Arial"/>
              </a:rPr>
              <a:t>en una  </a:t>
            </a:r>
            <a:r>
              <a:rPr spc="-3" dirty="0">
                <a:latin typeface="Arial"/>
                <a:cs typeface="Arial"/>
              </a:rPr>
              <a:t>exposición académica</a:t>
            </a:r>
            <a:r>
              <a:rPr dirty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son:</a:t>
            </a:r>
            <a:endParaRPr dirty="0">
              <a:latin typeface="Arial"/>
              <a:cs typeface="Arial"/>
            </a:endParaRPr>
          </a:p>
          <a:p>
            <a:pPr>
              <a:spcBef>
                <a:spcPts val="29"/>
              </a:spcBef>
            </a:pPr>
            <a:endParaRPr dirty="0">
              <a:latin typeface="Arial"/>
              <a:cs typeface="Arial"/>
            </a:endParaRPr>
          </a:p>
          <a:p>
            <a:pPr marL="300611" marR="5288" indent="-146441" algn="just">
              <a:lnSpc>
                <a:spcPct val="110600"/>
              </a:lnSpc>
              <a:buAutoNum type="alphaLcParenR"/>
              <a:tabLst>
                <a:tab pos="301018" algn="l"/>
              </a:tabLst>
            </a:pPr>
            <a:r>
              <a:rPr b="1" spc="-3" dirty="0" smtClean="0">
                <a:latin typeface="Arial"/>
                <a:cs typeface="Arial"/>
              </a:rPr>
              <a:t>RECURSOS </a:t>
            </a:r>
            <a:r>
              <a:rPr b="1" spc="-3" dirty="0">
                <a:latin typeface="Arial"/>
                <a:cs typeface="Arial"/>
              </a:rPr>
              <a:t>AUDIOVISUALES</a:t>
            </a:r>
            <a:r>
              <a:rPr spc="-3" dirty="0">
                <a:latin typeface="Arial"/>
                <a:cs typeface="Arial"/>
              </a:rPr>
              <a:t>: </a:t>
            </a:r>
            <a:endParaRPr dirty="0">
              <a:latin typeface="Arial"/>
              <a:cs typeface="Arial"/>
            </a:endParaRPr>
          </a:p>
          <a:p>
            <a:pPr>
              <a:spcBef>
                <a:spcPts val="16"/>
              </a:spcBef>
              <a:buFont typeface="Arial"/>
              <a:buAutoNum type="alphaLcParenR"/>
            </a:pPr>
            <a:endParaRPr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0825" y="3455074"/>
            <a:ext cx="9285958" cy="2987492"/>
          </a:xfrm>
          <a:prstGeom prst="rect">
            <a:avLst/>
          </a:prstGeom>
        </p:spPr>
        <p:txBody>
          <a:bodyPr vert="horz" wrap="square" lIns="0" tIns="8135" rIns="0" bIns="0" rtlCol="0">
            <a:spAutoFit/>
          </a:bodyPr>
          <a:lstStyle/>
          <a:p>
            <a:pPr marL="8136" marR="3254">
              <a:lnSpc>
                <a:spcPct val="110000"/>
              </a:lnSpc>
              <a:spcBef>
                <a:spcPts val="64"/>
              </a:spcBef>
            </a:pPr>
            <a:r>
              <a:rPr dirty="0">
                <a:latin typeface="Arial"/>
                <a:cs typeface="Arial"/>
              </a:rPr>
              <a:t>La</a:t>
            </a:r>
            <a:r>
              <a:rPr spc="-29" dirty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máxima</a:t>
            </a:r>
            <a:r>
              <a:rPr spc="-19" dirty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efectividad</a:t>
            </a:r>
            <a:r>
              <a:rPr spc="-19" dirty="0">
                <a:latin typeface="Arial"/>
                <a:cs typeface="Arial"/>
              </a:rPr>
              <a:t> </a:t>
            </a:r>
            <a:r>
              <a:rPr spc="-6" dirty="0">
                <a:latin typeface="Arial"/>
                <a:cs typeface="Arial"/>
              </a:rPr>
              <a:t>de</a:t>
            </a:r>
            <a:r>
              <a:rPr spc="-19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una</a:t>
            </a:r>
            <a:r>
              <a:rPr spc="-26" dirty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diapositiva</a:t>
            </a:r>
            <a:r>
              <a:rPr spc="-16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de</a:t>
            </a:r>
            <a:r>
              <a:rPr spc="-29" dirty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texto</a:t>
            </a:r>
            <a:r>
              <a:rPr spc="-19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se</a:t>
            </a:r>
            <a:r>
              <a:rPr spc="-26" dirty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logra</a:t>
            </a:r>
            <a:r>
              <a:rPr spc="-26" dirty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cuando</a:t>
            </a:r>
            <a:r>
              <a:rPr spc="-26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esta</a:t>
            </a:r>
            <a:r>
              <a:rPr spc="-22" dirty="0">
                <a:latin typeface="Arial"/>
                <a:cs typeface="Arial"/>
              </a:rPr>
              <a:t> </a:t>
            </a:r>
            <a:r>
              <a:rPr spc="-6" dirty="0">
                <a:latin typeface="Arial"/>
                <a:cs typeface="Arial"/>
              </a:rPr>
              <a:t>se</a:t>
            </a:r>
            <a:r>
              <a:rPr spc="-19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ajusta</a:t>
            </a:r>
            <a:r>
              <a:rPr spc="-26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</a:t>
            </a:r>
            <a:r>
              <a:rPr spc="-26" dirty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las</a:t>
            </a:r>
            <a:r>
              <a:rPr spc="-26" dirty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siguientes  exigencias:</a:t>
            </a:r>
            <a:endParaRPr dirty="0">
              <a:latin typeface="Arial"/>
              <a:cs typeface="Arial"/>
            </a:endParaRPr>
          </a:p>
          <a:p>
            <a:pPr>
              <a:spcBef>
                <a:spcPts val="16"/>
              </a:spcBef>
            </a:pPr>
            <a:endParaRPr dirty="0">
              <a:latin typeface="Arial"/>
              <a:cs typeface="Arial"/>
            </a:endParaRPr>
          </a:p>
          <a:p>
            <a:pPr marL="665900" indent="-146848">
              <a:buSzPct val="109090"/>
              <a:buFont typeface="Symbol"/>
              <a:buChar char=""/>
              <a:tabLst>
                <a:tab pos="665900" algn="l"/>
                <a:tab pos="666307" algn="l"/>
              </a:tabLst>
            </a:pPr>
            <a:r>
              <a:rPr spc="-3" dirty="0">
                <a:latin typeface="Arial"/>
                <a:cs typeface="Arial"/>
              </a:rPr>
              <a:t>El título </a:t>
            </a:r>
            <a:r>
              <a:rPr dirty="0">
                <a:latin typeface="Arial"/>
                <a:cs typeface="Arial"/>
              </a:rPr>
              <a:t>debe ser </a:t>
            </a:r>
            <a:r>
              <a:rPr spc="-3" dirty="0">
                <a:latin typeface="Arial"/>
                <a:cs typeface="Arial"/>
              </a:rPr>
              <a:t>corto (no </a:t>
            </a:r>
            <a:r>
              <a:rPr dirty="0">
                <a:latin typeface="Arial"/>
                <a:cs typeface="Arial"/>
              </a:rPr>
              <a:t>más de </a:t>
            </a:r>
            <a:r>
              <a:rPr spc="-3" dirty="0">
                <a:latin typeface="Arial"/>
                <a:cs typeface="Arial"/>
              </a:rPr>
              <a:t>siete</a:t>
            </a:r>
            <a:r>
              <a:rPr spc="-6" dirty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palabras).</a:t>
            </a:r>
            <a:endParaRPr dirty="0">
              <a:latin typeface="Arial"/>
              <a:cs typeface="Arial"/>
            </a:endParaRPr>
          </a:p>
          <a:p>
            <a:pPr marL="665900" indent="-146848">
              <a:spcBef>
                <a:spcPts val="199"/>
              </a:spcBef>
              <a:buSzPct val="109090"/>
              <a:buFont typeface="Symbol"/>
              <a:buChar char=""/>
              <a:tabLst>
                <a:tab pos="665900" algn="l"/>
                <a:tab pos="666307" algn="l"/>
              </a:tabLst>
            </a:pPr>
            <a:r>
              <a:rPr spc="-3" dirty="0">
                <a:latin typeface="Arial"/>
                <a:cs typeface="Arial"/>
              </a:rPr>
              <a:t>El mensaje </a:t>
            </a:r>
            <a:r>
              <a:rPr dirty="0">
                <a:latin typeface="Arial"/>
                <a:cs typeface="Arial"/>
              </a:rPr>
              <a:t>debe </a:t>
            </a:r>
            <a:r>
              <a:rPr spc="-3" dirty="0">
                <a:latin typeface="Arial"/>
                <a:cs typeface="Arial"/>
              </a:rPr>
              <a:t>tener </a:t>
            </a:r>
            <a:r>
              <a:rPr spc="-6" dirty="0">
                <a:latin typeface="Arial"/>
                <a:cs typeface="Arial"/>
              </a:rPr>
              <a:t>un </a:t>
            </a:r>
            <a:r>
              <a:rPr spc="-3" dirty="0">
                <a:latin typeface="Arial"/>
                <a:cs typeface="Arial"/>
              </a:rPr>
              <a:t>máximo </a:t>
            </a:r>
            <a:r>
              <a:rPr dirty="0">
                <a:latin typeface="Arial"/>
                <a:cs typeface="Arial"/>
              </a:rPr>
              <a:t>de </a:t>
            </a:r>
            <a:r>
              <a:rPr spc="-3" dirty="0">
                <a:latin typeface="Arial"/>
                <a:cs typeface="Arial"/>
              </a:rPr>
              <a:t>siete</a:t>
            </a:r>
            <a:r>
              <a:rPr spc="26" dirty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líneas.</a:t>
            </a:r>
            <a:endParaRPr dirty="0">
              <a:latin typeface="Arial"/>
              <a:cs typeface="Arial"/>
            </a:endParaRPr>
          </a:p>
          <a:p>
            <a:pPr marL="665900" indent="-146848">
              <a:spcBef>
                <a:spcPts val="202"/>
              </a:spcBef>
              <a:buSzPct val="109090"/>
              <a:buFont typeface="Symbol"/>
              <a:buChar char=""/>
              <a:tabLst>
                <a:tab pos="665900" algn="l"/>
                <a:tab pos="666307" algn="l"/>
              </a:tabLst>
            </a:pPr>
            <a:r>
              <a:rPr dirty="0">
                <a:latin typeface="Arial"/>
                <a:cs typeface="Arial"/>
              </a:rPr>
              <a:t>Las </a:t>
            </a:r>
            <a:r>
              <a:rPr spc="-3" dirty="0">
                <a:latin typeface="Arial"/>
                <a:cs typeface="Arial"/>
              </a:rPr>
              <a:t>palabras </a:t>
            </a:r>
            <a:r>
              <a:rPr dirty="0">
                <a:latin typeface="Arial"/>
                <a:cs typeface="Arial"/>
              </a:rPr>
              <a:t>por </a:t>
            </a:r>
            <a:r>
              <a:rPr spc="-6" dirty="0">
                <a:latin typeface="Arial"/>
                <a:cs typeface="Arial"/>
              </a:rPr>
              <a:t>línea </a:t>
            </a:r>
            <a:r>
              <a:rPr spc="3" dirty="0">
                <a:latin typeface="Arial"/>
                <a:cs typeface="Arial"/>
              </a:rPr>
              <a:t>no </a:t>
            </a:r>
            <a:r>
              <a:rPr dirty="0">
                <a:latin typeface="Arial"/>
                <a:cs typeface="Arial"/>
              </a:rPr>
              <a:t>deben </a:t>
            </a:r>
            <a:r>
              <a:rPr spc="-3" dirty="0">
                <a:latin typeface="Arial"/>
                <a:cs typeface="Arial"/>
              </a:rPr>
              <a:t>ser </a:t>
            </a:r>
            <a:r>
              <a:rPr dirty="0">
                <a:latin typeface="Arial"/>
                <a:cs typeface="Arial"/>
              </a:rPr>
              <a:t>más de</a:t>
            </a:r>
            <a:r>
              <a:rPr spc="-16" dirty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siete.</a:t>
            </a:r>
            <a:endParaRPr dirty="0">
              <a:latin typeface="Arial"/>
              <a:cs typeface="Arial"/>
            </a:endParaRPr>
          </a:p>
          <a:p>
            <a:pPr marL="665900" indent="-146848">
              <a:spcBef>
                <a:spcPts val="199"/>
              </a:spcBef>
              <a:buSzPct val="109090"/>
              <a:buFont typeface="Symbol"/>
              <a:buChar char=""/>
              <a:tabLst>
                <a:tab pos="665900" algn="l"/>
                <a:tab pos="666307" algn="l"/>
              </a:tabLst>
            </a:pPr>
            <a:r>
              <a:rPr dirty="0">
                <a:latin typeface="Arial"/>
                <a:cs typeface="Arial"/>
              </a:rPr>
              <a:t>La </a:t>
            </a:r>
            <a:r>
              <a:rPr spc="-3" dirty="0">
                <a:latin typeface="Arial"/>
                <a:cs typeface="Arial"/>
              </a:rPr>
              <a:t>distribución </a:t>
            </a:r>
            <a:r>
              <a:rPr dirty="0">
                <a:latin typeface="Arial"/>
                <a:cs typeface="Arial"/>
              </a:rPr>
              <a:t>debe </a:t>
            </a:r>
            <a:r>
              <a:rPr spc="-3" dirty="0">
                <a:latin typeface="Arial"/>
                <a:cs typeface="Arial"/>
              </a:rPr>
              <a:t>ser simple </a:t>
            </a:r>
            <a:r>
              <a:rPr dirty="0">
                <a:latin typeface="Arial"/>
                <a:cs typeface="Arial"/>
              </a:rPr>
              <a:t>y</a:t>
            </a:r>
            <a:r>
              <a:rPr spc="-3" dirty="0">
                <a:latin typeface="Arial"/>
                <a:cs typeface="Arial"/>
              </a:rPr>
              <a:t> abierta.</a:t>
            </a:r>
            <a:endParaRPr dirty="0">
              <a:latin typeface="Arial"/>
              <a:cs typeface="Arial"/>
            </a:endParaRPr>
          </a:p>
          <a:p>
            <a:pPr marL="665900" indent="-146848">
              <a:spcBef>
                <a:spcPts val="192"/>
              </a:spcBef>
              <a:buSzPct val="109090"/>
              <a:buFont typeface="Symbol"/>
              <a:buChar char=""/>
              <a:tabLst>
                <a:tab pos="665900" algn="l"/>
                <a:tab pos="666307" algn="l"/>
              </a:tabLst>
            </a:pPr>
            <a:r>
              <a:rPr spc="-3" dirty="0">
                <a:latin typeface="Arial"/>
                <a:cs typeface="Arial"/>
              </a:rPr>
              <a:t>El texto </a:t>
            </a:r>
            <a:r>
              <a:rPr dirty="0">
                <a:latin typeface="Arial"/>
                <a:cs typeface="Arial"/>
              </a:rPr>
              <a:t>debe ser </a:t>
            </a:r>
            <a:r>
              <a:rPr spc="-3" dirty="0">
                <a:latin typeface="Arial"/>
                <a:cs typeface="Arial"/>
              </a:rPr>
              <a:t>legible </a:t>
            </a:r>
            <a:r>
              <a:rPr dirty="0">
                <a:latin typeface="Arial"/>
                <a:cs typeface="Arial"/>
              </a:rPr>
              <a:t>desde </a:t>
            </a:r>
            <a:r>
              <a:rPr spc="-3" dirty="0">
                <a:latin typeface="Arial"/>
                <a:cs typeface="Arial"/>
              </a:rPr>
              <a:t>la parte </a:t>
            </a:r>
            <a:r>
              <a:rPr dirty="0">
                <a:latin typeface="Arial"/>
                <a:cs typeface="Arial"/>
              </a:rPr>
              <a:t>final </a:t>
            </a:r>
            <a:r>
              <a:rPr spc="-3" dirty="0">
                <a:latin typeface="Arial"/>
                <a:cs typeface="Arial"/>
              </a:rPr>
              <a:t>del</a:t>
            </a:r>
            <a:r>
              <a:rPr spc="19" dirty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auditorio.</a:t>
            </a:r>
            <a:endParaRPr dirty="0">
              <a:latin typeface="Arial"/>
              <a:cs typeface="Arial"/>
            </a:endParaRPr>
          </a:p>
          <a:p>
            <a:pPr marL="665900" indent="-146848">
              <a:spcBef>
                <a:spcPts val="199"/>
              </a:spcBef>
              <a:buSzPct val="109090"/>
              <a:buFont typeface="Symbol"/>
              <a:buChar char=""/>
              <a:tabLst>
                <a:tab pos="665900" algn="l"/>
                <a:tab pos="666307" algn="l"/>
              </a:tabLst>
            </a:pPr>
            <a:r>
              <a:rPr spc="-3" dirty="0" smtClean="0">
                <a:latin typeface="Arial"/>
                <a:cs typeface="Arial"/>
              </a:rPr>
              <a:t>Se </a:t>
            </a:r>
            <a:r>
              <a:rPr dirty="0">
                <a:latin typeface="Arial"/>
                <a:cs typeface="Arial"/>
              </a:rPr>
              <a:t>debe </a:t>
            </a:r>
            <a:r>
              <a:rPr spc="-3" dirty="0">
                <a:latin typeface="Arial"/>
                <a:cs typeface="Arial"/>
              </a:rPr>
              <a:t>transmitir sólo una idea </a:t>
            </a:r>
            <a:r>
              <a:rPr dirty="0">
                <a:latin typeface="Arial"/>
                <a:cs typeface="Arial"/>
              </a:rPr>
              <a:t>por cada</a:t>
            </a:r>
            <a:r>
              <a:rPr spc="-3" dirty="0">
                <a:latin typeface="Arial"/>
                <a:cs typeface="Arial"/>
              </a:rPr>
              <a:t> diapositiva.</a:t>
            </a:r>
            <a:endParaRPr dirty="0">
              <a:latin typeface="Arial"/>
              <a:cs typeface="Arial"/>
            </a:endParaRPr>
          </a:p>
          <a:p>
            <a:pPr marL="665900" indent="-146848">
              <a:spcBef>
                <a:spcPts val="202"/>
              </a:spcBef>
              <a:buSzPct val="109090"/>
              <a:buFont typeface="Symbol"/>
              <a:buChar char=""/>
              <a:tabLst>
                <a:tab pos="665900" algn="l"/>
                <a:tab pos="666307" algn="l"/>
              </a:tabLst>
            </a:pPr>
            <a:r>
              <a:rPr dirty="0">
                <a:latin typeface="Arial"/>
                <a:cs typeface="Arial"/>
              </a:rPr>
              <a:t>Los gráficos, </a:t>
            </a:r>
            <a:r>
              <a:rPr spc="-3" dirty="0">
                <a:latin typeface="Arial"/>
                <a:cs typeface="Arial"/>
              </a:rPr>
              <a:t>figuras, fotografías </a:t>
            </a:r>
            <a:r>
              <a:rPr dirty="0">
                <a:latin typeface="Arial"/>
                <a:cs typeface="Arial"/>
              </a:rPr>
              <a:t>deben </a:t>
            </a:r>
            <a:r>
              <a:rPr spc="-3" dirty="0">
                <a:latin typeface="Arial"/>
                <a:cs typeface="Arial"/>
              </a:rPr>
              <a:t>reforzar las expresiones</a:t>
            </a:r>
            <a:r>
              <a:rPr spc="16" dirty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(palabras).</a:t>
            </a:r>
            <a:endParaRPr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427086" y="4050857"/>
            <a:ext cx="0" cy="347781"/>
          </a:xfrm>
          <a:custGeom>
            <a:avLst/>
            <a:gdLst/>
            <a:ahLst/>
            <a:cxnLst/>
            <a:rect l="l" t="t" r="r" b="b"/>
            <a:pathLst>
              <a:path h="542925">
                <a:moveTo>
                  <a:pt x="0" y="0"/>
                </a:moveTo>
                <a:lnTo>
                  <a:pt x="0" y="542798"/>
                </a:lnTo>
              </a:path>
            </a:pathLst>
          </a:custGeom>
          <a:ln w="32004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9" name="object 9"/>
          <p:cNvSpPr/>
          <p:nvPr/>
        </p:nvSpPr>
        <p:spPr>
          <a:xfrm>
            <a:off x="4956254" y="4050858"/>
            <a:ext cx="20744" cy="43523"/>
          </a:xfrm>
          <a:custGeom>
            <a:avLst/>
            <a:gdLst/>
            <a:ahLst/>
            <a:cxnLst/>
            <a:rect l="l" t="t" r="r" b="b"/>
            <a:pathLst>
              <a:path w="32385" h="67945">
                <a:moveTo>
                  <a:pt x="0" y="0"/>
                </a:moveTo>
                <a:lnTo>
                  <a:pt x="32384" y="67817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10" name="object 10"/>
          <p:cNvSpPr/>
          <p:nvPr/>
        </p:nvSpPr>
        <p:spPr>
          <a:xfrm>
            <a:off x="4956254" y="4398394"/>
            <a:ext cx="20744" cy="0"/>
          </a:xfrm>
          <a:custGeom>
            <a:avLst/>
            <a:gdLst/>
            <a:ahLst/>
            <a:cxnLst/>
            <a:rect l="l" t="t" r="r" b="b"/>
            <a:pathLst>
              <a:path w="32385">
                <a:moveTo>
                  <a:pt x="0" y="0"/>
                </a:moveTo>
                <a:lnTo>
                  <a:pt x="32384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11" name="object 11"/>
          <p:cNvSpPr/>
          <p:nvPr/>
        </p:nvSpPr>
        <p:spPr>
          <a:xfrm>
            <a:off x="7437825" y="4050858"/>
            <a:ext cx="0" cy="43523"/>
          </a:xfrm>
          <a:custGeom>
            <a:avLst/>
            <a:gdLst/>
            <a:ahLst/>
            <a:cxnLst/>
            <a:rect l="l" t="t" r="r" b="b"/>
            <a:pathLst>
              <a:path h="67945">
                <a:moveTo>
                  <a:pt x="0" y="0"/>
                </a:moveTo>
                <a:lnTo>
                  <a:pt x="0" y="67817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13" name="object 13"/>
          <p:cNvSpPr/>
          <p:nvPr/>
        </p:nvSpPr>
        <p:spPr>
          <a:xfrm>
            <a:off x="3463197" y="2855020"/>
            <a:ext cx="2986113" cy="2138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600" dirty="0"/>
          </a:p>
        </p:txBody>
      </p:sp>
      <p:sp>
        <p:nvSpPr>
          <p:cNvPr id="14" name="object 14"/>
          <p:cNvSpPr/>
          <p:nvPr/>
        </p:nvSpPr>
        <p:spPr>
          <a:xfrm>
            <a:off x="10903371" y="3213946"/>
            <a:ext cx="683359" cy="4822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15" name="object 15"/>
          <p:cNvSpPr/>
          <p:nvPr/>
        </p:nvSpPr>
        <p:spPr>
          <a:xfrm>
            <a:off x="11068354" y="5911796"/>
            <a:ext cx="518376" cy="44613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3"/>
          </a:p>
        </p:txBody>
      </p:sp>
    </p:spTree>
    <p:extLst>
      <p:ext uri="{BB962C8B-B14F-4D97-AF65-F5344CB8AC3E}">
        <p14:creationId xmlns:p14="http://schemas.microsoft.com/office/powerpoint/2010/main" val="328039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89815" y="1563266"/>
            <a:ext cx="10228082" cy="4730533"/>
          </a:xfrm>
          <a:prstGeom prst="rect">
            <a:avLst/>
          </a:prstGeom>
        </p:spPr>
        <p:txBody>
          <a:bodyPr vert="horz" wrap="square" lIns="0" tIns="8135" rIns="0" bIns="0" rtlCol="0">
            <a:spAutoFit/>
          </a:bodyPr>
          <a:lstStyle/>
          <a:p>
            <a:pPr marL="8136" marR="3254">
              <a:lnSpc>
                <a:spcPct val="110000"/>
              </a:lnSpc>
              <a:spcBef>
                <a:spcPts val="64"/>
              </a:spcBef>
            </a:pPr>
            <a:r>
              <a:rPr sz="2400" dirty="0">
                <a:latin typeface="Arial"/>
                <a:cs typeface="Arial"/>
              </a:rPr>
              <a:t>Las </a:t>
            </a:r>
            <a:r>
              <a:rPr sz="2400" spc="-3" dirty="0">
                <a:latin typeface="Arial"/>
                <a:cs typeface="Arial"/>
              </a:rPr>
              <a:t>combinaciones monocromáticas </a:t>
            </a:r>
            <a:r>
              <a:rPr sz="2400" dirty="0">
                <a:latin typeface="Arial"/>
                <a:cs typeface="Arial"/>
              </a:rPr>
              <a:t>(un </a:t>
            </a:r>
            <a:r>
              <a:rPr sz="2400" spc="-3" dirty="0">
                <a:latin typeface="Arial"/>
                <a:cs typeface="Arial"/>
              </a:rPr>
              <a:t>solo color </a:t>
            </a:r>
            <a:r>
              <a:rPr sz="2400" dirty="0">
                <a:latin typeface="Arial"/>
                <a:cs typeface="Arial"/>
              </a:rPr>
              <a:t>sobre un fondo </a:t>
            </a:r>
            <a:r>
              <a:rPr sz="2400" spc="-3" dirty="0">
                <a:latin typeface="Arial"/>
                <a:cs typeface="Arial"/>
              </a:rPr>
              <a:t>neutro </a:t>
            </a:r>
            <a:r>
              <a:rPr sz="2400" dirty="0">
                <a:latin typeface="Arial"/>
                <a:cs typeface="Arial"/>
              </a:rPr>
              <a:t>de </a:t>
            </a:r>
            <a:r>
              <a:rPr sz="2400" spc="-3" dirty="0">
                <a:latin typeface="Arial"/>
                <a:cs typeface="Arial"/>
              </a:rPr>
              <a:t>otro color) </a:t>
            </a:r>
            <a:r>
              <a:rPr sz="2400" dirty="0">
                <a:latin typeface="Arial"/>
                <a:cs typeface="Arial"/>
              </a:rPr>
              <a:t>pueden  </a:t>
            </a:r>
            <a:r>
              <a:rPr sz="2400" spc="-3" dirty="0">
                <a:latin typeface="Arial"/>
                <a:cs typeface="Arial"/>
              </a:rPr>
              <a:t>ordenarse, </a:t>
            </a:r>
            <a:r>
              <a:rPr sz="2400" dirty="0">
                <a:latin typeface="Arial"/>
                <a:cs typeface="Arial"/>
              </a:rPr>
              <a:t>según </a:t>
            </a:r>
            <a:r>
              <a:rPr sz="2400" spc="-3" dirty="0">
                <a:latin typeface="Arial"/>
                <a:cs typeface="Arial"/>
              </a:rPr>
              <a:t>la efectividad </a:t>
            </a:r>
            <a:r>
              <a:rPr sz="2400" dirty="0">
                <a:latin typeface="Arial"/>
                <a:cs typeface="Arial"/>
              </a:rPr>
              <a:t>y </a:t>
            </a:r>
            <a:r>
              <a:rPr sz="2400" spc="-3" dirty="0">
                <a:latin typeface="Arial"/>
                <a:cs typeface="Arial"/>
              </a:rPr>
              <a:t>legibilidad </a:t>
            </a:r>
            <a:r>
              <a:rPr sz="2400" dirty="0">
                <a:latin typeface="Arial"/>
                <a:cs typeface="Arial"/>
              </a:rPr>
              <a:t>del </a:t>
            </a:r>
            <a:r>
              <a:rPr sz="2400" spc="-3" dirty="0">
                <a:latin typeface="Arial"/>
                <a:cs typeface="Arial"/>
              </a:rPr>
              <a:t>texto, </a:t>
            </a:r>
            <a:r>
              <a:rPr sz="2400" dirty="0">
                <a:latin typeface="Arial"/>
                <a:cs typeface="Arial"/>
              </a:rPr>
              <a:t>de </a:t>
            </a:r>
            <a:r>
              <a:rPr sz="2400" spc="-3" dirty="0">
                <a:latin typeface="Arial"/>
                <a:cs typeface="Arial"/>
              </a:rPr>
              <a:t>la </a:t>
            </a:r>
            <a:r>
              <a:rPr sz="2400" dirty="0">
                <a:latin typeface="Arial"/>
                <a:cs typeface="Arial"/>
              </a:rPr>
              <a:t>forma</a:t>
            </a:r>
            <a:r>
              <a:rPr sz="2400" spc="6" dirty="0">
                <a:latin typeface="Arial"/>
                <a:cs typeface="Arial"/>
              </a:rPr>
              <a:t> </a:t>
            </a:r>
            <a:r>
              <a:rPr sz="2400" spc="-3" dirty="0">
                <a:latin typeface="Arial"/>
                <a:cs typeface="Arial"/>
              </a:rPr>
              <a:t>siguiente: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16"/>
              </a:spcBef>
            </a:pPr>
            <a:endParaRPr sz="2400" dirty="0">
              <a:latin typeface="Arial"/>
              <a:cs typeface="Arial"/>
            </a:endParaRPr>
          </a:p>
          <a:p>
            <a:pPr marL="665900" indent="-146848">
              <a:buSzPct val="109090"/>
              <a:buFont typeface="Symbol"/>
              <a:buChar char=""/>
              <a:tabLst>
                <a:tab pos="665900" algn="l"/>
                <a:tab pos="666307" algn="l"/>
              </a:tabLst>
            </a:pPr>
            <a:r>
              <a:rPr sz="2400" dirty="0">
                <a:latin typeface="Arial"/>
                <a:cs typeface="Arial"/>
              </a:rPr>
              <a:t>Letras </a:t>
            </a:r>
            <a:r>
              <a:rPr sz="2400" spc="-3" dirty="0">
                <a:latin typeface="Arial"/>
                <a:cs typeface="Arial"/>
              </a:rPr>
              <a:t>negras sobre fondo</a:t>
            </a:r>
            <a:r>
              <a:rPr sz="2400" spc="-16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blanco</a:t>
            </a:r>
          </a:p>
          <a:p>
            <a:pPr marL="665900" indent="-146848">
              <a:spcBef>
                <a:spcPts val="199"/>
              </a:spcBef>
              <a:buSzPct val="109090"/>
              <a:buFont typeface="Symbol"/>
              <a:buChar char=""/>
              <a:tabLst>
                <a:tab pos="665900" algn="l"/>
                <a:tab pos="666307" algn="l"/>
              </a:tabLst>
            </a:pPr>
            <a:r>
              <a:rPr sz="2400" dirty="0">
                <a:latin typeface="Arial"/>
                <a:cs typeface="Arial"/>
              </a:rPr>
              <a:t>Letras </a:t>
            </a:r>
            <a:r>
              <a:rPr sz="2400" spc="-3" dirty="0">
                <a:latin typeface="Arial"/>
                <a:cs typeface="Arial"/>
              </a:rPr>
              <a:t>negras sobre fondo</a:t>
            </a:r>
            <a:r>
              <a:rPr sz="2400" spc="-16" dirty="0">
                <a:latin typeface="Arial"/>
                <a:cs typeface="Arial"/>
              </a:rPr>
              <a:t> </a:t>
            </a:r>
            <a:r>
              <a:rPr sz="2400" spc="-3" dirty="0">
                <a:latin typeface="Arial"/>
                <a:cs typeface="Arial"/>
              </a:rPr>
              <a:t>amarillo</a:t>
            </a:r>
            <a:endParaRPr sz="2400" dirty="0">
              <a:latin typeface="Arial"/>
              <a:cs typeface="Arial"/>
            </a:endParaRPr>
          </a:p>
          <a:p>
            <a:pPr marL="665900" indent="-146848">
              <a:spcBef>
                <a:spcPts val="202"/>
              </a:spcBef>
              <a:buSzPct val="109090"/>
              <a:buFont typeface="Symbol"/>
              <a:buChar char=""/>
              <a:tabLst>
                <a:tab pos="665900" algn="l"/>
                <a:tab pos="666307" algn="l"/>
              </a:tabLst>
            </a:pPr>
            <a:r>
              <a:rPr sz="2400" dirty="0">
                <a:latin typeface="Arial"/>
                <a:cs typeface="Arial"/>
              </a:rPr>
              <a:t>Letras </a:t>
            </a:r>
            <a:r>
              <a:rPr sz="2400" spc="-3" dirty="0">
                <a:latin typeface="Arial"/>
                <a:cs typeface="Arial"/>
              </a:rPr>
              <a:t>rojas </a:t>
            </a:r>
            <a:r>
              <a:rPr sz="2400" dirty="0">
                <a:latin typeface="Arial"/>
                <a:cs typeface="Arial"/>
              </a:rPr>
              <a:t>sobre fondo</a:t>
            </a:r>
            <a:r>
              <a:rPr sz="2400" spc="-42" dirty="0">
                <a:latin typeface="Arial"/>
                <a:cs typeface="Arial"/>
              </a:rPr>
              <a:t> </a:t>
            </a:r>
            <a:r>
              <a:rPr sz="2400" spc="-3" dirty="0">
                <a:latin typeface="Arial"/>
                <a:cs typeface="Arial"/>
              </a:rPr>
              <a:t>blanco</a:t>
            </a:r>
            <a:endParaRPr sz="2400" dirty="0">
              <a:latin typeface="Arial"/>
              <a:cs typeface="Arial"/>
            </a:endParaRPr>
          </a:p>
          <a:p>
            <a:pPr marL="665900" indent="-146848">
              <a:spcBef>
                <a:spcPts val="199"/>
              </a:spcBef>
              <a:buSzPct val="109090"/>
              <a:buFont typeface="Symbol"/>
              <a:buChar char=""/>
              <a:tabLst>
                <a:tab pos="665900" algn="l"/>
                <a:tab pos="666307" algn="l"/>
              </a:tabLst>
            </a:pPr>
            <a:r>
              <a:rPr sz="2400" dirty="0">
                <a:latin typeface="Arial"/>
                <a:cs typeface="Arial"/>
              </a:rPr>
              <a:t>Letras </a:t>
            </a:r>
            <a:r>
              <a:rPr sz="2400" spc="-3" dirty="0">
                <a:latin typeface="Arial"/>
                <a:cs typeface="Arial"/>
              </a:rPr>
              <a:t>verdes sobre fondo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blanco</a:t>
            </a:r>
          </a:p>
          <a:p>
            <a:pPr marL="665900" indent="-146848">
              <a:spcBef>
                <a:spcPts val="192"/>
              </a:spcBef>
              <a:buSzPct val="109090"/>
              <a:buFont typeface="Symbol"/>
              <a:buChar char=""/>
              <a:tabLst>
                <a:tab pos="665900" algn="l"/>
                <a:tab pos="666307" algn="l"/>
              </a:tabLst>
            </a:pPr>
            <a:r>
              <a:rPr sz="2400" dirty="0">
                <a:latin typeface="Arial"/>
                <a:cs typeface="Arial"/>
              </a:rPr>
              <a:t>Letras </a:t>
            </a:r>
            <a:r>
              <a:rPr sz="2400" spc="-3" dirty="0">
                <a:latin typeface="Arial"/>
                <a:cs typeface="Arial"/>
              </a:rPr>
              <a:t>blancas sobre </a:t>
            </a:r>
            <a:r>
              <a:rPr sz="2400" dirty="0">
                <a:latin typeface="Arial"/>
                <a:cs typeface="Arial"/>
              </a:rPr>
              <a:t>fondo</a:t>
            </a:r>
            <a:r>
              <a:rPr sz="2400" spc="-16" dirty="0">
                <a:latin typeface="Arial"/>
                <a:cs typeface="Arial"/>
              </a:rPr>
              <a:t> </a:t>
            </a:r>
            <a:r>
              <a:rPr sz="2400" spc="-3" dirty="0">
                <a:latin typeface="Arial"/>
                <a:cs typeface="Arial"/>
              </a:rPr>
              <a:t>rojo</a:t>
            </a:r>
            <a:endParaRPr sz="2400" dirty="0">
              <a:latin typeface="Arial"/>
              <a:cs typeface="Arial"/>
            </a:endParaRPr>
          </a:p>
          <a:p>
            <a:pPr marL="665900" indent="-146848">
              <a:spcBef>
                <a:spcPts val="202"/>
              </a:spcBef>
              <a:buSzPct val="109090"/>
              <a:buFont typeface="Symbol"/>
              <a:buChar char=""/>
              <a:tabLst>
                <a:tab pos="665900" algn="l"/>
                <a:tab pos="666307" algn="l"/>
              </a:tabLst>
            </a:pPr>
            <a:r>
              <a:rPr sz="2400" dirty="0">
                <a:latin typeface="Arial"/>
                <a:cs typeface="Arial"/>
              </a:rPr>
              <a:t>Letras </a:t>
            </a:r>
            <a:r>
              <a:rPr sz="2400" spc="-3" dirty="0">
                <a:latin typeface="Arial"/>
                <a:cs typeface="Arial"/>
              </a:rPr>
              <a:t>blancas sobre </a:t>
            </a:r>
            <a:r>
              <a:rPr sz="2400" dirty="0">
                <a:latin typeface="Arial"/>
                <a:cs typeface="Arial"/>
              </a:rPr>
              <a:t>fondo</a:t>
            </a:r>
            <a:r>
              <a:rPr sz="2400" spc="-16" dirty="0">
                <a:latin typeface="Arial"/>
                <a:cs typeface="Arial"/>
              </a:rPr>
              <a:t> </a:t>
            </a:r>
            <a:r>
              <a:rPr sz="2400" spc="-3" dirty="0">
                <a:latin typeface="Arial"/>
                <a:cs typeface="Arial"/>
              </a:rPr>
              <a:t>verde</a:t>
            </a:r>
            <a:endParaRPr sz="2400" dirty="0">
              <a:latin typeface="Arial"/>
              <a:cs typeface="Arial"/>
            </a:endParaRPr>
          </a:p>
          <a:p>
            <a:pPr marL="665900" indent="-146848">
              <a:spcBef>
                <a:spcPts val="199"/>
              </a:spcBef>
              <a:buSzPct val="109090"/>
              <a:buFont typeface="Symbol"/>
              <a:buChar char=""/>
              <a:tabLst>
                <a:tab pos="665900" algn="l"/>
                <a:tab pos="666307" algn="l"/>
              </a:tabLst>
            </a:pPr>
            <a:r>
              <a:rPr sz="2400" dirty="0">
                <a:latin typeface="Arial"/>
                <a:cs typeface="Arial"/>
              </a:rPr>
              <a:t>Letras </a:t>
            </a:r>
            <a:r>
              <a:rPr sz="2400" spc="-3" dirty="0">
                <a:latin typeface="Arial"/>
                <a:cs typeface="Arial"/>
              </a:rPr>
              <a:t>blancas sobre </a:t>
            </a:r>
            <a:r>
              <a:rPr sz="2400" dirty="0">
                <a:latin typeface="Arial"/>
                <a:cs typeface="Arial"/>
              </a:rPr>
              <a:t>fondo</a:t>
            </a:r>
            <a:r>
              <a:rPr sz="2400" spc="-16" dirty="0">
                <a:latin typeface="Arial"/>
                <a:cs typeface="Arial"/>
              </a:rPr>
              <a:t> </a:t>
            </a:r>
            <a:r>
              <a:rPr sz="2400" spc="-3" dirty="0">
                <a:latin typeface="Arial"/>
                <a:cs typeface="Arial"/>
              </a:rPr>
              <a:t>azul</a:t>
            </a:r>
            <a:endParaRPr sz="2400" dirty="0">
              <a:latin typeface="Arial"/>
              <a:cs typeface="Arial"/>
            </a:endParaRPr>
          </a:p>
          <a:p>
            <a:pPr marL="665900" indent="-146848">
              <a:spcBef>
                <a:spcPts val="202"/>
              </a:spcBef>
              <a:buSzPct val="109090"/>
              <a:buFont typeface="Symbol"/>
              <a:buChar char=""/>
              <a:tabLst>
                <a:tab pos="665900" algn="l"/>
                <a:tab pos="666307" algn="l"/>
              </a:tabLst>
            </a:pPr>
            <a:r>
              <a:rPr sz="2400" dirty="0">
                <a:latin typeface="Arial"/>
                <a:cs typeface="Arial"/>
              </a:rPr>
              <a:t>Letras </a:t>
            </a:r>
            <a:r>
              <a:rPr sz="2400" spc="-3" dirty="0">
                <a:latin typeface="Arial"/>
                <a:cs typeface="Arial"/>
              </a:rPr>
              <a:t>amarillas </a:t>
            </a:r>
            <a:r>
              <a:rPr sz="2400" dirty="0">
                <a:latin typeface="Arial"/>
                <a:cs typeface="Arial"/>
              </a:rPr>
              <a:t>sobre </a:t>
            </a:r>
            <a:r>
              <a:rPr sz="2400" dirty="0" err="1">
                <a:latin typeface="Arial"/>
                <a:cs typeface="Arial"/>
              </a:rPr>
              <a:t>fondo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spc="-3" dirty="0" smtClean="0">
                <a:latin typeface="Arial"/>
                <a:cs typeface="Arial"/>
              </a:rPr>
              <a:t>negro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8447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90030" y="1441174"/>
            <a:ext cx="11260183" cy="579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4170" marR="4881" indent="-146441" algn="just">
              <a:lnSpc>
                <a:spcPct val="110500"/>
              </a:lnSpc>
              <a:spcBef>
                <a:spcPts val="67"/>
              </a:spcBef>
              <a:buAutoNum type="arabicPeriod"/>
              <a:tabLst>
                <a:tab pos="154577" algn="l"/>
              </a:tabLst>
            </a:pPr>
            <a:r>
              <a:rPr lang="es-CL" sz="2000" b="1" spc="-3" dirty="0">
                <a:latin typeface="Arial"/>
                <a:cs typeface="Arial"/>
              </a:rPr>
              <a:t>Reduzca </a:t>
            </a:r>
            <a:r>
              <a:rPr lang="es-CL" sz="2000" b="1" dirty="0">
                <a:latin typeface="Arial"/>
                <a:cs typeface="Arial"/>
              </a:rPr>
              <a:t>el </a:t>
            </a:r>
            <a:r>
              <a:rPr lang="es-CL" sz="2000" b="1" spc="-3" dirty="0">
                <a:latin typeface="Arial"/>
                <a:cs typeface="Arial"/>
              </a:rPr>
              <a:t>número </a:t>
            </a:r>
            <a:r>
              <a:rPr lang="es-CL" sz="2000" b="1" dirty="0">
                <a:latin typeface="Arial"/>
                <a:cs typeface="Arial"/>
              </a:rPr>
              <a:t>de </a:t>
            </a:r>
            <a:r>
              <a:rPr lang="es-CL" sz="2000" b="1" spc="-3" dirty="0">
                <a:latin typeface="Arial"/>
                <a:cs typeface="Arial"/>
              </a:rPr>
              <a:t>diapositivas. </a:t>
            </a:r>
            <a:r>
              <a:rPr lang="es-CL" sz="2000" dirty="0">
                <a:latin typeface="Arial"/>
                <a:cs typeface="Arial"/>
              </a:rPr>
              <a:t>Para </a:t>
            </a:r>
            <a:r>
              <a:rPr lang="es-CL" sz="2000" spc="-3" dirty="0">
                <a:latin typeface="Arial"/>
                <a:cs typeface="Arial"/>
              </a:rPr>
              <a:t>comunicar </a:t>
            </a:r>
            <a:r>
              <a:rPr lang="es-CL" sz="2000" dirty="0">
                <a:latin typeface="Arial"/>
                <a:cs typeface="Arial"/>
              </a:rPr>
              <a:t>un </a:t>
            </a:r>
            <a:r>
              <a:rPr lang="es-CL" sz="2000" spc="-3" dirty="0">
                <a:latin typeface="Arial"/>
                <a:cs typeface="Arial"/>
              </a:rPr>
              <a:t>mensaje claro </a:t>
            </a:r>
            <a:r>
              <a:rPr lang="es-CL" sz="2000" dirty="0">
                <a:latin typeface="Arial"/>
                <a:cs typeface="Arial"/>
              </a:rPr>
              <a:t>y mantener </a:t>
            </a:r>
            <a:r>
              <a:rPr lang="es-CL" sz="2000" spc="-3" dirty="0">
                <a:latin typeface="Arial"/>
                <a:cs typeface="Arial"/>
              </a:rPr>
              <a:t>la  </a:t>
            </a:r>
            <a:r>
              <a:rPr lang="es-CL" sz="2000" dirty="0">
                <a:latin typeface="Arial"/>
                <a:cs typeface="Arial"/>
              </a:rPr>
              <a:t>atención y el interés del </a:t>
            </a:r>
            <a:r>
              <a:rPr lang="es-CL" sz="2000" spc="-3" dirty="0">
                <a:latin typeface="Arial"/>
                <a:cs typeface="Arial"/>
              </a:rPr>
              <a:t>público, reduzca </a:t>
            </a:r>
            <a:r>
              <a:rPr lang="es-CL" sz="2000" dirty="0">
                <a:latin typeface="Arial"/>
                <a:cs typeface="Arial"/>
              </a:rPr>
              <a:t>el número de </a:t>
            </a:r>
            <a:r>
              <a:rPr lang="es-CL" sz="2000" spc="-3" dirty="0">
                <a:latin typeface="Arial"/>
                <a:cs typeface="Arial"/>
              </a:rPr>
              <a:t>diapositivas </a:t>
            </a:r>
            <a:r>
              <a:rPr lang="es-CL" sz="2000" dirty="0">
                <a:latin typeface="Arial"/>
                <a:cs typeface="Arial"/>
              </a:rPr>
              <a:t>de </a:t>
            </a:r>
            <a:r>
              <a:rPr lang="es-CL" sz="2000" spc="-3" dirty="0">
                <a:latin typeface="Arial"/>
                <a:cs typeface="Arial"/>
              </a:rPr>
              <a:t>la </a:t>
            </a:r>
            <a:r>
              <a:rPr lang="es-CL" sz="2000" dirty="0">
                <a:latin typeface="Arial"/>
                <a:cs typeface="Arial"/>
              </a:rPr>
              <a:t>presentación </a:t>
            </a:r>
            <a:r>
              <a:rPr lang="es-CL" sz="2000" spc="-6" dirty="0">
                <a:latin typeface="Arial"/>
                <a:cs typeface="Arial"/>
              </a:rPr>
              <a:t>al  </a:t>
            </a:r>
            <a:r>
              <a:rPr lang="es-CL" sz="2000" spc="-3" dirty="0">
                <a:latin typeface="Arial"/>
                <a:cs typeface="Arial"/>
              </a:rPr>
              <a:t>mínimo </a:t>
            </a:r>
            <a:r>
              <a:rPr lang="es-CL" sz="2000" dirty="0">
                <a:latin typeface="Arial"/>
                <a:cs typeface="Arial"/>
              </a:rPr>
              <a:t>(10 a 12</a:t>
            </a:r>
            <a:r>
              <a:rPr lang="es-CL" sz="2000" spc="-6" dirty="0">
                <a:latin typeface="Arial"/>
                <a:cs typeface="Arial"/>
              </a:rPr>
              <a:t> </a:t>
            </a:r>
            <a:r>
              <a:rPr lang="es-CL" sz="2000" spc="-3" dirty="0">
                <a:latin typeface="Arial"/>
                <a:cs typeface="Arial"/>
              </a:rPr>
              <a:t>diapositivas).</a:t>
            </a:r>
            <a:endParaRPr lang="es-CL" sz="2000" dirty="0">
              <a:latin typeface="Arial"/>
              <a:cs typeface="Arial"/>
            </a:endParaRPr>
          </a:p>
          <a:p>
            <a:pPr>
              <a:spcBef>
                <a:spcPts val="3"/>
              </a:spcBef>
              <a:buFont typeface="Arial"/>
              <a:buAutoNum type="arabicPeriod"/>
            </a:pPr>
            <a:endParaRPr lang="es-CL" sz="2000" dirty="0">
              <a:latin typeface="Arial"/>
              <a:cs typeface="Arial"/>
            </a:endParaRPr>
          </a:p>
          <a:p>
            <a:pPr marL="154170" marR="4881" indent="-146441" algn="just">
              <a:lnSpc>
                <a:spcPct val="110700"/>
              </a:lnSpc>
              <a:buAutoNum type="arabicPeriod"/>
              <a:tabLst>
                <a:tab pos="154577" algn="l"/>
              </a:tabLst>
            </a:pPr>
            <a:r>
              <a:rPr lang="es-CL" sz="2000" b="1" spc="-3" dirty="0">
                <a:latin typeface="Arial"/>
                <a:cs typeface="Arial"/>
              </a:rPr>
              <a:t>Elija </a:t>
            </a:r>
            <a:r>
              <a:rPr lang="es-CL" sz="2000" b="1" dirty="0">
                <a:latin typeface="Arial"/>
                <a:cs typeface="Arial"/>
              </a:rPr>
              <a:t>un tamaño de </a:t>
            </a:r>
            <a:r>
              <a:rPr lang="es-CL" sz="2000" b="1" spc="-3" dirty="0">
                <a:latin typeface="Arial"/>
                <a:cs typeface="Arial"/>
              </a:rPr>
              <a:t>fuente </a:t>
            </a:r>
            <a:r>
              <a:rPr lang="es-CL" sz="2000" b="1" dirty="0">
                <a:latin typeface="Arial"/>
                <a:cs typeface="Arial"/>
              </a:rPr>
              <a:t>adecuado </a:t>
            </a:r>
            <a:r>
              <a:rPr lang="es-CL" sz="2000" b="1" spc="-3" dirty="0">
                <a:latin typeface="Arial"/>
                <a:cs typeface="Arial"/>
              </a:rPr>
              <a:t>para </a:t>
            </a:r>
            <a:r>
              <a:rPr lang="es-CL" sz="2000" b="1" spc="-6" dirty="0">
                <a:latin typeface="Arial"/>
                <a:cs typeface="Arial"/>
              </a:rPr>
              <a:t>el </a:t>
            </a:r>
            <a:r>
              <a:rPr lang="es-CL" sz="2000" b="1" spc="-3" dirty="0">
                <a:latin typeface="Arial"/>
                <a:cs typeface="Arial"/>
              </a:rPr>
              <a:t>público. </a:t>
            </a:r>
            <a:r>
              <a:rPr lang="es-CL" sz="2000" spc="-3" dirty="0">
                <a:latin typeface="Arial"/>
                <a:cs typeface="Arial"/>
              </a:rPr>
              <a:t>Elegir </a:t>
            </a:r>
            <a:r>
              <a:rPr lang="es-CL" sz="2000" dirty="0">
                <a:latin typeface="Arial"/>
                <a:cs typeface="Arial"/>
              </a:rPr>
              <a:t>el tamaño de fuente más  adecuado </a:t>
            </a:r>
            <a:r>
              <a:rPr lang="es-CL" sz="2000" spc="-3" dirty="0">
                <a:latin typeface="Arial"/>
                <a:cs typeface="Arial"/>
              </a:rPr>
              <a:t>lo ayuda </a:t>
            </a:r>
            <a:r>
              <a:rPr lang="es-CL" sz="2000" dirty="0">
                <a:latin typeface="Arial"/>
                <a:cs typeface="Arial"/>
              </a:rPr>
              <a:t>a </a:t>
            </a:r>
            <a:r>
              <a:rPr lang="es-CL" sz="2000" spc="-3" dirty="0">
                <a:latin typeface="Arial"/>
                <a:cs typeface="Arial"/>
              </a:rPr>
              <a:t>comunicar </a:t>
            </a:r>
            <a:r>
              <a:rPr lang="es-CL" sz="2000" dirty="0">
                <a:latin typeface="Arial"/>
                <a:cs typeface="Arial"/>
              </a:rPr>
              <a:t>el </a:t>
            </a:r>
            <a:r>
              <a:rPr lang="es-CL" sz="2000" spc="-3" dirty="0">
                <a:latin typeface="Arial"/>
                <a:cs typeface="Arial"/>
              </a:rPr>
              <a:t>mensaje. </a:t>
            </a:r>
            <a:r>
              <a:rPr lang="es-CL" sz="2000" dirty="0">
                <a:latin typeface="Arial"/>
                <a:cs typeface="Arial"/>
              </a:rPr>
              <a:t>Recuerde que el </a:t>
            </a:r>
            <a:r>
              <a:rPr lang="es-CL" sz="2000" spc="-3" dirty="0">
                <a:latin typeface="Arial"/>
                <a:cs typeface="Arial"/>
              </a:rPr>
              <a:t>público </a:t>
            </a:r>
            <a:r>
              <a:rPr lang="es-CL" sz="2000" dirty="0">
                <a:latin typeface="Arial"/>
                <a:cs typeface="Arial"/>
              </a:rPr>
              <a:t>debe </a:t>
            </a:r>
            <a:r>
              <a:rPr lang="es-CL" sz="2000" spc="-3" dirty="0">
                <a:latin typeface="Arial"/>
                <a:cs typeface="Arial"/>
              </a:rPr>
              <a:t>leer las  diapositivas </a:t>
            </a:r>
            <a:r>
              <a:rPr lang="es-CL" sz="2000" dirty="0">
                <a:latin typeface="Arial"/>
                <a:cs typeface="Arial"/>
              </a:rPr>
              <a:t>desde cierta </a:t>
            </a:r>
            <a:r>
              <a:rPr lang="es-CL" sz="2000" spc="-3" dirty="0">
                <a:latin typeface="Arial"/>
                <a:cs typeface="Arial"/>
              </a:rPr>
              <a:t>distancia. En términos generales, </a:t>
            </a:r>
            <a:r>
              <a:rPr lang="es-CL" sz="2000" dirty="0">
                <a:latin typeface="Arial"/>
                <a:cs typeface="Arial"/>
              </a:rPr>
              <a:t>un tamaño de fuente </a:t>
            </a:r>
            <a:r>
              <a:rPr lang="es-CL" sz="2000" spc="-3" dirty="0">
                <a:latin typeface="Arial"/>
                <a:cs typeface="Arial"/>
              </a:rPr>
              <a:t>inferior  </a:t>
            </a:r>
            <a:r>
              <a:rPr lang="es-CL" sz="2000" dirty="0">
                <a:latin typeface="Arial"/>
                <a:cs typeface="Arial"/>
              </a:rPr>
              <a:t>a 30 puede </a:t>
            </a:r>
            <a:r>
              <a:rPr lang="es-CL" sz="2000" spc="-3" dirty="0">
                <a:latin typeface="Arial"/>
                <a:cs typeface="Arial"/>
              </a:rPr>
              <a:t>resultar demasiado difícil </a:t>
            </a:r>
            <a:r>
              <a:rPr lang="es-CL" sz="2000" dirty="0">
                <a:latin typeface="Arial"/>
                <a:cs typeface="Arial"/>
              </a:rPr>
              <a:t>de </a:t>
            </a:r>
            <a:r>
              <a:rPr lang="es-CL" sz="2000" spc="-3" dirty="0">
                <a:latin typeface="Arial"/>
                <a:cs typeface="Arial"/>
              </a:rPr>
              <a:t>ver </a:t>
            </a:r>
            <a:r>
              <a:rPr lang="es-CL" sz="2000" dirty="0">
                <a:latin typeface="Arial"/>
                <a:cs typeface="Arial"/>
              </a:rPr>
              <a:t>para el</a:t>
            </a:r>
            <a:r>
              <a:rPr lang="es-CL" sz="2000" spc="-3" dirty="0">
                <a:latin typeface="Arial"/>
                <a:cs typeface="Arial"/>
              </a:rPr>
              <a:t> público.</a:t>
            </a:r>
            <a:endParaRPr lang="es-CL" sz="2000" dirty="0">
              <a:latin typeface="Arial"/>
              <a:cs typeface="Arial"/>
            </a:endParaRPr>
          </a:p>
          <a:p>
            <a:pPr>
              <a:spcBef>
                <a:spcPts val="32"/>
              </a:spcBef>
              <a:buFont typeface="Arial"/>
              <a:buAutoNum type="arabicPeriod"/>
            </a:pPr>
            <a:endParaRPr lang="es-CL" sz="2000" dirty="0">
              <a:latin typeface="Arial"/>
              <a:cs typeface="Arial"/>
            </a:endParaRPr>
          </a:p>
          <a:p>
            <a:pPr marL="154170" marR="5288" indent="-146441" algn="just">
              <a:lnSpc>
                <a:spcPct val="110500"/>
              </a:lnSpc>
              <a:buAutoNum type="arabicPeriod"/>
              <a:tabLst>
                <a:tab pos="154577" algn="l"/>
              </a:tabLst>
            </a:pPr>
            <a:r>
              <a:rPr lang="es-CL" sz="2000" b="1" spc="-3" dirty="0">
                <a:latin typeface="Arial"/>
                <a:cs typeface="Arial"/>
              </a:rPr>
              <a:t>Simplifique</a:t>
            </a:r>
            <a:r>
              <a:rPr lang="es-CL" sz="2000" b="1" spc="-29" dirty="0">
                <a:latin typeface="Arial"/>
                <a:cs typeface="Arial"/>
              </a:rPr>
              <a:t> </a:t>
            </a:r>
            <a:r>
              <a:rPr lang="es-CL" sz="2000" b="1" spc="-6" dirty="0">
                <a:latin typeface="Arial"/>
                <a:cs typeface="Arial"/>
              </a:rPr>
              <a:t>el</a:t>
            </a:r>
            <a:r>
              <a:rPr lang="es-CL" sz="2000" b="1" spc="-32" dirty="0">
                <a:latin typeface="Arial"/>
                <a:cs typeface="Arial"/>
              </a:rPr>
              <a:t> </a:t>
            </a:r>
            <a:r>
              <a:rPr lang="es-CL" sz="2000" b="1" dirty="0">
                <a:latin typeface="Arial"/>
                <a:cs typeface="Arial"/>
              </a:rPr>
              <a:t>texto</a:t>
            </a:r>
            <a:r>
              <a:rPr lang="es-CL" sz="2000" b="1" spc="-26" dirty="0">
                <a:latin typeface="Arial"/>
                <a:cs typeface="Arial"/>
              </a:rPr>
              <a:t> </a:t>
            </a:r>
            <a:r>
              <a:rPr lang="es-CL" sz="2000" b="1" dirty="0">
                <a:latin typeface="Arial"/>
                <a:cs typeface="Arial"/>
              </a:rPr>
              <a:t>de</a:t>
            </a:r>
            <a:r>
              <a:rPr lang="es-CL" sz="2000" b="1" spc="-38" dirty="0">
                <a:latin typeface="Arial"/>
                <a:cs typeface="Arial"/>
              </a:rPr>
              <a:t> </a:t>
            </a:r>
            <a:r>
              <a:rPr lang="es-CL" sz="2000" b="1" spc="-3" dirty="0">
                <a:latin typeface="Arial"/>
                <a:cs typeface="Arial"/>
              </a:rPr>
              <a:t>la</a:t>
            </a:r>
            <a:r>
              <a:rPr lang="es-CL" sz="2000" b="1" spc="-26" dirty="0">
                <a:latin typeface="Arial"/>
                <a:cs typeface="Arial"/>
              </a:rPr>
              <a:t> </a:t>
            </a:r>
            <a:r>
              <a:rPr lang="es-CL" sz="2000" b="1" dirty="0">
                <a:latin typeface="Arial"/>
                <a:cs typeface="Arial"/>
              </a:rPr>
              <a:t>diapositiva.</a:t>
            </a:r>
            <a:r>
              <a:rPr lang="es-CL" sz="2000" b="1" spc="-26" dirty="0">
                <a:latin typeface="Arial"/>
                <a:cs typeface="Arial"/>
              </a:rPr>
              <a:t> </a:t>
            </a:r>
            <a:r>
              <a:rPr lang="es-CL" sz="2000" spc="-3" dirty="0">
                <a:latin typeface="Arial"/>
                <a:cs typeface="Arial"/>
              </a:rPr>
              <a:t>Desea</a:t>
            </a:r>
            <a:r>
              <a:rPr lang="es-CL" sz="2000" spc="-35" dirty="0">
                <a:latin typeface="Arial"/>
                <a:cs typeface="Arial"/>
              </a:rPr>
              <a:t> </a:t>
            </a:r>
            <a:r>
              <a:rPr lang="es-CL" sz="2000" spc="-3" dirty="0">
                <a:latin typeface="Arial"/>
                <a:cs typeface="Arial"/>
              </a:rPr>
              <a:t>que</a:t>
            </a:r>
            <a:r>
              <a:rPr lang="es-CL" sz="2000" spc="-26" dirty="0">
                <a:latin typeface="Arial"/>
                <a:cs typeface="Arial"/>
              </a:rPr>
              <a:t> </a:t>
            </a:r>
            <a:r>
              <a:rPr lang="es-CL" sz="2000" dirty="0">
                <a:latin typeface="Arial"/>
                <a:cs typeface="Arial"/>
              </a:rPr>
              <a:t>su</a:t>
            </a:r>
            <a:r>
              <a:rPr lang="es-CL" sz="2000" spc="-29" dirty="0">
                <a:latin typeface="Arial"/>
                <a:cs typeface="Arial"/>
              </a:rPr>
              <a:t> </a:t>
            </a:r>
            <a:r>
              <a:rPr lang="es-CL" sz="2000" spc="-3" dirty="0">
                <a:latin typeface="Arial"/>
                <a:cs typeface="Arial"/>
              </a:rPr>
              <a:t>público</a:t>
            </a:r>
            <a:r>
              <a:rPr lang="es-CL" sz="2000" spc="-26" dirty="0">
                <a:latin typeface="Arial"/>
                <a:cs typeface="Arial"/>
              </a:rPr>
              <a:t> </a:t>
            </a:r>
            <a:r>
              <a:rPr lang="es-CL" sz="2000" spc="-3" dirty="0">
                <a:latin typeface="Arial"/>
                <a:cs typeface="Arial"/>
              </a:rPr>
              <a:t>lo</a:t>
            </a:r>
            <a:r>
              <a:rPr lang="es-CL" sz="2000" spc="-29" dirty="0">
                <a:latin typeface="Arial"/>
                <a:cs typeface="Arial"/>
              </a:rPr>
              <a:t> </a:t>
            </a:r>
            <a:r>
              <a:rPr lang="es-CL" sz="2000" dirty="0">
                <a:latin typeface="Arial"/>
                <a:cs typeface="Arial"/>
              </a:rPr>
              <a:t>escuche</a:t>
            </a:r>
            <a:r>
              <a:rPr lang="es-CL" sz="2000" spc="-35" dirty="0">
                <a:latin typeface="Arial"/>
                <a:cs typeface="Arial"/>
              </a:rPr>
              <a:t> </a:t>
            </a:r>
            <a:r>
              <a:rPr lang="es-CL" sz="2000" dirty="0">
                <a:latin typeface="Arial"/>
                <a:cs typeface="Arial"/>
              </a:rPr>
              <a:t>mientras</a:t>
            </a:r>
            <a:r>
              <a:rPr lang="es-CL" sz="2000" spc="-38" dirty="0">
                <a:latin typeface="Arial"/>
                <a:cs typeface="Arial"/>
              </a:rPr>
              <a:t> </a:t>
            </a:r>
            <a:r>
              <a:rPr lang="es-CL" sz="2000" spc="-3" dirty="0">
                <a:latin typeface="Arial"/>
                <a:cs typeface="Arial"/>
              </a:rPr>
              <a:t>realiza  </a:t>
            </a:r>
            <a:r>
              <a:rPr lang="es-CL" sz="2000" dirty="0">
                <a:latin typeface="Arial"/>
                <a:cs typeface="Arial"/>
              </a:rPr>
              <a:t>su </a:t>
            </a:r>
            <a:r>
              <a:rPr lang="es-CL" sz="2000" spc="-3" dirty="0">
                <a:latin typeface="Arial"/>
                <a:cs typeface="Arial"/>
              </a:rPr>
              <a:t>exposición, </a:t>
            </a:r>
            <a:r>
              <a:rPr lang="es-CL" sz="2000" dirty="0">
                <a:latin typeface="Arial"/>
                <a:cs typeface="Arial"/>
              </a:rPr>
              <a:t>en </a:t>
            </a:r>
            <a:r>
              <a:rPr lang="es-CL" sz="2000" spc="-3" dirty="0">
                <a:latin typeface="Arial"/>
                <a:cs typeface="Arial"/>
              </a:rPr>
              <a:t>lugar </a:t>
            </a:r>
            <a:r>
              <a:rPr lang="es-CL" sz="2000" dirty="0">
                <a:latin typeface="Arial"/>
                <a:cs typeface="Arial"/>
              </a:rPr>
              <a:t>de que </a:t>
            </a:r>
            <a:r>
              <a:rPr lang="es-CL" sz="2000" spc="-3" dirty="0">
                <a:latin typeface="Arial"/>
                <a:cs typeface="Arial"/>
              </a:rPr>
              <a:t>lean la pantalla. Use viñetas </a:t>
            </a:r>
            <a:r>
              <a:rPr lang="es-CL" sz="2000" dirty="0">
                <a:latin typeface="Arial"/>
                <a:cs typeface="Arial"/>
              </a:rPr>
              <a:t>o frases </a:t>
            </a:r>
            <a:r>
              <a:rPr lang="es-CL" sz="2000" spc="-3" dirty="0">
                <a:latin typeface="Arial"/>
                <a:cs typeface="Arial"/>
              </a:rPr>
              <a:t>cortas, </a:t>
            </a:r>
            <a:r>
              <a:rPr lang="es-CL" sz="2000" dirty="0">
                <a:latin typeface="Arial"/>
                <a:cs typeface="Arial"/>
              </a:rPr>
              <a:t>y </a:t>
            </a:r>
            <a:r>
              <a:rPr lang="es-CL" sz="2000" spc="-3" dirty="0">
                <a:latin typeface="Arial"/>
                <a:cs typeface="Arial"/>
              </a:rPr>
              <a:t>procure  incluir </a:t>
            </a:r>
            <a:r>
              <a:rPr lang="es-CL" sz="2000" dirty="0">
                <a:latin typeface="Arial"/>
                <a:cs typeface="Arial"/>
              </a:rPr>
              <a:t>cada una de </a:t>
            </a:r>
            <a:r>
              <a:rPr lang="es-CL" sz="2000" spc="-3" dirty="0">
                <a:latin typeface="Arial"/>
                <a:cs typeface="Arial"/>
              </a:rPr>
              <a:t>ellas </a:t>
            </a:r>
            <a:r>
              <a:rPr lang="es-CL" sz="2000" dirty="0">
                <a:latin typeface="Arial"/>
                <a:cs typeface="Arial"/>
              </a:rPr>
              <a:t>en una </a:t>
            </a:r>
            <a:r>
              <a:rPr lang="es-CL" sz="2000" spc="-3" dirty="0">
                <a:latin typeface="Arial"/>
                <a:cs typeface="Arial"/>
              </a:rPr>
              <a:t>línea, </a:t>
            </a:r>
            <a:r>
              <a:rPr lang="es-CL" sz="2000" dirty="0">
                <a:latin typeface="Arial"/>
                <a:cs typeface="Arial"/>
              </a:rPr>
              <a:t>es </a:t>
            </a:r>
            <a:r>
              <a:rPr lang="es-CL" sz="2000" spc="-3" dirty="0">
                <a:latin typeface="Arial"/>
                <a:cs typeface="Arial"/>
              </a:rPr>
              <a:t>decir, sin </a:t>
            </a:r>
            <a:r>
              <a:rPr lang="es-CL" sz="2000" dirty="0">
                <a:latin typeface="Arial"/>
                <a:cs typeface="Arial"/>
              </a:rPr>
              <a:t>ajustar el</a:t>
            </a:r>
            <a:r>
              <a:rPr lang="es-CL" sz="2000" spc="-6" dirty="0">
                <a:latin typeface="Arial"/>
                <a:cs typeface="Arial"/>
              </a:rPr>
              <a:t> </a:t>
            </a:r>
            <a:r>
              <a:rPr lang="es-CL" sz="2000" spc="-3" dirty="0">
                <a:latin typeface="Arial"/>
                <a:cs typeface="Arial"/>
              </a:rPr>
              <a:t>texto</a:t>
            </a:r>
            <a:r>
              <a:rPr lang="es-CL" sz="2000" spc="-3" dirty="0" smtClean="0">
                <a:latin typeface="Arial"/>
                <a:cs typeface="Arial"/>
              </a:rPr>
              <a:t>.</a:t>
            </a:r>
          </a:p>
          <a:p>
            <a:pPr marL="154170" marR="5288" indent="-146441" algn="just">
              <a:lnSpc>
                <a:spcPct val="110500"/>
              </a:lnSpc>
              <a:buAutoNum type="arabicPeriod"/>
              <a:tabLst>
                <a:tab pos="154577" algn="l"/>
              </a:tabLst>
            </a:pPr>
            <a:endParaRPr lang="es-CL" sz="2000" dirty="0">
              <a:latin typeface="Arial"/>
              <a:cs typeface="Arial"/>
            </a:endParaRPr>
          </a:p>
          <a:p>
            <a:pPr marL="154170" marR="4068" indent="-146441" algn="just">
              <a:lnSpc>
                <a:spcPct val="110700"/>
              </a:lnSpc>
              <a:buAutoNum type="arabicPeriod" startAt="4"/>
              <a:tabLst>
                <a:tab pos="154577" algn="l"/>
              </a:tabLst>
            </a:pPr>
            <a:r>
              <a:rPr lang="es-CL" sz="2000" b="1" spc="-3" dirty="0" smtClean="0">
                <a:latin typeface="Arial"/>
                <a:cs typeface="Arial"/>
              </a:rPr>
              <a:t>Use </a:t>
            </a:r>
            <a:r>
              <a:rPr lang="es-CL" sz="2000" b="1" dirty="0">
                <a:latin typeface="Arial"/>
                <a:cs typeface="Arial"/>
              </a:rPr>
              <a:t>controles </a:t>
            </a:r>
            <a:r>
              <a:rPr lang="es-CL" sz="2000" b="1" spc="-3" dirty="0">
                <a:latin typeface="Arial"/>
                <a:cs typeface="Arial"/>
              </a:rPr>
              <a:t>visuales </a:t>
            </a:r>
            <a:r>
              <a:rPr lang="es-CL" sz="2000" b="1" dirty="0">
                <a:latin typeface="Arial"/>
                <a:cs typeface="Arial"/>
              </a:rPr>
              <a:t>para </a:t>
            </a:r>
            <a:r>
              <a:rPr lang="es-CL" sz="2000" b="1" spc="-3" dirty="0">
                <a:latin typeface="Arial"/>
                <a:cs typeface="Arial"/>
              </a:rPr>
              <a:t>ayudarse </a:t>
            </a:r>
            <a:r>
              <a:rPr lang="es-CL" sz="2000" b="1" dirty="0">
                <a:latin typeface="Arial"/>
                <a:cs typeface="Arial"/>
              </a:rPr>
              <a:t>a expresar el mensaje. </a:t>
            </a:r>
            <a:r>
              <a:rPr lang="es-CL" sz="2000" spc="-3" dirty="0">
                <a:latin typeface="Arial"/>
                <a:cs typeface="Arial"/>
              </a:rPr>
              <a:t>Las imágenes, los  gráficos </a:t>
            </a:r>
            <a:r>
              <a:rPr lang="es-CL" sz="2000" dirty="0">
                <a:latin typeface="Arial"/>
                <a:cs typeface="Arial"/>
              </a:rPr>
              <a:t>y </a:t>
            </a:r>
            <a:r>
              <a:rPr lang="es-CL" sz="2000" spc="-3" dirty="0">
                <a:latin typeface="Arial"/>
                <a:cs typeface="Arial"/>
              </a:rPr>
              <a:t>los elementos </a:t>
            </a:r>
            <a:r>
              <a:rPr lang="es-CL" sz="2000" dirty="0">
                <a:latin typeface="Arial"/>
                <a:cs typeface="Arial"/>
              </a:rPr>
              <a:t>gráficos </a:t>
            </a:r>
            <a:r>
              <a:rPr lang="es-CL" sz="2000" spc="-3" dirty="0">
                <a:latin typeface="Arial"/>
                <a:cs typeface="Arial"/>
              </a:rPr>
              <a:t>SmartArt dan pistas visuales </a:t>
            </a:r>
            <a:r>
              <a:rPr lang="es-CL" sz="2000" dirty="0">
                <a:latin typeface="Arial"/>
                <a:cs typeface="Arial"/>
              </a:rPr>
              <a:t>para que el </a:t>
            </a:r>
            <a:r>
              <a:rPr lang="es-CL" sz="2000" spc="-3" dirty="0">
                <a:latin typeface="Arial"/>
                <a:cs typeface="Arial"/>
              </a:rPr>
              <a:t>público  recuerde. Agregue imágenes significativas </a:t>
            </a:r>
            <a:r>
              <a:rPr lang="es-CL" sz="2000" dirty="0">
                <a:latin typeface="Arial"/>
                <a:cs typeface="Arial"/>
              </a:rPr>
              <a:t>para </a:t>
            </a:r>
            <a:r>
              <a:rPr lang="es-CL" sz="2000" spc="-3" dirty="0">
                <a:latin typeface="Arial"/>
                <a:cs typeface="Arial"/>
              </a:rPr>
              <a:t>complementar </a:t>
            </a:r>
            <a:r>
              <a:rPr lang="es-CL" sz="2000" dirty="0">
                <a:latin typeface="Arial"/>
                <a:cs typeface="Arial"/>
              </a:rPr>
              <a:t>el </a:t>
            </a:r>
            <a:r>
              <a:rPr lang="es-CL" sz="2000" spc="-3" dirty="0">
                <a:latin typeface="Arial"/>
                <a:cs typeface="Arial"/>
              </a:rPr>
              <a:t>texto </a:t>
            </a:r>
            <a:r>
              <a:rPr lang="es-CL" sz="2000" dirty="0">
                <a:latin typeface="Arial"/>
                <a:cs typeface="Arial"/>
              </a:rPr>
              <a:t>y </a:t>
            </a:r>
            <a:r>
              <a:rPr lang="es-CL" sz="2000" spc="-3" dirty="0">
                <a:latin typeface="Arial"/>
                <a:cs typeface="Arial"/>
              </a:rPr>
              <a:t>los mensajes </a:t>
            </a:r>
            <a:r>
              <a:rPr lang="es-CL" sz="2000" dirty="0">
                <a:latin typeface="Arial"/>
                <a:cs typeface="Arial"/>
              </a:rPr>
              <a:t>de  sus</a:t>
            </a:r>
            <a:r>
              <a:rPr lang="es-CL" sz="2000" spc="-3" dirty="0">
                <a:latin typeface="Arial"/>
                <a:cs typeface="Arial"/>
              </a:rPr>
              <a:t> diapositivas.</a:t>
            </a:r>
            <a:endParaRPr lang="es-CL" sz="2000" dirty="0">
              <a:latin typeface="Arial"/>
              <a:cs typeface="Arial"/>
            </a:endParaRPr>
          </a:p>
          <a:p>
            <a:pPr>
              <a:spcBef>
                <a:spcPts val="29"/>
              </a:spcBef>
              <a:buFont typeface="Arial"/>
              <a:buAutoNum type="arabicPeriod" startAt="4"/>
            </a:pPr>
            <a:endParaRPr lang="es-CL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4749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87626" y="1061669"/>
            <a:ext cx="9859618" cy="6224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4170" marR="3254" indent="-146441" algn="just">
              <a:lnSpc>
                <a:spcPct val="110900"/>
              </a:lnSpc>
              <a:spcBef>
                <a:spcPts val="3"/>
              </a:spcBef>
              <a:buAutoNum type="arabicPeriod" startAt="4"/>
              <a:tabLst>
                <a:tab pos="154577" algn="l"/>
              </a:tabLst>
            </a:pPr>
            <a:r>
              <a:rPr lang="es-CL" sz="2800" b="1" spc="-3" dirty="0">
                <a:latin typeface="Arial"/>
                <a:cs typeface="Arial"/>
              </a:rPr>
              <a:t>Cree etiquetas </a:t>
            </a:r>
            <a:r>
              <a:rPr lang="es-CL" sz="2800" b="1" dirty="0">
                <a:latin typeface="Arial"/>
                <a:cs typeface="Arial"/>
              </a:rPr>
              <a:t>para los gráficos y diagramas </a:t>
            </a:r>
            <a:r>
              <a:rPr lang="es-CL" sz="2800" b="1" spc="-3" dirty="0">
                <a:latin typeface="Arial"/>
                <a:cs typeface="Arial"/>
              </a:rPr>
              <a:t>que </a:t>
            </a:r>
            <a:r>
              <a:rPr lang="es-CL" sz="2800" b="1" dirty="0">
                <a:latin typeface="Arial"/>
                <a:cs typeface="Arial"/>
              </a:rPr>
              <a:t>sean </a:t>
            </a:r>
            <a:r>
              <a:rPr lang="es-CL" sz="2800" b="1" spc="-3" dirty="0">
                <a:latin typeface="Arial"/>
                <a:cs typeface="Arial"/>
              </a:rPr>
              <a:t>comprensibles. </a:t>
            </a:r>
            <a:r>
              <a:rPr lang="es-CL" sz="2800" spc="-3" dirty="0">
                <a:latin typeface="Arial"/>
                <a:cs typeface="Arial"/>
              </a:rPr>
              <a:t>Use sólo </a:t>
            </a:r>
            <a:r>
              <a:rPr lang="es-CL" sz="2800" dirty="0">
                <a:latin typeface="Arial"/>
                <a:cs typeface="Arial"/>
              </a:rPr>
              <a:t>el  </a:t>
            </a:r>
            <a:r>
              <a:rPr lang="es-CL" sz="2800" spc="-3" dirty="0">
                <a:latin typeface="Arial"/>
                <a:cs typeface="Arial"/>
              </a:rPr>
              <a:t>texto </a:t>
            </a:r>
            <a:r>
              <a:rPr lang="es-CL" sz="2800" dirty="0">
                <a:latin typeface="Arial"/>
                <a:cs typeface="Arial"/>
              </a:rPr>
              <a:t>que sea </a:t>
            </a:r>
            <a:r>
              <a:rPr lang="es-CL" sz="2800" spc="-3" dirty="0">
                <a:latin typeface="Arial"/>
                <a:cs typeface="Arial"/>
              </a:rPr>
              <a:t>necesario </a:t>
            </a:r>
            <a:r>
              <a:rPr lang="es-CL" sz="2800" dirty="0">
                <a:latin typeface="Arial"/>
                <a:cs typeface="Arial"/>
              </a:rPr>
              <a:t>para que </a:t>
            </a:r>
            <a:r>
              <a:rPr lang="es-CL" sz="2800" spc="-3" dirty="0">
                <a:latin typeface="Arial"/>
                <a:cs typeface="Arial"/>
              </a:rPr>
              <a:t>los elementos </a:t>
            </a:r>
            <a:r>
              <a:rPr lang="es-CL" sz="2800" dirty="0">
                <a:latin typeface="Arial"/>
                <a:cs typeface="Arial"/>
              </a:rPr>
              <a:t>de </a:t>
            </a:r>
            <a:r>
              <a:rPr lang="es-CL" sz="2800" spc="-3" dirty="0">
                <a:latin typeface="Arial"/>
                <a:cs typeface="Arial"/>
              </a:rPr>
              <a:t>etiqueta </a:t>
            </a:r>
            <a:r>
              <a:rPr lang="es-CL" sz="2800" dirty="0">
                <a:latin typeface="Arial"/>
                <a:cs typeface="Arial"/>
              </a:rPr>
              <a:t>de </a:t>
            </a:r>
            <a:r>
              <a:rPr lang="es-CL" sz="2800" spc="-3" dirty="0">
                <a:latin typeface="Arial"/>
                <a:cs typeface="Arial"/>
              </a:rPr>
              <a:t>los </a:t>
            </a:r>
            <a:r>
              <a:rPr lang="es-CL" sz="2800" dirty="0">
                <a:latin typeface="Arial"/>
                <a:cs typeface="Arial"/>
              </a:rPr>
              <a:t>gráficos o </a:t>
            </a:r>
            <a:r>
              <a:rPr lang="es-CL" sz="2800" spc="-3" dirty="0">
                <a:latin typeface="Arial"/>
                <a:cs typeface="Arial"/>
              </a:rPr>
              <a:t>diagramas  </a:t>
            </a:r>
            <a:r>
              <a:rPr lang="es-CL" sz="2800" dirty="0">
                <a:latin typeface="Arial"/>
                <a:cs typeface="Arial"/>
              </a:rPr>
              <a:t>sean </a:t>
            </a:r>
            <a:r>
              <a:rPr lang="es-CL" sz="2800" spc="-3" dirty="0">
                <a:latin typeface="Arial"/>
                <a:cs typeface="Arial"/>
              </a:rPr>
              <a:t>fácilmente</a:t>
            </a:r>
            <a:r>
              <a:rPr lang="es-CL" sz="2800" spc="-16" dirty="0">
                <a:latin typeface="Arial"/>
                <a:cs typeface="Arial"/>
              </a:rPr>
              <a:t> </a:t>
            </a:r>
            <a:r>
              <a:rPr lang="es-CL" sz="2800" spc="-3" dirty="0">
                <a:latin typeface="Arial"/>
                <a:cs typeface="Arial"/>
              </a:rPr>
              <a:t>comprensibles.</a:t>
            </a:r>
            <a:endParaRPr lang="es-CL" sz="2800" dirty="0">
              <a:latin typeface="Arial"/>
              <a:cs typeface="Arial"/>
            </a:endParaRPr>
          </a:p>
          <a:p>
            <a:pPr>
              <a:spcBef>
                <a:spcPts val="29"/>
              </a:spcBef>
              <a:buFont typeface="Arial"/>
              <a:buAutoNum type="arabicPeriod" startAt="4"/>
            </a:pPr>
            <a:endParaRPr lang="es-CL" sz="2800" dirty="0">
              <a:latin typeface="Arial"/>
              <a:cs typeface="Arial"/>
            </a:endParaRPr>
          </a:p>
          <a:p>
            <a:pPr marL="154170" marR="5695" indent="-146441" algn="just">
              <a:lnSpc>
                <a:spcPct val="110900"/>
              </a:lnSpc>
              <a:buAutoNum type="arabicPeriod" startAt="4"/>
              <a:tabLst>
                <a:tab pos="154577" algn="l"/>
              </a:tabLst>
            </a:pPr>
            <a:r>
              <a:rPr lang="es-CL" sz="2800" b="1" spc="-3" dirty="0">
                <a:latin typeface="Arial"/>
                <a:cs typeface="Arial"/>
              </a:rPr>
              <a:t>Aplique fondos </a:t>
            </a:r>
            <a:r>
              <a:rPr lang="es-CL" sz="2800" b="1" dirty="0">
                <a:latin typeface="Arial"/>
                <a:cs typeface="Arial"/>
              </a:rPr>
              <a:t>de </a:t>
            </a:r>
            <a:r>
              <a:rPr lang="es-CL" sz="2800" b="1" spc="-3" dirty="0">
                <a:latin typeface="Arial"/>
                <a:cs typeface="Arial"/>
              </a:rPr>
              <a:t>diapositiva </a:t>
            </a:r>
            <a:r>
              <a:rPr lang="es-CL" sz="2800" b="1" dirty="0">
                <a:latin typeface="Arial"/>
                <a:cs typeface="Arial"/>
              </a:rPr>
              <a:t>sutil y coherente. </a:t>
            </a:r>
            <a:r>
              <a:rPr lang="es-CL" sz="2800" spc="-3" dirty="0">
                <a:latin typeface="Arial"/>
                <a:cs typeface="Arial"/>
              </a:rPr>
              <a:t>Elija </a:t>
            </a:r>
            <a:r>
              <a:rPr lang="es-CL" sz="2800" dirty="0">
                <a:latin typeface="Arial"/>
                <a:cs typeface="Arial"/>
              </a:rPr>
              <a:t>una </a:t>
            </a:r>
            <a:r>
              <a:rPr lang="es-CL" sz="2800" spc="-3" dirty="0">
                <a:latin typeface="Arial"/>
                <a:cs typeface="Arial"/>
              </a:rPr>
              <a:t>plantilla </a:t>
            </a:r>
            <a:r>
              <a:rPr lang="es-CL" sz="2800" dirty="0">
                <a:latin typeface="Arial"/>
                <a:cs typeface="Arial"/>
              </a:rPr>
              <a:t>o un tema </a:t>
            </a:r>
            <a:r>
              <a:rPr lang="es-CL" sz="2800" spc="-3" dirty="0">
                <a:latin typeface="Arial"/>
                <a:cs typeface="Arial"/>
              </a:rPr>
              <a:t>atractivo  </a:t>
            </a:r>
            <a:r>
              <a:rPr lang="es-CL" sz="2800" dirty="0">
                <a:latin typeface="Arial"/>
                <a:cs typeface="Arial"/>
              </a:rPr>
              <a:t>y coherente que no sea </a:t>
            </a:r>
            <a:r>
              <a:rPr lang="es-CL" sz="2800" spc="-3" dirty="0">
                <a:latin typeface="Arial"/>
                <a:cs typeface="Arial"/>
              </a:rPr>
              <a:t>demasiado vistoso. No </a:t>
            </a:r>
            <a:r>
              <a:rPr lang="es-CL" sz="2800" dirty="0">
                <a:latin typeface="Arial"/>
                <a:cs typeface="Arial"/>
              </a:rPr>
              <a:t>querrá que el fondo o el </a:t>
            </a:r>
            <a:r>
              <a:rPr lang="es-CL" sz="2800" spc="-3" dirty="0">
                <a:latin typeface="Arial"/>
                <a:cs typeface="Arial"/>
              </a:rPr>
              <a:t>diseño desvíen  la </a:t>
            </a:r>
            <a:r>
              <a:rPr lang="es-CL" sz="2800" dirty="0">
                <a:latin typeface="Arial"/>
                <a:cs typeface="Arial"/>
              </a:rPr>
              <a:t>atención de su</a:t>
            </a:r>
            <a:r>
              <a:rPr lang="es-CL" sz="2800" spc="-13" dirty="0">
                <a:latin typeface="Arial"/>
                <a:cs typeface="Arial"/>
              </a:rPr>
              <a:t> </a:t>
            </a:r>
            <a:r>
              <a:rPr lang="es-CL" sz="2800" spc="-3" dirty="0">
                <a:latin typeface="Arial"/>
                <a:cs typeface="Arial"/>
              </a:rPr>
              <a:t>mensaje.</a:t>
            </a:r>
            <a:endParaRPr lang="es-CL" sz="2800" dirty="0">
              <a:latin typeface="Arial"/>
              <a:cs typeface="Arial"/>
            </a:endParaRPr>
          </a:p>
          <a:p>
            <a:pPr marL="154170" marR="4068" indent="-146441" algn="just">
              <a:lnSpc>
                <a:spcPct val="110900"/>
              </a:lnSpc>
              <a:buAutoNum type="arabicPeriod" startAt="4"/>
              <a:tabLst>
                <a:tab pos="154577" algn="l"/>
              </a:tabLst>
            </a:pPr>
            <a:r>
              <a:rPr lang="es-CL" sz="2800" b="1" dirty="0">
                <a:latin typeface="Arial"/>
                <a:cs typeface="Arial"/>
              </a:rPr>
              <a:t>Compruebe la </a:t>
            </a:r>
            <a:r>
              <a:rPr lang="es-CL" sz="2800" b="1" spc="-3" dirty="0">
                <a:latin typeface="Arial"/>
                <a:cs typeface="Arial"/>
              </a:rPr>
              <a:t>ortografía </a:t>
            </a:r>
            <a:r>
              <a:rPr lang="es-CL" sz="2800" b="1" dirty="0">
                <a:latin typeface="Arial"/>
                <a:cs typeface="Arial"/>
              </a:rPr>
              <a:t>y la gramática. </a:t>
            </a:r>
            <a:r>
              <a:rPr lang="es-CL" sz="2800" spc="-6" dirty="0">
                <a:latin typeface="Arial"/>
                <a:cs typeface="Arial"/>
              </a:rPr>
              <a:t>Para </a:t>
            </a:r>
            <a:r>
              <a:rPr lang="es-CL" sz="2800" dirty="0">
                <a:latin typeface="Arial"/>
                <a:cs typeface="Arial"/>
              </a:rPr>
              <a:t>ganarse y </a:t>
            </a:r>
            <a:r>
              <a:rPr lang="es-CL" sz="2800" spc="-3" dirty="0">
                <a:latin typeface="Arial"/>
                <a:cs typeface="Arial"/>
              </a:rPr>
              <a:t>mantener </a:t>
            </a:r>
            <a:r>
              <a:rPr lang="es-CL" sz="2800" dirty="0">
                <a:latin typeface="Arial"/>
                <a:cs typeface="Arial"/>
              </a:rPr>
              <a:t>el </a:t>
            </a:r>
            <a:r>
              <a:rPr lang="es-CL" sz="2800" spc="-3" dirty="0">
                <a:latin typeface="Arial"/>
                <a:cs typeface="Arial"/>
              </a:rPr>
              <a:t>respeto del  público,</a:t>
            </a:r>
            <a:r>
              <a:rPr lang="es-CL" sz="2800" spc="-19" dirty="0">
                <a:latin typeface="Arial"/>
                <a:cs typeface="Arial"/>
              </a:rPr>
              <a:t> </a:t>
            </a:r>
            <a:r>
              <a:rPr lang="es-CL" sz="2800" spc="-3" dirty="0">
                <a:latin typeface="Arial"/>
                <a:cs typeface="Arial"/>
              </a:rPr>
              <a:t>compruebe</a:t>
            </a:r>
            <a:r>
              <a:rPr lang="es-CL" sz="2800" spc="-35" dirty="0">
                <a:latin typeface="Arial"/>
                <a:cs typeface="Arial"/>
              </a:rPr>
              <a:t> </a:t>
            </a:r>
            <a:r>
              <a:rPr lang="es-CL" sz="2800" spc="-3" dirty="0">
                <a:latin typeface="Arial"/>
                <a:cs typeface="Arial"/>
              </a:rPr>
              <a:t>siempre</a:t>
            </a:r>
            <a:r>
              <a:rPr lang="es-CL" sz="2800" spc="-19" dirty="0">
                <a:latin typeface="Arial"/>
                <a:cs typeface="Arial"/>
              </a:rPr>
              <a:t> </a:t>
            </a:r>
            <a:r>
              <a:rPr lang="es-CL" sz="2800" spc="-3" dirty="0">
                <a:latin typeface="Arial"/>
                <a:cs typeface="Arial"/>
              </a:rPr>
              <a:t>la</a:t>
            </a:r>
            <a:r>
              <a:rPr lang="es-CL" sz="2800" spc="-22" dirty="0">
                <a:latin typeface="Arial"/>
                <a:cs typeface="Arial"/>
              </a:rPr>
              <a:t> </a:t>
            </a:r>
            <a:r>
              <a:rPr lang="es-CL" sz="2800" spc="-3" dirty="0">
                <a:latin typeface="Arial"/>
                <a:cs typeface="Arial"/>
              </a:rPr>
              <a:t>ortografía</a:t>
            </a:r>
            <a:r>
              <a:rPr lang="es-CL" sz="2800" spc="-22" dirty="0">
                <a:latin typeface="Arial"/>
                <a:cs typeface="Arial"/>
              </a:rPr>
              <a:t> </a:t>
            </a:r>
            <a:r>
              <a:rPr lang="es-CL" sz="2800" dirty="0">
                <a:latin typeface="Arial"/>
                <a:cs typeface="Arial"/>
              </a:rPr>
              <a:t>y</a:t>
            </a:r>
            <a:r>
              <a:rPr lang="es-CL" sz="2800" spc="-29" dirty="0">
                <a:latin typeface="Arial"/>
                <a:cs typeface="Arial"/>
              </a:rPr>
              <a:t> </a:t>
            </a:r>
            <a:r>
              <a:rPr lang="es-CL" sz="2800" spc="-3" dirty="0">
                <a:latin typeface="Arial"/>
                <a:cs typeface="Arial"/>
              </a:rPr>
              <a:t>la</a:t>
            </a:r>
            <a:r>
              <a:rPr lang="es-CL" sz="2800" spc="-32" dirty="0">
                <a:latin typeface="Arial"/>
                <a:cs typeface="Arial"/>
              </a:rPr>
              <a:t> </a:t>
            </a:r>
            <a:r>
              <a:rPr lang="es-CL" sz="2800" dirty="0">
                <a:latin typeface="Arial"/>
                <a:cs typeface="Arial"/>
              </a:rPr>
              <a:t>gramática</a:t>
            </a:r>
            <a:r>
              <a:rPr lang="es-CL" sz="2800" spc="-32" dirty="0">
                <a:latin typeface="Arial"/>
                <a:cs typeface="Arial"/>
              </a:rPr>
              <a:t> </a:t>
            </a:r>
            <a:r>
              <a:rPr lang="es-CL" sz="2800" dirty="0">
                <a:latin typeface="Arial"/>
                <a:cs typeface="Arial"/>
              </a:rPr>
              <a:t>de</a:t>
            </a:r>
            <a:r>
              <a:rPr lang="es-CL" sz="2800" spc="-26" dirty="0">
                <a:latin typeface="Arial"/>
                <a:cs typeface="Arial"/>
              </a:rPr>
              <a:t> </a:t>
            </a:r>
            <a:r>
              <a:rPr lang="es-CL" sz="2800" dirty="0">
                <a:latin typeface="Arial"/>
                <a:cs typeface="Arial"/>
              </a:rPr>
              <a:t>su</a:t>
            </a:r>
            <a:r>
              <a:rPr lang="es-CL" sz="2800" spc="-32" dirty="0">
                <a:latin typeface="Arial"/>
                <a:cs typeface="Arial"/>
              </a:rPr>
              <a:t> </a:t>
            </a:r>
            <a:r>
              <a:rPr lang="es-CL" sz="2800" spc="-3" dirty="0">
                <a:latin typeface="Arial"/>
                <a:cs typeface="Arial"/>
              </a:rPr>
              <a:t>presentación.</a:t>
            </a:r>
            <a:r>
              <a:rPr lang="es-CL" sz="2800" spc="-19" dirty="0">
                <a:latin typeface="Arial"/>
                <a:cs typeface="Arial"/>
              </a:rPr>
              <a:t> </a:t>
            </a:r>
            <a:r>
              <a:rPr lang="es-CL" sz="2800" spc="-3" dirty="0">
                <a:latin typeface="Arial"/>
                <a:cs typeface="Arial"/>
              </a:rPr>
              <a:t>Consulte</a:t>
            </a:r>
            <a:r>
              <a:rPr lang="es-CL" sz="2800" spc="-32" dirty="0">
                <a:latin typeface="Arial"/>
                <a:cs typeface="Arial"/>
              </a:rPr>
              <a:t> </a:t>
            </a:r>
            <a:r>
              <a:rPr lang="es-CL" sz="2800" dirty="0">
                <a:latin typeface="Arial"/>
                <a:cs typeface="Arial"/>
              </a:rPr>
              <a:t>con  un</a:t>
            </a:r>
            <a:r>
              <a:rPr lang="es-CL" sz="2800" spc="-3" dirty="0">
                <a:latin typeface="Arial"/>
                <a:cs typeface="Arial"/>
              </a:rPr>
              <a:t> diccionario.</a:t>
            </a:r>
            <a:endParaRPr lang="es-CL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708576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4617991" y="3609114"/>
            <a:ext cx="367306" cy="2297389"/>
          </a:xfrm>
          <a:custGeom>
            <a:avLst/>
            <a:gdLst/>
            <a:ahLst/>
            <a:cxnLst/>
            <a:rect l="l" t="t" r="r" b="b"/>
            <a:pathLst>
              <a:path w="573405" h="3586479">
                <a:moveTo>
                  <a:pt x="573024" y="3585972"/>
                </a:moveTo>
                <a:lnTo>
                  <a:pt x="461010" y="3575430"/>
                </a:lnTo>
                <a:lnTo>
                  <a:pt x="370205" y="3546729"/>
                </a:lnTo>
                <a:lnTo>
                  <a:pt x="308229" y="3503803"/>
                </a:lnTo>
                <a:lnTo>
                  <a:pt x="285877" y="3451732"/>
                </a:lnTo>
                <a:lnTo>
                  <a:pt x="285877" y="1927606"/>
                </a:lnTo>
                <a:lnTo>
                  <a:pt x="263398" y="1874774"/>
                </a:lnTo>
                <a:lnTo>
                  <a:pt x="201549" y="1832609"/>
                </a:lnTo>
                <a:lnTo>
                  <a:pt x="110617" y="1803908"/>
                </a:lnTo>
                <a:lnTo>
                  <a:pt x="0" y="1793366"/>
                </a:lnTo>
                <a:lnTo>
                  <a:pt x="110617" y="1782826"/>
                </a:lnTo>
                <a:lnTo>
                  <a:pt x="201549" y="1754124"/>
                </a:lnTo>
                <a:lnTo>
                  <a:pt x="263398" y="1711198"/>
                </a:lnTo>
                <a:lnTo>
                  <a:pt x="285877" y="1659127"/>
                </a:lnTo>
                <a:lnTo>
                  <a:pt x="285877" y="134238"/>
                </a:lnTo>
                <a:lnTo>
                  <a:pt x="308229" y="82168"/>
                </a:lnTo>
                <a:lnTo>
                  <a:pt x="370205" y="39242"/>
                </a:lnTo>
                <a:lnTo>
                  <a:pt x="461010" y="10540"/>
                </a:lnTo>
                <a:lnTo>
                  <a:pt x="57302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6" name="object 6"/>
          <p:cNvSpPr txBox="1"/>
          <p:nvPr/>
        </p:nvSpPr>
        <p:spPr>
          <a:xfrm>
            <a:off x="4542484" y="1278718"/>
            <a:ext cx="3812983" cy="870400"/>
          </a:xfrm>
          <a:prstGeom prst="rect">
            <a:avLst/>
          </a:prstGeom>
        </p:spPr>
        <p:txBody>
          <a:bodyPr vert="horz" wrap="square" lIns="0" tIns="8542" rIns="0" bIns="0" rtlCol="0">
            <a:spAutoFit/>
          </a:bodyPr>
          <a:lstStyle/>
          <a:p>
            <a:pPr marL="8136">
              <a:spcBef>
                <a:spcPts val="67"/>
              </a:spcBef>
              <a:tabLst>
                <a:tab pos="3495062" algn="l"/>
              </a:tabLst>
            </a:pPr>
            <a:r>
              <a:rPr sz="2000" dirty="0">
                <a:latin typeface="Arial"/>
                <a:cs typeface="Arial"/>
              </a:rPr>
              <a:t>Tema:</a:t>
            </a:r>
            <a:r>
              <a:rPr sz="2000" spc="-3" dirty="0">
                <a:latin typeface="Arial"/>
                <a:cs typeface="Arial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endParaRPr sz="2000" dirty="0">
              <a:latin typeface="Arial"/>
              <a:cs typeface="Arial"/>
            </a:endParaRPr>
          </a:p>
          <a:p>
            <a:pPr>
              <a:spcBef>
                <a:spcPts val="19"/>
              </a:spcBef>
            </a:pPr>
            <a:endParaRPr dirty="0">
              <a:latin typeface="Arial"/>
              <a:cs typeface="Arial"/>
            </a:endParaRPr>
          </a:p>
          <a:p>
            <a:pPr marL="8136">
              <a:tabLst>
                <a:tab pos="3804623" algn="l"/>
              </a:tabLst>
            </a:pPr>
            <a:r>
              <a:rPr spc="-3" dirty="0">
                <a:latin typeface="Arial"/>
                <a:cs typeface="Arial"/>
              </a:rPr>
              <a:t>Título:</a:t>
            </a:r>
            <a:r>
              <a:rPr u="sng" spc="-3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705" u="sng" spc="-3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705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183764" y="3371884"/>
            <a:ext cx="3784510" cy="0"/>
          </a:xfrm>
          <a:custGeom>
            <a:avLst/>
            <a:gdLst/>
            <a:ahLst/>
            <a:cxnLst/>
            <a:rect l="l" t="t" r="r" b="b"/>
            <a:pathLst>
              <a:path w="5908040">
                <a:moveTo>
                  <a:pt x="0" y="0"/>
                </a:moveTo>
                <a:lnTo>
                  <a:pt x="5907994" y="0"/>
                </a:lnTo>
              </a:path>
            </a:pathLst>
          </a:custGeom>
          <a:ln w="88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9" name="object 9"/>
          <p:cNvSpPr txBox="1"/>
          <p:nvPr/>
        </p:nvSpPr>
        <p:spPr>
          <a:xfrm>
            <a:off x="5082541" y="3244671"/>
            <a:ext cx="3849786" cy="3190410"/>
          </a:xfrm>
          <a:prstGeom prst="rect">
            <a:avLst/>
          </a:prstGeom>
        </p:spPr>
        <p:txBody>
          <a:bodyPr vert="horz" wrap="square" lIns="0" tIns="54913" rIns="0" bIns="0" rtlCol="0">
            <a:spAutoFit/>
          </a:bodyPr>
          <a:lstStyle/>
          <a:p>
            <a:pPr marL="154577" indent="-146441">
              <a:spcBef>
                <a:spcPts val="432"/>
              </a:spcBef>
              <a:buFont typeface="Symbol"/>
              <a:buChar char=""/>
              <a:tabLst>
                <a:tab pos="154170" algn="l"/>
                <a:tab pos="154577" algn="l"/>
              </a:tabLst>
            </a:pPr>
            <a:endParaRPr lang="es-CL" sz="705" spc="-3" dirty="0">
              <a:latin typeface="Arial"/>
              <a:cs typeface="Arial"/>
            </a:endParaRPr>
          </a:p>
          <a:p>
            <a:pPr marL="154577" indent="-146441">
              <a:spcBef>
                <a:spcPts val="432"/>
              </a:spcBef>
              <a:buFont typeface="Symbol"/>
              <a:buChar char=""/>
              <a:tabLst>
                <a:tab pos="154170" algn="l"/>
                <a:tab pos="154577" algn="l"/>
              </a:tabLst>
            </a:pPr>
            <a:r>
              <a:rPr lang="es-CL" sz="2000" spc="-3" dirty="0">
                <a:latin typeface="Arial"/>
                <a:cs typeface="Arial"/>
              </a:rPr>
              <a:t>Planteamiento del tema </a:t>
            </a:r>
          </a:p>
          <a:p>
            <a:pPr marL="154577" indent="-146441">
              <a:spcBef>
                <a:spcPts val="432"/>
              </a:spcBef>
              <a:buFont typeface="Symbol"/>
              <a:buChar char=""/>
              <a:tabLst>
                <a:tab pos="154170" algn="l"/>
                <a:tab pos="154577" algn="l"/>
              </a:tabLst>
            </a:pPr>
            <a:r>
              <a:rPr lang="es-CL" sz="2000" spc="-3" dirty="0" smtClean="0">
                <a:latin typeface="Arial"/>
                <a:cs typeface="Arial"/>
              </a:rPr>
              <a:t>…………………………………</a:t>
            </a:r>
            <a:endParaRPr lang="es-CL" sz="2000" spc="-3" dirty="0">
              <a:latin typeface="Arial"/>
              <a:cs typeface="Arial"/>
            </a:endParaRPr>
          </a:p>
          <a:p>
            <a:pPr marL="154577" indent="-146441">
              <a:spcBef>
                <a:spcPts val="432"/>
              </a:spcBef>
              <a:buFont typeface="Symbol"/>
              <a:buChar char=""/>
              <a:tabLst>
                <a:tab pos="154170" algn="l"/>
                <a:tab pos="154577" algn="l"/>
              </a:tabLst>
            </a:pPr>
            <a:r>
              <a:rPr sz="2000" spc="-3" dirty="0" err="1">
                <a:latin typeface="Arial"/>
                <a:cs typeface="Arial"/>
              </a:rPr>
              <a:t>Objetivo</a:t>
            </a:r>
            <a:r>
              <a:rPr lang="es-CL" sz="2000" spc="-3" dirty="0">
                <a:latin typeface="Arial"/>
                <a:cs typeface="Arial"/>
              </a:rPr>
              <a:t> de la presentación </a:t>
            </a:r>
            <a:r>
              <a:rPr sz="2000" spc="-3" dirty="0">
                <a:latin typeface="Arial"/>
                <a:cs typeface="Arial"/>
              </a:rPr>
              <a:t>:</a:t>
            </a:r>
            <a:endParaRPr sz="2000" dirty="0">
              <a:latin typeface="Arial"/>
              <a:cs typeface="Arial"/>
            </a:endParaRPr>
          </a:p>
          <a:p>
            <a:pPr marL="154577">
              <a:spcBef>
                <a:spcPts val="368"/>
              </a:spcBef>
            </a:pPr>
            <a:r>
              <a:rPr sz="2000" spc="-3" dirty="0">
                <a:latin typeface="Arial"/>
                <a:cs typeface="Arial"/>
              </a:rPr>
              <a:t>……………………………………………………………………………</a:t>
            </a:r>
            <a:endParaRPr sz="2000" dirty="0">
              <a:latin typeface="Arial"/>
              <a:cs typeface="Arial"/>
            </a:endParaRPr>
          </a:p>
          <a:p>
            <a:pPr marL="154577">
              <a:spcBef>
                <a:spcPts val="378"/>
              </a:spcBef>
            </a:pPr>
            <a:r>
              <a:rPr sz="2000" spc="-3" dirty="0" smtClean="0">
                <a:latin typeface="Arial"/>
                <a:cs typeface="Arial"/>
              </a:rPr>
              <a:t>……………………………………………………………………………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86236" y="4541313"/>
            <a:ext cx="2758657" cy="1337852"/>
          </a:xfrm>
          <a:prstGeom prst="rect">
            <a:avLst/>
          </a:prstGeom>
        </p:spPr>
        <p:txBody>
          <a:bodyPr vert="horz" wrap="square" lIns="0" tIns="54913" rIns="0" bIns="0" rtlCol="0">
            <a:spAutoFit/>
          </a:bodyPr>
          <a:lstStyle/>
          <a:p>
            <a:pPr marL="154577" indent="-146441">
              <a:spcBef>
                <a:spcPts val="432"/>
              </a:spcBef>
              <a:buFont typeface="Symbol"/>
              <a:buChar char=""/>
              <a:tabLst>
                <a:tab pos="154170" algn="l"/>
                <a:tab pos="154577" algn="l"/>
              </a:tabLst>
            </a:pPr>
            <a:r>
              <a:rPr sz="2000" spc="-3" dirty="0">
                <a:latin typeface="Arial"/>
                <a:cs typeface="Arial"/>
              </a:rPr>
              <a:t>Motivación:</a:t>
            </a:r>
            <a:endParaRPr sz="2000" dirty="0">
              <a:latin typeface="Arial"/>
              <a:cs typeface="Arial"/>
            </a:endParaRPr>
          </a:p>
          <a:p>
            <a:pPr marL="154577">
              <a:spcBef>
                <a:spcPts val="368"/>
              </a:spcBef>
            </a:pPr>
            <a:r>
              <a:rPr sz="2000" spc="-3" dirty="0" smtClean="0">
                <a:latin typeface="Arial"/>
                <a:cs typeface="Arial"/>
              </a:rPr>
              <a:t>……………………………………………………………………………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86237" y="5165123"/>
            <a:ext cx="2804214" cy="842588"/>
          </a:xfrm>
          <a:prstGeom prst="rect">
            <a:avLst/>
          </a:prstGeom>
        </p:spPr>
        <p:txBody>
          <a:bodyPr vert="horz" wrap="square" lIns="0" tIns="54913" rIns="0" bIns="0" rtlCol="0">
            <a:spAutoFit/>
          </a:bodyPr>
          <a:lstStyle/>
          <a:p>
            <a:pPr marL="154577" indent="-146441">
              <a:spcBef>
                <a:spcPts val="432"/>
              </a:spcBef>
              <a:buFont typeface="Symbol"/>
              <a:buChar char=""/>
              <a:tabLst>
                <a:tab pos="154170" algn="l"/>
                <a:tab pos="154577" algn="l"/>
              </a:tabLst>
            </a:pPr>
            <a:r>
              <a:rPr lang="es-CL" sz="2000" dirty="0">
                <a:latin typeface="Arial"/>
                <a:cs typeface="Arial"/>
              </a:rPr>
              <a:t>Contenidos principales</a:t>
            </a:r>
            <a:r>
              <a:rPr sz="2000" spc="-3" dirty="0">
                <a:latin typeface="Arial"/>
                <a:cs typeface="Arial"/>
              </a:rPr>
              <a:t>:</a:t>
            </a:r>
            <a:endParaRPr sz="2000" dirty="0">
              <a:latin typeface="Arial"/>
              <a:cs typeface="Arial"/>
            </a:endParaRPr>
          </a:p>
          <a:p>
            <a:pPr marL="154577">
              <a:spcBef>
                <a:spcPts val="368"/>
              </a:spcBef>
            </a:pPr>
            <a:r>
              <a:rPr sz="705" spc="-3" dirty="0">
                <a:latin typeface="Arial"/>
                <a:cs typeface="Arial"/>
              </a:rPr>
              <a:t>……………………………………………..………………..</a:t>
            </a:r>
            <a:endParaRPr sz="705" dirty="0">
              <a:latin typeface="Arial"/>
              <a:cs typeface="Arial"/>
            </a:endParaRPr>
          </a:p>
          <a:p>
            <a:pPr marL="149695">
              <a:spcBef>
                <a:spcPts val="368"/>
              </a:spcBef>
            </a:pPr>
            <a:r>
              <a:rPr sz="705" spc="-3" dirty="0">
                <a:latin typeface="Arial"/>
                <a:cs typeface="Arial"/>
              </a:rPr>
              <a:t>…………..…………………………………………………………………</a:t>
            </a:r>
            <a:endParaRPr sz="705" dirty="0">
              <a:latin typeface="Arial"/>
              <a:cs typeface="Arial"/>
            </a:endParaRPr>
          </a:p>
          <a:p>
            <a:pPr marL="149695">
              <a:spcBef>
                <a:spcPts val="368"/>
              </a:spcBef>
            </a:pPr>
            <a:endParaRPr sz="705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19166" y="4216708"/>
            <a:ext cx="3675941" cy="324605"/>
          </a:xfrm>
          <a:prstGeom prst="rect">
            <a:avLst/>
          </a:prstGeom>
        </p:spPr>
        <p:txBody>
          <a:bodyPr vert="horz" wrap="square" lIns="0" tIns="4474" rIns="0" bIns="0" rtlCol="0">
            <a:spAutoFit/>
          </a:bodyPr>
          <a:lstStyle/>
          <a:p>
            <a:pPr marL="8136" marR="3254" indent="28068">
              <a:lnSpc>
                <a:spcPct val="103699"/>
              </a:lnSpc>
              <a:spcBef>
                <a:spcPts val="35"/>
              </a:spcBef>
            </a:pPr>
            <a:r>
              <a:rPr sz="2000" b="1" dirty="0">
                <a:latin typeface="Arial"/>
                <a:cs typeface="Arial"/>
              </a:rPr>
              <a:t>I  N  T  R  O  D  U  C  C   I  Ó  N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318052" y="2524538"/>
            <a:ext cx="1757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MOTIVACIÓN</a:t>
            </a:r>
            <a:r>
              <a:rPr lang="es-ES" dirty="0" smtClean="0"/>
              <a:t> </a:t>
            </a:r>
            <a:endParaRPr lang="en-US" dirty="0"/>
          </a:p>
        </p:txBody>
      </p:sp>
      <p:sp>
        <p:nvSpPr>
          <p:cNvPr id="4" name="CuadroTexto 3"/>
          <p:cNvSpPr txBox="1"/>
          <p:nvPr/>
        </p:nvSpPr>
        <p:spPr>
          <a:xfrm>
            <a:off x="419166" y="6251713"/>
            <a:ext cx="1273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PORTADA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754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936530" y="612711"/>
            <a:ext cx="176941" cy="3270363"/>
          </a:xfrm>
          <a:custGeom>
            <a:avLst/>
            <a:gdLst/>
            <a:ahLst/>
            <a:cxnLst/>
            <a:rect l="l" t="t" r="r" b="b"/>
            <a:pathLst>
              <a:path w="276225" h="5105400">
                <a:moveTo>
                  <a:pt x="275844" y="5104892"/>
                </a:moveTo>
                <a:lnTo>
                  <a:pt x="215011" y="5085969"/>
                </a:lnTo>
                <a:lnTo>
                  <a:pt x="167894" y="5036058"/>
                </a:lnTo>
                <a:lnTo>
                  <a:pt x="141477" y="4962779"/>
                </a:lnTo>
                <a:lnTo>
                  <a:pt x="137668" y="4920488"/>
                </a:lnTo>
                <a:lnTo>
                  <a:pt x="137668" y="2735960"/>
                </a:lnTo>
                <a:lnTo>
                  <a:pt x="133857" y="2693670"/>
                </a:lnTo>
                <a:lnTo>
                  <a:pt x="123570" y="2655443"/>
                </a:lnTo>
                <a:lnTo>
                  <a:pt x="85851" y="2592704"/>
                </a:lnTo>
                <a:lnTo>
                  <a:pt x="31623" y="2557145"/>
                </a:lnTo>
                <a:lnTo>
                  <a:pt x="0" y="2552192"/>
                </a:lnTo>
                <a:lnTo>
                  <a:pt x="31623" y="2547112"/>
                </a:lnTo>
                <a:lnTo>
                  <a:pt x="85851" y="2511679"/>
                </a:lnTo>
                <a:lnTo>
                  <a:pt x="123570" y="2449449"/>
                </a:lnTo>
                <a:lnTo>
                  <a:pt x="133857" y="2410587"/>
                </a:lnTo>
                <a:lnTo>
                  <a:pt x="137668" y="2368423"/>
                </a:lnTo>
                <a:lnTo>
                  <a:pt x="137668" y="183769"/>
                </a:lnTo>
                <a:lnTo>
                  <a:pt x="141477" y="141604"/>
                </a:lnTo>
                <a:lnTo>
                  <a:pt x="151892" y="102743"/>
                </a:lnTo>
                <a:lnTo>
                  <a:pt x="189611" y="40004"/>
                </a:lnTo>
                <a:lnTo>
                  <a:pt x="244220" y="4445"/>
                </a:lnTo>
                <a:lnTo>
                  <a:pt x="27584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4" name="object 4"/>
          <p:cNvSpPr txBox="1"/>
          <p:nvPr/>
        </p:nvSpPr>
        <p:spPr>
          <a:xfrm>
            <a:off x="4335156" y="800344"/>
            <a:ext cx="1118404" cy="285213"/>
          </a:xfrm>
          <a:prstGeom prst="rect">
            <a:avLst/>
          </a:prstGeom>
        </p:spPr>
        <p:txBody>
          <a:bodyPr vert="horz" wrap="square" lIns="0" tIns="8135" rIns="0" bIns="0" rtlCol="0">
            <a:spAutoFit/>
          </a:bodyPr>
          <a:lstStyle/>
          <a:p>
            <a:pPr marL="8136">
              <a:spcBef>
                <a:spcPts val="64"/>
              </a:spcBef>
            </a:pPr>
            <a:r>
              <a:rPr dirty="0">
                <a:latin typeface="Arial"/>
                <a:cs typeface="Arial"/>
              </a:rPr>
              <a:t>Subtema</a:t>
            </a:r>
            <a:r>
              <a:rPr spc="-51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1</a:t>
            </a:r>
          </a:p>
        </p:txBody>
      </p:sp>
      <p:sp>
        <p:nvSpPr>
          <p:cNvPr id="5" name="object 5"/>
          <p:cNvSpPr/>
          <p:nvPr/>
        </p:nvSpPr>
        <p:spPr>
          <a:xfrm>
            <a:off x="4802661" y="1147631"/>
            <a:ext cx="846471" cy="0"/>
          </a:xfrm>
          <a:custGeom>
            <a:avLst/>
            <a:gdLst/>
            <a:ahLst/>
            <a:cxnLst/>
            <a:rect l="l" t="t" r="r" b="b"/>
            <a:pathLst>
              <a:path w="1321435">
                <a:moveTo>
                  <a:pt x="0" y="0"/>
                </a:moveTo>
                <a:lnTo>
                  <a:pt x="1321316" y="0"/>
                </a:lnTo>
              </a:path>
            </a:pathLst>
          </a:custGeom>
          <a:ln w="88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6" name="object 6"/>
          <p:cNvSpPr/>
          <p:nvPr/>
        </p:nvSpPr>
        <p:spPr>
          <a:xfrm>
            <a:off x="4802661" y="1309684"/>
            <a:ext cx="846471" cy="0"/>
          </a:xfrm>
          <a:custGeom>
            <a:avLst/>
            <a:gdLst/>
            <a:ahLst/>
            <a:cxnLst/>
            <a:rect l="l" t="t" r="r" b="b"/>
            <a:pathLst>
              <a:path w="1321435">
                <a:moveTo>
                  <a:pt x="0" y="0"/>
                </a:moveTo>
                <a:lnTo>
                  <a:pt x="1321316" y="0"/>
                </a:lnTo>
              </a:path>
            </a:pathLst>
          </a:custGeom>
          <a:ln w="88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7" name="object 7"/>
          <p:cNvSpPr/>
          <p:nvPr/>
        </p:nvSpPr>
        <p:spPr>
          <a:xfrm>
            <a:off x="4802661" y="1465881"/>
            <a:ext cx="846471" cy="0"/>
          </a:xfrm>
          <a:custGeom>
            <a:avLst/>
            <a:gdLst/>
            <a:ahLst/>
            <a:cxnLst/>
            <a:rect l="l" t="t" r="r" b="b"/>
            <a:pathLst>
              <a:path w="1321435">
                <a:moveTo>
                  <a:pt x="0" y="0"/>
                </a:moveTo>
                <a:lnTo>
                  <a:pt x="1321316" y="0"/>
                </a:lnTo>
              </a:path>
            </a:pathLst>
          </a:custGeom>
          <a:ln w="88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8" name="object 8"/>
          <p:cNvSpPr txBox="1"/>
          <p:nvPr/>
        </p:nvSpPr>
        <p:spPr>
          <a:xfrm>
            <a:off x="4412235" y="2714741"/>
            <a:ext cx="988185" cy="500657"/>
          </a:xfrm>
          <a:prstGeom prst="rect">
            <a:avLst/>
          </a:prstGeom>
        </p:spPr>
        <p:txBody>
          <a:bodyPr vert="horz" wrap="square" lIns="0" tIns="8135" rIns="0" bIns="0" rtlCol="0">
            <a:spAutoFit/>
          </a:bodyPr>
          <a:lstStyle/>
          <a:p>
            <a:pPr marL="8136">
              <a:spcBef>
                <a:spcPts val="64"/>
              </a:spcBef>
            </a:pPr>
            <a:r>
              <a:rPr spc="-3" dirty="0">
                <a:latin typeface="Arial"/>
                <a:cs typeface="Arial"/>
              </a:rPr>
              <a:t>Subtema</a:t>
            </a:r>
            <a:r>
              <a:rPr spc="-48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2</a:t>
            </a:r>
          </a:p>
        </p:txBody>
      </p:sp>
      <p:sp>
        <p:nvSpPr>
          <p:cNvPr id="9" name="object 9"/>
          <p:cNvSpPr/>
          <p:nvPr/>
        </p:nvSpPr>
        <p:spPr>
          <a:xfrm>
            <a:off x="4789970" y="2840654"/>
            <a:ext cx="846471" cy="0"/>
          </a:xfrm>
          <a:custGeom>
            <a:avLst/>
            <a:gdLst/>
            <a:ahLst/>
            <a:cxnLst/>
            <a:rect l="l" t="t" r="r" b="b"/>
            <a:pathLst>
              <a:path w="1321435">
                <a:moveTo>
                  <a:pt x="0" y="0"/>
                </a:moveTo>
                <a:lnTo>
                  <a:pt x="1321316" y="0"/>
                </a:lnTo>
              </a:path>
            </a:pathLst>
          </a:custGeom>
          <a:ln w="88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10" name="object 10"/>
          <p:cNvSpPr/>
          <p:nvPr/>
        </p:nvSpPr>
        <p:spPr>
          <a:xfrm>
            <a:off x="4789970" y="3002707"/>
            <a:ext cx="846471" cy="0"/>
          </a:xfrm>
          <a:custGeom>
            <a:avLst/>
            <a:gdLst/>
            <a:ahLst/>
            <a:cxnLst/>
            <a:rect l="l" t="t" r="r" b="b"/>
            <a:pathLst>
              <a:path w="1321435">
                <a:moveTo>
                  <a:pt x="0" y="0"/>
                </a:moveTo>
                <a:lnTo>
                  <a:pt x="1321316" y="0"/>
                </a:lnTo>
              </a:path>
            </a:pathLst>
          </a:custGeom>
          <a:ln w="88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11" name="object 11"/>
          <p:cNvSpPr/>
          <p:nvPr/>
        </p:nvSpPr>
        <p:spPr>
          <a:xfrm>
            <a:off x="4789970" y="3157928"/>
            <a:ext cx="846471" cy="0"/>
          </a:xfrm>
          <a:custGeom>
            <a:avLst/>
            <a:gdLst/>
            <a:ahLst/>
            <a:cxnLst/>
            <a:rect l="l" t="t" r="r" b="b"/>
            <a:pathLst>
              <a:path w="1321435">
                <a:moveTo>
                  <a:pt x="0" y="0"/>
                </a:moveTo>
                <a:lnTo>
                  <a:pt x="1321316" y="0"/>
                </a:lnTo>
              </a:path>
            </a:pathLst>
          </a:custGeom>
          <a:ln w="88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12" name="object 12"/>
          <p:cNvSpPr txBox="1"/>
          <p:nvPr/>
        </p:nvSpPr>
        <p:spPr>
          <a:xfrm>
            <a:off x="5231144" y="4230239"/>
            <a:ext cx="5791352" cy="1041985"/>
          </a:xfrm>
          <a:prstGeom prst="rect">
            <a:avLst/>
          </a:prstGeom>
        </p:spPr>
        <p:txBody>
          <a:bodyPr vert="horz" wrap="square" lIns="0" tIns="8542" rIns="0" bIns="0" rtlCol="0">
            <a:spAutoFit/>
          </a:bodyPr>
          <a:lstStyle/>
          <a:p>
            <a:pPr marL="154577">
              <a:spcBef>
                <a:spcPts val="67"/>
              </a:spcBef>
            </a:pPr>
            <a:r>
              <a:rPr sz="705" spc="-3" dirty="0">
                <a:latin typeface="Arial"/>
                <a:cs typeface="Arial"/>
              </a:rPr>
              <a:t>………………………………………………………………..................</a:t>
            </a:r>
            <a:endParaRPr sz="705" dirty="0">
              <a:latin typeface="Arial"/>
              <a:cs typeface="Arial"/>
            </a:endParaRPr>
          </a:p>
          <a:p>
            <a:pPr marL="154577">
              <a:spcBef>
                <a:spcPts val="506"/>
              </a:spcBef>
            </a:pPr>
            <a:r>
              <a:rPr sz="705" spc="-3" dirty="0">
                <a:latin typeface="Arial"/>
                <a:cs typeface="Arial"/>
              </a:rPr>
              <a:t>........................................................................................................</a:t>
            </a:r>
            <a:endParaRPr sz="705" dirty="0">
              <a:latin typeface="Arial"/>
              <a:cs typeface="Arial"/>
            </a:endParaRPr>
          </a:p>
          <a:p>
            <a:pPr marL="154577">
              <a:spcBef>
                <a:spcPts val="548"/>
              </a:spcBef>
            </a:pPr>
            <a:r>
              <a:rPr sz="705" spc="-3" dirty="0">
                <a:latin typeface="Arial"/>
                <a:cs typeface="Arial"/>
              </a:rPr>
              <a:t>........................................................................................................</a:t>
            </a:r>
            <a:endParaRPr sz="705" dirty="0">
              <a:latin typeface="Arial"/>
              <a:cs typeface="Arial"/>
            </a:endParaRPr>
          </a:p>
          <a:p>
            <a:pPr marL="154577" indent="-146441">
              <a:spcBef>
                <a:spcPts val="192"/>
              </a:spcBef>
              <a:buSzPct val="109090"/>
              <a:buFont typeface="Symbol"/>
              <a:buChar char=""/>
              <a:tabLst>
                <a:tab pos="154170" algn="l"/>
                <a:tab pos="154577" algn="l"/>
              </a:tabLst>
            </a:pPr>
            <a:r>
              <a:rPr lang="es-CL" spc="-3" dirty="0">
                <a:latin typeface="Arial"/>
                <a:cs typeface="Arial"/>
              </a:rPr>
              <a:t>Tipo de conclusión: recomendación, pregunta retórica, cita textual, conclusión proyectiva, consejo, etc.</a:t>
            </a:r>
            <a:endParaRPr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77578" y="4917747"/>
            <a:ext cx="2602460" cy="116706"/>
          </a:xfrm>
          <a:prstGeom prst="rect">
            <a:avLst/>
          </a:prstGeom>
        </p:spPr>
        <p:txBody>
          <a:bodyPr vert="horz" wrap="square" lIns="0" tIns="8135" rIns="0" bIns="0" rtlCol="0">
            <a:spAutoFit/>
          </a:bodyPr>
          <a:lstStyle/>
          <a:p>
            <a:pPr marL="8136">
              <a:spcBef>
                <a:spcPts val="64"/>
              </a:spcBef>
            </a:pPr>
            <a:r>
              <a:rPr sz="705" spc="-3" dirty="0">
                <a:latin typeface="Arial"/>
                <a:cs typeface="Arial"/>
              </a:rPr>
              <a:t>………………………………………..................................................</a:t>
            </a:r>
            <a:endParaRPr sz="705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13205" y="5527673"/>
            <a:ext cx="2749708" cy="892193"/>
          </a:xfrm>
          <a:prstGeom prst="rect">
            <a:avLst/>
          </a:prstGeom>
        </p:spPr>
        <p:txBody>
          <a:bodyPr vert="horz" wrap="square" lIns="0" tIns="56540" rIns="0" bIns="0" rtlCol="0">
            <a:spAutoFit/>
          </a:bodyPr>
          <a:lstStyle/>
          <a:p>
            <a:pPr marL="154577">
              <a:spcBef>
                <a:spcPts val="445"/>
              </a:spcBef>
            </a:pPr>
            <a:r>
              <a:rPr sz="705" spc="-3" dirty="0">
                <a:latin typeface="Arial"/>
                <a:cs typeface="Arial"/>
              </a:rPr>
              <a:t>........................................................................................................</a:t>
            </a:r>
            <a:endParaRPr sz="705" dirty="0">
              <a:latin typeface="Arial"/>
              <a:cs typeface="Arial"/>
            </a:endParaRPr>
          </a:p>
          <a:p>
            <a:pPr marL="154577" indent="-146441">
              <a:spcBef>
                <a:spcPts val="477"/>
              </a:spcBef>
              <a:buSzPct val="109090"/>
              <a:buFont typeface="Symbol"/>
              <a:buChar char=""/>
              <a:tabLst>
                <a:tab pos="154170" algn="l"/>
                <a:tab pos="154577" algn="l"/>
              </a:tabLst>
            </a:pPr>
            <a:r>
              <a:rPr spc="-3" dirty="0">
                <a:latin typeface="Arial"/>
                <a:cs typeface="Arial"/>
              </a:rPr>
              <a:t>Agradecimiento </a:t>
            </a:r>
            <a:r>
              <a:rPr dirty="0">
                <a:latin typeface="Arial"/>
                <a:cs typeface="Arial"/>
              </a:rPr>
              <a:t>y</a:t>
            </a:r>
            <a:r>
              <a:rPr spc="10" dirty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despedida</a:t>
            </a:r>
            <a:endParaRPr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77578" y="5512270"/>
            <a:ext cx="2608155" cy="116706"/>
          </a:xfrm>
          <a:prstGeom prst="rect">
            <a:avLst/>
          </a:prstGeom>
        </p:spPr>
        <p:txBody>
          <a:bodyPr vert="horz" wrap="square" lIns="0" tIns="8135" rIns="0" bIns="0" rtlCol="0">
            <a:spAutoFit/>
          </a:bodyPr>
          <a:lstStyle/>
          <a:p>
            <a:pPr marL="8136">
              <a:spcBef>
                <a:spcPts val="64"/>
              </a:spcBef>
            </a:pPr>
            <a:r>
              <a:rPr sz="705" spc="-3" dirty="0">
                <a:latin typeface="Arial"/>
                <a:cs typeface="Arial"/>
              </a:rPr>
              <a:t>……………………………….............................................................</a:t>
            </a:r>
            <a:endParaRPr sz="705" dirty="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675245" y="617952"/>
            <a:ext cx="67522" cy="1672604"/>
          </a:xfrm>
          <a:custGeom>
            <a:avLst/>
            <a:gdLst/>
            <a:ahLst/>
            <a:cxnLst/>
            <a:rect l="l" t="t" r="r" b="b"/>
            <a:pathLst>
              <a:path w="105410" h="2611120">
                <a:moveTo>
                  <a:pt x="105156" y="2610611"/>
                </a:moveTo>
                <a:lnTo>
                  <a:pt x="84073" y="2603372"/>
                </a:lnTo>
                <a:lnTo>
                  <a:pt x="67564" y="2583941"/>
                </a:lnTo>
                <a:lnTo>
                  <a:pt x="56133" y="2554858"/>
                </a:lnTo>
                <a:lnTo>
                  <a:pt x="52196" y="2519679"/>
                </a:lnTo>
                <a:lnTo>
                  <a:pt x="52196" y="1395983"/>
                </a:lnTo>
                <a:lnTo>
                  <a:pt x="48386" y="1360804"/>
                </a:lnTo>
                <a:lnTo>
                  <a:pt x="36956" y="1331721"/>
                </a:lnTo>
                <a:lnTo>
                  <a:pt x="20446" y="1312290"/>
                </a:lnTo>
                <a:lnTo>
                  <a:pt x="0" y="1305052"/>
                </a:lnTo>
                <a:lnTo>
                  <a:pt x="20446" y="1297685"/>
                </a:lnTo>
                <a:lnTo>
                  <a:pt x="36956" y="1278381"/>
                </a:lnTo>
                <a:lnTo>
                  <a:pt x="48386" y="1249806"/>
                </a:lnTo>
                <a:lnTo>
                  <a:pt x="52196" y="1213992"/>
                </a:lnTo>
                <a:lnTo>
                  <a:pt x="52196" y="90931"/>
                </a:lnTo>
                <a:lnTo>
                  <a:pt x="56133" y="55244"/>
                </a:lnTo>
                <a:lnTo>
                  <a:pt x="67564" y="26034"/>
                </a:lnTo>
                <a:lnTo>
                  <a:pt x="84073" y="6730"/>
                </a:lnTo>
                <a:lnTo>
                  <a:pt x="105156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18" name="object 18"/>
          <p:cNvSpPr/>
          <p:nvPr/>
        </p:nvSpPr>
        <p:spPr>
          <a:xfrm>
            <a:off x="5644007" y="2388829"/>
            <a:ext cx="98843" cy="1514780"/>
          </a:xfrm>
          <a:custGeom>
            <a:avLst/>
            <a:gdLst/>
            <a:ahLst/>
            <a:cxnLst/>
            <a:rect l="l" t="t" r="r" b="b"/>
            <a:pathLst>
              <a:path w="154304" h="2364740">
                <a:moveTo>
                  <a:pt x="153924" y="2364613"/>
                </a:moveTo>
                <a:lnTo>
                  <a:pt x="123698" y="2353183"/>
                </a:lnTo>
                <a:lnTo>
                  <a:pt x="99187" y="2323084"/>
                </a:lnTo>
                <a:lnTo>
                  <a:pt x="82676" y="2277999"/>
                </a:lnTo>
                <a:lnTo>
                  <a:pt x="76962" y="2222627"/>
                </a:lnTo>
                <a:lnTo>
                  <a:pt x="76962" y="1324102"/>
                </a:lnTo>
                <a:lnTo>
                  <a:pt x="70738" y="1268602"/>
                </a:lnTo>
                <a:lnTo>
                  <a:pt x="54101" y="1223645"/>
                </a:lnTo>
                <a:lnTo>
                  <a:pt x="29591" y="1193038"/>
                </a:lnTo>
                <a:lnTo>
                  <a:pt x="0" y="1181989"/>
                </a:lnTo>
                <a:lnTo>
                  <a:pt x="29591" y="1171066"/>
                </a:lnTo>
                <a:lnTo>
                  <a:pt x="54101" y="1140460"/>
                </a:lnTo>
                <a:lnTo>
                  <a:pt x="70738" y="1095375"/>
                </a:lnTo>
                <a:lnTo>
                  <a:pt x="76962" y="1040511"/>
                </a:lnTo>
                <a:lnTo>
                  <a:pt x="76962" y="141477"/>
                </a:lnTo>
                <a:lnTo>
                  <a:pt x="82676" y="86614"/>
                </a:lnTo>
                <a:lnTo>
                  <a:pt x="99187" y="41021"/>
                </a:lnTo>
                <a:lnTo>
                  <a:pt x="123698" y="10922"/>
                </a:lnTo>
                <a:lnTo>
                  <a:pt x="15392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19" name="object 19"/>
          <p:cNvSpPr/>
          <p:nvPr/>
        </p:nvSpPr>
        <p:spPr>
          <a:xfrm>
            <a:off x="5930855" y="776752"/>
            <a:ext cx="32948" cy="32134"/>
          </a:xfrm>
          <a:custGeom>
            <a:avLst/>
            <a:gdLst/>
            <a:ahLst/>
            <a:cxnLst/>
            <a:rect l="l" t="t" r="r" b="b"/>
            <a:pathLst>
              <a:path w="51435" h="50165">
                <a:moveTo>
                  <a:pt x="32638" y="0"/>
                </a:moveTo>
                <a:lnTo>
                  <a:pt x="18542" y="0"/>
                </a:lnTo>
                <a:lnTo>
                  <a:pt x="12446" y="2412"/>
                </a:lnTo>
                <a:lnTo>
                  <a:pt x="2539" y="12191"/>
                </a:lnTo>
                <a:lnTo>
                  <a:pt x="0" y="18160"/>
                </a:lnTo>
                <a:lnTo>
                  <a:pt x="0" y="32003"/>
                </a:lnTo>
                <a:lnTo>
                  <a:pt x="2539" y="37846"/>
                </a:lnTo>
                <a:lnTo>
                  <a:pt x="12446" y="47625"/>
                </a:lnTo>
                <a:lnTo>
                  <a:pt x="18542" y="50037"/>
                </a:lnTo>
                <a:lnTo>
                  <a:pt x="32638" y="50037"/>
                </a:lnTo>
                <a:lnTo>
                  <a:pt x="38608" y="47625"/>
                </a:lnTo>
                <a:lnTo>
                  <a:pt x="48640" y="37846"/>
                </a:lnTo>
                <a:lnTo>
                  <a:pt x="51054" y="32003"/>
                </a:lnTo>
                <a:lnTo>
                  <a:pt x="51054" y="18160"/>
                </a:lnTo>
                <a:lnTo>
                  <a:pt x="48640" y="12191"/>
                </a:lnTo>
                <a:lnTo>
                  <a:pt x="38608" y="24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20" name="object 20"/>
          <p:cNvSpPr txBox="1"/>
          <p:nvPr/>
        </p:nvSpPr>
        <p:spPr>
          <a:xfrm>
            <a:off x="6034742" y="664063"/>
            <a:ext cx="2060654" cy="793711"/>
          </a:xfrm>
          <a:prstGeom prst="rect">
            <a:avLst/>
          </a:prstGeom>
        </p:spPr>
        <p:txBody>
          <a:bodyPr vert="horz" wrap="square" lIns="0" tIns="64675" rIns="0" bIns="0" rtlCol="0">
            <a:spAutoFit/>
          </a:bodyPr>
          <a:lstStyle/>
          <a:p>
            <a:pPr marL="8136">
              <a:spcBef>
                <a:spcPts val="509"/>
              </a:spcBef>
            </a:pPr>
            <a:r>
              <a:rPr sz="1600" spc="-22" dirty="0">
                <a:latin typeface="Calibri"/>
                <a:cs typeface="Calibri"/>
              </a:rPr>
              <a:t>Idea</a:t>
            </a:r>
            <a:r>
              <a:rPr sz="1600" spc="42" dirty="0">
                <a:latin typeface="Calibri"/>
                <a:cs typeface="Calibri"/>
              </a:rPr>
              <a:t> </a:t>
            </a:r>
            <a:r>
              <a:rPr sz="1600" spc="-13" dirty="0">
                <a:latin typeface="Calibri"/>
                <a:cs typeface="Calibri"/>
              </a:rPr>
              <a:t>1:</a:t>
            </a:r>
            <a:endParaRPr sz="1600" dirty="0">
              <a:latin typeface="Calibri"/>
              <a:cs typeface="Calibri"/>
            </a:endParaRPr>
          </a:p>
          <a:p>
            <a:pPr marL="8136">
              <a:spcBef>
                <a:spcPts val="445"/>
              </a:spcBef>
            </a:pPr>
            <a:r>
              <a:rPr sz="1400" spc="-13" dirty="0">
                <a:latin typeface="Calibri"/>
                <a:cs typeface="Calibri"/>
              </a:rPr>
              <a:t>………………………………………………………………………………………..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930855" y="1311725"/>
            <a:ext cx="32948" cy="32134"/>
          </a:xfrm>
          <a:custGeom>
            <a:avLst/>
            <a:gdLst/>
            <a:ahLst/>
            <a:cxnLst/>
            <a:rect l="l" t="t" r="r" b="b"/>
            <a:pathLst>
              <a:path w="51435" h="50164">
                <a:moveTo>
                  <a:pt x="32638" y="0"/>
                </a:moveTo>
                <a:lnTo>
                  <a:pt x="18542" y="0"/>
                </a:lnTo>
                <a:lnTo>
                  <a:pt x="12446" y="2412"/>
                </a:lnTo>
                <a:lnTo>
                  <a:pt x="2539" y="12191"/>
                </a:lnTo>
                <a:lnTo>
                  <a:pt x="0" y="18160"/>
                </a:lnTo>
                <a:lnTo>
                  <a:pt x="0" y="32003"/>
                </a:lnTo>
                <a:lnTo>
                  <a:pt x="2539" y="37846"/>
                </a:lnTo>
                <a:lnTo>
                  <a:pt x="12446" y="47625"/>
                </a:lnTo>
                <a:lnTo>
                  <a:pt x="18542" y="50037"/>
                </a:lnTo>
                <a:lnTo>
                  <a:pt x="32638" y="50037"/>
                </a:lnTo>
                <a:lnTo>
                  <a:pt x="38608" y="47625"/>
                </a:lnTo>
                <a:lnTo>
                  <a:pt x="48640" y="37846"/>
                </a:lnTo>
                <a:lnTo>
                  <a:pt x="51054" y="32003"/>
                </a:lnTo>
                <a:lnTo>
                  <a:pt x="51054" y="18160"/>
                </a:lnTo>
                <a:lnTo>
                  <a:pt x="48640" y="12191"/>
                </a:lnTo>
                <a:lnTo>
                  <a:pt x="38608" y="24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22" name="object 22"/>
          <p:cNvSpPr txBox="1"/>
          <p:nvPr/>
        </p:nvSpPr>
        <p:spPr>
          <a:xfrm>
            <a:off x="6034742" y="1067830"/>
            <a:ext cx="2079365" cy="772526"/>
          </a:xfrm>
          <a:prstGeom prst="rect">
            <a:avLst/>
          </a:prstGeom>
        </p:spPr>
        <p:txBody>
          <a:bodyPr vert="horz" wrap="square" lIns="0" tIns="8135" rIns="0" bIns="0" rtlCol="0">
            <a:spAutoFit/>
          </a:bodyPr>
          <a:lstStyle/>
          <a:p>
            <a:pPr marL="8136">
              <a:spcBef>
                <a:spcPts val="64"/>
              </a:spcBef>
            </a:pPr>
            <a:r>
              <a:rPr sz="1600" spc="-13" dirty="0" smtClean="0">
                <a:latin typeface="Calibri"/>
                <a:cs typeface="Calibri"/>
              </a:rPr>
              <a:t>…………………………………</a:t>
            </a:r>
            <a:endParaRPr lang="es-CL" sz="1600" spc="-13" dirty="0" smtClean="0">
              <a:latin typeface="Calibri"/>
              <a:cs typeface="Calibri"/>
            </a:endParaRPr>
          </a:p>
          <a:p>
            <a:pPr marL="8136">
              <a:spcBef>
                <a:spcPts val="64"/>
              </a:spcBef>
            </a:pPr>
            <a:r>
              <a:rPr lang="es-CL" sz="1600" spc="-22" dirty="0" smtClean="0">
                <a:latin typeface="Calibri"/>
                <a:cs typeface="Calibri"/>
              </a:rPr>
              <a:t>Idea</a:t>
            </a:r>
            <a:r>
              <a:rPr lang="es-CL" sz="1600" spc="42" dirty="0" smtClean="0">
                <a:latin typeface="Calibri"/>
                <a:cs typeface="Calibri"/>
              </a:rPr>
              <a:t> </a:t>
            </a:r>
            <a:r>
              <a:rPr lang="es-CL" sz="1600" spc="-13" dirty="0" smtClean="0">
                <a:latin typeface="Calibri"/>
                <a:cs typeface="Calibri"/>
              </a:rPr>
              <a:t>2:</a:t>
            </a:r>
            <a:endParaRPr lang="es-CL" sz="1600" dirty="0">
              <a:latin typeface="Calibri"/>
              <a:cs typeface="Calibri"/>
            </a:endParaRPr>
          </a:p>
          <a:p>
            <a:pPr marL="8136">
              <a:spcBef>
                <a:spcPts val="64"/>
              </a:spcBef>
            </a:pPr>
            <a:r>
              <a:rPr sz="1600" spc="-13" dirty="0" smtClean="0">
                <a:latin typeface="Calibri"/>
                <a:cs typeface="Calibri"/>
              </a:rPr>
              <a:t>…</a:t>
            </a:r>
            <a:r>
              <a:rPr sz="705" spc="-3" dirty="0" smtClean="0">
                <a:latin typeface="Calibri"/>
                <a:cs typeface="Calibri"/>
              </a:rPr>
              <a:t>…………………………………………………………………………….</a:t>
            </a:r>
            <a:endParaRPr sz="705" dirty="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930855" y="1846698"/>
            <a:ext cx="32948" cy="32134"/>
          </a:xfrm>
          <a:custGeom>
            <a:avLst/>
            <a:gdLst/>
            <a:ahLst/>
            <a:cxnLst/>
            <a:rect l="l" t="t" r="r" b="b"/>
            <a:pathLst>
              <a:path w="51435" h="50164">
                <a:moveTo>
                  <a:pt x="32638" y="0"/>
                </a:moveTo>
                <a:lnTo>
                  <a:pt x="18542" y="0"/>
                </a:lnTo>
                <a:lnTo>
                  <a:pt x="12446" y="2412"/>
                </a:lnTo>
                <a:lnTo>
                  <a:pt x="2539" y="12192"/>
                </a:lnTo>
                <a:lnTo>
                  <a:pt x="0" y="18160"/>
                </a:lnTo>
                <a:lnTo>
                  <a:pt x="0" y="32003"/>
                </a:lnTo>
                <a:lnTo>
                  <a:pt x="2539" y="37846"/>
                </a:lnTo>
                <a:lnTo>
                  <a:pt x="12446" y="47625"/>
                </a:lnTo>
                <a:lnTo>
                  <a:pt x="18542" y="50037"/>
                </a:lnTo>
                <a:lnTo>
                  <a:pt x="32638" y="50037"/>
                </a:lnTo>
                <a:lnTo>
                  <a:pt x="38608" y="47625"/>
                </a:lnTo>
                <a:lnTo>
                  <a:pt x="48640" y="37846"/>
                </a:lnTo>
                <a:lnTo>
                  <a:pt x="51054" y="32003"/>
                </a:lnTo>
                <a:lnTo>
                  <a:pt x="51054" y="18160"/>
                </a:lnTo>
                <a:lnTo>
                  <a:pt x="48640" y="12192"/>
                </a:lnTo>
                <a:lnTo>
                  <a:pt x="38608" y="24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25" name="object 25"/>
          <p:cNvSpPr txBox="1"/>
          <p:nvPr/>
        </p:nvSpPr>
        <p:spPr>
          <a:xfrm>
            <a:off x="6155713" y="1948455"/>
            <a:ext cx="2079365" cy="434377"/>
          </a:xfrm>
          <a:prstGeom prst="rect">
            <a:avLst/>
          </a:prstGeom>
        </p:spPr>
        <p:txBody>
          <a:bodyPr vert="horz" wrap="square" lIns="0" tIns="58574" rIns="0" bIns="0" rtlCol="0">
            <a:spAutoFit/>
          </a:bodyPr>
          <a:lstStyle/>
          <a:p>
            <a:pPr marL="8136">
              <a:spcBef>
                <a:spcPts val="461"/>
              </a:spcBef>
            </a:pPr>
            <a:r>
              <a:rPr sz="1400" spc="-22" dirty="0">
                <a:latin typeface="Calibri"/>
                <a:cs typeface="Calibri"/>
              </a:rPr>
              <a:t>Idea</a:t>
            </a:r>
            <a:r>
              <a:rPr sz="1400" spc="42" dirty="0">
                <a:latin typeface="Calibri"/>
                <a:cs typeface="Calibri"/>
              </a:rPr>
              <a:t> </a:t>
            </a:r>
            <a:r>
              <a:rPr sz="1400" spc="-13" dirty="0">
                <a:latin typeface="Calibri"/>
                <a:cs typeface="Calibri"/>
              </a:rPr>
              <a:t>3:</a:t>
            </a:r>
            <a:endParaRPr sz="1400" dirty="0">
              <a:latin typeface="Calibri"/>
              <a:cs typeface="Calibri"/>
            </a:endParaRPr>
          </a:p>
          <a:p>
            <a:pPr marL="8136">
              <a:spcBef>
                <a:spcPts val="400"/>
              </a:spcBef>
            </a:pPr>
            <a:r>
              <a:rPr sz="705" spc="-3" dirty="0">
                <a:latin typeface="Calibri"/>
                <a:cs typeface="Calibri"/>
              </a:rPr>
              <a:t>……………………………………………………………………………………….</a:t>
            </a:r>
            <a:endParaRPr sz="705" dirty="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034742" y="2131187"/>
            <a:ext cx="2079365" cy="116706"/>
          </a:xfrm>
          <a:prstGeom prst="rect">
            <a:avLst/>
          </a:prstGeom>
        </p:spPr>
        <p:txBody>
          <a:bodyPr vert="horz" wrap="square" lIns="0" tIns="8135" rIns="0" bIns="0" rtlCol="0">
            <a:spAutoFit/>
          </a:bodyPr>
          <a:lstStyle/>
          <a:p>
            <a:pPr marL="8136">
              <a:spcBef>
                <a:spcPts val="64"/>
              </a:spcBef>
            </a:pPr>
            <a:r>
              <a:rPr sz="705" spc="-3" dirty="0">
                <a:latin typeface="Calibri"/>
                <a:cs typeface="Calibri"/>
              </a:rPr>
              <a:t>………….……………………………………………………………………………</a:t>
            </a:r>
            <a:endParaRPr sz="705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875209" y="2438292"/>
            <a:ext cx="32948" cy="32134"/>
          </a:xfrm>
          <a:custGeom>
            <a:avLst/>
            <a:gdLst/>
            <a:ahLst/>
            <a:cxnLst/>
            <a:rect l="l" t="t" r="r" b="b"/>
            <a:pathLst>
              <a:path w="51435" h="50164">
                <a:moveTo>
                  <a:pt x="32638" y="0"/>
                </a:moveTo>
                <a:lnTo>
                  <a:pt x="18541" y="0"/>
                </a:lnTo>
                <a:lnTo>
                  <a:pt x="12445" y="2412"/>
                </a:lnTo>
                <a:lnTo>
                  <a:pt x="2539" y="12191"/>
                </a:lnTo>
                <a:lnTo>
                  <a:pt x="0" y="18160"/>
                </a:lnTo>
                <a:lnTo>
                  <a:pt x="0" y="32003"/>
                </a:lnTo>
                <a:lnTo>
                  <a:pt x="2539" y="37845"/>
                </a:lnTo>
                <a:lnTo>
                  <a:pt x="12445" y="47625"/>
                </a:lnTo>
                <a:lnTo>
                  <a:pt x="18541" y="50037"/>
                </a:lnTo>
                <a:lnTo>
                  <a:pt x="32638" y="50037"/>
                </a:lnTo>
                <a:lnTo>
                  <a:pt x="38607" y="47625"/>
                </a:lnTo>
                <a:lnTo>
                  <a:pt x="48640" y="37845"/>
                </a:lnTo>
                <a:lnTo>
                  <a:pt x="51053" y="32003"/>
                </a:lnTo>
                <a:lnTo>
                  <a:pt x="51053" y="18160"/>
                </a:lnTo>
                <a:lnTo>
                  <a:pt x="48640" y="12191"/>
                </a:lnTo>
                <a:lnTo>
                  <a:pt x="38607" y="24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28" name="object 28"/>
          <p:cNvSpPr txBox="1"/>
          <p:nvPr/>
        </p:nvSpPr>
        <p:spPr>
          <a:xfrm>
            <a:off x="5979097" y="2325847"/>
            <a:ext cx="2118414" cy="471315"/>
          </a:xfrm>
          <a:prstGeom prst="rect">
            <a:avLst/>
          </a:prstGeom>
        </p:spPr>
        <p:txBody>
          <a:bodyPr vert="horz" wrap="square" lIns="0" tIns="64675" rIns="0" bIns="0" rtlCol="0">
            <a:spAutoFit/>
          </a:bodyPr>
          <a:lstStyle/>
          <a:p>
            <a:pPr marL="8136">
              <a:spcBef>
                <a:spcPts val="509"/>
              </a:spcBef>
            </a:pPr>
            <a:r>
              <a:rPr sz="1600" spc="-22" dirty="0">
                <a:latin typeface="Calibri"/>
                <a:cs typeface="Calibri"/>
              </a:rPr>
              <a:t>Idea</a:t>
            </a:r>
            <a:r>
              <a:rPr sz="1600" spc="42" dirty="0">
                <a:latin typeface="Calibri"/>
                <a:cs typeface="Calibri"/>
              </a:rPr>
              <a:t> </a:t>
            </a:r>
            <a:r>
              <a:rPr sz="1600" spc="-13" dirty="0">
                <a:latin typeface="Calibri"/>
                <a:cs typeface="Calibri"/>
              </a:rPr>
              <a:t>1:</a:t>
            </a:r>
            <a:endParaRPr sz="1600" dirty="0">
              <a:latin typeface="Calibri"/>
              <a:cs typeface="Calibri"/>
            </a:endParaRPr>
          </a:p>
          <a:p>
            <a:pPr marL="8136">
              <a:spcBef>
                <a:spcPts val="445"/>
              </a:spcBef>
            </a:pPr>
            <a:r>
              <a:rPr sz="705" spc="-3" dirty="0">
                <a:latin typeface="Calibri"/>
                <a:cs typeface="Calibri"/>
              </a:rPr>
              <a:t>…………………………………………………………………………………………</a:t>
            </a:r>
            <a:endParaRPr sz="705" dirty="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875209" y="2973265"/>
            <a:ext cx="32948" cy="32134"/>
          </a:xfrm>
          <a:custGeom>
            <a:avLst/>
            <a:gdLst/>
            <a:ahLst/>
            <a:cxnLst/>
            <a:rect l="l" t="t" r="r" b="b"/>
            <a:pathLst>
              <a:path w="51435" h="50164">
                <a:moveTo>
                  <a:pt x="32638" y="0"/>
                </a:moveTo>
                <a:lnTo>
                  <a:pt x="18541" y="0"/>
                </a:lnTo>
                <a:lnTo>
                  <a:pt x="12445" y="2412"/>
                </a:lnTo>
                <a:lnTo>
                  <a:pt x="2539" y="12192"/>
                </a:lnTo>
                <a:lnTo>
                  <a:pt x="0" y="18161"/>
                </a:lnTo>
                <a:lnTo>
                  <a:pt x="0" y="32004"/>
                </a:lnTo>
                <a:lnTo>
                  <a:pt x="2539" y="37846"/>
                </a:lnTo>
                <a:lnTo>
                  <a:pt x="12445" y="47625"/>
                </a:lnTo>
                <a:lnTo>
                  <a:pt x="18541" y="50037"/>
                </a:lnTo>
                <a:lnTo>
                  <a:pt x="32638" y="50037"/>
                </a:lnTo>
                <a:lnTo>
                  <a:pt x="38607" y="47625"/>
                </a:lnTo>
                <a:lnTo>
                  <a:pt x="48640" y="37846"/>
                </a:lnTo>
                <a:lnTo>
                  <a:pt x="51053" y="32004"/>
                </a:lnTo>
                <a:lnTo>
                  <a:pt x="51053" y="18161"/>
                </a:lnTo>
                <a:lnTo>
                  <a:pt x="48640" y="12192"/>
                </a:lnTo>
                <a:lnTo>
                  <a:pt x="38607" y="24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30" name="object 30"/>
          <p:cNvSpPr/>
          <p:nvPr/>
        </p:nvSpPr>
        <p:spPr>
          <a:xfrm>
            <a:off x="5875209" y="3508238"/>
            <a:ext cx="32948" cy="32134"/>
          </a:xfrm>
          <a:custGeom>
            <a:avLst/>
            <a:gdLst/>
            <a:ahLst/>
            <a:cxnLst/>
            <a:rect l="l" t="t" r="r" b="b"/>
            <a:pathLst>
              <a:path w="51435" h="50164">
                <a:moveTo>
                  <a:pt x="32638" y="0"/>
                </a:moveTo>
                <a:lnTo>
                  <a:pt x="18541" y="0"/>
                </a:lnTo>
                <a:lnTo>
                  <a:pt x="12445" y="2412"/>
                </a:lnTo>
                <a:lnTo>
                  <a:pt x="2539" y="12191"/>
                </a:lnTo>
                <a:lnTo>
                  <a:pt x="0" y="18160"/>
                </a:lnTo>
                <a:lnTo>
                  <a:pt x="0" y="32003"/>
                </a:lnTo>
                <a:lnTo>
                  <a:pt x="2539" y="37845"/>
                </a:lnTo>
                <a:lnTo>
                  <a:pt x="12445" y="47625"/>
                </a:lnTo>
                <a:lnTo>
                  <a:pt x="18541" y="50037"/>
                </a:lnTo>
                <a:lnTo>
                  <a:pt x="32638" y="50037"/>
                </a:lnTo>
                <a:lnTo>
                  <a:pt x="38607" y="47625"/>
                </a:lnTo>
                <a:lnTo>
                  <a:pt x="48640" y="37845"/>
                </a:lnTo>
                <a:lnTo>
                  <a:pt x="51053" y="32003"/>
                </a:lnTo>
                <a:lnTo>
                  <a:pt x="51053" y="18160"/>
                </a:lnTo>
                <a:lnTo>
                  <a:pt x="48640" y="12191"/>
                </a:lnTo>
                <a:lnTo>
                  <a:pt x="38607" y="24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31" name="object 31"/>
          <p:cNvSpPr txBox="1"/>
          <p:nvPr/>
        </p:nvSpPr>
        <p:spPr>
          <a:xfrm>
            <a:off x="5231144" y="2729614"/>
            <a:ext cx="2872957" cy="1710373"/>
          </a:xfrm>
          <a:prstGeom prst="rect">
            <a:avLst/>
          </a:prstGeom>
        </p:spPr>
        <p:txBody>
          <a:bodyPr vert="horz" wrap="square" lIns="0" tIns="8542" rIns="0" bIns="0" rtlCol="0">
            <a:spAutoFit/>
          </a:bodyPr>
          <a:lstStyle/>
          <a:p>
            <a:pPr marL="755799">
              <a:spcBef>
                <a:spcPts val="67"/>
              </a:spcBef>
            </a:pPr>
            <a:r>
              <a:rPr sz="705" spc="-3" dirty="0">
                <a:latin typeface="Calibri"/>
                <a:cs typeface="Calibri"/>
              </a:rPr>
              <a:t>………….…………………………….……………………………………………….</a:t>
            </a:r>
            <a:endParaRPr sz="705" dirty="0">
              <a:latin typeface="Calibri"/>
              <a:cs typeface="Calibri"/>
            </a:endParaRPr>
          </a:p>
          <a:p>
            <a:pPr marL="755799">
              <a:spcBef>
                <a:spcPts val="628"/>
              </a:spcBef>
            </a:pPr>
            <a:r>
              <a:rPr sz="1600" spc="-22" dirty="0">
                <a:latin typeface="Calibri"/>
                <a:cs typeface="Calibri"/>
              </a:rPr>
              <a:t>Idea</a:t>
            </a:r>
            <a:r>
              <a:rPr sz="1600" spc="42" dirty="0">
                <a:latin typeface="Calibri"/>
                <a:cs typeface="Calibri"/>
              </a:rPr>
              <a:t> </a:t>
            </a:r>
            <a:r>
              <a:rPr sz="1600" spc="-13" dirty="0">
                <a:latin typeface="Calibri"/>
                <a:cs typeface="Calibri"/>
              </a:rPr>
              <a:t>2:</a:t>
            </a:r>
            <a:endParaRPr sz="1600" dirty="0">
              <a:latin typeface="Calibri"/>
              <a:cs typeface="Calibri"/>
            </a:endParaRPr>
          </a:p>
          <a:p>
            <a:pPr marL="755799">
              <a:spcBef>
                <a:spcPts val="455"/>
              </a:spcBef>
            </a:pPr>
            <a:r>
              <a:rPr sz="705" spc="-3" dirty="0">
                <a:latin typeface="Calibri"/>
                <a:cs typeface="Calibri"/>
              </a:rPr>
              <a:t>…………………………………………………………………………………………</a:t>
            </a:r>
            <a:endParaRPr sz="705" dirty="0">
              <a:latin typeface="Calibri"/>
              <a:cs typeface="Calibri"/>
            </a:endParaRPr>
          </a:p>
          <a:p>
            <a:pPr marL="755799" marR="26034">
              <a:lnSpc>
                <a:spcPts val="1473"/>
              </a:lnSpc>
              <a:spcBef>
                <a:spcPts val="119"/>
              </a:spcBef>
            </a:pPr>
            <a:r>
              <a:rPr sz="705" spc="-3" dirty="0">
                <a:latin typeface="Calibri"/>
                <a:cs typeface="Calibri"/>
              </a:rPr>
              <a:t>………….…………………………….………………………………………………  </a:t>
            </a:r>
            <a:r>
              <a:rPr sz="1600" spc="-22" dirty="0">
                <a:latin typeface="Calibri"/>
                <a:cs typeface="Calibri"/>
              </a:rPr>
              <a:t>Idea</a:t>
            </a:r>
            <a:r>
              <a:rPr sz="1600" spc="42" dirty="0">
                <a:latin typeface="Calibri"/>
                <a:cs typeface="Calibri"/>
              </a:rPr>
              <a:t> </a:t>
            </a:r>
            <a:r>
              <a:rPr sz="1600" spc="-13" dirty="0">
                <a:latin typeface="Calibri"/>
                <a:cs typeface="Calibri"/>
              </a:rPr>
              <a:t>3:</a:t>
            </a:r>
            <a:endParaRPr sz="1600" dirty="0">
              <a:latin typeface="Calibri"/>
              <a:cs typeface="Calibri"/>
            </a:endParaRPr>
          </a:p>
          <a:p>
            <a:pPr marL="755799">
              <a:spcBef>
                <a:spcPts val="250"/>
              </a:spcBef>
            </a:pPr>
            <a:r>
              <a:rPr sz="705" spc="-3" dirty="0">
                <a:latin typeface="Calibri"/>
                <a:cs typeface="Calibri"/>
              </a:rPr>
              <a:t>…………………………………………..………………….…………………………</a:t>
            </a:r>
            <a:endParaRPr sz="705" dirty="0">
              <a:latin typeface="Calibri"/>
              <a:cs typeface="Calibri"/>
            </a:endParaRPr>
          </a:p>
          <a:p>
            <a:pPr marL="755799">
              <a:spcBef>
                <a:spcPts val="83"/>
              </a:spcBef>
            </a:pPr>
            <a:r>
              <a:rPr sz="705" spc="-3" dirty="0">
                <a:latin typeface="Calibri"/>
                <a:cs typeface="Calibri"/>
              </a:rPr>
              <a:t>…………………………………………………………………………………………</a:t>
            </a:r>
            <a:endParaRPr sz="705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5" dirty="0">
              <a:latin typeface="Calibri"/>
              <a:cs typeface="Calibri"/>
            </a:endParaRPr>
          </a:p>
          <a:p>
            <a:pPr marL="154577" indent="-146441">
              <a:spcBef>
                <a:spcPts val="577"/>
              </a:spcBef>
              <a:buSzPct val="109090"/>
              <a:buFont typeface="Symbol"/>
              <a:buChar char=""/>
              <a:tabLst>
                <a:tab pos="154170" algn="l"/>
                <a:tab pos="154577" algn="l"/>
              </a:tabLst>
            </a:pPr>
            <a:r>
              <a:rPr sz="1600" spc="-16" dirty="0">
                <a:latin typeface="Arial"/>
                <a:cs typeface="Arial"/>
              </a:rPr>
              <a:t>Síntesis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936530" y="4273030"/>
            <a:ext cx="722408" cy="2203184"/>
          </a:xfrm>
          <a:custGeom>
            <a:avLst/>
            <a:gdLst/>
            <a:ahLst/>
            <a:cxnLst/>
            <a:rect l="l" t="t" r="r" b="b"/>
            <a:pathLst>
              <a:path w="505460" h="2400300">
                <a:moveTo>
                  <a:pt x="0" y="97155"/>
                </a:moveTo>
                <a:lnTo>
                  <a:pt x="6070" y="59055"/>
                </a:lnTo>
                <a:lnTo>
                  <a:pt x="24307" y="28575"/>
                </a:lnTo>
                <a:lnTo>
                  <a:pt x="51371" y="7620"/>
                </a:lnTo>
                <a:lnTo>
                  <a:pt x="83959" y="0"/>
                </a:lnTo>
                <a:lnTo>
                  <a:pt x="420877" y="0"/>
                </a:lnTo>
                <a:lnTo>
                  <a:pt x="453516" y="7620"/>
                </a:lnTo>
                <a:lnTo>
                  <a:pt x="480567" y="28575"/>
                </a:lnTo>
                <a:lnTo>
                  <a:pt x="498728" y="59055"/>
                </a:lnTo>
                <a:lnTo>
                  <a:pt x="505459" y="97155"/>
                </a:lnTo>
                <a:lnTo>
                  <a:pt x="505459" y="2303780"/>
                </a:lnTo>
                <a:lnTo>
                  <a:pt x="498728" y="2341245"/>
                </a:lnTo>
                <a:lnTo>
                  <a:pt x="480567" y="2372360"/>
                </a:lnTo>
                <a:lnTo>
                  <a:pt x="453516" y="2392680"/>
                </a:lnTo>
                <a:lnTo>
                  <a:pt x="420877" y="2400300"/>
                </a:lnTo>
                <a:lnTo>
                  <a:pt x="83959" y="2400300"/>
                </a:lnTo>
                <a:lnTo>
                  <a:pt x="51371" y="2392680"/>
                </a:lnTo>
                <a:lnTo>
                  <a:pt x="24307" y="2372360"/>
                </a:lnTo>
                <a:lnTo>
                  <a:pt x="6070" y="2341245"/>
                </a:lnTo>
                <a:lnTo>
                  <a:pt x="0" y="2303780"/>
                </a:lnTo>
                <a:lnTo>
                  <a:pt x="0" y="97155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2400" dirty="0"/>
          </a:p>
        </p:txBody>
      </p:sp>
      <p:sp>
        <p:nvSpPr>
          <p:cNvPr id="33" name="object 33"/>
          <p:cNvSpPr txBox="1"/>
          <p:nvPr/>
        </p:nvSpPr>
        <p:spPr>
          <a:xfrm>
            <a:off x="4459680" y="4563377"/>
            <a:ext cx="81352" cy="224069"/>
          </a:xfrm>
          <a:prstGeom prst="rect">
            <a:avLst/>
          </a:prstGeom>
        </p:spPr>
        <p:txBody>
          <a:bodyPr vert="horz" wrap="square" lIns="0" tIns="8542" rIns="0" bIns="0" rtlCol="0">
            <a:spAutoFit/>
          </a:bodyPr>
          <a:lstStyle/>
          <a:p>
            <a:pPr marL="8136">
              <a:spcBef>
                <a:spcPts val="67"/>
              </a:spcBef>
            </a:pPr>
            <a:r>
              <a:rPr sz="1400" b="1" dirty="0">
                <a:latin typeface="Arial"/>
                <a:cs typeface="Arial"/>
              </a:rPr>
              <a:t>C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465537" y="4703466"/>
            <a:ext cx="59202" cy="664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35" name="object 35"/>
          <p:cNvSpPr txBox="1"/>
          <p:nvPr/>
        </p:nvSpPr>
        <p:spPr>
          <a:xfrm>
            <a:off x="4754338" y="4887484"/>
            <a:ext cx="152536" cy="116706"/>
          </a:xfrm>
          <a:prstGeom prst="rect">
            <a:avLst/>
          </a:prstGeom>
        </p:spPr>
        <p:txBody>
          <a:bodyPr vert="horz" wrap="square" lIns="0" tIns="8135" rIns="0" bIns="0" rtlCol="0">
            <a:spAutoFit/>
          </a:bodyPr>
          <a:lstStyle/>
          <a:p>
            <a:pPr marL="8136">
              <a:spcBef>
                <a:spcPts val="64"/>
              </a:spcBef>
              <a:tabLst>
                <a:tab pos="144000" algn="l"/>
              </a:tabLst>
            </a:pPr>
            <a:r>
              <a:rPr sz="705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endParaRPr sz="705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453822" y="4780099"/>
            <a:ext cx="81352" cy="1300465"/>
          </a:xfrm>
          <a:prstGeom prst="rect">
            <a:avLst/>
          </a:prstGeom>
        </p:spPr>
        <p:txBody>
          <a:bodyPr vert="horz" wrap="square" lIns="0" tIns="7728" rIns="0" bIns="0" rtlCol="0">
            <a:spAutoFit/>
          </a:bodyPr>
          <a:lstStyle/>
          <a:p>
            <a:pPr marL="8136" marR="3254" algn="just">
              <a:lnSpc>
                <a:spcPct val="100499"/>
              </a:lnSpc>
              <a:spcBef>
                <a:spcPts val="61"/>
              </a:spcBef>
            </a:pPr>
            <a:r>
              <a:rPr sz="1400" b="1" dirty="0">
                <a:latin typeface="Arial"/>
                <a:cs typeface="Arial"/>
              </a:rPr>
              <a:t>N  C  L  U  S   I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465537" y="5444341"/>
            <a:ext cx="59202" cy="821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38" name="object 38"/>
          <p:cNvSpPr txBox="1"/>
          <p:nvPr/>
        </p:nvSpPr>
        <p:spPr>
          <a:xfrm>
            <a:off x="4453822" y="5539409"/>
            <a:ext cx="81352" cy="117117"/>
          </a:xfrm>
          <a:prstGeom prst="rect">
            <a:avLst/>
          </a:prstGeom>
        </p:spPr>
        <p:txBody>
          <a:bodyPr vert="horz" wrap="square" lIns="0" tIns="8542" rIns="0" bIns="0" rtlCol="0">
            <a:spAutoFit/>
          </a:bodyPr>
          <a:lstStyle/>
          <a:p>
            <a:pPr marL="8136">
              <a:spcBef>
                <a:spcPts val="67"/>
              </a:spcBef>
            </a:pPr>
            <a:r>
              <a:rPr sz="705" b="1" dirty="0">
                <a:latin typeface="Arial"/>
                <a:cs typeface="Arial"/>
              </a:rPr>
              <a:t>N</a:t>
            </a:r>
            <a:endParaRPr sz="705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992778" y="1878860"/>
            <a:ext cx="2440318" cy="260203"/>
          </a:xfrm>
          <a:prstGeom prst="rect">
            <a:avLst/>
          </a:prstGeom>
        </p:spPr>
        <p:txBody>
          <a:bodyPr vert="horz" wrap="square" lIns="0" tIns="4068" rIns="0" bIns="0" rtlCol="0">
            <a:spAutoFit/>
          </a:bodyPr>
          <a:lstStyle/>
          <a:p>
            <a:pPr marL="8136" marR="3254" indent="1627" algn="just">
              <a:lnSpc>
                <a:spcPct val="104000"/>
              </a:lnSpc>
              <a:spcBef>
                <a:spcPts val="32"/>
              </a:spcBef>
            </a:pPr>
            <a:r>
              <a:rPr sz="1600" b="1" dirty="0">
                <a:latin typeface="Arial"/>
                <a:cs typeface="Arial"/>
              </a:rPr>
              <a:t>D  E  S  A  R  O  L  L  O</a:t>
            </a:r>
            <a:endParaRPr sz="16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7927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89464"/>
              </p:ext>
            </p:extLst>
          </p:nvPr>
        </p:nvGraphicFramePr>
        <p:xfrm>
          <a:off x="3748160" y="389603"/>
          <a:ext cx="5904411" cy="1287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5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98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914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365760" marR="92075" indent="-262255">
                        <a:lnSpc>
                          <a:spcPts val="1260"/>
                        </a:lnSpc>
                        <a:spcBef>
                          <a:spcPts val="5"/>
                        </a:spcBef>
                      </a:pPr>
                      <a:endParaRPr sz="7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0975" marR="98425" indent="-79375">
                        <a:lnSpc>
                          <a:spcPts val="1610"/>
                        </a:lnSpc>
                        <a:spcBef>
                          <a:spcPts val="40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UNIDAD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III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TÉCNICAS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EXPRESIÓN Y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COMUNICACIÓN  ORAL INDIVIDUAL: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EXPOSICIÓN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ACADÉMICA</a:t>
                      </a:r>
                      <a:r>
                        <a:rPr sz="16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ORAL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325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97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565"/>
                        </a:lnSpc>
                      </a:pPr>
                      <a:r>
                        <a:rPr sz="900" b="1" spc="-5" dirty="0" smtClean="0">
                          <a:latin typeface="Arial"/>
                          <a:cs typeface="Arial"/>
                        </a:rPr>
                        <a:t>Sesión:1</a:t>
                      </a:r>
                      <a:endParaRPr sz="900" dirty="0">
                        <a:latin typeface="Arial"/>
                        <a:cs typeface="Arial"/>
                      </a:endParaRPr>
                    </a:p>
                    <a:p>
                      <a:pPr marL="1322705">
                        <a:lnSpc>
                          <a:spcPts val="1645"/>
                        </a:lnSpc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Tema: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Exposición</a:t>
                      </a:r>
                      <a:r>
                        <a:rPr sz="9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académica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349398" y="1224027"/>
            <a:ext cx="564178" cy="116706"/>
          </a:xfrm>
          <a:prstGeom prst="rect">
            <a:avLst/>
          </a:prstGeom>
        </p:spPr>
        <p:txBody>
          <a:bodyPr vert="horz" wrap="square" lIns="0" tIns="8135" rIns="0" bIns="0" rtlCol="0">
            <a:spAutoFit/>
          </a:bodyPr>
          <a:lstStyle/>
          <a:p>
            <a:pPr marL="8136">
              <a:spcBef>
                <a:spcPts val="64"/>
              </a:spcBef>
            </a:pPr>
            <a:r>
              <a:rPr sz="705" b="1" spc="-3" dirty="0">
                <a:latin typeface="Arial"/>
                <a:cs typeface="Arial"/>
              </a:rPr>
              <a:t>1.</a:t>
            </a:r>
            <a:r>
              <a:rPr sz="705" b="1" spc="90" dirty="0">
                <a:latin typeface="Arial"/>
                <a:cs typeface="Arial"/>
              </a:rPr>
              <a:t> </a:t>
            </a:r>
            <a:r>
              <a:rPr sz="705" b="1" spc="-3" dirty="0">
                <a:latin typeface="Arial"/>
                <a:cs typeface="Arial"/>
              </a:rPr>
              <a:t>Definición</a:t>
            </a:r>
            <a:endParaRPr sz="705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40971" y="1450903"/>
            <a:ext cx="9052560" cy="2839348"/>
          </a:xfrm>
          <a:prstGeom prst="rect">
            <a:avLst/>
          </a:prstGeom>
        </p:spPr>
        <p:txBody>
          <a:bodyPr vert="horz" wrap="square" lIns="0" tIns="7728" rIns="0" bIns="0" rtlCol="0">
            <a:spAutoFit/>
          </a:bodyPr>
          <a:lstStyle/>
          <a:p>
            <a:pPr marL="1176817" marR="4475" algn="just">
              <a:lnSpc>
                <a:spcPct val="110200"/>
              </a:lnSpc>
              <a:spcBef>
                <a:spcPts val="61"/>
              </a:spcBef>
            </a:pPr>
            <a:r>
              <a:rPr sz="2000" dirty="0">
                <a:latin typeface="Arial"/>
                <a:cs typeface="Arial"/>
              </a:rPr>
              <a:t>Según </a:t>
            </a:r>
            <a:r>
              <a:rPr sz="2000" spc="-3" dirty="0">
                <a:latin typeface="Arial"/>
                <a:cs typeface="Arial"/>
              </a:rPr>
              <a:t>Carneiro (2009) exponer </a:t>
            </a:r>
            <a:r>
              <a:rPr sz="2000" dirty="0">
                <a:latin typeface="Arial"/>
                <a:cs typeface="Arial"/>
              </a:rPr>
              <a:t>es </a:t>
            </a:r>
            <a:r>
              <a:rPr sz="2000" spc="-3" dirty="0">
                <a:latin typeface="Arial"/>
                <a:cs typeface="Arial"/>
              </a:rPr>
              <a:t>mostrar, exhibir, presentar  </a:t>
            </a:r>
            <a:r>
              <a:rPr sz="2000" dirty="0">
                <a:latin typeface="Arial"/>
                <a:cs typeface="Arial"/>
              </a:rPr>
              <a:t>un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3" dirty="0">
                <a:latin typeface="Arial"/>
                <a:cs typeface="Arial"/>
              </a:rPr>
              <a:t>objeto</a:t>
            </a:r>
            <a:r>
              <a:rPr sz="2000" spc="-54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</a:t>
            </a:r>
            <a:r>
              <a:rPr sz="2000" spc="-51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un</a:t>
            </a:r>
            <a:r>
              <a:rPr sz="2000" spc="-54" dirty="0">
                <a:latin typeface="Arial"/>
                <a:cs typeface="Arial"/>
              </a:rPr>
              <a:t> </a:t>
            </a:r>
            <a:r>
              <a:rPr sz="2000" spc="-3" dirty="0">
                <a:latin typeface="Arial"/>
                <a:cs typeface="Arial"/>
              </a:rPr>
              <a:t>tema.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Por</a:t>
            </a:r>
            <a:r>
              <a:rPr sz="2000" spc="-58" dirty="0">
                <a:latin typeface="Arial"/>
                <a:cs typeface="Arial"/>
              </a:rPr>
              <a:t> </a:t>
            </a:r>
            <a:r>
              <a:rPr sz="2000" spc="-3" dirty="0">
                <a:latin typeface="Arial"/>
                <a:cs typeface="Arial"/>
              </a:rPr>
              <a:t>ello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</a:t>
            </a:r>
            <a:r>
              <a:rPr sz="2000" spc="-42" dirty="0">
                <a:latin typeface="Arial"/>
                <a:cs typeface="Arial"/>
              </a:rPr>
              <a:t> </a:t>
            </a:r>
            <a:r>
              <a:rPr sz="2000" spc="-3" dirty="0">
                <a:latin typeface="Arial"/>
                <a:cs typeface="Arial"/>
              </a:rPr>
              <a:t>podría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3" dirty="0">
                <a:latin typeface="Arial"/>
                <a:cs typeface="Arial"/>
              </a:rPr>
              <a:t>afirmar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que</a:t>
            </a:r>
            <a:r>
              <a:rPr sz="2000" spc="-54" dirty="0">
                <a:latin typeface="Arial"/>
                <a:cs typeface="Arial"/>
              </a:rPr>
              <a:t> </a:t>
            </a:r>
            <a:r>
              <a:rPr sz="2000" spc="-3" dirty="0">
                <a:latin typeface="Arial"/>
                <a:cs typeface="Arial"/>
              </a:rPr>
              <a:t>la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3" dirty="0">
                <a:latin typeface="Arial"/>
                <a:cs typeface="Arial"/>
              </a:rPr>
              <a:t>estructura  </a:t>
            </a:r>
            <a:r>
              <a:rPr sz="2000" dirty="0">
                <a:latin typeface="Arial"/>
                <a:cs typeface="Arial"/>
              </a:rPr>
              <a:t>de un </a:t>
            </a:r>
            <a:r>
              <a:rPr sz="2000" spc="-3" dirty="0">
                <a:latin typeface="Arial"/>
                <a:cs typeface="Arial"/>
              </a:rPr>
              <a:t>texto expositivo </a:t>
            </a:r>
            <a:r>
              <a:rPr sz="2000" dirty="0">
                <a:latin typeface="Arial"/>
                <a:cs typeface="Arial"/>
              </a:rPr>
              <a:t>es </a:t>
            </a:r>
            <a:r>
              <a:rPr sz="2000" spc="-3" dirty="0">
                <a:latin typeface="Arial"/>
                <a:cs typeface="Arial"/>
              </a:rPr>
              <a:t>la </a:t>
            </a:r>
            <a:r>
              <a:rPr sz="2000" dirty="0">
                <a:latin typeface="Arial"/>
                <a:cs typeface="Arial"/>
              </a:rPr>
              <a:t>más espontánea de </a:t>
            </a:r>
            <a:r>
              <a:rPr sz="2000" spc="-3" dirty="0">
                <a:latin typeface="Arial"/>
                <a:cs typeface="Arial"/>
              </a:rPr>
              <a:t>todas: simple  </a:t>
            </a:r>
            <a:r>
              <a:rPr sz="2000" dirty="0">
                <a:latin typeface="Arial"/>
                <a:cs typeface="Arial"/>
              </a:rPr>
              <a:t>y solamente </a:t>
            </a:r>
            <a:r>
              <a:rPr sz="2000" spc="-3" dirty="0">
                <a:latin typeface="Arial"/>
                <a:cs typeface="Arial"/>
              </a:rPr>
              <a:t>mostramos lo </a:t>
            </a:r>
            <a:r>
              <a:rPr sz="2000" dirty="0">
                <a:latin typeface="Arial"/>
                <a:cs typeface="Arial"/>
              </a:rPr>
              <a:t>que </a:t>
            </a:r>
            <a:r>
              <a:rPr sz="2000" spc="-3" dirty="0">
                <a:latin typeface="Arial"/>
                <a:cs typeface="Arial"/>
              </a:rPr>
              <a:t>sabemos,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3" dirty="0">
                <a:latin typeface="Arial"/>
                <a:cs typeface="Arial"/>
              </a:rPr>
              <a:t>través </a:t>
            </a:r>
            <a:r>
              <a:rPr sz="2000" dirty="0">
                <a:latin typeface="Arial"/>
                <a:cs typeface="Arial"/>
              </a:rPr>
              <a:t>de una  </a:t>
            </a:r>
            <a:r>
              <a:rPr sz="2000" spc="-3" dirty="0">
                <a:latin typeface="Arial"/>
                <a:cs typeface="Arial"/>
              </a:rPr>
              <a:t>división analítica </a:t>
            </a:r>
            <a:r>
              <a:rPr sz="2000" dirty="0">
                <a:latin typeface="Arial"/>
                <a:cs typeface="Arial"/>
              </a:rPr>
              <a:t>de </a:t>
            </a:r>
            <a:r>
              <a:rPr sz="2000" spc="-3" dirty="0">
                <a:latin typeface="Arial"/>
                <a:cs typeface="Arial"/>
              </a:rPr>
              <a:t>la realidad expuesta: definición, origen,  características, clasificación, causas, importancia, etc. </a:t>
            </a:r>
            <a:r>
              <a:rPr sz="2000" dirty="0">
                <a:latin typeface="Arial"/>
                <a:cs typeface="Arial"/>
              </a:rPr>
              <a:t>(p.  246).</a:t>
            </a:r>
          </a:p>
          <a:p>
            <a:pPr marL="8136"/>
            <a:endParaRPr lang="es-ES" sz="2000" b="1" spc="-3" dirty="0" smtClean="0">
              <a:latin typeface="Arial"/>
              <a:cs typeface="Arial"/>
            </a:endParaRPr>
          </a:p>
          <a:p>
            <a:pPr marL="8136"/>
            <a:endParaRPr lang="es-ES" sz="1600" b="1" spc="-3" dirty="0">
              <a:latin typeface="Arial"/>
              <a:cs typeface="Arial"/>
            </a:endParaRPr>
          </a:p>
          <a:p>
            <a:pPr marL="8136"/>
            <a:r>
              <a:rPr sz="1600" b="1" spc="-3" dirty="0" smtClean="0">
                <a:latin typeface="Arial"/>
                <a:cs typeface="Arial"/>
              </a:rPr>
              <a:t>2</a:t>
            </a:r>
            <a:r>
              <a:rPr sz="1600" b="1" spc="-3" dirty="0">
                <a:latin typeface="Arial"/>
                <a:cs typeface="Arial"/>
              </a:rPr>
              <a:t>.</a:t>
            </a:r>
            <a:r>
              <a:rPr sz="1600" b="1" spc="112" dirty="0">
                <a:latin typeface="Arial"/>
                <a:cs typeface="Arial"/>
              </a:rPr>
              <a:t> </a:t>
            </a:r>
            <a:r>
              <a:rPr sz="1600" b="1" spc="-3" dirty="0">
                <a:latin typeface="Arial"/>
                <a:cs typeface="Arial"/>
              </a:rPr>
              <a:t>Características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20686" y="3343238"/>
            <a:ext cx="4479680" cy="128632"/>
          </a:xfrm>
          <a:prstGeom prst="rect">
            <a:avLst/>
          </a:prstGeom>
        </p:spPr>
        <p:txBody>
          <a:bodyPr vert="horz" wrap="square" lIns="0" tIns="8135" rIns="0" bIns="0" rtlCol="0">
            <a:spAutoFit/>
          </a:bodyPr>
          <a:lstStyle/>
          <a:p>
            <a:pPr marL="8136" marR="3254">
              <a:lnSpc>
                <a:spcPct val="110900"/>
              </a:lnSpc>
              <a:spcBef>
                <a:spcPts val="64"/>
              </a:spcBef>
              <a:tabLst>
                <a:tab pos="248950" algn="l"/>
                <a:tab pos="772070" algn="l"/>
                <a:tab pos="1445700" algn="l"/>
                <a:tab pos="1640548" algn="l"/>
                <a:tab pos="1806514" algn="l"/>
              </a:tabLst>
            </a:pPr>
            <a:r>
              <a:rPr sz="705" dirty="0">
                <a:latin typeface="Arial"/>
                <a:cs typeface="Arial"/>
              </a:rPr>
              <a:t>L</a:t>
            </a:r>
            <a:r>
              <a:rPr sz="705" spc="-3" dirty="0">
                <a:latin typeface="Arial"/>
                <a:cs typeface="Arial"/>
              </a:rPr>
              <a:t>a</a:t>
            </a:r>
            <a:r>
              <a:rPr sz="705" dirty="0">
                <a:latin typeface="Arial"/>
                <a:cs typeface="Arial"/>
              </a:rPr>
              <a:t>s	pri</a:t>
            </a:r>
            <a:r>
              <a:rPr sz="705" spc="-3" dirty="0">
                <a:latin typeface="Arial"/>
                <a:cs typeface="Arial"/>
              </a:rPr>
              <a:t>n</a:t>
            </a:r>
            <a:r>
              <a:rPr sz="705" dirty="0">
                <a:latin typeface="Arial"/>
                <a:cs typeface="Arial"/>
              </a:rPr>
              <a:t>c</a:t>
            </a:r>
            <a:r>
              <a:rPr sz="705" spc="-6" dirty="0">
                <a:latin typeface="Arial"/>
                <a:cs typeface="Arial"/>
              </a:rPr>
              <a:t>i</a:t>
            </a:r>
            <a:r>
              <a:rPr sz="705" dirty="0">
                <a:latin typeface="Arial"/>
                <a:cs typeface="Arial"/>
              </a:rPr>
              <a:t>p</a:t>
            </a:r>
            <a:r>
              <a:rPr sz="705" spc="-3" dirty="0">
                <a:latin typeface="Arial"/>
                <a:cs typeface="Arial"/>
              </a:rPr>
              <a:t>a</a:t>
            </a:r>
            <a:r>
              <a:rPr sz="705" spc="-6" dirty="0">
                <a:latin typeface="Arial"/>
                <a:cs typeface="Arial"/>
              </a:rPr>
              <a:t>l</a:t>
            </a:r>
            <a:r>
              <a:rPr sz="705" dirty="0">
                <a:latin typeface="Arial"/>
                <a:cs typeface="Arial"/>
              </a:rPr>
              <a:t>es	cara</a:t>
            </a:r>
            <a:r>
              <a:rPr sz="705" spc="-10" dirty="0">
                <a:latin typeface="Arial"/>
                <a:cs typeface="Arial"/>
              </a:rPr>
              <a:t>c</a:t>
            </a:r>
            <a:r>
              <a:rPr sz="705" dirty="0">
                <a:latin typeface="Arial"/>
                <a:cs typeface="Arial"/>
              </a:rPr>
              <a:t>ter</a:t>
            </a:r>
            <a:r>
              <a:rPr sz="705" spc="-13" dirty="0">
                <a:latin typeface="Arial"/>
                <a:cs typeface="Arial"/>
              </a:rPr>
              <a:t>í</a:t>
            </a:r>
            <a:r>
              <a:rPr sz="705" dirty="0">
                <a:latin typeface="Arial"/>
                <a:cs typeface="Arial"/>
              </a:rPr>
              <a:t>st</a:t>
            </a:r>
            <a:r>
              <a:rPr sz="705" spc="-6" dirty="0">
                <a:latin typeface="Arial"/>
                <a:cs typeface="Arial"/>
              </a:rPr>
              <a:t>i</a:t>
            </a:r>
            <a:r>
              <a:rPr sz="705" dirty="0">
                <a:latin typeface="Arial"/>
                <a:cs typeface="Arial"/>
              </a:rPr>
              <a:t>cas	de	</a:t>
            </a:r>
            <a:r>
              <a:rPr sz="705" spc="-6" dirty="0">
                <a:latin typeface="Arial"/>
                <a:cs typeface="Arial"/>
              </a:rPr>
              <a:t>l</a:t>
            </a:r>
            <a:r>
              <a:rPr sz="705" dirty="0">
                <a:latin typeface="Arial"/>
                <a:cs typeface="Arial"/>
              </a:rPr>
              <a:t>a	e</a:t>
            </a:r>
            <a:r>
              <a:rPr sz="705" spc="-10" dirty="0">
                <a:latin typeface="Arial"/>
                <a:cs typeface="Arial"/>
              </a:rPr>
              <a:t>x</a:t>
            </a:r>
            <a:r>
              <a:rPr sz="705" dirty="0">
                <a:latin typeface="Arial"/>
                <a:cs typeface="Arial"/>
              </a:rPr>
              <a:t>p</a:t>
            </a:r>
            <a:r>
              <a:rPr sz="705" spc="-3" dirty="0">
                <a:latin typeface="Arial"/>
                <a:cs typeface="Arial"/>
              </a:rPr>
              <a:t>o</a:t>
            </a:r>
            <a:r>
              <a:rPr sz="705" dirty="0">
                <a:latin typeface="Arial"/>
                <a:cs typeface="Arial"/>
              </a:rPr>
              <a:t>s</a:t>
            </a:r>
            <a:r>
              <a:rPr sz="705" spc="-6" dirty="0">
                <a:latin typeface="Arial"/>
                <a:cs typeface="Arial"/>
              </a:rPr>
              <a:t>i</a:t>
            </a:r>
            <a:r>
              <a:rPr sz="705" dirty="0">
                <a:latin typeface="Arial"/>
                <a:cs typeface="Arial"/>
              </a:rPr>
              <a:t>c</a:t>
            </a:r>
            <a:r>
              <a:rPr sz="705" spc="-6" dirty="0">
                <a:latin typeface="Arial"/>
                <a:cs typeface="Arial"/>
              </a:rPr>
              <a:t>i</a:t>
            </a:r>
            <a:r>
              <a:rPr sz="705" dirty="0">
                <a:latin typeface="Arial"/>
                <a:cs typeface="Arial"/>
              </a:rPr>
              <a:t>ón  </a:t>
            </a:r>
            <a:r>
              <a:rPr sz="705" spc="-3" dirty="0">
                <a:latin typeface="Arial"/>
                <a:cs typeface="Arial"/>
              </a:rPr>
              <a:t>académica son:</a:t>
            </a:r>
            <a:endParaRPr sz="705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16437" y="4461113"/>
            <a:ext cx="6070862" cy="2170217"/>
          </a:xfrm>
          <a:prstGeom prst="rect">
            <a:avLst/>
          </a:prstGeom>
        </p:spPr>
        <p:txBody>
          <a:bodyPr vert="horz" wrap="square" lIns="0" tIns="8135" rIns="0" bIns="0" rtlCol="0">
            <a:spAutoFit/>
          </a:bodyPr>
          <a:lstStyle/>
          <a:p>
            <a:pPr marL="154577" marR="4068" indent="-146441">
              <a:lnSpc>
                <a:spcPct val="110900"/>
              </a:lnSpc>
              <a:spcBef>
                <a:spcPts val="64"/>
              </a:spcBef>
              <a:buSzPct val="109090"/>
              <a:buFont typeface="Symbol"/>
              <a:buChar char=""/>
              <a:tabLst>
                <a:tab pos="154170" algn="l"/>
                <a:tab pos="154577" algn="l"/>
              </a:tabLst>
            </a:pPr>
            <a:r>
              <a:rPr spc="-3" dirty="0">
                <a:latin typeface="Arial"/>
                <a:cs typeface="Arial"/>
              </a:rPr>
              <a:t>Cumple </a:t>
            </a:r>
            <a:r>
              <a:rPr dirty="0">
                <a:latin typeface="Arial"/>
                <a:cs typeface="Arial"/>
              </a:rPr>
              <a:t>una </a:t>
            </a:r>
            <a:r>
              <a:rPr spc="-3" dirty="0">
                <a:latin typeface="Arial"/>
                <a:cs typeface="Arial"/>
              </a:rPr>
              <a:t>función referencial (informa </a:t>
            </a:r>
            <a:r>
              <a:rPr dirty="0">
                <a:latin typeface="Arial"/>
                <a:cs typeface="Arial"/>
              </a:rPr>
              <a:t>o </a:t>
            </a:r>
            <a:r>
              <a:rPr spc="-3" dirty="0">
                <a:latin typeface="Arial"/>
                <a:cs typeface="Arial"/>
              </a:rPr>
              <a:t>explica</a:t>
            </a:r>
            <a:r>
              <a:rPr spc="-144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un  </a:t>
            </a:r>
            <a:r>
              <a:rPr spc="-3" dirty="0">
                <a:latin typeface="Arial"/>
                <a:cs typeface="Arial"/>
              </a:rPr>
              <a:t>tema).</a:t>
            </a:r>
            <a:endParaRPr dirty="0">
              <a:latin typeface="Arial"/>
              <a:cs typeface="Arial"/>
            </a:endParaRPr>
          </a:p>
          <a:p>
            <a:pPr marL="154577" indent="-146441">
              <a:spcBef>
                <a:spcPts val="192"/>
              </a:spcBef>
              <a:buSzPct val="109090"/>
              <a:buFont typeface="Symbol"/>
              <a:buChar char=""/>
              <a:tabLst>
                <a:tab pos="154170" algn="l"/>
                <a:tab pos="154577" algn="l"/>
              </a:tabLst>
            </a:pPr>
            <a:r>
              <a:rPr spc="-3" dirty="0">
                <a:latin typeface="Arial"/>
                <a:cs typeface="Arial"/>
              </a:rPr>
              <a:t>Uso </a:t>
            </a:r>
            <a:r>
              <a:rPr dirty="0">
                <a:latin typeface="Arial"/>
                <a:cs typeface="Arial"/>
              </a:rPr>
              <a:t>del </a:t>
            </a:r>
            <a:r>
              <a:rPr spc="-3" dirty="0">
                <a:latin typeface="Arial"/>
                <a:cs typeface="Arial"/>
              </a:rPr>
              <a:t>lenguaje objetivo </a:t>
            </a:r>
            <a:r>
              <a:rPr dirty="0">
                <a:latin typeface="Arial"/>
                <a:cs typeface="Arial"/>
              </a:rPr>
              <a:t>y formal </a:t>
            </a:r>
            <a:r>
              <a:rPr spc="-3" dirty="0">
                <a:latin typeface="Arial"/>
                <a:cs typeface="Arial"/>
              </a:rPr>
              <a:t>(estándar</a:t>
            </a:r>
            <a:r>
              <a:rPr dirty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culto).</a:t>
            </a:r>
            <a:endParaRPr dirty="0">
              <a:latin typeface="Arial"/>
              <a:cs typeface="Arial"/>
            </a:endParaRPr>
          </a:p>
          <a:p>
            <a:pPr marL="154577" marR="3254" indent="-146441">
              <a:lnSpc>
                <a:spcPct val="110000"/>
              </a:lnSpc>
              <a:spcBef>
                <a:spcPts val="115"/>
              </a:spcBef>
              <a:buSzPct val="109090"/>
              <a:buFont typeface="Symbol"/>
              <a:buChar char=""/>
              <a:tabLst>
                <a:tab pos="154170" algn="l"/>
                <a:tab pos="154577" algn="l"/>
              </a:tabLst>
            </a:pPr>
            <a:r>
              <a:rPr dirty="0">
                <a:latin typeface="Arial"/>
                <a:cs typeface="Arial"/>
              </a:rPr>
              <a:t>Presentación de </a:t>
            </a:r>
            <a:r>
              <a:rPr spc="-3" dirty="0">
                <a:latin typeface="Arial"/>
                <a:cs typeface="Arial"/>
              </a:rPr>
              <a:t>las ideas </a:t>
            </a:r>
            <a:r>
              <a:rPr dirty="0">
                <a:latin typeface="Arial"/>
                <a:cs typeface="Arial"/>
              </a:rPr>
              <a:t>de manera </a:t>
            </a:r>
            <a:r>
              <a:rPr spc="-3" dirty="0">
                <a:latin typeface="Arial"/>
                <a:cs typeface="Arial"/>
              </a:rPr>
              <a:t>ordenada </a:t>
            </a:r>
            <a:r>
              <a:rPr dirty="0">
                <a:latin typeface="Arial"/>
                <a:cs typeface="Arial"/>
              </a:rPr>
              <a:t>y  </a:t>
            </a:r>
            <a:r>
              <a:rPr spc="-3" dirty="0">
                <a:latin typeface="Arial"/>
                <a:cs typeface="Arial"/>
              </a:rPr>
              <a:t>progresiva.</a:t>
            </a:r>
            <a:endParaRPr dirty="0">
              <a:latin typeface="Arial"/>
              <a:cs typeface="Arial"/>
            </a:endParaRPr>
          </a:p>
          <a:p>
            <a:pPr marL="154577" marR="3661" indent="-146441">
              <a:lnSpc>
                <a:spcPct val="110200"/>
              </a:lnSpc>
              <a:spcBef>
                <a:spcPts val="112"/>
              </a:spcBef>
              <a:buSzPct val="109090"/>
              <a:buFont typeface="Symbol"/>
              <a:buChar char=""/>
              <a:tabLst>
                <a:tab pos="154170" algn="l"/>
                <a:tab pos="154577" algn="l"/>
              </a:tabLst>
            </a:pPr>
            <a:r>
              <a:rPr spc="-3" dirty="0">
                <a:latin typeface="Arial"/>
                <a:cs typeface="Arial"/>
              </a:rPr>
              <a:t>Manejo </a:t>
            </a:r>
            <a:r>
              <a:rPr dirty="0">
                <a:latin typeface="Arial"/>
                <a:cs typeface="Arial"/>
              </a:rPr>
              <a:t>de </a:t>
            </a:r>
            <a:r>
              <a:rPr spc="-3" dirty="0">
                <a:latin typeface="Arial"/>
                <a:cs typeface="Arial"/>
              </a:rPr>
              <a:t>vocabulario científico </a:t>
            </a:r>
            <a:r>
              <a:rPr dirty="0">
                <a:latin typeface="Arial"/>
                <a:cs typeface="Arial"/>
              </a:rPr>
              <a:t>y </a:t>
            </a:r>
            <a:r>
              <a:rPr spc="-3" dirty="0">
                <a:latin typeface="Arial"/>
                <a:cs typeface="Arial"/>
              </a:rPr>
              <a:t>técnico referente  </a:t>
            </a:r>
            <a:r>
              <a:rPr dirty="0">
                <a:latin typeface="Arial"/>
                <a:cs typeface="Arial"/>
              </a:rPr>
              <a:t>al</a:t>
            </a:r>
            <a:r>
              <a:rPr spc="-6" dirty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tema.</a:t>
            </a:r>
            <a:endParaRPr dirty="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496236" y="4782522"/>
            <a:ext cx="3424314" cy="2075478"/>
          </a:xfrm>
          <a:custGeom>
            <a:avLst/>
            <a:gdLst/>
            <a:ahLst/>
            <a:cxnLst/>
            <a:rect l="l" t="t" r="r" b="b"/>
            <a:pathLst>
              <a:path w="2001520" h="1819909">
                <a:moveTo>
                  <a:pt x="0" y="0"/>
                </a:moveTo>
                <a:lnTo>
                  <a:pt x="1697736" y="0"/>
                </a:lnTo>
                <a:lnTo>
                  <a:pt x="2001012" y="303275"/>
                </a:lnTo>
                <a:lnTo>
                  <a:pt x="2001012" y="1819655"/>
                </a:lnTo>
                <a:lnTo>
                  <a:pt x="303275" y="1819655"/>
                </a:lnTo>
                <a:lnTo>
                  <a:pt x="0" y="1516379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11" name="object 11"/>
          <p:cNvSpPr txBox="1"/>
          <p:nvPr/>
        </p:nvSpPr>
        <p:spPr>
          <a:xfrm>
            <a:off x="7506728" y="3901000"/>
            <a:ext cx="3160290" cy="947957"/>
          </a:xfrm>
          <a:prstGeom prst="rect">
            <a:avLst/>
          </a:prstGeom>
        </p:spPr>
        <p:txBody>
          <a:bodyPr vert="horz" wrap="square" lIns="0" tIns="6101" rIns="0" bIns="0" rtlCol="0">
            <a:spAutoFit/>
          </a:bodyPr>
          <a:lstStyle/>
          <a:p>
            <a:pPr marL="8136" marR="3254">
              <a:lnSpc>
                <a:spcPct val="101699"/>
              </a:lnSpc>
              <a:spcBef>
                <a:spcPts val="48"/>
              </a:spcBef>
            </a:pPr>
            <a:r>
              <a:rPr sz="2000" b="1" spc="-3" dirty="0">
                <a:latin typeface="Calibri"/>
                <a:cs typeface="Calibri"/>
              </a:rPr>
              <a:t>La clave para mejorar  nuestras presentaciones  orales: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142484" y="5182409"/>
            <a:ext cx="2481021" cy="1403531"/>
          </a:xfrm>
          <a:prstGeom prst="rect">
            <a:avLst/>
          </a:prstGeom>
        </p:spPr>
        <p:txBody>
          <a:bodyPr vert="horz" wrap="square" lIns="0" tIns="6101" rIns="0" bIns="0" rtlCol="0">
            <a:spAutoFit/>
          </a:bodyPr>
          <a:lstStyle/>
          <a:p>
            <a:pPr marL="154577" marR="45966" indent="-146441">
              <a:lnSpc>
                <a:spcPct val="101699"/>
              </a:lnSpc>
              <a:spcBef>
                <a:spcPts val="48"/>
              </a:spcBef>
              <a:buFont typeface="Wingdings"/>
              <a:buChar char=""/>
              <a:tabLst>
                <a:tab pos="154577" algn="l"/>
              </a:tabLst>
            </a:pPr>
            <a:r>
              <a:rPr i="1" spc="-3" dirty="0">
                <a:latin typeface="Calibri"/>
                <a:cs typeface="Calibri"/>
              </a:rPr>
              <a:t>Exponer las ideas</a:t>
            </a:r>
            <a:r>
              <a:rPr i="1" spc="-32" dirty="0">
                <a:latin typeface="Calibri"/>
                <a:cs typeface="Calibri"/>
              </a:rPr>
              <a:t> </a:t>
            </a:r>
            <a:r>
              <a:rPr i="1" spc="-3" dirty="0">
                <a:latin typeface="Calibri"/>
                <a:cs typeface="Calibri"/>
              </a:rPr>
              <a:t>de  manera</a:t>
            </a:r>
            <a:r>
              <a:rPr i="1" spc="-83" dirty="0">
                <a:latin typeface="Calibri"/>
                <a:cs typeface="Calibri"/>
              </a:rPr>
              <a:t> </a:t>
            </a:r>
            <a:r>
              <a:rPr i="1" spc="3" dirty="0">
                <a:latin typeface="Calibri"/>
                <a:cs typeface="Calibri"/>
              </a:rPr>
              <a:t>clara</a:t>
            </a:r>
            <a:r>
              <a:rPr spc="3" dirty="0">
                <a:latin typeface="Calibri"/>
                <a:cs typeface="Calibri"/>
              </a:rPr>
              <a:t>.</a:t>
            </a:r>
            <a:endParaRPr dirty="0">
              <a:latin typeface="Calibri"/>
              <a:cs typeface="Calibri"/>
            </a:endParaRPr>
          </a:p>
          <a:p>
            <a:pPr marL="154577" indent="-146441">
              <a:spcBef>
                <a:spcPts val="16"/>
              </a:spcBef>
              <a:buFont typeface="Wingdings"/>
              <a:buChar char=""/>
              <a:tabLst>
                <a:tab pos="154577" algn="l"/>
              </a:tabLst>
            </a:pPr>
            <a:r>
              <a:rPr i="1" spc="-3" dirty="0">
                <a:latin typeface="Calibri"/>
                <a:cs typeface="Calibri"/>
              </a:rPr>
              <a:t>Mantener </a:t>
            </a:r>
            <a:r>
              <a:rPr i="1" dirty="0">
                <a:latin typeface="Calibri"/>
                <a:cs typeface="Calibri"/>
              </a:rPr>
              <a:t>el </a:t>
            </a:r>
            <a:r>
              <a:rPr i="1" spc="-3" dirty="0">
                <a:latin typeface="Calibri"/>
                <a:cs typeface="Calibri"/>
              </a:rPr>
              <a:t>interés</a:t>
            </a:r>
            <a:r>
              <a:rPr i="1" spc="-26" dirty="0">
                <a:latin typeface="Calibri"/>
                <a:cs typeface="Calibri"/>
              </a:rPr>
              <a:t> </a:t>
            </a:r>
            <a:r>
              <a:rPr i="1" dirty="0">
                <a:latin typeface="Calibri"/>
                <a:cs typeface="Calibri"/>
              </a:rPr>
              <a:t>y</a:t>
            </a:r>
            <a:endParaRPr dirty="0">
              <a:latin typeface="Calibri"/>
              <a:cs typeface="Calibri"/>
            </a:endParaRPr>
          </a:p>
          <a:p>
            <a:pPr marL="154577" marR="264408">
              <a:lnSpc>
                <a:spcPct val="101699"/>
              </a:lnSpc>
              <a:spcBef>
                <a:spcPts val="6"/>
              </a:spcBef>
            </a:pPr>
            <a:r>
              <a:rPr i="1" spc="3" dirty="0">
                <a:latin typeface="Calibri"/>
                <a:cs typeface="Calibri"/>
              </a:rPr>
              <a:t>la </a:t>
            </a:r>
            <a:r>
              <a:rPr i="1" spc="-3" dirty="0">
                <a:latin typeface="Calibri"/>
                <a:cs typeface="Calibri"/>
              </a:rPr>
              <a:t>atención</a:t>
            </a:r>
            <a:r>
              <a:rPr i="1" spc="-29" dirty="0">
                <a:latin typeface="Calibri"/>
                <a:cs typeface="Calibri"/>
              </a:rPr>
              <a:t> </a:t>
            </a:r>
            <a:r>
              <a:rPr i="1" spc="-3" dirty="0">
                <a:latin typeface="Calibri"/>
                <a:cs typeface="Calibri"/>
              </a:rPr>
              <a:t>del  auditorio.</a:t>
            </a:r>
            <a:endParaRPr dirty="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927793" y="1699612"/>
            <a:ext cx="896176" cy="9732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15" name="object 15"/>
          <p:cNvSpPr/>
          <p:nvPr/>
        </p:nvSpPr>
        <p:spPr>
          <a:xfrm>
            <a:off x="4998719" y="1559036"/>
            <a:ext cx="341680" cy="1405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3"/>
          </a:p>
        </p:txBody>
      </p:sp>
    </p:spTree>
    <p:extLst>
      <p:ext uri="{BB962C8B-B14F-4D97-AF65-F5344CB8AC3E}">
        <p14:creationId xmlns:p14="http://schemas.microsoft.com/office/powerpoint/2010/main" val="383817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805772" y="291203"/>
            <a:ext cx="5163392" cy="408324"/>
          </a:xfrm>
          <a:prstGeom prst="rect">
            <a:avLst/>
          </a:prstGeom>
        </p:spPr>
        <p:txBody>
          <a:bodyPr vert="horz" wrap="square" lIns="0" tIns="8135" rIns="0" bIns="0" rtlCol="0">
            <a:spAutoFit/>
          </a:bodyPr>
          <a:lstStyle/>
          <a:p>
            <a:pPr marL="1042986">
              <a:spcBef>
                <a:spcPts val="64"/>
              </a:spcBef>
            </a:pPr>
            <a:r>
              <a:rPr sz="1400" b="1" spc="-3" dirty="0">
                <a:latin typeface="Arial"/>
                <a:cs typeface="Arial"/>
              </a:rPr>
              <a:t>MODELO DE </a:t>
            </a:r>
            <a:r>
              <a:rPr sz="1400" b="1" dirty="0">
                <a:latin typeface="Arial"/>
                <a:cs typeface="Arial"/>
              </a:rPr>
              <a:t>GUION </a:t>
            </a:r>
            <a:r>
              <a:rPr sz="1400" b="1" spc="-3" dirty="0">
                <a:latin typeface="Arial"/>
                <a:cs typeface="Arial"/>
              </a:rPr>
              <a:t>DE</a:t>
            </a:r>
            <a:r>
              <a:rPr sz="1400" b="1" spc="-13" dirty="0">
                <a:latin typeface="Arial"/>
                <a:cs typeface="Arial"/>
              </a:rPr>
              <a:t> </a:t>
            </a:r>
            <a:r>
              <a:rPr sz="1400" b="1" spc="-3" dirty="0">
                <a:latin typeface="Arial"/>
                <a:cs typeface="Arial"/>
              </a:rPr>
              <a:t>EXPOSICIÓN</a:t>
            </a:r>
            <a:endParaRPr sz="1400" dirty="0">
              <a:latin typeface="Arial"/>
              <a:cs typeface="Arial"/>
            </a:endParaRPr>
          </a:p>
          <a:p>
            <a:pPr>
              <a:spcBef>
                <a:spcPts val="29"/>
              </a:spcBef>
            </a:pPr>
            <a:endParaRPr sz="1200" dirty="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857216"/>
              </p:ext>
            </p:extLst>
          </p:nvPr>
        </p:nvGraphicFramePr>
        <p:xfrm>
          <a:off x="1121789" y="668749"/>
          <a:ext cx="10066481" cy="60305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8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4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5704">
                  <a:extLst>
                    <a:ext uri="{9D8B030D-6E8A-4147-A177-3AD203B41FA5}">
                      <a16:colId xmlns:a16="http://schemas.microsoft.com/office/drawing/2014/main" val="2331343864"/>
                    </a:ext>
                  </a:extLst>
                </a:gridCol>
                <a:gridCol w="2107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18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TIEMPO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2441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TÍTULO: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El papel del contador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en una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empresa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170"/>
                        </a:lnSpc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RECURSOS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AUDIOVISUALES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340">
                <a:tc gridSpan="2"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r>
                        <a:rPr lang="es-CL" sz="1200" dirty="0" smtClean="0">
                          <a:latin typeface="Arial"/>
                          <a:cs typeface="Arial"/>
                        </a:rPr>
                        <a:t>MOTIVACIÓN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r>
                        <a:rPr lang="es-CL" sz="1200" b="1" dirty="0" smtClean="0">
                          <a:latin typeface="Arial"/>
                          <a:cs typeface="Arial"/>
                        </a:rPr>
                        <a:t>PORTADA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200" b="1" spc="-5" dirty="0" smtClean="0">
                          <a:latin typeface="Arial"/>
                          <a:cs typeface="Arial"/>
                        </a:rPr>
                        <a:t>      INTRODUCCIÓN</a:t>
                      </a:r>
                      <a:endParaRPr lang="es-CL" sz="1200" dirty="0" smtClean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275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4661511"/>
                  </a:ext>
                </a:extLst>
              </a:tr>
              <a:tr h="20886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min.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8580" algn="just">
                        <a:lnSpc>
                          <a:spcPts val="1275"/>
                        </a:lnSpc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Buenas  tardes  distinguido  profesor 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y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compañeros  </a:t>
                      </a:r>
                      <a:r>
                        <a:rPr sz="1400" dirty="0" err="1">
                          <a:latin typeface="Arial"/>
                          <a:cs typeface="Arial"/>
                        </a:rPr>
                        <a:t>todos</a:t>
                      </a:r>
                      <a:r>
                        <a:rPr sz="14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 err="1" smtClean="0">
                          <a:latin typeface="Arial"/>
                          <a:cs typeface="Arial"/>
                        </a:rPr>
                        <a:t>en</a:t>
                      </a:r>
                      <a:r>
                        <a:rPr lang="es-ES" sz="140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 err="1" smtClean="0">
                          <a:latin typeface="Arial"/>
                          <a:cs typeface="Arial"/>
                        </a:rPr>
                        <a:t>esta</a:t>
                      </a:r>
                      <a:r>
                        <a:rPr sz="1400" dirty="0" smtClean="0">
                          <a:latin typeface="Arial"/>
                          <a:cs typeface="Arial"/>
                        </a:rPr>
                        <a:t>  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representativa   tarde  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para</a:t>
                      </a:r>
                      <a:r>
                        <a:rPr sz="1400" spc="3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todos 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nosotros, </a:t>
                      </a:r>
                      <a:r>
                        <a:rPr sz="14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 err="1">
                          <a:latin typeface="Arial"/>
                          <a:cs typeface="Arial"/>
                        </a:rPr>
                        <a:t>pretendo</a:t>
                      </a:r>
                      <a:r>
                        <a:rPr sz="1400" spc="-5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lang="es-ES" sz="14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 err="1" smtClean="0">
                          <a:latin typeface="Arial"/>
                          <a:cs typeface="Arial"/>
                        </a:rPr>
                        <a:t>durante</a:t>
                      </a:r>
                      <a:r>
                        <a:rPr sz="140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5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minutos,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dar a conocer el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papel que cumple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el  contador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dentro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 err="1">
                          <a:latin typeface="Arial"/>
                          <a:cs typeface="Arial"/>
                        </a:rPr>
                        <a:t>organización</a:t>
                      </a:r>
                      <a:r>
                        <a:rPr sz="1400" spc="-5" dirty="0" smtClean="0">
                          <a:latin typeface="Arial"/>
                          <a:cs typeface="Arial"/>
                        </a:rPr>
                        <a:t>.</a:t>
                      </a:r>
                      <a:r>
                        <a:rPr lang="es-ES" sz="14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 smtClean="0">
                          <a:latin typeface="Arial"/>
                          <a:cs typeface="Arial"/>
                        </a:rPr>
                        <a:t>¿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Por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qué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es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importante</a:t>
                      </a:r>
                      <a:r>
                        <a:rPr sz="14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4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papel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que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cumple</a:t>
                      </a:r>
                      <a:r>
                        <a:rPr sz="14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contador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dentro 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de una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empresa?</a:t>
                      </a:r>
                    </a:p>
                    <a:p>
                      <a:pPr marL="68580" algn="just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La    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Importancia decisiva    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de    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la     ciencia      </a:t>
                      </a:r>
                      <a:r>
                        <a:rPr sz="1400" spc="-5" dirty="0" err="1">
                          <a:latin typeface="Arial"/>
                          <a:cs typeface="Arial"/>
                        </a:rPr>
                        <a:t>contable</a:t>
                      </a:r>
                      <a:r>
                        <a:rPr sz="14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 err="1" smtClean="0">
                          <a:latin typeface="Arial"/>
                          <a:cs typeface="Arial"/>
                        </a:rPr>
                        <a:t>es</a:t>
                      </a:r>
                      <a:r>
                        <a:rPr lang="es-ES" sz="14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 err="1" smtClean="0">
                          <a:latin typeface="Arial"/>
                          <a:cs typeface="Arial"/>
                        </a:rPr>
                        <a:t>controlar</a:t>
                      </a:r>
                      <a:r>
                        <a:rPr sz="1400" b="1" spc="-5" dirty="0" smtClean="0">
                          <a:latin typeface="Arial"/>
                          <a:cs typeface="Arial"/>
                        </a:rPr>
                        <a:t>  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los   hechos  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financieros  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y   </a:t>
                      </a:r>
                      <a:r>
                        <a:rPr sz="1400" b="1" dirty="0" err="1">
                          <a:latin typeface="Arial"/>
                          <a:cs typeface="Arial"/>
                        </a:rPr>
                        <a:t>económicos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 smtClean="0">
                          <a:latin typeface="Arial"/>
                          <a:cs typeface="Arial"/>
                        </a:rPr>
                        <a:t>para</a:t>
                      </a:r>
                      <a:r>
                        <a:rPr lang="es-ES" sz="1400" spc="-5" dirty="0" smtClean="0">
                          <a:latin typeface="Arial"/>
                          <a:cs typeface="Arial"/>
                        </a:rPr>
                        <a:t>  </a:t>
                      </a:r>
                      <a:r>
                        <a:rPr sz="1400" dirty="0" err="1" smtClean="0">
                          <a:latin typeface="Arial"/>
                          <a:cs typeface="Arial"/>
                        </a:rPr>
                        <a:t>proporcionar</a:t>
                      </a:r>
                      <a:r>
                        <a:rPr sz="140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información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oportuna de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la marcha, estado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y 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resultado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las actividades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para una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adecuada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toma de 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decisiones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por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los empresarios, directivos, trabajadores,  clientes, entidades financieras, etc., además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porque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permitan  comprobar la evolución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la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empresa a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lo largo del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tiempo y  el grado de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ejecución.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7945" marR="59055">
                        <a:lnSpc>
                          <a:spcPct val="110000"/>
                        </a:lnSpc>
                        <a:tabLst>
                          <a:tab pos="1052195" algn="l"/>
                        </a:tabLst>
                      </a:pPr>
                      <a:r>
                        <a:rPr sz="1100" b="1" spc="-10" dirty="0" err="1" smtClean="0">
                          <a:latin typeface="Arial"/>
                          <a:cs typeface="Arial"/>
                        </a:rPr>
                        <a:t>D</a:t>
                      </a:r>
                      <a:r>
                        <a:rPr sz="1100" b="1" dirty="0" err="1" smtClean="0">
                          <a:latin typeface="Arial"/>
                          <a:cs typeface="Arial"/>
                        </a:rPr>
                        <a:t>ia</a:t>
                      </a:r>
                      <a:r>
                        <a:rPr sz="1100" b="1" spc="-5" dirty="0" err="1" smtClean="0">
                          <a:latin typeface="Arial"/>
                          <a:cs typeface="Arial"/>
                        </a:rPr>
                        <a:t>p</a:t>
                      </a:r>
                      <a:r>
                        <a:rPr sz="1100" b="1" dirty="0" err="1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1100" b="1" spc="-5" dirty="0" err="1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1100" b="1" dirty="0" err="1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1100" b="1" spc="-10" dirty="0" err="1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100" b="1" dirty="0" err="1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1100" b="1" spc="-15" dirty="0" err="1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1100" b="1" dirty="0" err="1" smtClean="0">
                          <a:latin typeface="Arial"/>
                          <a:cs typeface="Arial"/>
                        </a:rPr>
                        <a:t>a</a:t>
                      </a:r>
                      <a:endParaRPr lang="es-CL" sz="1100" b="1" dirty="0" smtClean="0">
                        <a:latin typeface="Arial"/>
                        <a:cs typeface="Arial"/>
                      </a:endParaRPr>
                    </a:p>
                    <a:p>
                      <a:pPr marL="67945" marR="59055">
                        <a:lnSpc>
                          <a:spcPct val="110000"/>
                        </a:lnSpc>
                        <a:tabLst>
                          <a:tab pos="1052195" algn="l"/>
                        </a:tabLst>
                      </a:pPr>
                      <a:endParaRPr lang="es-CL" sz="1100" b="1" dirty="0" smtClean="0">
                        <a:latin typeface="Arial"/>
                        <a:cs typeface="Arial"/>
                      </a:endParaRPr>
                    </a:p>
                    <a:p>
                      <a:pPr marL="67945" marR="59055">
                        <a:lnSpc>
                          <a:spcPct val="110000"/>
                        </a:lnSpc>
                        <a:tabLst>
                          <a:tab pos="1052195" algn="l"/>
                        </a:tabLst>
                      </a:pPr>
                      <a:r>
                        <a:rPr sz="1000" b="1" dirty="0" smtClean="0">
                          <a:latin typeface="Arial"/>
                          <a:cs typeface="Arial"/>
                        </a:rPr>
                        <a:t>1:</a:t>
                      </a:r>
                      <a:r>
                        <a:rPr lang="es-CL" sz="1000" b="1" dirty="0" smtClean="0">
                          <a:latin typeface="Arial"/>
                          <a:cs typeface="Arial"/>
                        </a:rPr>
                        <a:t>MOTIVACIÓN</a:t>
                      </a:r>
                    </a:p>
                    <a:p>
                      <a:pPr marL="67945" marR="59055">
                        <a:lnSpc>
                          <a:spcPct val="110000"/>
                        </a:lnSpc>
                        <a:tabLst>
                          <a:tab pos="1052195" algn="l"/>
                        </a:tabLst>
                      </a:pPr>
                      <a:r>
                        <a:rPr lang="es-CL" sz="1000" b="1" dirty="0" smtClean="0">
                          <a:latin typeface="Arial"/>
                          <a:cs typeface="Arial"/>
                        </a:rPr>
                        <a:t>2.PORTADA</a:t>
                      </a:r>
                    </a:p>
                    <a:p>
                      <a:pPr marL="67945" marR="59055">
                        <a:lnSpc>
                          <a:spcPct val="110000"/>
                        </a:lnSpc>
                        <a:tabLst>
                          <a:tab pos="1052195" algn="l"/>
                        </a:tabLst>
                      </a:pPr>
                      <a:r>
                        <a:rPr lang="es-CL" sz="1000" b="1" dirty="0" smtClean="0">
                          <a:latin typeface="Arial"/>
                          <a:cs typeface="Arial"/>
                        </a:rPr>
                        <a:t>3 .INTRODUCCIÓN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680">
                <a:tc gridSpan="4">
                  <a:txBody>
                    <a:bodyPr/>
                    <a:lstStyle/>
                    <a:p>
                      <a:pPr algn="ctr">
                        <a:lnSpc>
                          <a:spcPts val="1265"/>
                        </a:lnSpc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DESARROLLO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043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min.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8580">
                        <a:lnSpc>
                          <a:spcPts val="1265"/>
                        </a:lnSpc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Subtema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1: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El sistema económico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2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empresarial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 marL="1036319" lvl="1" indent="-439420">
                        <a:lnSpc>
                          <a:spcPct val="100000"/>
                        </a:lnSpc>
                        <a:spcBef>
                          <a:spcPts val="145"/>
                        </a:spcBef>
                        <a:buAutoNum type="arabicPeriod"/>
                        <a:tabLst>
                          <a:tab pos="1036319" algn="l"/>
                          <a:tab pos="1036955" algn="l"/>
                        </a:tabLst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Generalidades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Contabilidad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 marL="1036319" lvl="1" indent="-439420">
                        <a:lnSpc>
                          <a:spcPct val="100000"/>
                        </a:lnSpc>
                        <a:spcBef>
                          <a:spcPts val="130"/>
                        </a:spcBef>
                        <a:buAutoNum type="arabicPeriod"/>
                        <a:tabLst>
                          <a:tab pos="1036319" algn="l"/>
                          <a:tab pos="1036955" algn="l"/>
                        </a:tabLst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Historia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Contabilidad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 marL="1036319" lvl="1" indent="-439420">
                        <a:lnSpc>
                          <a:spcPct val="100000"/>
                        </a:lnSpc>
                        <a:spcBef>
                          <a:spcPts val="145"/>
                        </a:spcBef>
                        <a:buAutoNum type="arabicPeriod"/>
                        <a:tabLst>
                          <a:tab pos="1036319" algn="l"/>
                          <a:tab pos="1036955" algn="l"/>
                        </a:tabLst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Importancia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Contabilidad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Subtema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2: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Funciones del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contador</a:t>
                      </a:r>
                    </a:p>
                    <a:p>
                      <a:pPr marL="845819" lvl="1" indent="-278130">
                        <a:lnSpc>
                          <a:spcPct val="100000"/>
                        </a:lnSpc>
                        <a:spcBef>
                          <a:spcPts val="145"/>
                        </a:spcBef>
                        <a:buAutoNum type="arabicPeriod"/>
                        <a:tabLst>
                          <a:tab pos="846455" algn="l"/>
                        </a:tabLst>
                      </a:pPr>
                      <a:r>
                        <a:rPr lang="es-CL" sz="1200" spc="-5" dirty="0" smtClean="0">
                          <a:latin typeface="Arial"/>
                          <a:cs typeface="Arial"/>
                        </a:rPr>
                        <a:t>      </a:t>
                      </a:r>
                      <a:r>
                        <a:rPr sz="1200" spc="-5" dirty="0" err="1" smtClean="0">
                          <a:latin typeface="Arial"/>
                          <a:cs typeface="Arial"/>
                        </a:rPr>
                        <a:t>Funciones</a:t>
                      </a:r>
                      <a:r>
                        <a:rPr sz="1200" spc="-1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generales</a:t>
                      </a:r>
                    </a:p>
                    <a:p>
                      <a:pPr marL="845819" lvl="1" indent="-278130">
                        <a:lnSpc>
                          <a:spcPct val="100000"/>
                        </a:lnSpc>
                        <a:spcBef>
                          <a:spcPts val="135"/>
                        </a:spcBef>
                        <a:buAutoNum type="arabicPeriod"/>
                        <a:tabLst>
                          <a:tab pos="846455" algn="l"/>
                        </a:tabLst>
                      </a:pPr>
                      <a:r>
                        <a:rPr lang="es-CL" sz="1200" spc="-5" dirty="0" smtClean="0">
                          <a:latin typeface="Arial"/>
                          <a:cs typeface="Arial"/>
                        </a:rPr>
                        <a:t>      </a:t>
                      </a:r>
                      <a:r>
                        <a:rPr sz="1200" spc="-5" dirty="0" err="1" smtClean="0">
                          <a:latin typeface="Arial"/>
                          <a:cs typeface="Arial"/>
                        </a:rPr>
                        <a:t>Funciones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específicas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100" b="1" spc="-5" dirty="0" err="1" smtClean="0">
                          <a:latin typeface="Arial"/>
                          <a:cs typeface="Arial"/>
                        </a:rPr>
                        <a:t>Diapositiva</a:t>
                      </a:r>
                      <a:r>
                        <a:rPr lang="es-CL" sz="1100" b="1" spc="-5" dirty="0" smtClean="0">
                          <a:latin typeface="Arial"/>
                          <a:cs typeface="Arial"/>
                        </a:rPr>
                        <a:t>4</a:t>
                      </a:r>
                      <a:r>
                        <a:rPr sz="1100" b="1" dirty="0" smtClean="0">
                          <a:latin typeface="Arial"/>
                          <a:cs typeface="Arial"/>
                        </a:rPr>
                        <a:t>: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Subtema</a:t>
                      </a:r>
                      <a:r>
                        <a:rPr sz="11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1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endParaRPr lang="es-CL" sz="1100" b="1" spc="-5" dirty="0" smtClean="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100" b="1" spc="-5" dirty="0" err="1" smtClean="0">
                          <a:latin typeface="Arial"/>
                          <a:cs typeface="Arial"/>
                        </a:rPr>
                        <a:t>Diapositiva</a:t>
                      </a:r>
                      <a:r>
                        <a:rPr sz="1100" b="1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CL" sz="1100" b="1" spc="-10" dirty="0" smtClean="0">
                          <a:latin typeface="Arial"/>
                          <a:cs typeface="Arial"/>
                        </a:rPr>
                        <a:t>5</a:t>
                      </a:r>
                      <a:r>
                        <a:rPr sz="1100" b="1" dirty="0" smtClean="0">
                          <a:latin typeface="Arial"/>
                          <a:cs typeface="Arial"/>
                        </a:rPr>
                        <a:t>: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b="1" dirty="0" err="1">
                          <a:latin typeface="Arial"/>
                          <a:cs typeface="Arial"/>
                        </a:rPr>
                        <a:t>Subtema</a:t>
                      </a:r>
                      <a:r>
                        <a:rPr sz="11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 smtClean="0">
                          <a:latin typeface="Arial"/>
                          <a:cs typeface="Arial"/>
                        </a:rPr>
                        <a:t>2</a:t>
                      </a:r>
                      <a:endParaRPr lang="es-CL" sz="1100" b="1" dirty="0" smtClean="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endParaRPr lang="es-CL" sz="1100" b="1" dirty="0" smtClean="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lang="es-CL" sz="1100" b="1" dirty="0" smtClean="0">
                          <a:latin typeface="Arial"/>
                          <a:cs typeface="Arial"/>
                        </a:rPr>
                        <a:t>Diapositiva 6: Subtema 3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12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680">
                <a:tc gridSpan="4">
                  <a:txBody>
                    <a:bodyPr/>
                    <a:lstStyle/>
                    <a:p>
                      <a:pPr marL="635" algn="ctr">
                        <a:lnSpc>
                          <a:spcPts val="1275"/>
                        </a:lnSpc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CONCLUSIÓN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327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min.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En </a:t>
                      </a:r>
                      <a:r>
                        <a:rPr sz="140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conclusión, </a:t>
                      </a:r>
                      <a:r>
                        <a:rPr sz="14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el </a:t>
                      </a:r>
                      <a:r>
                        <a:rPr sz="14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contador </a:t>
                      </a:r>
                      <a:r>
                        <a:rPr sz="14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se </a:t>
                      </a:r>
                      <a:r>
                        <a:rPr sz="1400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encarga </a:t>
                      </a:r>
                      <a:r>
                        <a:rPr sz="140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del </a:t>
                      </a:r>
                      <a:r>
                        <a:rPr sz="14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manejo </a:t>
                      </a:r>
                      <a:r>
                        <a:rPr sz="14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4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 smtClean="0">
                          <a:latin typeface="Arial"/>
                          <a:cs typeface="Arial"/>
                        </a:rPr>
                        <a:t>la</a:t>
                      </a:r>
                      <a:r>
                        <a:rPr lang="es-ES" sz="14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 err="1" smtClean="0">
                          <a:latin typeface="Arial"/>
                          <a:cs typeface="Arial"/>
                        </a:rPr>
                        <a:t>información</a:t>
                      </a:r>
                      <a:r>
                        <a:rPr sz="1400" spc="229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financiera</a:t>
                      </a:r>
                      <a:r>
                        <a:rPr sz="1400" spc="2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400" spc="2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económica,</a:t>
                      </a:r>
                      <a:r>
                        <a:rPr sz="1400" spc="2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400" spc="2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esto</a:t>
                      </a:r>
                      <a:r>
                        <a:rPr sz="1400" spc="2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1400" spc="2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permite</a:t>
                      </a:r>
                      <a:r>
                        <a:rPr sz="1400" spc="2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2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 smtClean="0">
                          <a:latin typeface="Arial"/>
                          <a:cs typeface="Arial"/>
                        </a:rPr>
                        <a:t>la</a:t>
                      </a:r>
                      <a:r>
                        <a:rPr lang="es-ES" sz="14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 err="1" smtClean="0">
                          <a:latin typeface="Arial"/>
                          <a:cs typeface="Arial"/>
                        </a:rPr>
                        <a:t>empresa</a:t>
                      </a:r>
                      <a:r>
                        <a:rPr sz="140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tener profesionales competentes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y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eficaces para  realizar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su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labor</a:t>
                      </a:r>
                      <a:r>
                        <a:rPr sz="14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diaria.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marL="68580" marR="60960">
                        <a:lnSpc>
                          <a:spcPct val="110000"/>
                        </a:lnSpc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Cada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empresa debe tomar en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cuenta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la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importancia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que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tiene 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el contador para un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adecuado control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de sus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 err="1">
                          <a:latin typeface="Arial"/>
                          <a:cs typeface="Arial"/>
                        </a:rPr>
                        <a:t>finanzas</a:t>
                      </a:r>
                      <a:r>
                        <a:rPr sz="1400" spc="-5" dirty="0" smtClean="0">
                          <a:latin typeface="Arial"/>
                          <a:cs typeface="Arial"/>
                        </a:rPr>
                        <a:t>.</a:t>
                      </a:r>
                      <a:r>
                        <a:rPr lang="es-ES" sz="14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 smtClean="0">
                          <a:latin typeface="Arial"/>
                          <a:cs typeface="Arial"/>
                        </a:rPr>
                        <a:t>Sin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más que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agregar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procederé a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retirarme, tengan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muy  buenas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tardes.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Gracias.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5" marR="59055">
                        <a:lnSpc>
                          <a:spcPct val="110000"/>
                        </a:lnSpc>
                        <a:tabLst>
                          <a:tab pos="1052195" algn="l"/>
                        </a:tabLst>
                      </a:pPr>
                      <a:r>
                        <a:rPr sz="1100" b="1" spc="-10" dirty="0" err="1" smtClean="0">
                          <a:latin typeface="Arial"/>
                          <a:cs typeface="Arial"/>
                        </a:rPr>
                        <a:t>D</a:t>
                      </a:r>
                      <a:r>
                        <a:rPr sz="1100" b="1" dirty="0" err="1" smtClean="0">
                          <a:latin typeface="Arial"/>
                          <a:cs typeface="Arial"/>
                        </a:rPr>
                        <a:t>ia</a:t>
                      </a:r>
                      <a:r>
                        <a:rPr sz="1100" b="1" spc="-5" dirty="0" err="1" smtClean="0">
                          <a:latin typeface="Arial"/>
                          <a:cs typeface="Arial"/>
                        </a:rPr>
                        <a:t>p</a:t>
                      </a:r>
                      <a:r>
                        <a:rPr sz="1100" b="1" dirty="0" err="1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1100" b="1" spc="-5" dirty="0" err="1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1100" b="1" dirty="0" err="1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1100" b="1" spc="-10" dirty="0" err="1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100" b="1" dirty="0" err="1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1100" b="1" spc="-15" dirty="0" err="1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1100" b="1" dirty="0" err="1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	</a:t>
                      </a:r>
                      <a:r>
                        <a:rPr lang="es-CL" sz="1100" b="1" dirty="0" smtClean="0">
                          <a:latin typeface="Arial"/>
                          <a:cs typeface="Arial"/>
                        </a:rPr>
                        <a:t>7</a:t>
                      </a:r>
                      <a:r>
                        <a:rPr sz="1100" b="1" dirty="0" smtClean="0">
                          <a:latin typeface="Arial"/>
                          <a:cs typeface="Arial"/>
                        </a:rPr>
                        <a:t>:  </a:t>
                      </a:r>
                      <a:r>
                        <a:rPr sz="1100" b="1" dirty="0" err="1">
                          <a:latin typeface="Arial"/>
                          <a:cs typeface="Arial"/>
                        </a:rPr>
                        <a:t>conclusión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s-CL" sz="1100" b="1" dirty="0" smtClean="0">
                          <a:latin typeface="Arial"/>
                          <a:cs typeface="Arial"/>
                        </a:rPr>
                        <a:t>Síntesis</a:t>
                      </a:r>
                      <a:r>
                        <a:rPr sz="1100" b="1" dirty="0" smtClean="0">
                          <a:latin typeface="Arial"/>
                          <a:cs typeface="Arial"/>
                        </a:rPr>
                        <a:t> </a:t>
                      </a:r>
                      <a:endParaRPr lang="es-CL" sz="1100" b="1" dirty="0" smtClean="0">
                        <a:latin typeface="Arial"/>
                        <a:cs typeface="Arial"/>
                      </a:endParaRPr>
                    </a:p>
                    <a:p>
                      <a:pPr marL="239395" marR="59055" indent="-171450">
                        <a:lnSpc>
                          <a:spcPct val="110000"/>
                        </a:lnSpc>
                        <a:buFont typeface="Arial" panose="020B0604020202020204" pitchFamily="34" charset="0"/>
                        <a:buChar char="•"/>
                        <a:tabLst>
                          <a:tab pos="1052195" algn="l"/>
                        </a:tabLst>
                      </a:pPr>
                      <a:r>
                        <a:rPr lang="es-CL" sz="1100" b="1" spc="-5" dirty="0" smtClean="0">
                          <a:latin typeface="Arial"/>
                          <a:cs typeface="Arial"/>
                        </a:rPr>
                        <a:t>CONSEJO,CITA TEXTUAL,</a:t>
                      </a:r>
                      <a:r>
                        <a:rPr lang="es-CL" sz="1100" b="1" spc="-5" baseline="0" dirty="0" smtClean="0">
                          <a:latin typeface="Arial"/>
                          <a:cs typeface="Arial"/>
                        </a:rPr>
                        <a:t> RECOMENDACIÓN</a:t>
                      </a:r>
                    </a:p>
                    <a:p>
                      <a:pPr marL="239395" marR="59055" indent="-171450">
                        <a:lnSpc>
                          <a:spcPct val="110000"/>
                        </a:lnSpc>
                        <a:buFont typeface="Arial" panose="020B0604020202020204" pitchFamily="34" charset="0"/>
                        <a:buChar char="•"/>
                        <a:tabLst>
                          <a:tab pos="1052195" algn="l"/>
                        </a:tabLst>
                      </a:pPr>
                      <a:r>
                        <a:rPr sz="1100" b="1" spc="-5" dirty="0" err="1" smtClean="0">
                          <a:latin typeface="Arial"/>
                          <a:cs typeface="Arial"/>
                        </a:rPr>
                        <a:t>Diapositiva</a:t>
                      </a:r>
                      <a:r>
                        <a:rPr sz="1100" b="1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CL" sz="1100" b="1" spc="-5" dirty="0" smtClean="0">
                          <a:latin typeface="Arial"/>
                          <a:cs typeface="Arial"/>
                        </a:rPr>
                        <a:t>7</a:t>
                      </a:r>
                    </a:p>
                    <a:p>
                      <a:pPr marL="67945" marR="59055">
                        <a:lnSpc>
                          <a:spcPct val="110000"/>
                        </a:lnSpc>
                        <a:tabLst>
                          <a:tab pos="1052195" algn="l"/>
                        </a:tabLst>
                      </a:pPr>
                      <a:endParaRPr lang="es-CL" sz="1100" b="1" spc="-5" dirty="0" smtClean="0">
                        <a:latin typeface="Arial"/>
                        <a:cs typeface="Arial"/>
                      </a:endParaRPr>
                    </a:p>
                    <a:p>
                      <a:pPr marL="67945" marR="59055">
                        <a:lnSpc>
                          <a:spcPct val="110000"/>
                        </a:lnSpc>
                        <a:tabLst>
                          <a:tab pos="1052195" algn="l"/>
                        </a:tabLst>
                      </a:pPr>
                      <a:r>
                        <a:rPr lang="es-CL" sz="1100" b="1" spc="-5" dirty="0" smtClean="0">
                          <a:latin typeface="Arial"/>
                          <a:cs typeface="Arial"/>
                        </a:rPr>
                        <a:t>Diapositiva 8</a:t>
                      </a:r>
                      <a:r>
                        <a:rPr sz="1100" b="1" spc="-5" dirty="0" smtClean="0">
                          <a:latin typeface="Arial"/>
                          <a:cs typeface="Arial"/>
                        </a:rPr>
                        <a:t>: </a:t>
                      </a:r>
                      <a:r>
                        <a:rPr sz="1100" b="1" spc="-5" dirty="0" err="1" smtClean="0">
                          <a:latin typeface="Arial"/>
                          <a:cs typeface="Arial"/>
                        </a:rPr>
                        <a:t>bibliografía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42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579613"/>
              </p:ext>
            </p:extLst>
          </p:nvPr>
        </p:nvGraphicFramePr>
        <p:xfrm>
          <a:off x="4415212" y="664894"/>
          <a:ext cx="5081485" cy="556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683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31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5933">
                <a:tc>
                  <a:txBody>
                    <a:bodyPr/>
                    <a:lstStyle/>
                    <a:p>
                      <a:pPr marL="67945">
                        <a:lnSpc>
                          <a:spcPts val="1290"/>
                        </a:lnSpc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NIVEL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Pregunta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Nº1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080">
                <a:tc>
                  <a:txBody>
                    <a:bodyPr/>
                    <a:lstStyle/>
                    <a:p>
                      <a:pPr marL="67945">
                        <a:lnSpc>
                          <a:spcPts val="1265"/>
                        </a:lnSpc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Aplicación/Análisis/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Síntesis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90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Elabore el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guion de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su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exposición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académica.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5565533" y="1556624"/>
            <a:ext cx="3931164" cy="254436"/>
          </a:xfrm>
          <a:prstGeom prst="rect">
            <a:avLst/>
          </a:prstGeom>
        </p:spPr>
        <p:txBody>
          <a:bodyPr vert="horz" wrap="square" lIns="0" tIns="8135" rIns="0" bIns="0" rtlCol="0">
            <a:spAutoFit/>
          </a:bodyPr>
          <a:lstStyle/>
          <a:p>
            <a:pPr marL="8136">
              <a:spcBef>
                <a:spcPts val="64"/>
              </a:spcBef>
            </a:pPr>
            <a:r>
              <a:rPr lang="es-CL" sz="1600" b="1" spc="-3" dirty="0" smtClean="0">
                <a:latin typeface="Arial"/>
                <a:cs typeface="Arial"/>
              </a:rPr>
              <a:t>PLANIFICACIÓN </a:t>
            </a:r>
            <a:r>
              <a:rPr sz="705" b="1" spc="-3" dirty="0" smtClean="0">
                <a:latin typeface="Arial"/>
                <a:cs typeface="Arial"/>
              </a:rPr>
              <a:t> </a:t>
            </a:r>
            <a:r>
              <a:rPr sz="1400" b="1" spc="-3" dirty="0">
                <a:latin typeface="Arial"/>
                <a:cs typeface="Arial"/>
              </a:rPr>
              <a:t>DE</a:t>
            </a:r>
            <a:r>
              <a:rPr sz="1400" b="1" spc="-32" dirty="0">
                <a:latin typeface="Arial"/>
                <a:cs typeface="Arial"/>
              </a:rPr>
              <a:t> </a:t>
            </a:r>
            <a:r>
              <a:rPr sz="1400" b="1" spc="-3" dirty="0">
                <a:latin typeface="Arial"/>
                <a:cs typeface="Arial"/>
              </a:rPr>
              <a:t>EXPOSICIÓN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43200" y="1985411"/>
            <a:ext cx="2521130" cy="254436"/>
          </a:xfrm>
          <a:prstGeom prst="rect">
            <a:avLst/>
          </a:prstGeom>
        </p:spPr>
        <p:txBody>
          <a:bodyPr vert="horz" wrap="square" lIns="0" tIns="8135" rIns="0" bIns="0" rtlCol="0">
            <a:spAutoFit/>
          </a:bodyPr>
          <a:lstStyle/>
          <a:p>
            <a:pPr marL="8136">
              <a:spcBef>
                <a:spcPts val="64"/>
              </a:spcBef>
            </a:pPr>
            <a:r>
              <a:rPr sz="1600" dirty="0">
                <a:latin typeface="Arial"/>
                <a:cs typeface="Arial"/>
              </a:rPr>
              <a:t>Nombre y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3" dirty="0">
                <a:latin typeface="Arial"/>
                <a:cs typeface="Arial"/>
              </a:rPr>
              <a:t>apellido: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43200" y="2365943"/>
            <a:ext cx="1410842" cy="223658"/>
          </a:xfrm>
          <a:prstGeom prst="rect">
            <a:avLst/>
          </a:prstGeom>
        </p:spPr>
        <p:txBody>
          <a:bodyPr vert="horz" wrap="square" lIns="0" tIns="8135" rIns="0" bIns="0" rtlCol="0">
            <a:spAutoFit/>
          </a:bodyPr>
          <a:lstStyle/>
          <a:p>
            <a:pPr marL="8136">
              <a:spcBef>
                <a:spcPts val="64"/>
              </a:spcBef>
            </a:pPr>
            <a:r>
              <a:rPr lang="es-CL" sz="1400" b="1" spc="-19" dirty="0" smtClean="0">
                <a:latin typeface="Arial"/>
                <a:cs typeface="Arial"/>
              </a:rPr>
              <a:t>Asignatura</a:t>
            </a:r>
            <a:r>
              <a:rPr sz="1400" b="1" dirty="0" smtClean="0">
                <a:latin typeface="Arial"/>
                <a:cs typeface="Arial"/>
              </a:rPr>
              <a:t>: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29201" y="2396721"/>
            <a:ext cx="914400" cy="192880"/>
          </a:xfrm>
          <a:prstGeom prst="rect">
            <a:avLst/>
          </a:prstGeom>
        </p:spPr>
        <p:txBody>
          <a:bodyPr vert="horz" wrap="square" lIns="0" tIns="8135" rIns="0" bIns="0" rtlCol="0">
            <a:spAutoFit/>
          </a:bodyPr>
          <a:lstStyle/>
          <a:p>
            <a:pPr marL="8136">
              <a:spcBef>
                <a:spcPts val="64"/>
              </a:spcBef>
            </a:pPr>
            <a:r>
              <a:rPr sz="1200" b="1" spc="-3" dirty="0">
                <a:latin typeface="Arial"/>
                <a:cs typeface="Arial"/>
              </a:rPr>
              <a:t>S</a:t>
            </a:r>
            <a:r>
              <a:rPr sz="1200" b="1" dirty="0">
                <a:latin typeface="Arial"/>
                <a:cs typeface="Arial"/>
              </a:rPr>
              <a:t>e</a:t>
            </a:r>
            <a:r>
              <a:rPr sz="1200" b="1" spc="-3" dirty="0">
                <a:latin typeface="Arial"/>
                <a:cs typeface="Arial"/>
              </a:rPr>
              <a:t>c</a:t>
            </a:r>
            <a:r>
              <a:rPr sz="1200" b="1" dirty="0">
                <a:latin typeface="Arial"/>
                <a:cs typeface="Arial"/>
              </a:rPr>
              <a:t>ció</a:t>
            </a:r>
            <a:r>
              <a:rPr sz="1200" b="1" spc="-3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: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191913" y="2396721"/>
            <a:ext cx="888155" cy="192880"/>
          </a:xfrm>
          <a:prstGeom prst="rect">
            <a:avLst/>
          </a:prstGeom>
        </p:spPr>
        <p:txBody>
          <a:bodyPr vert="horz" wrap="square" lIns="0" tIns="8135" rIns="0" bIns="0" rtlCol="0">
            <a:spAutoFit/>
          </a:bodyPr>
          <a:lstStyle/>
          <a:p>
            <a:pPr marL="8136">
              <a:spcBef>
                <a:spcPts val="64"/>
              </a:spcBef>
            </a:pPr>
            <a:r>
              <a:rPr sz="1200" b="1" spc="-3" dirty="0" err="1" smtClean="0">
                <a:latin typeface="Arial"/>
                <a:cs typeface="Arial"/>
              </a:rPr>
              <a:t>Feha</a:t>
            </a:r>
            <a:r>
              <a:rPr sz="1200" dirty="0">
                <a:latin typeface="Arial"/>
                <a:cs typeface="Arial"/>
              </a:rPr>
              <a:t>:</a:t>
            </a:r>
          </a:p>
        </p:txBody>
      </p:sp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759778"/>
              </p:ext>
            </p:extLst>
          </p:nvPr>
        </p:nvGraphicFramePr>
        <p:xfrm>
          <a:off x="3043644" y="2648913"/>
          <a:ext cx="6622869" cy="38865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1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3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75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2008">
                <a:tc>
                  <a:txBody>
                    <a:bodyPr/>
                    <a:lstStyle/>
                    <a:p>
                      <a:pPr marL="261620">
                        <a:lnSpc>
                          <a:spcPts val="1290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TIEMPO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TÍTULO: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20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RECURSOS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AUDIOVISUALES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5974">
                <a:tc gridSpan="3">
                  <a:txBody>
                    <a:bodyPr/>
                    <a:lstStyle/>
                    <a:p>
                      <a:pPr marL="1776730">
                        <a:lnSpc>
                          <a:spcPts val="1265"/>
                        </a:lnSpc>
                      </a:pPr>
                      <a:endParaRPr lang="es-CL" sz="1600" b="1" spc="-5" dirty="0" smtClean="0">
                        <a:latin typeface="Arial"/>
                        <a:cs typeface="Arial"/>
                      </a:endParaRPr>
                    </a:p>
                    <a:p>
                      <a:pPr marL="1776730">
                        <a:lnSpc>
                          <a:spcPts val="1265"/>
                        </a:lnSpc>
                      </a:pPr>
                      <a:r>
                        <a:rPr lang="es-CL" sz="1600" b="1" spc="-5" dirty="0" smtClean="0">
                          <a:latin typeface="Arial"/>
                          <a:cs typeface="Arial"/>
                        </a:rPr>
                        <a:t>             MOTIVACIÓN </a:t>
                      </a:r>
                    </a:p>
                    <a:p>
                      <a:pPr marL="1776730">
                        <a:lnSpc>
                          <a:spcPts val="1265"/>
                        </a:lnSpc>
                      </a:pPr>
                      <a:r>
                        <a:rPr lang="es-CL" sz="1600" b="1" spc="-5" dirty="0" smtClean="0">
                          <a:latin typeface="Arial"/>
                          <a:cs typeface="Arial"/>
                        </a:rPr>
                        <a:t>              </a:t>
                      </a:r>
                    </a:p>
                    <a:p>
                      <a:pPr marL="1776730">
                        <a:lnSpc>
                          <a:spcPts val="1265"/>
                        </a:lnSpc>
                      </a:pPr>
                      <a:r>
                        <a:rPr lang="es-CL" sz="1600" b="1" spc="-5" dirty="0" smtClean="0">
                          <a:latin typeface="Arial"/>
                          <a:cs typeface="Arial"/>
                        </a:rPr>
                        <a:t>               PORTADA</a:t>
                      </a:r>
                    </a:p>
                    <a:p>
                      <a:pPr marL="1776730">
                        <a:lnSpc>
                          <a:spcPts val="1265"/>
                        </a:lnSpc>
                      </a:pPr>
                      <a:r>
                        <a:rPr lang="es-CL" sz="1600" b="1" spc="-5" dirty="0" smtClean="0">
                          <a:latin typeface="Arial"/>
                          <a:cs typeface="Arial"/>
                        </a:rPr>
                        <a:t>          </a:t>
                      </a:r>
                    </a:p>
                    <a:p>
                      <a:pPr marL="1776730">
                        <a:lnSpc>
                          <a:spcPts val="1265"/>
                        </a:lnSpc>
                      </a:pPr>
                      <a:r>
                        <a:rPr lang="es-CL" sz="1600" b="1" spc="-5" dirty="0" smtClean="0">
                          <a:latin typeface="Arial"/>
                          <a:cs typeface="Arial"/>
                        </a:rPr>
                        <a:t>            </a:t>
                      </a:r>
                      <a:r>
                        <a:rPr sz="1600" b="1" spc="-5" dirty="0" smtClean="0">
                          <a:latin typeface="Arial"/>
                          <a:cs typeface="Arial"/>
                        </a:rPr>
                        <a:t>INTRODUCCIÓN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45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994">
                <a:tc gridSpan="3">
                  <a:txBody>
                    <a:bodyPr/>
                    <a:lstStyle/>
                    <a:p>
                      <a:pPr marL="1700530">
                        <a:lnSpc>
                          <a:spcPts val="1265"/>
                        </a:lnSpc>
                      </a:pPr>
                      <a:r>
                        <a:rPr lang="es-CL" sz="1800" b="1" spc="-5" dirty="0" smtClean="0">
                          <a:latin typeface="Arial"/>
                          <a:cs typeface="Arial"/>
                        </a:rPr>
                        <a:t>             </a:t>
                      </a:r>
                      <a:r>
                        <a:rPr sz="1800" b="1" spc="-5" dirty="0" smtClean="0">
                          <a:latin typeface="Arial"/>
                          <a:cs typeface="Arial"/>
                        </a:rPr>
                        <a:t>DESARROLLO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994">
                <a:tc gridSpan="3">
                  <a:txBody>
                    <a:bodyPr/>
                    <a:lstStyle/>
                    <a:p>
                      <a:pPr algn="ctr">
                        <a:lnSpc>
                          <a:spcPts val="1265"/>
                        </a:lnSpc>
                      </a:pPr>
                      <a:r>
                        <a:rPr sz="1800" b="1" spc="-5" dirty="0" smtClean="0">
                          <a:latin typeface="Arial"/>
                          <a:cs typeface="Arial"/>
                        </a:rPr>
                        <a:t>CONCLUSIÓN</a:t>
                      </a:r>
                      <a:r>
                        <a:rPr lang="es-CL" sz="1800" b="1" spc="-5" dirty="0" smtClean="0">
                          <a:latin typeface="Arial"/>
                          <a:cs typeface="Arial"/>
                        </a:rPr>
                        <a:t> SÍNTESIS MÁS</a:t>
                      </a:r>
                      <a:r>
                        <a:rPr lang="es-CL" sz="1800" b="1" spc="-5" baseline="0" dirty="0" smtClean="0">
                          <a:latin typeface="Arial"/>
                          <a:cs typeface="Arial"/>
                        </a:rPr>
                        <a:t> REFORZAMIENTO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42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800" dirty="0" smtClean="0">
                          <a:latin typeface="Times New Roman"/>
                          <a:cs typeface="Times New Roman"/>
                        </a:rPr>
                        <a:t>                                            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800" dirty="0" smtClean="0">
                          <a:latin typeface="Times New Roman"/>
                          <a:cs typeface="Times New Roman"/>
                        </a:rPr>
                        <a:t>                     </a:t>
                      </a:r>
                      <a:r>
                        <a:rPr lang="es-CL" sz="1800" b="1" dirty="0" smtClean="0">
                          <a:latin typeface="Times New Roman"/>
                          <a:cs typeface="Times New Roman"/>
                        </a:rPr>
                        <a:t>DESPEDIDA Y GRACIAS </a:t>
                      </a:r>
                      <a:endParaRPr sz="18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885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872446" y="401669"/>
            <a:ext cx="6866011" cy="1214212"/>
          </a:xfrm>
          <a:prstGeom prst="rect">
            <a:avLst/>
          </a:prstGeom>
        </p:spPr>
        <p:txBody>
          <a:bodyPr vert="horz" wrap="square" lIns="0" tIns="8542" rIns="0" bIns="0" rtlCol="0">
            <a:spAutoFit/>
          </a:bodyPr>
          <a:lstStyle/>
          <a:p>
            <a:pPr marL="8136" marR="3254" algn="just">
              <a:lnSpc>
                <a:spcPct val="110500"/>
              </a:lnSpc>
              <a:spcBef>
                <a:spcPts val="67"/>
              </a:spcBef>
            </a:pPr>
            <a:r>
              <a:rPr dirty="0">
                <a:latin typeface="Arial"/>
                <a:cs typeface="Arial"/>
              </a:rPr>
              <a:t>Además,</a:t>
            </a:r>
            <a:r>
              <a:rPr spc="-26" dirty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como</a:t>
            </a:r>
            <a:r>
              <a:rPr spc="-26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sostienen</a:t>
            </a:r>
            <a:r>
              <a:rPr spc="-26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Fonseca</a:t>
            </a:r>
            <a:r>
              <a:rPr spc="-26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et</a:t>
            </a:r>
            <a:r>
              <a:rPr spc="-22" dirty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al.</a:t>
            </a:r>
            <a:r>
              <a:rPr spc="-29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(2011)</a:t>
            </a:r>
            <a:r>
              <a:rPr spc="-22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el</a:t>
            </a:r>
            <a:r>
              <a:rPr spc="-32" dirty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expositor</a:t>
            </a:r>
            <a:r>
              <a:rPr spc="-16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debe</a:t>
            </a:r>
            <a:r>
              <a:rPr spc="-29" dirty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tener</a:t>
            </a:r>
            <a:r>
              <a:rPr spc="-22" dirty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ciertas</a:t>
            </a:r>
            <a:r>
              <a:rPr spc="-26" dirty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cualidades  </a:t>
            </a:r>
            <a:r>
              <a:rPr dirty="0">
                <a:latin typeface="Arial"/>
                <a:cs typeface="Arial"/>
              </a:rPr>
              <a:t>para </a:t>
            </a:r>
            <a:r>
              <a:rPr spc="-3" dirty="0">
                <a:latin typeface="Arial"/>
                <a:cs typeface="Arial"/>
              </a:rPr>
              <a:t>realizar </a:t>
            </a:r>
            <a:r>
              <a:rPr dirty="0">
                <a:latin typeface="Arial"/>
                <a:cs typeface="Arial"/>
              </a:rPr>
              <a:t>una </a:t>
            </a:r>
            <a:r>
              <a:rPr spc="-3" dirty="0">
                <a:latin typeface="Arial"/>
                <a:cs typeface="Arial"/>
              </a:rPr>
              <a:t>conferencia, ponencia, exposición académica </a:t>
            </a:r>
            <a:r>
              <a:rPr dirty="0">
                <a:latin typeface="Arial"/>
                <a:cs typeface="Arial"/>
              </a:rPr>
              <a:t>y todo </a:t>
            </a:r>
            <a:r>
              <a:rPr spc="-3" dirty="0">
                <a:latin typeface="Arial"/>
                <a:cs typeface="Arial"/>
              </a:rPr>
              <a:t>tipo </a:t>
            </a:r>
            <a:r>
              <a:rPr dirty="0">
                <a:latin typeface="Arial"/>
                <a:cs typeface="Arial"/>
              </a:rPr>
              <a:t>de </a:t>
            </a:r>
            <a:r>
              <a:rPr spc="-3" dirty="0">
                <a:latin typeface="Arial"/>
                <a:cs typeface="Arial"/>
              </a:rPr>
              <a:t>discurso  informativo </a:t>
            </a:r>
            <a:r>
              <a:rPr dirty="0">
                <a:latin typeface="Arial"/>
                <a:cs typeface="Arial"/>
              </a:rPr>
              <a:t>con</a:t>
            </a:r>
            <a:r>
              <a:rPr spc="6" dirty="0">
                <a:latin typeface="Arial"/>
                <a:cs typeface="Arial"/>
              </a:rPr>
              <a:t> </a:t>
            </a:r>
            <a:r>
              <a:rPr spc="-3" dirty="0">
                <a:latin typeface="Arial"/>
                <a:cs typeface="Arial"/>
              </a:rPr>
              <a:t>efectividad:</a:t>
            </a:r>
            <a:endParaRPr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36454" y="185913"/>
            <a:ext cx="2756415" cy="557284"/>
          </a:xfrm>
          <a:prstGeom prst="rect">
            <a:avLst/>
          </a:prstGeom>
          <a:ln w="6096">
            <a:solidFill>
              <a:srgbClr val="A4A4A4"/>
            </a:solidFill>
          </a:ln>
        </p:spPr>
        <p:txBody>
          <a:bodyPr vert="horz" wrap="square" lIns="0" tIns="3254" rIns="0" bIns="0" rtlCol="0">
            <a:spAutoFit/>
          </a:bodyPr>
          <a:lstStyle/>
          <a:p>
            <a:pPr>
              <a:spcBef>
                <a:spcPts val="26"/>
              </a:spcBef>
            </a:pPr>
            <a:endParaRPr dirty="0">
              <a:latin typeface="Times New Roman"/>
              <a:cs typeface="Times New Roman"/>
            </a:endParaRPr>
          </a:p>
          <a:p>
            <a:pPr marL="130577"/>
            <a:r>
              <a:rPr b="1" spc="-3" dirty="0">
                <a:latin typeface="Arial"/>
                <a:cs typeface="Arial"/>
              </a:rPr>
              <a:t>EXPOSITOR</a:t>
            </a:r>
            <a:endParaRPr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55718" y="1585287"/>
            <a:ext cx="1845985" cy="273329"/>
          </a:xfrm>
          <a:prstGeom prst="rect">
            <a:avLst/>
          </a:prstGeom>
          <a:solidFill>
            <a:srgbClr val="D9D9D9"/>
          </a:solidFill>
          <a:ln w="12192">
            <a:solidFill>
              <a:srgbClr val="000000"/>
            </a:solidFill>
          </a:ln>
        </p:spPr>
        <p:txBody>
          <a:bodyPr vert="horz" wrap="square" lIns="0" tIns="26846" rIns="0" bIns="0" rtlCol="0">
            <a:spAutoFit/>
          </a:bodyPr>
          <a:lstStyle/>
          <a:p>
            <a:pPr marL="63051">
              <a:spcBef>
                <a:spcPts val="211"/>
              </a:spcBef>
            </a:pPr>
            <a:r>
              <a:rPr sz="1600" spc="-3" dirty="0">
                <a:latin typeface="Arial"/>
                <a:cs typeface="Arial"/>
              </a:rPr>
              <a:t>Tener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3" dirty="0">
                <a:latin typeface="Arial"/>
                <a:cs typeface="Arial"/>
              </a:rPr>
              <a:t>conocimiento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03523" y="2244094"/>
            <a:ext cx="1798180" cy="520373"/>
          </a:xfrm>
          <a:prstGeom prst="rect">
            <a:avLst/>
          </a:prstGeom>
          <a:solidFill>
            <a:srgbClr val="D9D9D9"/>
          </a:solidFill>
          <a:ln w="12192">
            <a:solidFill>
              <a:srgbClr val="000000"/>
            </a:solidFill>
          </a:ln>
        </p:spPr>
        <p:txBody>
          <a:bodyPr vert="horz" wrap="square" lIns="0" tIns="27660" rIns="0" bIns="0" rtlCol="0">
            <a:spAutoFit/>
          </a:bodyPr>
          <a:lstStyle/>
          <a:p>
            <a:pPr marL="63051">
              <a:spcBef>
                <a:spcPts val="218"/>
              </a:spcBef>
            </a:pPr>
            <a:r>
              <a:rPr sz="1600" dirty="0">
                <a:latin typeface="Arial"/>
                <a:cs typeface="Arial"/>
              </a:rPr>
              <a:t>Ser </a:t>
            </a:r>
            <a:r>
              <a:rPr sz="1600" spc="-3" dirty="0">
                <a:latin typeface="Arial"/>
                <a:cs typeface="Arial"/>
              </a:rPr>
              <a:t>claro </a:t>
            </a:r>
            <a:r>
              <a:rPr sz="1600" dirty="0">
                <a:latin typeface="Arial"/>
                <a:cs typeface="Arial"/>
              </a:rPr>
              <a:t>Ser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3" dirty="0">
                <a:latin typeface="Arial"/>
                <a:cs typeface="Arial"/>
              </a:rPr>
              <a:t>concreto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96678" y="3149945"/>
            <a:ext cx="1358910" cy="765772"/>
          </a:xfrm>
          <a:prstGeom prst="rect">
            <a:avLst/>
          </a:prstGeom>
          <a:solidFill>
            <a:srgbClr val="D9D9D9"/>
          </a:solidFill>
          <a:ln w="12192">
            <a:solidFill>
              <a:srgbClr val="000000"/>
            </a:solidFill>
          </a:ln>
        </p:spPr>
        <p:txBody>
          <a:bodyPr vert="horz" wrap="square" lIns="0" tIns="26846" rIns="0" bIns="0" rtlCol="0">
            <a:spAutoFit/>
          </a:bodyPr>
          <a:lstStyle/>
          <a:p>
            <a:pPr marL="63051">
              <a:spcBef>
                <a:spcPts val="211"/>
              </a:spcBef>
            </a:pPr>
            <a:r>
              <a:rPr sz="1600" spc="-3" dirty="0">
                <a:latin typeface="Arial"/>
                <a:cs typeface="Arial"/>
              </a:rPr>
              <a:t>Tener convicción </a:t>
            </a:r>
            <a:r>
              <a:rPr sz="1600" dirty="0" err="1">
                <a:latin typeface="Arial"/>
                <a:cs typeface="Arial"/>
              </a:rPr>
              <a:t>en</a:t>
            </a:r>
            <a:r>
              <a:rPr sz="1600" spc="3" dirty="0">
                <a:latin typeface="Arial"/>
                <a:cs typeface="Arial"/>
              </a:rPr>
              <a:t> </a:t>
            </a:r>
            <a:r>
              <a:rPr sz="1600" dirty="0" err="1">
                <a:latin typeface="Arial"/>
                <a:cs typeface="Arial"/>
              </a:rPr>
              <a:t>sus</a:t>
            </a:r>
            <a:r>
              <a:rPr lang="es-CL" sz="1600" dirty="0">
                <a:latin typeface="Arial"/>
                <a:cs typeface="Arial"/>
              </a:rPr>
              <a:t>  ideas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32229" y="4595727"/>
            <a:ext cx="1287807" cy="519551"/>
          </a:xfrm>
          <a:prstGeom prst="rect">
            <a:avLst/>
          </a:prstGeom>
          <a:solidFill>
            <a:srgbClr val="D9D9D9"/>
          </a:solidFill>
          <a:ln w="12192">
            <a:solidFill>
              <a:srgbClr val="000000"/>
            </a:solidFill>
          </a:ln>
        </p:spPr>
        <p:txBody>
          <a:bodyPr vert="horz" wrap="square" lIns="0" tIns="26846" rIns="0" bIns="0" rtlCol="0">
            <a:spAutoFit/>
          </a:bodyPr>
          <a:lstStyle/>
          <a:p>
            <a:pPr marL="63051">
              <a:spcBef>
                <a:spcPts val="211"/>
              </a:spcBef>
            </a:pPr>
            <a:r>
              <a:rPr sz="1600" dirty="0">
                <a:latin typeface="Arial"/>
                <a:cs typeface="Arial"/>
              </a:rPr>
              <a:t>Ser </a:t>
            </a:r>
            <a:r>
              <a:rPr sz="1600" spc="-3" dirty="0">
                <a:latin typeface="Arial"/>
                <a:cs typeface="Arial"/>
              </a:rPr>
              <a:t>coherente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723588" y="3349014"/>
            <a:ext cx="1904214" cy="778135"/>
          </a:xfrm>
          <a:custGeom>
            <a:avLst/>
            <a:gdLst/>
            <a:ahLst/>
            <a:cxnLst/>
            <a:rect l="l" t="t" r="r" b="b"/>
            <a:pathLst>
              <a:path w="1228725" h="1214755">
                <a:moveTo>
                  <a:pt x="0" y="303656"/>
                </a:moveTo>
                <a:lnTo>
                  <a:pt x="621029" y="303656"/>
                </a:lnTo>
                <a:lnTo>
                  <a:pt x="621029" y="0"/>
                </a:lnTo>
                <a:lnTo>
                  <a:pt x="1228344" y="607314"/>
                </a:lnTo>
                <a:lnTo>
                  <a:pt x="621029" y="1214627"/>
                </a:lnTo>
                <a:lnTo>
                  <a:pt x="621029" y="910971"/>
                </a:lnTo>
                <a:lnTo>
                  <a:pt x="0" y="910971"/>
                </a:lnTo>
                <a:lnTo>
                  <a:pt x="0" y="303656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2000" dirty="0"/>
          </a:p>
        </p:txBody>
      </p:sp>
      <p:sp>
        <p:nvSpPr>
          <p:cNvPr id="16" name="object 16"/>
          <p:cNvSpPr txBox="1"/>
          <p:nvPr/>
        </p:nvSpPr>
        <p:spPr>
          <a:xfrm>
            <a:off x="4392869" y="3604975"/>
            <a:ext cx="1126768" cy="254025"/>
          </a:xfrm>
          <a:prstGeom prst="rect">
            <a:avLst/>
          </a:prstGeom>
        </p:spPr>
        <p:txBody>
          <a:bodyPr vert="horz" wrap="square" lIns="0" tIns="7728" rIns="0" bIns="0" rtlCol="0">
            <a:spAutoFit/>
          </a:bodyPr>
          <a:lstStyle/>
          <a:p>
            <a:pPr marL="8136">
              <a:spcBef>
                <a:spcPts val="61"/>
              </a:spcBef>
            </a:pPr>
            <a:r>
              <a:rPr sz="1600" b="1" spc="-6" dirty="0">
                <a:latin typeface="Calibri"/>
                <a:cs typeface="Calibri"/>
              </a:rPr>
              <a:t>CU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-3" dirty="0">
                <a:latin typeface="Calibri"/>
                <a:cs typeface="Calibri"/>
              </a:rPr>
              <a:t>L</a:t>
            </a:r>
            <a:r>
              <a:rPr sz="1600" b="1" dirty="0">
                <a:latin typeface="Calibri"/>
                <a:cs typeface="Calibri"/>
              </a:rPr>
              <a:t>ID</a:t>
            </a:r>
            <a:r>
              <a:rPr sz="1600" b="1" spc="-6" dirty="0">
                <a:latin typeface="Calibri"/>
                <a:cs typeface="Calibri"/>
              </a:rPr>
              <a:t>A</a:t>
            </a:r>
            <a:r>
              <a:rPr sz="1600" b="1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3" dirty="0">
                <a:latin typeface="Calibri"/>
                <a:cs typeface="Calibri"/>
              </a:rPr>
              <a:t>S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15059" y="2244094"/>
            <a:ext cx="2824091" cy="31733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xfrm>
            <a:off x="12826548" y="257447"/>
            <a:ext cx="1757210" cy="20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8136"/>
            <a:r>
              <a:rPr spc="-3" dirty="0"/>
              <a:t>h</a:t>
            </a:r>
            <a:r>
              <a:rPr spc="10" dirty="0"/>
              <a:t> </a:t>
            </a:r>
            <a:r>
              <a:rPr spc="-3" dirty="0"/>
              <a:t>t</a:t>
            </a:r>
            <a:r>
              <a:rPr spc="13" dirty="0"/>
              <a:t> </a:t>
            </a:r>
            <a:r>
              <a:rPr spc="-3" dirty="0"/>
              <a:t>t</a:t>
            </a:r>
            <a:r>
              <a:rPr spc="13" dirty="0"/>
              <a:t> </a:t>
            </a:r>
            <a:r>
              <a:rPr spc="-3" dirty="0"/>
              <a:t>p</a:t>
            </a:r>
            <a:r>
              <a:rPr spc="10" dirty="0"/>
              <a:t> </a:t>
            </a:r>
            <a:r>
              <a:rPr spc="-3" dirty="0"/>
              <a:t>:</a:t>
            </a:r>
            <a:r>
              <a:rPr spc="13" dirty="0"/>
              <a:t> </a:t>
            </a:r>
            <a:r>
              <a:rPr spc="-3" dirty="0"/>
              <a:t>/</a:t>
            </a:r>
            <a:r>
              <a:rPr spc="13" dirty="0"/>
              <a:t> </a:t>
            </a:r>
            <a:r>
              <a:rPr spc="-3" dirty="0"/>
              <a:t>/</a:t>
            </a:r>
            <a:r>
              <a:rPr spc="19" dirty="0"/>
              <a:t> </a:t>
            </a:r>
            <a:r>
              <a:rPr spc="-3" dirty="0"/>
              <a:t>w</a:t>
            </a:r>
            <a:r>
              <a:rPr spc="16" dirty="0"/>
              <a:t> </a:t>
            </a:r>
            <a:r>
              <a:rPr spc="-3" dirty="0"/>
              <a:t>w</a:t>
            </a:r>
            <a:r>
              <a:rPr spc="13" dirty="0"/>
              <a:t> </a:t>
            </a:r>
            <a:r>
              <a:rPr spc="-3" dirty="0"/>
              <a:t>w</a:t>
            </a:r>
            <a:r>
              <a:rPr spc="13" dirty="0"/>
              <a:t> </a:t>
            </a:r>
            <a:r>
              <a:rPr spc="-3" dirty="0"/>
              <a:t>.</a:t>
            </a:r>
            <a:r>
              <a:rPr spc="13" dirty="0"/>
              <a:t> </a:t>
            </a:r>
            <a:r>
              <a:rPr spc="-3" dirty="0"/>
              <a:t>u</a:t>
            </a:r>
            <a:r>
              <a:rPr spc="10" dirty="0"/>
              <a:t> </a:t>
            </a:r>
            <a:r>
              <a:rPr spc="-3" dirty="0"/>
              <a:t>s</a:t>
            </a:r>
            <a:r>
              <a:rPr spc="16" dirty="0"/>
              <a:t> </a:t>
            </a:r>
            <a:r>
              <a:rPr spc="-3" dirty="0"/>
              <a:t>m</a:t>
            </a:r>
            <a:r>
              <a:rPr spc="19" dirty="0"/>
              <a:t> </a:t>
            </a:r>
            <a:r>
              <a:rPr spc="-3" dirty="0"/>
              <a:t>p</a:t>
            </a:r>
            <a:r>
              <a:rPr spc="10" dirty="0"/>
              <a:t> </a:t>
            </a:r>
            <a:r>
              <a:rPr spc="-3" dirty="0"/>
              <a:t>.</a:t>
            </a:r>
            <a:r>
              <a:rPr spc="13" dirty="0"/>
              <a:t> </a:t>
            </a:r>
            <a:r>
              <a:rPr spc="-3" dirty="0"/>
              <a:t>e</a:t>
            </a:r>
            <a:r>
              <a:rPr spc="13" dirty="0"/>
              <a:t> </a:t>
            </a:r>
            <a:r>
              <a:rPr spc="-3" dirty="0"/>
              <a:t>d</a:t>
            </a:r>
            <a:r>
              <a:rPr spc="19" dirty="0"/>
              <a:t> </a:t>
            </a:r>
            <a:r>
              <a:rPr spc="-3" dirty="0"/>
              <a:t>u</a:t>
            </a:r>
            <a:r>
              <a:rPr spc="10" dirty="0"/>
              <a:t> </a:t>
            </a:r>
            <a:r>
              <a:rPr spc="-3" dirty="0"/>
              <a:t>.</a:t>
            </a:r>
            <a:r>
              <a:rPr spc="13" dirty="0"/>
              <a:t> </a:t>
            </a:r>
            <a:r>
              <a:rPr spc="-3" dirty="0"/>
              <a:t>p</a:t>
            </a:r>
            <a:r>
              <a:rPr spc="10" dirty="0"/>
              <a:t> </a:t>
            </a:r>
            <a:r>
              <a:rPr spc="-3" dirty="0"/>
              <a:t>e</a:t>
            </a:r>
            <a:r>
              <a:rPr spc="19" dirty="0"/>
              <a:t> </a:t>
            </a:r>
            <a:r>
              <a:rPr spc="-3" dirty="0"/>
              <a:t>/</a:t>
            </a:r>
            <a:r>
              <a:rPr spc="13" dirty="0"/>
              <a:t> </a:t>
            </a:r>
            <a:r>
              <a:rPr spc="-3" dirty="0"/>
              <a:t>e</a:t>
            </a:r>
            <a:r>
              <a:rPr spc="10" dirty="0"/>
              <a:t> </a:t>
            </a:r>
            <a:r>
              <a:rPr spc="-3" dirty="0"/>
              <a:t>s</a:t>
            </a:r>
            <a:r>
              <a:rPr spc="19" dirty="0"/>
              <a:t> </a:t>
            </a:r>
            <a:r>
              <a:rPr spc="-3" dirty="0"/>
              <a:t>t</a:t>
            </a:r>
            <a:r>
              <a:rPr spc="13" dirty="0"/>
              <a:t> </a:t>
            </a:r>
            <a:r>
              <a:rPr spc="-3" dirty="0"/>
              <a:t>u</a:t>
            </a:r>
            <a:r>
              <a:rPr spc="10" dirty="0"/>
              <a:t> </a:t>
            </a:r>
            <a:r>
              <a:rPr spc="-3" dirty="0"/>
              <a:t>d</a:t>
            </a:r>
            <a:r>
              <a:rPr spc="19" dirty="0"/>
              <a:t> </a:t>
            </a:r>
            <a:r>
              <a:rPr spc="-3" dirty="0"/>
              <a:t>i</a:t>
            </a:r>
            <a:r>
              <a:rPr spc="10" dirty="0"/>
              <a:t> </a:t>
            </a:r>
            <a:r>
              <a:rPr spc="-3" dirty="0"/>
              <a:t>o</a:t>
            </a:r>
            <a:r>
              <a:rPr spc="19" dirty="0"/>
              <a:t> </a:t>
            </a:r>
            <a:r>
              <a:rPr spc="-3" dirty="0"/>
              <a:t>s</a:t>
            </a:r>
            <a:r>
              <a:rPr spc="16" dirty="0"/>
              <a:t> </a:t>
            </a:r>
            <a:r>
              <a:rPr spc="-3" dirty="0"/>
              <a:t>g</a:t>
            </a:r>
            <a:r>
              <a:rPr spc="10" dirty="0"/>
              <a:t> </a:t>
            </a:r>
            <a:r>
              <a:rPr spc="-3" dirty="0"/>
              <a:t>e</a:t>
            </a:r>
            <a:r>
              <a:rPr spc="13" dirty="0"/>
              <a:t> </a:t>
            </a:r>
            <a:r>
              <a:rPr spc="-3" dirty="0"/>
              <a:t>n</a:t>
            </a:r>
            <a:r>
              <a:rPr spc="10" dirty="0"/>
              <a:t> </a:t>
            </a:r>
            <a:r>
              <a:rPr spc="-3" dirty="0"/>
              <a:t>e</a:t>
            </a:r>
            <a:r>
              <a:rPr spc="10" dirty="0"/>
              <a:t> </a:t>
            </a:r>
            <a:r>
              <a:rPr spc="-3" dirty="0"/>
              <a:t>r</a:t>
            </a:r>
            <a:r>
              <a:rPr spc="16" dirty="0"/>
              <a:t> </a:t>
            </a:r>
            <a:r>
              <a:rPr spc="-3" dirty="0"/>
              <a:t>a</a:t>
            </a:r>
            <a:r>
              <a:rPr spc="19" dirty="0"/>
              <a:t> </a:t>
            </a:r>
            <a:r>
              <a:rPr spc="-3" dirty="0"/>
              <a:t>l</a:t>
            </a:r>
            <a:r>
              <a:rPr spc="10" dirty="0"/>
              <a:t> </a:t>
            </a:r>
            <a:r>
              <a:rPr spc="-3" dirty="0"/>
              <a:t>e</a:t>
            </a:r>
            <a:r>
              <a:rPr spc="10" dirty="0"/>
              <a:t> </a:t>
            </a:r>
            <a:r>
              <a:rPr spc="-3" dirty="0"/>
              <a:t>s</a:t>
            </a:r>
            <a:r>
              <a:rPr spc="54" dirty="0"/>
              <a:t> </a:t>
            </a:r>
            <a:r>
              <a:rPr b="1" spc="-3" dirty="0"/>
              <a:t>/</a:t>
            </a:r>
            <a:r>
              <a:rPr b="1" spc="16" dirty="0"/>
              <a:t> </a:t>
            </a:r>
            <a:r>
              <a:rPr sz="705" dirty="0">
                <a:latin typeface="Calibri"/>
                <a:cs typeface="Calibri"/>
              </a:rPr>
              <a:t>|</a:t>
            </a:r>
            <a:fld id="{81D60167-4931-47E6-BA6A-407CBD079E47}" type="slidenum">
              <a:rPr sz="705" dirty="0"/>
              <a:pPr marL="8136"/>
              <a:t>3</a:t>
            </a:fld>
            <a:endParaRPr sz="705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833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225353"/>
              </p:ext>
            </p:extLst>
          </p:nvPr>
        </p:nvGraphicFramePr>
        <p:xfrm>
          <a:off x="0" y="89452"/>
          <a:ext cx="10790028" cy="80062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71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014">
                  <a:extLst>
                    <a:ext uri="{9D8B030D-6E8A-4147-A177-3AD203B41FA5}">
                      <a16:colId xmlns:a16="http://schemas.microsoft.com/office/drawing/2014/main" val="2090206339"/>
                    </a:ext>
                  </a:extLst>
                </a:gridCol>
                <a:gridCol w="6305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014">
                  <a:extLst>
                    <a:ext uri="{9D8B030D-6E8A-4147-A177-3AD203B41FA5}">
                      <a16:colId xmlns:a16="http://schemas.microsoft.com/office/drawing/2014/main" val="3644049259"/>
                    </a:ext>
                  </a:extLst>
                </a:gridCol>
                <a:gridCol w="22778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8113">
                <a:tc>
                  <a:txBody>
                    <a:bodyPr/>
                    <a:lstStyle/>
                    <a:p>
                      <a:pPr marL="635" algn="ctr">
                        <a:lnSpc>
                          <a:spcPts val="11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sz="1200" dirty="0"/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147445">
                        <a:lnSpc>
                          <a:spcPts val="1100"/>
                        </a:lnSpc>
                      </a:pPr>
                      <a:r>
                        <a:rPr lang="es-ES" sz="2000" b="1" spc="-5" dirty="0" smtClean="0">
                          <a:latin typeface="Arial"/>
                          <a:cs typeface="Arial"/>
                        </a:rPr>
                        <a:t>ESTRUCTURA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sz="1200" dirty="0"/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33045">
                        <a:lnSpc>
                          <a:spcPts val="1100"/>
                        </a:lnSpc>
                      </a:pPr>
                      <a:r>
                        <a:rPr sz="1200" b="1" spc="-5" dirty="0" smtClean="0">
                          <a:latin typeface="Arial"/>
                          <a:cs typeface="Arial"/>
                        </a:rPr>
                        <a:t>ELEMENTOS</a:t>
                      </a:r>
                      <a:endParaRPr lang="es-CL" sz="1200" b="1" spc="-5" dirty="0" smtClean="0">
                        <a:latin typeface="Arial"/>
                        <a:cs typeface="Arial"/>
                      </a:endParaRPr>
                    </a:p>
                    <a:p>
                      <a:pPr marL="233045">
                        <a:lnSpc>
                          <a:spcPts val="1100"/>
                        </a:lnSpc>
                      </a:pPr>
                      <a:endParaRPr lang="es-CL" sz="1200" b="1" spc="-5" dirty="0" smtClean="0">
                        <a:latin typeface="Arial"/>
                        <a:cs typeface="Arial"/>
                      </a:endParaRPr>
                    </a:p>
                    <a:p>
                      <a:pPr marL="233045">
                        <a:lnSpc>
                          <a:spcPts val="1100"/>
                        </a:lnSpc>
                      </a:pPr>
                      <a:r>
                        <a:rPr lang="es-CL" sz="1200" b="1" spc="-5" dirty="0" smtClean="0">
                          <a:latin typeface="Arial"/>
                          <a:cs typeface="Arial"/>
                        </a:rPr>
                        <a:t>Motivación 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773">
                <a:tc>
                  <a:txBody>
                    <a:bodyPr/>
                    <a:lstStyle/>
                    <a:p>
                      <a:pPr marL="635" algn="ctr">
                        <a:lnSpc>
                          <a:spcPts val="1100"/>
                        </a:lnSpc>
                      </a:pPr>
                      <a:r>
                        <a:rPr lang="es-CL" sz="1200" b="1" dirty="0" smtClean="0">
                          <a:latin typeface="Arial"/>
                          <a:cs typeface="Arial"/>
                        </a:rPr>
                        <a:t>MOTIVACIÓN</a:t>
                      </a:r>
                    </a:p>
                    <a:p>
                      <a:pPr marL="635" algn="ctr">
                        <a:lnSpc>
                          <a:spcPts val="1100"/>
                        </a:lnSpc>
                      </a:pPr>
                      <a:endParaRPr lang="es-CL" sz="1200" b="1" dirty="0" smtClean="0">
                        <a:latin typeface="Arial"/>
                        <a:cs typeface="Arial"/>
                      </a:endParaRPr>
                    </a:p>
                    <a:p>
                      <a:pPr marL="635" algn="ctr">
                        <a:lnSpc>
                          <a:spcPts val="1100"/>
                        </a:lnSpc>
                      </a:pPr>
                      <a:endParaRPr lang="es-CL" sz="1200" b="1" dirty="0" smtClean="0">
                        <a:latin typeface="Arial"/>
                        <a:cs typeface="Arial"/>
                      </a:endParaRPr>
                    </a:p>
                    <a:p>
                      <a:pPr marL="635" algn="ctr">
                        <a:lnSpc>
                          <a:spcPts val="1100"/>
                        </a:lnSpc>
                      </a:pPr>
                      <a:r>
                        <a:rPr lang="es-CL" sz="1200" b="1" dirty="0" smtClean="0">
                          <a:latin typeface="Arial"/>
                          <a:cs typeface="Arial"/>
                        </a:rPr>
                        <a:t>PORTADA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sz="1200"/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147445">
                        <a:lnSpc>
                          <a:spcPts val="1100"/>
                        </a:lnSpc>
                      </a:pPr>
                      <a:r>
                        <a:rPr lang="es-CL" sz="2000" dirty="0" smtClean="0">
                          <a:latin typeface="Arial"/>
                          <a:cs typeface="Arial"/>
                        </a:rPr>
                        <a:t>Pregunta</a:t>
                      </a:r>
                      <a:r>
                        <a:rPr lang="es-CL" sz="2000" baseline="0" dirty="0" smtClean="0">
                          <a:latin typeface="Arial"/>
                          <a:cs typeface="Arial"/>
                        </a:rPr>
                        <a:t>  retórica , cita textual, hecho curioso, datos, anécdota, </a:t>
                      </a:r>
                      <a:r>
                        <a:rPr lang="es-CL" sz="2000" baseline="0" dirty="0" err="1" smtClean="0">
                          <a:latin typeface="Arial"/>
                          <a:cs typeface="Arial"/>
                        </a:rPr>
                        <a:t>etc</a:t>
                      </a:r>
                      <a:r>
                        <a:rPr lang="es-CL" sz="2000" baseline="0" dirty="0" smtClean="0">
                          <a:latin typeface="Arial"/>
                          <a:cs typeface="Arial"/>
                        </a:rPr>
                        <a:t>-</a:t>
                      </a:r>
                    </a:p>
                    <a:p>
                      <a:pPr marL="1147445">
                        <a:lnSpc>
                          <a:spcPts val="1100"/>
                        </a:lnSpc>
                      </a:pP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sz="1200"/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565934"/>
                  </a:ext>
                </a:extLst>
              </a:tr>
              <a:tr h="142730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INTRODUCCIÓN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DAAA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16535" marR="147320" indent="-148590">
                        <a:lnSpc>
                          <a:spcPts val="1140"/>
                        </a:lnSpc>
                        <a:spcBef>
                          <a:spcPts val="290"/>
                        </a:spcBef>
                        <a:buSzPct val="120000"/>
                        <a:buFont typeface="Symbol"/>
                        <a:buChar char=""/>
                        <a:tabLst>
                          <a:tab pos="217170" algn="l"/>
                        </a:tabLst>
                      </a:pPr>
                      <a:r>
                        <a:rPr lang="es-ES" sz="2000" spc="-5" dirty="0" smtClean="0">
                          <a:latin typeface="Arial"/>
                          <a:cs typeface="Arial"/>
                        </a:rPr>
                        <a:t> Presentación breve del tema </a:t>
                      </a:r>
                    </a:p>
                    <a:p>
                      <a:pPr marL="216535" marR="147320" indent="-148590">
                        <a:lnSpc>
                          <a:spcPts val="1140"/>
                        </a:lnSpc>
                        <a:spcBef>
                          <a:spcPts val="290"/>
                        </a:spcBef>
                        <a:buSzPct val="120000"/>
                        <a:buFont typeface="Symbol"/>
                        <a:buChar char=""/>
                        <a:tabLst>
                          <a:tab pos="217170" algn="l"/>
                        </a:tabLst>
                      </a:pPr>
                      <a:endParaRPr lang="es-ES" sz="2000" spc="-5" dirty="0" smtClean="0">
                        <a:latin typeface="Arial"/>
                        <a:cs typeface="Arial"/>
                      </a:endParaRPr>
                    </a:p>
                    <a:p>
                      <a:pPr marL="216535" marR="147320" indent="-148590">
                        <a:lnSpc>
                          <a:spcPts val="1140"/>
                        </a:lnSpc>
                        <a:spcBef>
                          <a:spcPts val="290"/>
                        </a:spcBef>
                        <a:buSzPct val="120000"/>
                        <a:buFont typeface="Symbol"/>
                        <a:buChar char=""/>
                        <a:tabLst>
                          <a:tab pos="217170" algn="l"/>
                        </a:tabLst>
                      </a:pPr>
                      <a:r>
                        <a:rPr lang="es-ES" sz="2000" spc="-5" dirty="0" smtClean="0">
                          <a:latin typeface="Arial"/>
                          <a:cs typeface="Arial"/>
                        </a:rPr>
                        <a:t>Señalar la importancia</a:t>
                      </a:r>
                    </a:p>
                    <a:p>
                      <a:pPr marL="216535" marR="147320" indent="-148590">
                        <a:lnSpc>
                          <a:spcPts val="1140"/>
                        </a:lnSpc>
                        <a:spcBef>
                          <a:spcPts val="290"/>
                        </a:spcBef>
                        <a:buSzPct val="120000"/>
                        <a:buFont typeface="Symbol"/>
                        <a:buChar char=""/>
                        <a:tabLst>
                          <a:tab pos="217170" algn="l"/>
                        </a:tabLst>
                      </a:pPr>
                      <a:endParaRPr lang="es-ES" sz="2000" spc="-5" dirty="0" smtClean="0">
                        <a:latin typeface="Arial"/>
                        <a:cs typeface="Arial"/>
                      </a:endParaRPr>
                    </a:p>
                    <a:p>
                      <a:pPr marL="216535" marR="147320" indent="-148590">
                        <a:lnSpc>
                          <a:spcPts val="1140"/>
                        </a:lnSpc>
                        <a:spcBef>
                          <a:spcPts val="290"/>
                        </a:spcBef>
                        <a:buSzPct val="120000"/>
                        <a:buFont typeface="Symbol"/>
                        <a:buChar char=""/>
                        <a:tabLst>
                          <a:tab pos="217170" algn="l"/>
                        </a:tabLst>
                      </a:pPr>
                      <a:r>
                        <a:rPr lang="es-ES" sz="2000" spc="-5" dirty="0" smtClean="0">
                          <a:latin typeface="Arial"/>
                          <a:cs typeface="Arial"/>
                        </a:rPr>
                        <a:t>Señalar los objetivos</a:t>
                      </a:r>
                    </a:p>
                    <a:p>
                      <a:pPr marL="216535" marR="147320" indent="-148590">
                        <a:lnSpc>
                          <a:spcPts val="1140"/>
                        </a:lnSpc>
                        <a:spcBef>
                          <a:spcPts val="290"/>
                        </a:spcBef>
                        <a:buSzPct val="120000"/>
                        <a:buFont typeface="Symbol"/>
                        <a:buChar char=""/>
                        <a:tabLst>
                          <a:tab pos="217170" algn="l"/>
                        </a:tabLst>
                      </a:pPr>
                      <a:endParaRPr lang="es-ES" sz="2000" spc="-5" dirty="0" smtClean="0">
                        <a:latin typeface="Arial"/>
                        <a:cs typeface="Arial"/>
                      </a:endParaRPr>
                    </a:p>
                    <a:p>
                      <a:pPr marL="216535" marR="147320" indent="-148590">
                        <a:lnSpc>
                          <a:spcPts val="1140"/>
                        </a:lnSpc>
                        <a:spcBef>
                          <a:spcPts val="290"/>
                        </a:spcBef>
                        <a:buSzPct val="120000"/>
                        <a:buFont typeface="Symbol"/>
                        <a:buChar char=""/>
                        <a:tabLst>
                          <a:tab pos="217170" algn="l"/>
                        </a:tabLst>
                      </a:pPr>
                      <a:r>
                        <a:rPr lang="es-ES" sz="2000" spc="-5" dirty="0" smtClean="0">
                          <a:latin typeface="Arial"/>
                          <a:cs typeface="Arial"/>
                        </a:rPr>
                        <a:t>Se presentan los contenidos a tratar</a:t>
                      </a:r>
                      <a:endParaRPr lang="es-ES" sz="2000" spc="-5" baseline="0" dirty="0" smtClean="0">
                        <a:latin typeface="Arial"/>
                        <a:cs typeface="Arial"/>
                      </a:endParaRPr>
                    </a:p>
                    <a:p>
                      <a:pPr marL="216535" indent="-149225">
                        <a:lnSpc>
                          <a:spcPts val="1140"/>
                        </a:lnSpc>
                        <a:spcBef>
                          <a:spcPts val="200"/>
                        </a:spcBef>
                        <a:buSzPct val="120000"/>
                        <a:buFont typeface="Symbol"/>
                        <a:buChar char=""/>
                        <a:tabLst>
                          <a:tab pos="217170" algn="l"/>
                        </a:tabLst>
                      </a:pPr>
                      <a:endParaRPr lang="es-ES" sz="2000" spc="-5" baseline="0" dirty="0" smtClean="0">
                        <a:latin typeface="Arial"/>
                        <a:cs typeface="Arial"/>
                      </a:endParaRPr>
                    </a:p>
                    <a:p>
                      <a:pPr marL="216535" indent="-149225">
                        <a:lnSpc>
                          <a:spcPts val="1140"/>
                        </a:lnSpc>
                        <a:spcBef>
                          <a:spcPts val="200"/>
                        </a:spcBef>
                        <a:buSzPct val="120000"/>
                        <a:buFont typeface="Symbol"/>
                        <a:buChar char=""/>
                        <a:tabLst>
                          <a:tab pos="217170" algn="l"/>
                        </a:tabLst>
                      </a:pPr>
                      <a:endParaRPr lang="es-ES" sz="2000" dirty="0" smtClean="0">
                        <a:latin typeface="Arial"/>
                        <a:cs typeface="Arial"/>
                      </a:endParaRPr>
                    </a:p>
                    <a:p>
                      <a:pPr marL="216535" indent="-149225">
                        <a:lnSpc>
                          <a:spcPts val="1140"/>
                        </a:lnSpc>
                        <a:spcBef>
                          <a:spcPts val="200"/>
                        </a:spcBef>
                        <a:buSzPct val="120000"/>
                        <a:buFont typeface="Symbol"/>
                        <a:buChar char=""/>
                        <a:tabLst>
                          <a:tab pos="217170" algn="l"/>
                        </a:tabLst>
                      </a:pP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2521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DAAA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269240" indent="-180340">
                        <a:lnSpc>
                          <a:spcPct val="100000"/>
                        </a:lnSpc>
                        <a:buSzPct val="120000"/>
                        <a:buFont typeface="Symbol"/>
                        <a:buChar char=""/>
                        <a:tabLst>
                          <a:tab pos="269875" algn="l"/>
                        </a:tabLst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Saludo</a:t>
                      </a:r>
                      <a:endParaRPr sz="1600" dirty="0">
                        <a:latin typeface="Arial"/>
                        <a:cs typeface="Arial"/>
                      </a:endParaRPr>
                    </a:p>
                    <a:p>
                      <a:pPr marL="269240" marR="193040" indent="-180340">
                        <a:lnSpc>
                          <a:spcPct val="95500"/>
                        </a:lnSpc>
                        <a:spcBef>
                          <a:spcPts val="275"/>
                        </a:spcBef>
                        <a:buSzPct val="120000"/>
                        <a:buFont typeface="Symbol"/>
                        <a:buChar char=""/>
                        <a:tabLst>
                          <a:tab pos="269875" algn="l"/>
                        </a:tabLst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Presentación  personal y</a:t>
                      </a:r>
                      <a:r>
                        <a:rPr sz="16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del  </a:t>
                      </a:r>
                      <a:r>
                        <a:rPr sz="1600" dirty="0" err="1" smtClean="0">
                          <a:latin typeface="Arial"/>
                          <a:cs typeface="Arial"/>
                        </a:rPr>
                        <a:t>tema</a:t>
                      </a:r>
                      <a:endParaRPr lang="es-ES" sz="1600" dirty="0" smtClean="0">
                        <a:latin typeface="Arial"/>
                        <a:cs typeface="Arial"/>
                      </a:endParaRPr>
                    </a:p>
                    <a:p>
                      <a:pPr marL="269240" marR="193040" indent="-180340">
                        <a:lnSpc>
                          <a:spcPct val="95500"/>
                        </a:lnSpc>
                        <a:spcBef>
                          <a:spcPts val="275"/>
                        </a:spcBef>
                        <a:buSzPct val="120000"/>
                        <a:buFont typeface="Symbol"/>
                        <a:buChar char=""/>
                        <a:tabLst>
                          <a:tab pos="269875" algn="l"/>
                        </a:tabLst>
                      </a:pPr>
                      <a:r>
                        <a:rPr lang="es-ES" sz="1600" dirty="0" smtClean="0">
                          <a:latin typeface="Arial"/>
                          <a:cs typeface="Arial"/>
                        </a:rPr>
                        <a:t>Importancia</a:t>
                      </a:r>
                      <a:endParaRPr sz="1600" dirty="0">
                        <a:latin typeface="Arial"/>
                        <a:cs typeface="Arial"/>
                      </a:endParaRPr>
                    </a:p>
                    <a:p>
                      <a:pPr marL="269240" indent="-180340">
                        <a:lnSpc>
                          <a:spcPct val="100000"/>
                        </a:lnSpc>
                        <a:spcBef>
                          <a:spcPts val="219"/>
                        </a:spcBef>
                        <a:buSzPct val="120000"/>
                        <a:buFont typeface="Symbol"/>
                        <a:buChar char=""/>
                        <a:tabLst>
                          <a:tab pos="269875" algn="l"/>
                        </a:tabLst>
                      </a:pPr>
                      <a:r>
                        <a:rPr sz="1600" spc="-5" dirty="0" err="1" smtClean="0">
                          <a:latin typeface="Arial"/>
                          <a:cs typeface="Arial"/>
                        </a:rPr>
                        <a:t>Objetivo</a:t>
                      </a:r>
                      <a:endParaRPr lang="es-ES" sz="1600" spc="-5" dirty="0" smtClean="0">
                        <a:latin typeface="Arial"/>
                        <a:cs typeface="Arial"/>
                      </a:endParaRPr>
                    </a:p>
                    <a:p>
                      <a:pPr marL="269240" indent="-180340">
                        <a:lnSpc>
                          <a:spcPct val="100000"/>
                        </a:lnSpc>
                        <a:spcBef>
                          <a:spcPts val="219"/>
                        </a:spcBef>
                        <a:buSzPct val="120000"/>
                        <a:buFont typeface="Symbol"/>
                        <a:buChar char=""/>
                        <a:tabLst>
                          <a:tab pos="269875" algn="l"/>
                        </a:tabLst>
                      </a:pPr>
                      <a:r>
                        <a:rPr lang="es-ES" sz="1600" spc="-5" dirty="0" smtClean="0">
                          <a:latin typeface="Arial"/>
                          <a:cs typeface="Arial"/>
                        </a:rPr>
                        <a:t>Contenidos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068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D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344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DESARROLLO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16535" marR="556260" indent="-148590">
                        <a:lnSpc>
                          <a:spcPts val="1140"/>
                        </a:lnSpc>
                        <a:spcBef>
                          <a:spcPts val="320"/>
                        </a:spcBef>
                        <a:buSzPct val="120000"/>
                        <a:buFont typeface="Symbol"/>
                        <a:buChar char=""/>
                        <a:tabLst>
                          <a:tab pos="217170" algn="l"/>
                        </a:tabLst>
                      </a:pPr>
                      <a:endParaRPr lang="es-ES" sz="1800" spc="-5" dirty="0" smtClean="0">
                        <a:latin typeface="Arial"/>
                        <a:cs typeface="Arial"/>
                      </a:endParaRPr>
                    </a:p>
                    <a:p>
                      <a:pPr marL="216535" marR="556260" indent="-148590">
                        <a:lnSpc>
                          <a:spcPts val="1140"/>
                        </a:lnSpc>
                        <a:spcBef>
                          <a:spcPts val="320"/>
                        </a:spcBef>
                        <a:buSzPct val="120000"/>
                        <a:buFont typeface="Symbol"/>
                        <a:buChar char=""/>
                        <a:tabLst>
                          <a:tab pos="217170" algn="l"/>
                        </a:tabLst>
                      </a:pPr>
                      <a:r>
                        <a:rPr sz="1800" spc="-5" dirty="0" err="1" smtClean="0">
                          <a:latin typeface="Arial"/>
                          <a:cs typeface="Arial"/>
                        </a:rPr>
                        <a:t>En</a:t>
                      </a:r>
                      <a:r>
                        <a:rPr sz="18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esta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parte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la exposición se desarrollan </a:t>
                      </a:r>
                      <a:r>
                        <a:rPr sz="1800" spc="-5" dirty="0" err="1">
                          <a:latin typeface="Arial"/>
                          <a:cs typeface="Arial"/>
                        </a:rPr>
                        <a:t>los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endParaRPr lang="es-ES" sz="1800" spc="-5" dirty="0" smtClean="0">
                        <a:latin typeface="Arial"/>
                        <a:cs typeface="Arial"/>
                      </a:endParaRPr>
                    </a:p>
                    <a:p>
                      <a:pPr marL="216535" marR="556260" indent="-148590">
                        <a:lnSpc>
                          <a:spcPts val="1140"/>
                        </a:lnSpc>
                        <a:spcBef>
                          <a:spcPts val="320"/>
                        </a:spcBef>
                        <a:buSzPct val="120000"/>
                        <a:buFont typeface="Symbol"/>
                        <a:buChar char=""/>
                        <a:tabLst>
                          <a:tab pos="217170" algn="l"/>
                        </a:tabLst>
                      </a:pPr>
                      <a:endParaRPr lang="es-ES" sz="1800" spc="-5" dirty="0" smtClean="0">
                        <a:latin typeface="Arial"/>
                        <a:cs typeface="Arial"/>
                      </a:endParaRPr>
                    </a:p>
                    <a:p>
                      <a:pPr marL="67945" marR="556260" indent="0">
                        <a:lnSpc>
                          <a:spcPts val="1140"/>
                        </a:lnSpc>
                        <a:spcBef>
                          <a:spcPts val="320"/>
                        </a:spcBef>
                        <a:buSzPct val="120000"/>
                        <a:buFont typeface="Symbol"/>
                        <a:buNone/>
                        <a:tabLst>
                          <a:tab pos="217170" algn="l"/>
                        </a:tabLst>
                      </a:pPr>
                      <a:r>
                        <a:rPr sz="18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subtemas claramente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 err="1">
                          <a:latin typeface="Arial"/>
                          <a:cs typeface="Arial"/>
                        </a:rPr>
                        <a:t>diferenciados</a:t>
                      </a:r>
                      <a:r>
                        <a:rPr sz="1800" spc="-5" dirty="0" smtClean="0">
                          <a:latin typeface="Arial"/>
                          <a:cs typeface="Arial"/>
                        </a:rPr>
                        <a:t>.</a:t>
                      </a:r>
                      <a:endParaRPr lang="es-ES" sz="1800" spc="-5" dirty="0" smtClean="0">
                        <a:latin typeface="Arial"/>
                        <a:cs typeface="Arial"/>
                      </a:endParaRPr>
                    </a:p>
                    <a:p>
                      <a:pPr marL="67945" marR="556260" indent="0">
                        <a:lnSpc>
                          <a:spcPts val="1140"/>
                        </a:lnSpc>
                        <a:spcBef>
                          <a:spcPts val="320"/>
                        </a:spcBef>
                        <a:buSzPct val="120000"/>
                        <a:buFont typeface="Symbol"/>
                        <a:buNone/>
                        <a:tabLst>
                          <a:tab pos="217170" algn="l"/>
                        </a:tabLst>
                      </a:pPr>
                      <a:endParaRPr sz="1800" dirty="0">
                        <a:latin typeface="Arial"/>
                        <a:cs typeface="Arial"/>
                      </a:endParaRPr>
                    </a:p>
                    <a:p>
                      <a:pPr marL="216535" indent="-149225">
                        <a:lnSpc>
                          <a:spcPct val="100000"/>
                        </a:lnSpc>
                        <a:spcBef>
                          <a:spcPts val="200"/>
                        </a:spcBef>
                        <a:buSzPct val="120000"/>
                        <a:buFont typeface="Symbol"/>
                        <a:buChar char=""/>
                        <a:tabLst>
                          <a:tab pos="217170" algn="l"/>
                        </a:tabLst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Se hace uso de los recursos</a:t>
                      </a:r>
                      <a:r>
                        <a:rPr sz="18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 err="1">
                          <a:latin typeface="Arial"/>
                          <a:cs typeface="Arial"/>
                        </a:rPr>
                        <a:t>audiovisuales</a:t>
                      </a:r>
                      <a:r>
                        <a:rPr sz="1600" spc="-5" dirty="0" smtClean="0">
                          <a:latin typeface="Arial"/>
                          <a:cs typeface="Arial"/>
                        </a:rPr>
                        <a:t>.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26033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269240" indent="-180340">
                        <a:lnSpc>
                          <a:spcPct val="100000"/>
                        </a:lnSpc>
                        <a:buSzPct val="120000"/>
                        <a:buFont typeface="Symbol"/>
                        <a:buChar char=""/>
                        <a:tabLst>
                          <a:tab pos="269875" algn="l"/>
                        </a:tabLst>
                      </a:pPr>
                      <a:endParaRPr lang="es-ES" sz="1200" spc="-5" dirty="0" smtClean="0">
                        <a:latin typeface="Arial"/>
                        <a:cs typeface="Arial"/>
                      </a:endParaRPr>
                    </a:p>
                    <a:p>
                      <a:pPr marL="269240" indent="-180340">
                        <a:lnSpc>
                          <a:spcPct val="100000"/>
                        </a:lnSpc>
                        <a:buSzPct val="120000"/>
                        <a:buFont typeface="Symbol"/>
                        <a:buChar char=""/>
                        <a:tabLst>
                          <a:tab pos="269875" algn="l"/>
                        </a:tabLst>
                      </a:pPr>
                      <a:r>
                        <a:rPr lang="es-ES" sz="1600" spc="-5" dirty="0" smtClean="0">
                          <a:latin typeface="Arial"/>
                          <a:cs typeface="Arial"/>
                        </a:rPr>
                        <a:t>Temas</a:t>
                      </a:r>
                    </a:p>
                    <a:p>
                      <a:pPr marL="269240" indent="-180340">
                        <a:lnSpc>
                          <a:spcPct val="100000"/>
                        </a:lnSpc>
                        <a:buSzPct val="120000"/>
                        <a:buFont typeface="Symbol"/>
                        <a:buChar char=""/>
                        <a:tabLst>
                          <a:tab pos="269875" algn="l"/>
                        </a:tabLst>
                      </a:pPr>
                      <a:r>
                        <a:rPr sz="1600" spc="-5" dirty="0" err="1" smtClean="0">
                          <a:latin typeface="Arial"/>
                          <a:cs typeface="Arial"/>
                        </a:rPr>
                        <a:t>Subtemas</a:t>
                      </a:r>
                      <a:endParaRPr sz="1600" dirty="0">
                        <a:latin typeface="Arial"/>
                        <a:cs typeface="Arial"/>
                      </a:endParaRPr>
                    </a:p>
                    <a:p>
                      <a:pPr marL="269240" marR="375920" indent="-180340">
                        <a:lnSpc>
                          <a:spcPts val="1140"/>
                        </a:lnSpc>
                        <a:spcBef>
                          <a:spcPts val="320"/>
                        </a:spcBef>
                        <a:buSzPct val="120000"/>
                        <a:buFont typeface="Symbol"/>
                        <a:buChar char=""/>
                        <a:tabLst>
                          <a:tab pos="269875" algn="l"/>
                        </a:tabLst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Ideas 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pri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ci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es</a:t>
                      </a:r>
                    </a:p>
                    <a:p>
                      <a:pPr marL="269240" marR="298450" indent="-180340">
                        <a:lnSpc>
                          <a:spcPts val="1140"/>
                        </a:lnSpc>
                        <a:spcBef>
                          <a:spcPts val="80"/>
                        </a:spcBef>
                        <a:buFont typeface="Symbol"/>
                        <a:buChar char=""/>
                        <a:tabLst>
                          <a:tab pos="269875" algn="l"/>
                        </a:tabLst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Ideas 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ecu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as</a:t>
                      </a:r>
                    </a:p>
                  </a:txBody>
                  <a:tcPr marL="0" marR="0" marT="4068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6677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200" b="1" dirty="0" smtClean="0">
                          <a:latin typeface="Times New Roman"/>
                          <a:cs typeface="Times New Roman"/>
                        </a:rPr>
                        <a:t>CONCLUSIÓN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lang="es-CL" sz="12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lang="es-CL" sz="12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lang="es-CL" sz="12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lang="es-CL" sz="1200" dirty="0" smtClean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16535" indent="-149225">
                        <a:lnSpc>
                          <a:spcPct val="100000"/>
                        </a:lnSpc>
                        <a:spcBef>
                          <a:spcPts val="220"/>
                        </a:spcBef>
                        <a:buSzPct val="120000"/>
                        <a:buFont typeface="Symbol"/>
                        <a:buChar char=""/>
                        <a:tabLst>
                          <a:tab pos="217170" algn="l"/>
                        </a:tabLst>
                      </a:pPr>
                      <a:r>
                        <a:rPr sz="1200" spc="-5" dirty="0" smtClean="0">
                          <a:latin typeface="Arial"/>
                          <a:cs typeface="Arial"/>
                        </a:rPr>
                        <a:t>.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 marL="216535" marR="82550" indent="-148590">
                        <a:lnSpc>
                          <a:spcPct val="95500"/>
                        </a:lnSpc>
                        <a:spcBef>
                          <a:spcPts val="270"/>
                        </a:spcBef>
                        <a:buSzPct val="120000"/>
                        <a:buFont typeface="Symbol"/>
                        <a:buChar char=""/>
                        <a:tabLst>
                          <a:tab pos="217170" algn="l"/>
                        </a:tabLst>
                      </a:pPr>
                      <a:r>
                        <a:rPr lang="es-CL" sz="1800" spc="-5" dirty="0" smtClean="0">
                          <a:latin typeface="Arial"/>
                          <a:cs typeface="Arial"/>
                        </a:rPr>
                        <a:t>Síntesis </a:t>
                      </a:r>
                      <a:r>
                        <a:rPr lang="es-CL" sz="1800" spc="-5" dirty="0" smtClean="0">
                          <a:latin typeface="Arial"/>
                          <a:cs typeface="Arial"/>
                        </a:rPr>
                        <a:t>de los puntos </a:t>
                      </a:r>
                      <a:r>
                        <a:rPr sz="1800" dirty="0" err="1" smtClean="0">
                          <a:latin typeface="Arial"/>
                          <a:cs typeface="Arial"/>
                        </a:rPr>
                        <a:t>más</a:t>
                      </a:r>
                      <a:r>
                        <a:rPr sz="180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importantes que el expositor </a:t>
                      </a:r>
                      <a:r>
                        <a:rPr sz="1800" spc="-5" dirty="0" err="1" smtClean="0">
                          <a:latin typeface="Arial"/>
                          <a:cs typeface="Arial"/>
                        </a:rPr>
                        <a:t>planteó</a:t>
                      </a:r>
                      <a:r>
                        <a:rPr sz="18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como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objetivo (es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lo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que debe quedar grabado  en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 err="1">
                          <a:latin typeface="Arial"/>
                          <a:cs typeface="Arial"/>
                        </a:rPr>
                        <a:t>auditorio</a:t>
                      </a:r>
                      <a:r>
                        <a:rPr sz="1800" spc="-5" dirty="0" smtClean="0">
                          <a:latin typeface="Arial"/>
                          <a:cs typeface="Arial"/>
                        </a:rPr>
                        <a:t>)</a:t>
                      </a:r>
                      <a:endParaRPr lang="es-ES" sz="1800" spc="-5" dirty="0" smtClean="0">
                        <a:latin typeface="Arial"/>
                        <a:cs typeface="Arial"/>
                      </a:endParaRPr>
                    </a:p>
                    <a:p>
                      <a:pPr marL="216535" marR="82550" indent="-148590">
                        <a:lnSpc>
                          <a:spcPct val="95500"/>
                        </a:lnSpc>
                        <a:spcBef>
                          <a:spcPts val="270"/>
                        </a:spcBef>
                        <a:buSzPct val="120000"/>
                        <a:buFont typeface="Symbol"/>
                        <a:buChar char=""/>
                        <a:tabLst>
                          <a:tab pos="217170" algn="l"/>
                        </a:tabLst>
                      </a:pPr>
                      <a:endParaRPr sz="1800" dirty="0">
                        <a:latin typeface="Arial"/>
                        <a:cs typeface="Arial"/>
                      </a:endParaRPr>
                    </a:p>
                    <a:p>
                      <a:pPr marL="216535" marR="238760" indent="-14859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315"/>
                        </a:spcBef>
                        <a:spcAft>
                          <a:spcPts val="0"/>
                        </a:spcAft>
                        <a:buClrTx/>
                        <a:buSzPct val="120000"/>
                        <a:buFont typeface="Symbol"/>
                        <a:buChar char=""/>
                        <a:tabLst>
                          <a:tab pos="217170" algn="l"/>
                        </a:tabLst>
                        <a:defRPr/>
                      </a:pPr>
                      <a:r>
                        <a:rPr lang="es-CL" sz="1800" spc="-5" dirty="0" smtClean="0">
                          <a:latin typeface="Arial"/>
                          <a:cs typeface="Arial"/>
                        </a:rPr>
                        <a:t>Además   , se recomienda terminar también con  una recomendación ,consejo,</a:t>
                      </a:r>
                      <a:r>
                        <a:rPr lang="es-CL" sz="1800" spc="-5" baseline="0" dirty="0" smtClean="0">
                          <a:latin typeface="Arial"/>
                          <a:cs typeface="Arial"/>
                        </a:rPr>
                        <a:t> refrán, cita textual, , </a:t>
                      </a:r>
                      <a:r>
                        <a:rPr lang="es-CL" sz="1800" spc="-5" baseline="0" dirty="0" err="1" smtClean="0">
                          <a:latin typeface="Arial"/>
                          <a:cs typeface="Arial"/>
                        </a:rPr>
                        <a:t>etc</a:t>
                      </a:r>
                      <a:r>
                        <a:rPr lang="es-CL" sz="1800" spc="-5" baseline="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CL" sz="1800" spc="-5" dirty="0" smtClean="0">
                          <a:latin typeface="Arial"/>
                          <a:cs typeface="Arial"/>
                        </a:rPr>
                        <a:t> para </a:t>
                      </a:r>
                      <a:r>
                        <a:rPr lang="es-CL" sz="1800" spc="-10" dirty="0" smtClean="0">
                          <a:latin typeface="Arial"/>
                          <a:cs typeface="Arial"/>
                        </a:rPr>
                        <a:t>ir </a:t>
                      </a:r>
                      <a:r>
                        <a:rPr lang="es-CL" sz="1800" spc="-5" dirty="0" smtClean="0">
                          <a:latin typeface="Arial"/>
                          <a:cs typeface="Arial"/>
                        </a:rPr>
                        <a:t>finalizando la</a:t>
                      </a:r>
                      <a:r>
                        <a:rPr lang="es-CL" sz="1800" spc="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CL" sz="1800" spc="-5" dirty="0" smtClean="0">
                          <a:latin typeface="Arial"/>
                          <a:cs typeface="Arial"/>
                        </a:rPr>
                        <a:t>exposición.</a:t>
                      </a:r>
                      <a:endParaRPr lang="es-CL" sz="1800" dirty="0" smtClean="0">
                        <a:latin typeface="Arial"/>
                        <a:cs typeface="Arial"/>
                      </a:endParaRPr>
                    </a:p>
                    <a:p>
                      <a:pPr marL="216535" marR="238760" indent="-148590">
                        <a:lnSpc>
                          <a:spcPts val="1140"/>
                        </a:lnSpc>
                        <a:spcBef>
                          <a:spcPts val="315"/>
                        </a:spcBef>
                        <a:buSzPct val="120000"/>
                        <a:buFont typeface="Symbol"/>
                        <a:buChar char=""/>
                        <a:tabLst>
                          <a:tab pos="217170" algn="l"/>
                        </a:tabLst>
                      </a:pPr>
                      <a:endParaRPr lang="es-CL" sz="1800" spc="-5" dirty="0" smtClean="0">
                        <a:latin typeface="Arial"/>
                        <a:cs typeface="Arial"/>
                      </a:endParaRPr>
                    </a:p>
                    <a:p>
                      <a:pPr marL="339725" marR="243204" lvl="1" indent="-200025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  <a:buClrTx/>
                        <a:buSzPct val="120000"/>
                        <a:buFont typeface="Symbol"/>
                        <a:buChar char=""/>
                        <a:tabLst>
                          <a:tab pos="339725" algn="l"/>
                          <a:tab pos="340360" algn="l"/>
                        </a:tabLst>
                        <a:defRPr/>
                      </a:pPr>
                      <a:r>
                        <a:rPr sz="1800" spc="-5" dirty="0" err="1" smtClean="0">
                          <a:latin typeface="Arial"/>
                          <a:cs typeface="Arial"/>
                        </a:rPr>
                        <a:t>Finalmente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, se agradece al auditorio por la </a:t>
                      </a:r>
                      <a:r>
                        <a:rPr sz="1800" spc="-5" dirty="0" err="1">
                          <a:latin typeface="Arial"/>
                          <a:cs typeface="Arial"/>
                        </a:rPr>
                        <a:t>atención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endParaRPr lang="es-ES" sz="1800" spc="-5" dirty="0" smtClean="0">
                        <a:latin typeface="Arial"/>
                        <a:cs typeface="Arial"/>
                      </a:endParaRPr>
                    </a:p>
                    <a:p>
                      <a:pPr marL="339725" marR="243204" lvl="1" indent="-200025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  <a:buClrTx/>
                        <a:buSzPct val="120000"/>
                        <a:buFont typeface="Symbol"/>
                        <a:buChar char=""/>
                        <a:tabLst>
                          <a:tab pos="339725" algn="l"/>
                          <a:tab pos="340360" algn="l"/>
                        </a:tabLst>
                        <a:defRPr/>
                      </a:pPr>
                      <a:endParaRPr lang="es-ES" sz="1800" spc="-5" dirty="0" smtClean="0">
                        <a:latin typeface="Arial"/>
                        <a:cs typeface="Arial"/>
                      </a:endParaRPr>
                    </a:p>
                    <a:p>
                      <a:pPr marL="339725" marR="243204" lvl="1" indent="-200025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  <a:buClrTx/>
                        <a:buSzPct val="120000"/>
                        <a:buFont typeface="Symbol"/>
                        <a:buChar char=""/>
                        <a:tabLst>
                          <a:tab pos="339725" algn="l"/>
                          <a:tab pos="340360" algn="l"/>
                        </a:tabLst>
                        <a:defRPr/>
                      </a:pPr>
                      <a:r>
                        <a:rPr sz="1800" spc="-5" dirty="0" err="1" smtClean="0">
                          <a:latin typeface="Arial"/>
                          <a:cs typeface="Arial"/>
                        </a:rPr>
                        <a:t>prestada</a:t>
                      </a:r>
                      <a:r>
                        <a:rPr sz="1800" spc="-5" dirty="0" smtClean="0">
                          <a:latin typeface="Arial"/>
                          <a:cs typeface="Arial"/>
                        </a:rPr>
                        <a:t>.</a:t>
                      </a:r>
                      <a:r>
                        <a:rPr lang="es-CL" sz="1800" b="1" dirty="0" smtClean="0">
                          <a:latin typeface="Times New Roman"/>
                          <a:cs typeface="Times New Roman"/>
                        </a:rPr>
                        <a:t> DESPEDIDA  y GRACIAS</a:t>
                      </a:r>
                      <a:endParaRPr lang="es-ES" sz="1800" spc="-5" dirty="0" smtClean="0">
                        <a:latin typeface="Arial"/>
                        <a:cs typeface="Arial"/>
                      </a:endParaRPr>
                    </a:p>
                    <a:p>
                      <a:pPr marL="339725" marR="243204" lvl="1" indent="-200025">
                        <a:lnSpc>
                          <a:spcPts val="1140"/>
                        </a:lnSpc>
                        <a:spcBef>
                          <a:spcPts val="290"/>
                        </a:spcBef>
                        <a:buSzPct val="120000"/>
                        <a:buFont typeface="Symbol"/>
                        <a:buChar char=""/>
                        <a:tabLst>
                          <a:tab pos="339725" algn="l"/>
                          <a:tab pos="340360" algn="l"/>
                        </a:tabLst>
                      </a:pPr>
                      <a:endParaRPr lang="es-ES" sz="1800" spc="-5" dirty="0" smtClean="0">
                        <a:latin typeface="Arial"/>
                        <a:cs typeface="Arial"/>
                      </a:endParaRPr>
                    </a:p>
                    <a:p>
                      <a:pPr marL="339725" marR="243204" lvl="1" indent="-200025">
                        <a:lnSpc>
                          <a:spcPts val="1140"/>
                        </a:lnSpc>
                        <a:spcBef>
                          <a:spcPts val="290"/>
                        </a:spcBef>
                        <a:buSzPct val="120000"/>
                        <a:buFont typeface="Symbol"/>
                        <a:buChar char=""/>
                        <a:tabLst>
                          <a:tab pos="339725" algn="l"/>
                          <a:tab pos="340360" algn="l"/>
                        </a:tabLst>
                      </a:pPr>
                      <a:endParaRPr lang="es-ES" sz="1600" spc="-5" dirty="0" smtClean="0">
                        <a:latin typeface="Arial"/>
                        <a:cs typeface="Arial"/>
                      </a:endParaRPr>
                    </a:p>
                    <a:p>
                      <a:pPr marL="339725" marR="243204" lvl="1" indent="-200025">
                        <a:lnSpc>
                          <a:spcPts val="1140"/>
                        </a:lnSpc>
                        <a:spcBef>
                          <a:spcPts val="290"/>
                        </a:spcBef>
                        <a:buSzPct val="120000"/>
                        <a:buFont typeface="Symbol"/>
                        <a:buChar char=""/>
                        <a:tabLst>
                          <a:tab pos="339725" algn="l"/>
                          <a:tab pos="340360" algn="l"/>
                        </a:tabLst>
                      </a:pPr>
                      <a:endParaRPr lang="es-ES" sz="1600" spc="-5" dirty="0" smtClean="0">
                        <a:latin typeface="Arial"/>
                        <a:cs typeface="Arial"/>
                      </a:endParaRPr>
                    </a:p>
                    <a:p>
                      <a:pPr marL="339725" marR="243204" lvl="1" indent="-200025">
                        <a:lnSpc>
                          <a:spcPts val="1140"/>
                        </a:lnSpc>
                        <a:spcBef>
                          <a:spcPts val="290"/>
                        </a:spcBef>
                        <a:buSzPct val="120000"/>
                        <a:buFont typeface="Symbol"/>
                        <a:buChar char=""/>
                        <a:tabLst>
                          <a:tab pos="339725" algn="l"/>
                          <a:tab pos="340360" algn="l"/>
                        </a:tabLst>
                      </a:pPr>
                      <a:endParaRPr sz="1600" dirty="0">
                        <a:latin typeface="Arial"/>
                        <a:cs typeface="Arial"/>
                      </a:endParaRPr>
                    </a:p>
                    <a:p>
                      <a:pPr marL="139700" marR="481965" lvl="1" indent="0">
                        <a:lnSpc>
                          <a:spcPts val="1140"/>
                        </a:lnSpc>
                        <a:spcBef>
                          <a:spcPts val="285"/>
                        </a:spcBef>
                        <a:buSzPct val="120000"/>
                        <a:buFont typeface="Symbol"/>
                        <a:buNone/>
                        <a:tabLst>
                          <a:tab pos="339725" algn="l"/>
                          <a:tab pos="340360" algn="l"/>
                        </a:tabLst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17898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94005" indent="-201930">
                        <a:lnSpc>
                          <a:spcPct val="100000"/>
                        </a:lnSpc>
                        <a:spcBef>
                          <a:spcPts val="220"/>
                        </a:spcBef>
                        <a:buSzPct val="120000"/>
                        <a:buFont typeface="Symbol"/>
                        <a:buChar char=""/>
                        <a:tabLst>
                          <a:tab pos="294005" algn="l"/>
                          <a:tab pos="294640" algn="l"/>
                        </a:tabLst>
                      </a:pPr>
                      <a:endParaRPr lang="es-CL" sz="1200" dirty="0" smtClean="0">
                        <a:latin typeface="Arial"/>
                        <a:cs typeface="Arial"/>
                      </a:endParaRPr>
                    </a:p>
                    <a:p>
                      <a:pPr marL="294005" indent="-201930">
                        <a:lnSpc>
                          <a:spcPct val="100000"/>
                        </a:lnSpc>
                        <a:spcBef>
                          <a:spcPts val="220"/>
                        </a:spcBef>
                        <a:buSzPct val="120000"/>
                        <a:buFont typeface="Symbol"/>
                        <a:buChar char=""/>
                        <a:tabLst>
                          <a:tab pos="294005" algn="l"/>
                          <a:tab pos="294640" algn="l"/>
                        </a:tabLst>
                      </a:pPr>
                      <a:r>
                        <a:rPr lang="es-CL" sz="1800" dirty="0" smtClean="0">
                          <a:latin typeface="Arial"/>
                          <a:cs typeface="Arial"/>
                        </a:rPr>
                        <a:t>Conector más </a:t>
                      </a:r>
                    </a:p>
                    <a:p>
                      <a:pPr marL="294005" indent="-201930">
                        <a:lnSpc>
                          <a:spcPct val="100000"/>
                        </a:lnSpc>
                        <a:spcBef>
                          <a:spcPts val="220"/>
                        </a:spcBef>
                        <a:buSzPct val="120000"/>
                        <a:buFont typeface="Symbol"/>
                        <a:buChar char=""/>
                        <a:tabLst>
                          <a:tab pos="294005" algn="l"/>
                          <a:tab pos="294640" algn="l"/>
                        </a:tabLst>
                      </a:pPr>
                      <a:r>
                        <a:rPr lang="es-CL" sz="1800" dirty="0" smtClean="0">
                          <a:latin typeface="Arial"/>
                          <a:cs typeface="Arial"/>
                        </a:rPr>
                        <a:t>Síntesis Y reforzamiento</a:t>
                      </a:r>
                    </a:p>
                    <a:p>
                      <a:pPr marL="294005" indent="-201930">
                        <a:lnSpc>
                          <a:spcPct val="100000"/>
                        </a:lnSpc>
                        <a:spcBef>
                          <a:spcPts val="220"/>
                        </a:spcBef>
                        <a:buSzPct val="120000"/>
                        <a:buFont typeface="Symbol"/>
                        <a:buChar char=""/>
                        <a:tabLst>
                          <a:tab pos="294005" algn="l"/>
                          <a:tab pos="294640" algn="l"/>
                        </a:tabLst>
                      </a:pPr>
                      <a:endParaRPr lang="es-CL" sz="1800" dirty="0" smtClean="0">
                        <a:latin typeface="Arial"/>
                        <a:cs typeface="Arial"/>
                      </a:endParaRPr>
                    </a:p>
                    <a:p>
                      <a:pPr marL="294005" indent="-201930">
                        <a:lnSpc>
                          <a:spcPct val="100000"/>
                        </a:lnSpc>
                        <a:spcBef>
                          <a:spcPts val="220"/>
                        </a:spcBef>
                        <a:buSzPct val="120000"/>
                        <a:buFont typeface="Symbol"/>
                        <a:buChar char=""/>
                        <a:tabLst>
                          <a:tab pos="294005" algn="l"/>
                          <a:tab pos="294640" algn="l"/>
                        </a:tabLst>
                      </a:pPr>
                      <a:endParaRPr lang="es-CL" sz="1800" dirty="0" smtClean="0">
                        <a:latin typeface="Arial"/>
                        <a:cs typeface="Arial"/>
                      </a:endParaRPr>
                    </a:p>
                    <a:p>
                      <a:pPr marL="294005" indent="-201930">
                        <a:lnSpc>
                          <a:spcPct val="100000"/>
                        </a:lnSpc>
                        <a:spcBef>
                          <a:spcPts val="220"/>
                        </a:spcBef>
                        <a:buSzPct val="120000"/>
                        <a:buFont typeface="Symbol"/>
                        <a:buChar char=""/>
                        <a:tabLst>
                          <a:tab pos="294005" algn="l"/>
                          <a:tab pos="294640" algn="l"/>
                        </a:tabLst>
                      </a:pPr>
                      <a:endParaRPr lang="es-CL" sz="1800" dirty="0" smtClean="0">
                        <a:latin typeface="Arial"/>
                        <a:cs typeface="Arial"/>
                      </a:endParaRPr>
                    </a:p>
                    <a:p>
                      <a:pPr marL="294005" indent="-201930">
                        <a:lnSpc>
                          <a:spcPct val="100000"/>
                        </a:lnSpc>
                        <a:spcBef>
                          <a:spcPts val="220"/>
                        </a:spcBef>
                        <a:buSzPct val="120000"/>
                        <a:buFont typeface="Symbol"/>
                        <a:buChar char=""/>
                        <a:tabLst>
                          <a:tab pos="294005" algn="l"/>
                          <a:tab pos="294640" algn="l"/>
                        </a:tabLst>
                      </a:pPr>
                      <a:endParaRPr lang="es-CL" sz="1800" dirty="0" smtClean="0">
                        <a:latin typeface="Arial"/>
                        <a:cs typeface="Arial"/>
                      </a:endParaRPr>
                    </a:p>
                    <a:p>
                      <a:pPr marL="294005" indent="-201930">
                        <a:lnSpc>
                          <a:spcPct val="100000"/>
                        </a:lnSpc>
                        <a:spcBef>
                          <a:spcPts val="220"/>
                        </a:spcBef>
                        <a:buSzPct val="120000"/>
                        <a:buFont typeface="Symbol"/>
                        <a:buChar char=""/>
                        <a:tabLst>
                          <a:tab pos="294005" algn="l"/>
                          <a:tab pos="294640" algn="l"/>
                        </a:tabLst>
                      </a:pPr>
                      <a:endParaRPr lang="es-CL" sz="1800" dirty="0" smtClean="0">
                        <a:latin typeface="Arial"/>
                        <a:cs typeface="Arial"/>
                      </a:endParaRPr>
                    </a:p>
                  </a:txBody>
                  <a:tcPr marL="0" marR="0" marT="17898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3" name="Conector recto 2"/>
          <p:cNvCxnSpPr/>
          <p:nvPr/>
        </p:nvCxnSpPr>
        <p:spPr>
          <a:xfrm flipV="1">
            <a:off x="674392" y="824948"/>
            <a:ext cx="10803834" cy="1093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82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7342" y="922346"/>
            <a:ext cx="10855234" cy="6608996"/>
          </a:xfrm>
          <a:prstGeom prst="rect">
            <a:avLst/>
          </a:prstGeom>
        </p:spPr>
        <p:txBody>
          <a:bodyPr vert="horz" wrap="square" lIns="0" tIns="8135" rIns="0" bIns="0" rtlCol="0">
            <a:spAutoFit/>
          </a:bodyPr>
          <a:lstStyle/>
          <a:p>
            <a:pPr marL="416137" marR="4475" lvl="2" indent="-140746" algn="just">
              <a:lnSpc>
                <a:spcPct val="103200"/>
              </a:lnSpc>
              <a:spcBef>
                <a:spcPts val="496"/>
              </a:spcBef>
              <a:buSzPct val="109090"/>
              <a:buAutoNum type="alphaLcParenR"/>
              <a:tabLst>
                <a:tab pos="416544" algn="l"/>
              </a:tabLst>
            </a:pPr>
            <a:r>
              <a:rPr sz="1400" b="1" spc="-3" dirty="0" err="1" smtClean="0">
                <a:latin typeface="Arial"/>
                <a:cs typeface="Arial"/>
              </a:rPr>
              <a:t>Introducción</a:t>
            </a:r>
            <a:r>
              <a:rPr lang="es-CL" sz="1400" b="1" spc="-3" dirty="0" smtClean="0">
                <a:latin typeface="Arial"/>
                <a:cs typeface="Arial"/>
              </a:rPr>
              <a:t> </a:t>
            </a:r>
            <a:r>
              <a:rPr sz="1400" b="1" spc="-3" dirty="0" smtClean="0">
                <a:latin typeface="Arial"/>
                <a:cs typeface="Arial"/>
              </a:rPr>
              <a:t>-</a:t>
            </a:r>
            <a:r>
              <a:rPr sz="1400" b="1" spc="-3" dirty="0" err="1" smtClean="0">
                <a:latin typeface="Arial"/>
                <a:cs typeface="Arial"/>
              </a:rPr>
              <a:t>referencia</a:t>
            </a:r>
            <a:r>
              <a:rPr sz="1400" b="1" spc="-3" dirty="0" smtClean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personal: </a:t>
            </a:r>
            <a:r>
              <a:rPr sz="1400" dirty="0">
                <a:latin typeface="Arial"/>
                <a:cs typeface="Arial"/>
              </a:rPr>
              <a:t>el </a:t>
            </a:r>
            <a:r>
              <a:rPr sz="1400" spc="-3" dirty="0">
                <a:latin typeface="Arial"/>
                <a:cs typeface="Arial"/>
              </a:rPr>
              <a:t>expositor(a) comienza contando </a:t>
            </a:r>
            <a:r>
              <a:rPr sz="1400" dirty="0">
                <a:latin typeface="Arial"/>
                <a:cs typeface="Arial"/>
              </a:rPr>
              <a:t>algo  </a:t>
            </a:r>
            <a:r>
              <a:rPr sz="1400" spc="-3" dirty="0">
                <a:latin typeface="Arial"/>
                <a:cs typeface="Arial"/>
              </a:rPr>
              <a:t>referente </a:t>
            </a:r>
            <a:r>
              <a:rPr sz="1400" dirty="0">
                <a:latin typeface="Arial"/>
                <a:cs typeface="Arial"/>
              </a:rPr>
              <a:t>a su </a:t>
            </a:r>
            <a:r>
              <a:rPr sz="1400" spc="-3" dirty="0">
                <a:latin typeface="Arial"/>
                <a:cs typeface="Arial"/>
              </a:rPr>
              <a:t>persona, </a:t>
            </a:r>
            <a:r>
              <a:rPr sz="1400" dirty="0">
                <a:latin typeface="Arial"/>
                <a:cs typeface="Arial"/>
              </a:rPr>
              <a:t>profesión, </a:t>
            </a:r>
            <a:r>
              <a:rPr sz="1400" spc="-3" dirty="0">
                <a:latin typeface="Arial"/>
                <a:cs typeface="Arial"/>
              </a:rPr>
              <a:t>trabajo, vida, </a:t>
            </a:r>
            <a:r>
              <a:rPr sz="1400" dirty="0">
                <a:latin typeface="Arial"/>
                <a:cs typeface="Arial"/>
              </a:rPr>
              <a:t>etc., </a:t>
            </a:r>
            <a:r>
              <a:rPr sz="1400" spc="-3" dirty="0">
                <a:latin typeface="Arial"/>
                <a:cs typeface="Arial"/>
              </a:rPr>
              <a:t>para mejorar </a:t>
            </a:r>
            <a:r>
              <a:rPr sz="1400" dirty="0">
                <a:latin typeface="Arial"/>
                <a:cs typeface="Arial"/>
              </a:rPr>
              <a:t>o </a:t>
            </a:r>
            <a:r>
              <a:rPr sz="1400" spc="-3" dirty="0">
                <a:latin typeface="Arial"/>
                <a:cs typeface="Arial"/>
              </a:rPr>
              <a:t>incrementar  </a:t>
            </a:r>
            <a:r>
              <a:rPr sz="1400" dirty="0">
                <a:latin typeface="Arial"/>
                <a:cs typeface="Arial"/>
              </a:rPr>
              <a:t>su </a:t>
            </a:r>
            <a:r>
              <a:rPr sz="1400" spc="-3" dirty="0">
                <a:latin typeface="Arial"/>
                <a:cs typeface="Arial"/>
              </a:rPr>
              <a:t>credibilidad.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3" dirty="0">
                <a:latin typeface="Arial"/>
                <a:cs typeface="Arial"/>
              </a:rPr>
              <a:t>Ejemplo:</a:t>
            </a:r>
            <a:endParaRPr sz="1400" dirty="0">
              <a:latin typeface="Arial"/>
              <a:cs typeface="Arial"/>
            </a:endParaRPr>
          </a:p>
          <a:p>
            <a:pPr marL="416137" marR="4881" algn="just">
              <a:lnSpc>
                <a:spcPct val="110200"/>
              </a:lnSpc>
              <a:spcBef>
                <a:spcPts val="452"/>
              </a:spcBef>
            </a:pPr>
            <a:r>
              <a:rPr lang="es-ES" sz="1400" i="1" dirty="0" smtClean="0">
                <a:latin typeface="Arial"/>
                <a:cs typeface="Arial"/>
              </a:rPr>
              <a:t>Estimado </a:t>
            </a:r>
            <a:r>
              <a:rPr sz="1400" i="1" spc="-3" dirty="0" err="1" smtClean="0">
                <a:latin typeface="Arial"/>
                <a:cs typeface="Arial"/>
              </a:rPr>
              <a:t>público</a:t>
            </a:r>
            <a:r>
              <a:rPr sz="1400" i="1" spc="-29" dirty="0" smtClean="0">
                <a:latin typeface="Arial"/>
                <a:cs typeface="Arial"/>
              </a:rPr>
              <a:t> </a:t>
            </a:r>
            <a:r>
              <a:rPr lang="es-ES" sz="1400" i="1" spc="-3" dirty="0">
                <a:latin typeface="Arial"/>
                <a:cs typeface="Arial"/>
              </a:rPr>
              <a:t>,</a:t>
            </a:r>
            <a:r>
              <a:rPr sz="1400" i="1" spc="-29" dirty="0" smtClean="0">
                <a:latin typeface="Arial"/>
                <a:cs typeface="Arial"/>
              </a:rPr>
              <a:t> </a:t>
            </a:r>
            <a:r>
              <a:rPr sz="1400" i="1" dirty="0">
                <a:latin typeface="Arial"/>
                <a:cs typeface="Arial"/>
              </a:rPr>
              <a:t>tengan</a:t>
            </a:r>
            <a:r>
              <a:rPr sz="1400" i="1" spc="-38" dirty="0">
                <a:latin typeface="Arial"/>
                <a:cs typeface="Arial"/>
              </a:rPr>
              <a:t> </a:t>
            </a:r>
            <a:r>
              <a:rPr sz="1400" i="1" dirty="0">
                <a:latin typeface="Arial"/>
                <a:cs typeface="Arial"/>
              </a:rPr>
              <a:t>ustedes</a:t>
            </a:r>
            <a:r>
              <a:rPr sz="1400" i="1" spc="-35" dirty="0">
                <a:latin typeface="Arial"/>
                <a:cs typeface="Arial"/>
              </a:rPr>
              <a:t> </a:t>
            </a:r>
            <a:r>
              <a:rPr sz="1400" i="1" spc="-3" dirty="0">
                <a:latin typeface="Arial"/>
                <a:cs typeface="Arial"/>
              </a:rPr>
              <a:t>muy</a:t>
            </a:r>
            <a:r>
              <a:rPr sz="1400" i="1" spc="-35" dirty="0">
                <a:latin typeface="Arial"/>
                <a:cs typeface="Arial"/>
              </a:rPr>
              <a:t> </a:t>
            </a:r>
            <a:r>
              <a:rPr sz="1400" i="1" dirty="0">
                <a:latin typeface="Arial"/>
                <a:cs typeface="Arial"/>
              </a:rPr>
              <a:t>buenos</a:t>
            </a:r>
            <a:r>
              <a:rPr sz="1400" i="1" spc="-26" dirty="0">
                <a:latin typeface="Arial"/>
                <a:cs typeface="Arial"/>
              </a:rPr>
              <a:t> </a:t>
            </a:r>
            <a:r>
              <a:rPr sz="1400" i="1" spc="-3" dirty="0">
                <a:latin typeface="Arial"/>
                <a:cs typeface="Arial"/>
              </a:rPr>
              <a:t>días.</a:t>
            </a:r>
            <a:r>
              <a:rPr sz="1400" i="1" spc="-26" dirty="0">
                <a:latin typeface="Arial"/>
                <a:cs typeface="Arial"/>
              </a:rPr>
              <a:t> </a:t>
            </a:r>
            <a:r>
              <a:rPr lang="es-ES" sz="1400" i="1" spc="-26" dirty="0" smtClean="0">
                <a:latin typeface="Arial"/>
                <a:cs typeface="Arial"/>
              </a:rPr>
              <a:t>Mi nombre es </a:t>
            </a:r>
            <a:r>
              <a:rPr sz="1400" i="1" spc="-3" dirty="0" smtClean="0">
                <a:latin typeface="Arial"/>
                <a:cs typeface="Arial"/>
              </a:rPr>
              <a:t>César </a:t>
            </a:r>
            <a:r>
              <a:rPr sz="1400" i="1" dirty="0">
                <a:latin typeface="Arial"/>
                <a:cs typeface="Arial"/>
              </a:rPr>
              <a:t>Eduardo Sánchez Páucar y </a:t>
            </a:r>
            <a:r>
              <a:rPr sz="1400" i="1" spc="-3" dirty="0">
                <a:latin typeface="Arial"/>
                <a:cs typeface="Arial"/>
              </a:rPr>
              <a:t>estudio la </a:t>
            </a:r>
            <a:r>
              <a:rPr sz="1400" i="1" dirty="0">
                <a:latin typeface="Arial"/>
                <a:cs typeface="Arial"/>
              </a:rPr>
              <a:t>carrera </a:t>
            </a:r>
            <a:r>
              <a:rPr sz="1400" i="1" spc="-3" dirty="0">
                <a:latin typeface="Arial"/>
                <a:cs typeface="Arial"/>
              </a:rPr>
              <a:t>profesional </a:t>
            </a:r>
            <a:r>
              <a:rPr sz="1400" i="1" dirty="0">
                <a:latin typeface="Arial"/>
                <a:cs typeface="Arial"/>
              </a:rPr>
              <a:t>de </a:t>
            </a:r>
            <a:r>
              <a:rPr sz="1400" i="1" spc="-3" dirty="0">
                <a:latin typeface="Arial"/>
                <a:cs typeface="Arial"/>
              </a:rPr>
              <a:t>Marketing.  Hace </a:t>
            </a:r>
            <a:r>
              <a:rPr sz="1400" i="1" dirty="0">
                <a:latin typeface="Arial"/>
                <a:cs typeface="Arial"/>
              </a:rPr>
              <a:t>mucho que vengo investigando </a:t>
            </a:r>
            <a:r>
              <a:rPr sz="1400" i="1" spc="-3" dirty="0">
                <a:latin typeface="Arial"/>
                <a:cs typeface="Arial"/>
              </a:rPr>
              <a:t>la utilización </a:t>
            </a:r>
            <a:r>
              <a:rPr sz="1400" i="1" dirty="0">
                <a:latin typeface="Arial"/>
                <a:cs typeface="Arial"/>
              </a:rPr>
              <a:t>de </a:t>
            </a:r>
            <a:r>
              <a:rPr sz="1400" i="1" spc="-3" dirty="0">
                <a:latin typeface="Arial"/>
                <a:cs typeface="Arial"/>
              </a:rPr>
              <a:t>los </a:t>
            </a:r>
            <a:r>
              <a:rPr sz="1400" i="1" dirty="0">
                <a:latin typeface="Arial"/>
                <a:cs typeface="Arial"/>
              </a:rPr>
              <a:t>colores </a:t>
            </a:r>
            <a:r>
              <a:rPr sz="1400" i="1" spc="-3" dirty="0">
                <a:latin typeface="Arial"/>
                <a:cs typeface="Arial"/>
              </a:rPr>
              <a:t>cálidos </a:t>
            </a:r>
            <a:r>
              <a:rPr sz="1400" i="1" dirty="0">
                <a:latin typeface="Arial"/>
                <a:cs typeface="Arial"/>
              </a:rPr>
              <a:t>en </a:t>
            </a:r>
            <a:r>
              <a:rPr sz="1400" i="1" spc="-3" dirty="0">
                <a:latin typeface="Arial"/>
                <a:cs typeface="Arial"/>
              </a:rPr>
              <a:t>los  anuncios publicitarios </a:t>
            </a:r>
            <a:r>
              <a:rPr sz="1400" i="1" dirty="0">
                <a:latin typeface="Arial"/>
                <a:cs typeface="Arial"/>
              </a:rPr>
              <a:t>de </a:t>
            </a:r>
            <a:r>
              <a:rPr sz="1400" i="1" spc="-3" dirty="0">
                <a:latin typeface="Arial"/>
                <a:cs typeface="Arial"/>
              </a:rPr>
              <a:t>los </a:t>
            </a:r>
            <a:r>
              <a:rPr sz="1400" i="1" dirty="0">
                <a:latin typeface="Arial"/>
                <a:cs typeface="Arial"/>
              </a:rPr>
              <a:t>espacios </a:t>
            </a:r>
            <a:r>
              <a:rPr sz="1400" i="1" spc="-3" dirty="0">
                <a:latin typeface="Arial"/>
                <a:cs typeface="Arial"/>
              </a:rPr>
              <a:t>públicos </a:t>
            </a:r>
            <a:r>
              <a:rPr sz="1400" i="1" dirty="0">
                <a:latin typeface="Arial"/>
                <a:cs typeface="Arial"/>
              </a:rPr>
              <a:t>y su </a:t>
            </a:r>
            <a:r>
              <a:rPr sz="1400" i="1" spc="-3" dirty="0">
                <a:latin typeface="Arial"/>
                <a:cs typeface="Arial"/>
              </a:rPr>
              <a:t>influencia </a:t>
            </a:r>
            <a:r>
              <a:rPr sz="1400" i="1" spc="-6" dirty="0">
                <a:latin typeface="Arial"/>
                <a:cs typeface="Arial"/>
              </a:rPr>
              <a:t>en </a:t>
            </a:r>
            <a:r>
              <a:rPr sz="1400" i="1" spc="-3" dirty="0">
                <a:latin typeface="Arial"/>
                <a:cs typeface="Arial"/>
              </a:rPr>
              <a:t>los  </a:t>
            </a:r>
            <a:r>
              <a:rPr sz="1400" i="1" dirty="0">
                <a:latin typeface="Arial"/>
                <a:cs typeface="Arial"/>
              </a:rPr>
              <a:t>consumidores </a:t>
            </a:r>
            <a:r>
              <a:rPr sz="1400" i="1" spc="-3" dirty="0">
                <a:latin typeface="Arial"/>
                <a:cs typeface="Arial"/>
              </a:rPr>
              <a:t>jóvenes. Es </a:t>
            </a:r>
            <a:r>
              <a:rPr sz="1400" i="1" dirty="0">
                <a:latin typeface="Arial"/>
                <a:cs typeface="Arial"/>
              </a:rPr>
              <a:t>para </a:t>
            </a:r>
            <a:r>
              <a:rPr sz="1400" i="1" spc="-3" dirty="0">
                <a:latin typeface="Arial"/>
                <a:cs typeface="Arial"/>
              </a:rPr>
              <a:t>mí, </a:t>
            </a:r>
            <a:r>
              <a:rPr sz="1400" i="1" dirty="0">
                <a:latin typeface="Arial"/>
                <a:cs typeface="Arial"/>
              </a:rPr>
              <a:t>en </a:t>
            </a:r>
            <a:r>
              <a:rPr sz="1400" i="1" spc="-3" dirty="0">
                <a:latin typeface="Arial"/>
                <a:cs typeface="Arial"/>
              </a:rPr>
              <a:t>este agradable día, </a:t>
            </a:r>
            <a:r>
              <a:rPr sz="1400" i="1" dirty="0">
                <a:latin typeface="Arial"/>
                <a:cs typeface="Arial"/>
              </a:rPr>
              <a:t>una </a:t>
            </a:r>
            <a:r>
              <a:rPr sz="1400" i="1" spc="-3" dirty="0">
                <a:latin typeface="Arial"/>
                <a:cs typeface="Arial"/>
              </a:rPr>
              <a:t>gran satisfacción  </a:t>
            </a:r>
            <a:r>
              <a:rPr sz="1400" i="1" dirty="0">
                <a:latin typeface="Arial"/>
                <a:cs typeface="Arial"/>
              </a:rPr>
              <a:t>y oportunidad </a:t>
            </a:r>
            <a:r>
              <a:rPr sz="1400" i="1" spc="-3" dirty="0">
                <a:latin typeface="Arial"/>
                <a:cs typeface="Arial"/>
              </a:rPr>
              <a:t>poder explicarles </a:t>
            </a:r>
            <a:r>
              <a:rPr sz="1400" i="1" dirty="0">
                <a:latin typeface="Arial"/>
                <a:cs typeface="Arial"/>
              </a:rPr>
              <a:t>el origen de </a:t>
            </a:r>
            <a:r>
              <a:rPr sz="1400" i="1" spc="-3" dirty="0">
                <a:latin typeface="Arial"/>
                <a:cs typeface="Arial"/>
              </a:rPr>
              <a:t>la utilización </a:t>
            </a:r>
            <a:r>
              <a:rPr sz="1400" i="1" dirty="0">
                <a:latin typeface="Arial"/>
                <a:cs typeface="Arial"/>
              </a:rPr>
              <a:t>de </a:t>
            </a:r>
            <a:r>
              <a:rPr sz="1400" i="1" spc="-3" dirty="0">
                <a:latin typeface="Arial"/>
                <a:cs typeface="Arial"/>
              </a:rPr>
              <a:t>los </a:t>
            </a:r>
            <a:r>
              <a:rPr sz="1400" i="1" dirty="0">
                <a:latin typeface="Arial"/>
                <a:cs typeface="Arial"/>
              </a:rPr>
              <a:t>colores </a:t>
            </a:r>
            <a:r>
              <a:rPr sz="1400" i="1" spc="-3" dirty="0">
                <a:latin typeface="Arial"/>
                <a:cs typeface="Arial"/>
              </a:rPr>
              <a:t>cálidos  </a:t>
            </a:r>
            <a:r>
              <a:rPr sz="1400" i="1" dirty="0">
                <a:latin typeface="Arial"/>
                <a:cs typeface="Arial"/>
              </a:rPr>
              <a:t>en </a:t>
            </a:r>
            <a:r>
              <a:rPr sz="1400" i="1" spc="-3" dirty="0">
                <a:latin typeface="Arial"/>
                <a:cs typeface="Arial"/>
              </a:rPr>
              <a:t>la publicidad, </a:t>
            </a:r>
            <a:r>
              <a:rPr sz="1400" i="1" dirty="0">
                <a:latin typeface="Arial"/>
                <a:cs typeface="Arial"/>
              </a:rPr>
              <a:t>su </a:t>
            </a:r>
            <a:r>
              <a:rPr sz="1400" i="1" spc="-3" dirty="0">
                <a:latin typeface="Arial"/>
                <a:cs typeface="Arial"/>
              </a:rPr>
              <a:t>significado </a:t>
            </a:r>
            <a:r>
              <a:rPr sz="1400" i="1" dirty="0">
                <a:latin typeface="Arial"/>
                <a:cs typeface="Arial"/>
              </a:rPr>
              <a:t>y el por qué </a:t>
            </a:r>
            <a:r>
              <a:rPr sz="1400" i="1" spc="-3" dirty="0">
                <a:latin typeface="Arial"/>
                <a:cs typeface="Arial"/>
              </a:rPr>
              <a:t>los anuncios publicitarios, utilizando  la combinación </a:t>
            </a:r>
            <a:r>
              <a:rPr sz="1400" i="1" dirty="0">
                <a:latin typeface="Arial"/>
                <a:cs typeface="Arial"/>
              </a:rPr>
              <a:t>de estos colores, se </a:t>
            </a:r>
            <a:r>
              <a:rPr sz="1400" i="1" spc="-3" dirty="0">
                <a:latin typeface="Arial"/>
                <a:cs typeface="Arial"/>
              </a:rPr>
              <a:t>dirigen </a:t>
            </a:r>
            <a:r>
              <a:rPr sz="1400" i="1" dirty="0">
                <a:latin typeface="Arial"/>
                <a:cs typeface="Arial"/>
              </a:rPr>
              <a:t>al </a:t>
            </a:r>
            <a:r>
              <a:rPr sz="1400" i="1" spc="-3" dirty="0">
                <a:latin typeface="Arial"/>
                <a:cs typeface="Arial"/>
              </a:rPr>
              <a:t>consumidor</a:t>
            </a:r>
            <a:r>
              <a:rPr sz="1400" i="1" spc="-10" dirty="0">
                <a:latin typeface="Arial"/>
                <a:cs typeface="Arial"/>
              </a:rPr>
              <a:t> </a:t>
            </a:r>
            <a:r>
              <a:rPr sz="1400" i="1" spc="-3" dirty="0">
                <a:latin typeface="Arial"/>
                <a:cs typeface="Arial"/>
              </a:rPr>
              <a:t>joven.</a:t>
            </a:r>
            <a:endParaRPr sz="1400" dirty="0">
              <a:latin typeface="Arial"/>
              <a:cs typeface="Arial"/>
            </a:endParaRPr>
          </a:p>
          <a:p>
            <a:pPr marL="416137" algn="just">
              <a:spcBef>
                <a:spcPts val="602"/>
              </a:spcBef>
            </a:pPr>
            <a:r>
              <a:rPr sz="1400" i="1" spc="-3" dirty="0">
                <a:latin typeface="Arial"/>
                <a:cs typeface="Arial"/>
              </a:rPr>
              <a:t>Empezaré diferenciando los colores cálidos de los colores</a:t>
            </a:r>
            <a:r>
              <a:rPr sz="1400" i="1" spc="6" dirty="0">
                <a:latin typeface="Arial"/>
                <a:cs typeface="Arial"/>
              </a:rPr>
              <a:t> </a:t>
            </a:r>
            <a:r>
              <a:rPr sz="1400" i="1" spc="-3" dirty="0" err="1">
                <a:latin typeface="Arial"/>
                <a:cs typeface="Arial"/>
              </a:rPr>
              <a:t>fríos</a:t>
            </a:r>
            <a:r>
              <a:rPr sz="1400" i="1" spc="-3" dirty="0" smtClean="0">
                <a:latin typeface="Arial"/>
                <a:cs typeface="Arial"/>
              </a:rPr>
              <a:t>…</a:t>
            </a:r>
            <a:endParaRPr lang="es-ES" sz="1400" i="1" spc="-3" dirty="0" smtClean="0">
              <a:latin typeface="Arial"/>
              <a:cs typeface="Arial"/>
            </a:endParaRPr>
          </a:p>
          <a:p>
            <a:pPr marL="416137" algn="just">
              <a:spcBef>
                <a:spcPts val="602"/>
              </a:spcBef>
            </a:pPr>
            <a:endParaRPr sz="1400" dirty="0">
              <a:latin typeface="Arial"/>
              <a:cs typeface="Arial"/>
            </a:endParaRPr>
          </a:p>
          <a:p>
            <a:pPr marL="428747" marR="4475" lvl="2" indent="-140746" algn="just">
              <a:lnSpc>
                <a:spcPct val="103200"/>
              </a:lnSpc>
              <a:spcBef>
                <a:spcPts val="557"/>
              </a:spcBef>
              <a:buSzPct val="109090"/>
              <a:buAutoNum type="alphaLcParenR" startAt="2"/>
              <a:tabLst>
                <a:tab pos="429154" algn="l"/>
              </a:tabLst>
            </a:pPr>
            <a:r>
              <a:rPr sz="1400" b="1" spc="-3" dirty="0">
                <a:latin typeface="Arial"/>
                <a:cs typeface="Arial"/>
              </a:rPr>
              <a:t>Introducción-pregunta retórica: </a:t>
            </a:r>
            <a:r>
              <a:rPr sz="1400" dirty="0">
                <a:latin typeface="Arial"/>
                <a:cs typeface="Arial"/>
              </a:rPr>
              <a:t>el </a:t>
            </a:r>
            <a:r>
              <a:rPr sz="1400" spc="-3" dirty="0">
                <a:latin typeface="Arial"/>
                <a:cs typeface="Arial"/>
              </a:rPr>
              <a:t>expositor(a) enuncia varias preguntas </a:t>
            </a:r>
            <a:r>
              <a:rPr sz="1400" dirty="0">
                <a:latin typeface="Arial"/>
                <a:cs typeface="Arial"/>
              </a:rPr>
              <a:t>que  no </a:t>
            </a:r>
            <a:r>
              <a:rPr sz="1400" spc="-3" dirty="0">
                <a:latin typeface="Arial"/>
                <a:cs typeface="Arial"/>
              </a:rPr>
              <a:t>están dirigidas </a:t>
            </a:r>
            <a:r>
              <a:rPr sz="1400" dirty="0">
                <a:latin typeface="Arial"/>
                <a:cs typeface="Arial"/>
              </a:rPr>
              <a:t>a </a:t>
            </a:r>
            <a:r>
              <a:rPr sz="1400" spc="-3" dirty="0">
                <a:latin typeface="Arial"/>
                <a:cs typeface="Arial"/>
              </a:rPr>
              <a:t>responderse, sino </a:t>
            </a:r>
            <a:r>
              <a:rPr sz="1400" dirty="0">
                <a:latin typeface="Arial"/>
                <a:cs typeface="Arial"/>
              </a:rPr>
              <a:t>que </a:t>
            </a:r>
            <a:r>
              <a:rPr sz="1400" spc="-3" dirty="0">
                <a:latin typeface="Arial"/>
                <a:cs typeface="Arial"/>
              </a:rPr>
              <a:t>tienen la intención </a:t>
            </a:r>
            <a:r>
              <a:rPr sz="1400" dirty="0">
                <a:latin typeface="Arial"/>
                <a:cs typeface="Arial"/>
              </a:rPr>
              <a:t>de hacer  </a:t>
            </a:r>
            <a:r>
              <a:rPr sz="1400" spc="-3" dirty="0">
                <a:latin typeface="Arial"/>
                <a:cs typeface="Arial"/>
              </a:rPr>
              <a:t>reflexionar </a:t>
            </a:r>
            <a:r>
              <a:rPr sz="1400" dirty="0">
                <a:latin typeface="Arial"/>
                <a:cs typeface="Arial"/>
              </a:rPr>
              <a:t>al </a:t>
            </a:r>
            <a:r>
              <a:rPr sz="1400" spc="-3" dirty="0">
                <a:latin typeface="Arial"/>
                <a:cs typeface="Arial"/>
              </a:rPr>
              <a:t>auditorio.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spc="-3" dirty="0">
                <a:latin typeface="Arial"/>
                <a:cs typeface="Arial"/>
              </a:rPr>
              <a:t>Ejemplo:</a:t>
            </a:r>
            <a:endParaRPr sz="1400" dirty="0">
              <a:latin typeface="Arial"/>
              <a:cs typeface="Arial"/>
            </a:endParaRPr>
          </a:p>
          <a:p>
            <a:pPr marL="428747" marR="5288" algn="just">
              <a:lnSpc>
                <a:spcPct val="109100"/>
              </a:lnSpc>
              <a:spcBef>
                <a:spcPts val="461"/>
              </a:spcBef>
            </a:pPr>
            <a:r>
              <a:rPr sz="1400" i="1" spc="-3" dirty="0">
                <a:latin typeface="Arial"/>
                <a:cs typeface="Arial"/>
              </a:rPr>
              <a:t>¿Alguna </a:t>
            </a:r>
            <a:r>
              <a:rPr sz="1400" i="1" dirty="0">
                <a:latin typeface="Arial"/>
                <a:cs typeface="Arial"/>
              </a:rPr>
              <a:t>vez han </a:t>
            </a:r>
            <a:r>
              <a:rPr sz="1400" i="1" spc="-3" dirty="0">
                <a:latin typeface="Arial"/>
                <a:cs typeface="Arial"/>
              </a:rPr>
              <a:t>visitado </a:t>
            </a:r>
            <a:r>
              <a:rPr sz="1400" i="1" dirty="0">
                <a:latin typeface="Arial"/>
                <a:cs typeface="Arial"/>
              </a:rPr>
              <a:t>una </a:t>
            </a:r>
            <a:r>
              <a:rPr sz="1400" i="1" spc="-3" dirty="0">
                <a:latin typeface="Arial"/>
                <a:cs typeface="Arial"/>
              </a:rPr>
              <a:t>empresa? ¿Conocen las principales </a:t>
            </a:r>
            <a:r>
              <a:rPr sz="1400" i="1" dirty="0">
                <a:latin typeface="Arial"/>
                <a:cs typeface="Arial"/>
              </a:rPr>
              <a:t>áreas que </a:t>
            </a:r>
            <a:r>
              <a:rPr sz="1400" i="1" spc="-3" dirty="0">
                <a:latin typeface="Arial"/>
                <a:cs typeface="Arial"/>
              </a:rPr>
              <a:t>la  </a:t>
            </a:r>
            <a:r>
              <a:rPr sz="1400" i="1" dirty="0">
                <a:latin typeface="Arial"/>
                <a:cs typeface="Arial"/>
              </a:rPr>
              <a:t>conforman?</a:t>
            </a:r>
            <a:endParaRPr sz="1400" dirty="0">
              <a:latin typeface="Arial"/>
              <a:cs typeface="Arial"/>
            </a:endParaRPr>
          </a:p>
          <a:p>
            <a:pPr marL="428747" marR="3254" algn="just">
              <a:lnSpc>
                <a:spcPct val="110100"/>
              </a:lnSpc>
              <a:spcBef>
                <a:spcPts val="525"/>
              </a:spcBef>
            </a:pPr>
            <a:r>
              <a:rPr sz="1400" i="1" dirty="0">
                <a:latin typeface="Arial"/>
                <a:cs typeface="Arial"/>
              </a:rPr>
              <a:t>¿Cuántos trabajadores </a:t>
            </a:r>
            <a:r>
              <a:rPr sz="1400" i="1" spc="-3" dirty="0">
                <a:latin typeface="Arial"/>
                <a:cs typeface="Arial"/>
              </a:rPr>
              <a:t>debe tener </a:t>
            </a:r>
            <a:r>
              <a:rPr sz="1400" i="1" dirty="0">
                <a:latin typeface="Arial"/>
                <a:cs typeface="Arial"/>
              </a:rPr>
              <a:t>una empresa para </a:t>
            </a:r>
            <a:r>
              <a:rPr sz="1400" i="1" spc="-3" dirty="0">
                <a:latin typeface="Arial"/>
                <a:cs typeface="Arial"/>
              </a:rPr>
              <a:t>ser considera Pequeña </a:t>
            </a:r>
            <a:r>
              <a:rPr sz="1400" i="1" dirty="0">
                <a:latin typeface="Arial"/>
                <a:cs typeface="Arial"/>
              </a:rPr>
              <a:t>y  </a:t>
            </a:r>
            <a:r>
              <a:rPr sz="1400" i="1" spc="-3" dirty="0">
                <a:latin typeface="Arial"/>
                <a:cs typeface="Arial"/>
              </a:rPr>
              <a:t>Micro empresa? ¿Creen ustedes </a:t>
            </a:r>
            <a:r>
              <a:rPr sz="1400" i="1" dirty="0">
                <a:latin typeface="Arial"/>
                <a:cs typeface="Arial"/>
              </a:rPr>
              <a:t>que el </a:t>
            </a:r>
            <a:r>
              <a:rPr sz="1400" i="1" spc="-3" dirty="0">
                <a:latin typeface="Arial"/>
                <a:cs typeface="Arial"/>
              </a:rPr>
              <a:t>funcionamiento </a:t>
            </a:r>
            <a:r>
              <a:rPr sz="1400" i="1" dirty="0">
                <a:latin typeface="Arial"/>
                <a:cs typeface="Arial"/>
              </a:rPr>
              <a:t>de una </a:t>
            </a:r>
            <a:r>
              <a:rPr sz="1400" i="1" spc="-3" dirty="0">
                <a:latin typeface="Arial"/>
                <a:cs typeface="Arial"/>
              </a:rPr>
              <a:t>empresa </a:t>
            </a:r>
            <a:r>
              <a:rPr sz="1400" i="1" dirty="0">
                <a:latin typeface="Arial"/>
                <a:cs typeface="Arial"/>
              </a:rPr>
              <a:t>es  </a:t>
            </a:r>
            <a:r>
              <a:rPr sz="1400" i="1" spc="-3" dirty="0">
                <a:latin typeface="Arial"/>
                <a:cs typeface="Arial"/>
              </a:rPr>
              <a:t>similar </a:t>
            </a:r>
            <a:r>
              <a:rPr sz="1400" i="1" dirty="0">
                <a:latin typeface="Arial"/>
                <a:cs typeface="Arial"/>
              </a:rPr>
              <a:t>al </a:t>
            </a:r>
            <a:r>
              <a:rPr sz="1400" i="1" spc="-3" dirty="0">
                <a:latin typeface="Arial"/>
                <a:cs typeface="Arial"/>
              </a:rPr>
              <a:t>funcionamiento del cuerpo humano? </a:t>
            </a:r>
            <a:r>
              <a:rPr sz="1400" i="1" dirty="0">
                <a:latin typeface="Arial"/>
                <a:cs typeface="Arial"/>
              </a:rPr>
              <a:t>La Pequeña y </a:t>
            </a:r>
            <a:r>
              <a:rPr sz="1400" i="1" spc="-3" dirty="0">
                <a:latin typeface="Arial"/>
                <a:cs typeface="Arial"/>
              </a:rPr>
              <a:t>Micro empresa,  denominada Pyme </a:t>
            </a:r>
            <a:r>
              <a:rPr sz="1400" i="1" dirty="0">
                <a:latin typeface="Arial"/>
                <a:cs typeface="Arial"/>
              </a:rPr>
              <a:t>en el Perú, </a:t>
            </a:r>
            <a:r>
              <a:rPr sz="1400" i="1" spc="-6" dirty="0">
                <a:latin typeface="Arial"/>
                <a:cs typeface="Arial"/>
              </a:rPr>
              <a:t>es </a:t>
            </a:r>
            <a:r>
              <a:rPr sz="1400" i="1" spc="-3" dirty="0">
                <a:latin typeface="Arial"/>
                <a:cs typeface="Arial"/>
              </a:rPr>
              <a:t>aquella unidad económica constituida por </a:t>
            </a:r>
            <a:r>
              <a:rPr sz="1400" i="1" dirty="0">
                <a:latin typeface="Arial"/>
                <a:cs typeface="Arial"/>
              </a:rPr>
              <a:t>una  persona </a:t>
            </a:r>
            <a:r>
              <a:rPr sz="1400" i="1" spc="-3" dirty="0">
                <a:latin typeface="Arial"/>
                <a:cs typeface="Arial"/>
              </a:rPr>
              <a:t>natural </a:t>
            </a:r>
            <a:r>
              <a:rPr sz="1400" i="1" dirty="0">
                <a:latin typeface="Arial"/>
                <a:cs typeface="Arial"/>
              </a:rPr>
              <a:t>o </a:t>
            </a:r>
            <a:r>
              <a:rPr sz="1400" i="1" spc="-3" dirty="0">
                <a:latin typeface="Arial"/>
                <a:cs typeface="Arial"/>
              </a:rPr>
              <a:t>jurídica, bajo cualquier forma </a:t>
            </a:r>
            <a:r>
              <a:rPr sz="1400" i="1" dirty="0">
                <a:latin typeface="Arial"/>
                <a:cs typeface="Arial"/>
              </a:rPr>
              <a:t>de </a:t>
            </a:r>
            <a:r>
              <a:rPr sz="1400" i="1" spc="-3" dirty="0">
                <a:latin typeface="Arial"/>
                <a:cs typeface="Arial"/>
              </a:rPr>
              <a:t>organización </a:t>
            </a:r>
            <a:r>
              <a:rPr sz="1400" i="1" dirty="0">
                <a:latin typeface="Arial"/>
                <a:cs typeface="Arial"/>
              </a:rPr>
              <a:t>o </a:t>
            </a:r>
            <a:r>
              <a:rPr sz="1400" i="1" spc="-3" dirty="0">
                <a:latin typeface="Arial"/>
                <a:cs typeface="Arial"/>
              </a:rPr>
              <a:t>gestión  empresarial contemplada </a:t>
            </a:r>
            <a:r>
              <a:rPr sz="1400" i="1" dirty="0">
                <a:latin typeface="Arial"/>
                <a:cs typeface="Arial"/>
              </a:rPr>
              <a:t>en </a:t>
            </a:r>
            <a:r>
              <a:rPr sz="1400" i="1" spc="-3" dirty="0">
                <a:latin typeface="Arial"/>
                <a:cs typeface="Arial"/>
              </a:rPr>
              <a:t>la legislación </a:t>
            </a:r>
            <a:r>
              <a:rPr sz="1400" i="1" dirty="0">
                <a:latin typeface="Arial"/>
                <a:cs typeface="Arial"/>
              </a:rPr>
              <a:t>vigente, que </a:t>
            </a:r>
            <a:r>
              <a:rPr sz="1400" i="1" spc="-3" dirty="0">
                <a:latin typeface="Arial"/>
                <a:cs typeface="Arial"/>
              </a:rPr>
              <a:t>tiene como objeto  desarrollar actividades </a:t>
            </a:r>
            <a:r>
              <a:rPr sz="1400" i="1" dirty="0">
                <a:latin typeface="Arial"/>
                <a:cs typeface="Arial"/>
              </a:rPr>
              <a:t>de </a:t>
            </a:r>
            <a:r>
              <a:rPr sz="1400" i="1" spc="-3" dirty="0">
                <a:latin typeface="Arial"/>
                <a:cs typeface="Arial"/>
              </a:rPr>
              <a:t>extracción, transformación, </a:t>
            </a:r>
            <a:r>
              <a:rPr sz="1400" i="1" dirty="0">
                <a:latin typeface="Arial"/>
                <a:cs typeface="Arial"/>
              </a:rPr>
              <a:t>producción,  </a:t>
            </a:r>
            <a:r>
              <a:rPr sz="1400" i="1" spc="-3" dirty="0">
                <a:latin typeface="Arial"/>
                <a:cs typeface="Arial"/>
              </a:rPr>
              <a:t>comercialización </a:t>
            </a:r>
            <a:r>
              <a:rPr sz="1400" i="1" dirty="0">
                <a:latin typeface="Arial"/>
                <a:cs typeface="Arial"/>
              </a:rPr>
              <a:t>de bienes o </a:t>
            </a:r>
            <a:r>
              <a:rPr sz="1400" i="1" spc="-3" dirty="0">
                <a:latin typeface="Arial"/>
                <a:cs typeface="Arial"/>
              </a:rPr>
              <a:t>prestación </a:t>
            </a:r>
            <a:r>
              <a:rPr sz="1400" i="1" dirty="0">
                <a:latin typeface="Arial"/>
                <a:cs typeface="Arial"/>
              </a:rPr>
              <a:t>de </a:t>
            </a:r>
            <a:r>
              <a:rPr sz="1400" i="1" spc="-3" dirty="0">
                <a:latin typeface="Arial"/>
                <a:cs typeface="Arial"/>
              </a:rPr>
              <a:t>servicios. En </a:t>
            </a:r>
            <a:r>
              <a:rPr sz="1400" i="1" dirty="0">
                <a:latin typeface="Arial"/>
                <a:cs typeface="Arial"/>
              </a:rPr>
              <a:t>esta </a:t>
            </a:r>
            <a:r>
              <a:rPr sz="1400" i="1" spc="-3" dirty="0">
                <a:latin typeface="Arial"/>
                <a:cs typeface="Arial"/>
              </a:rPr>
              <a:t>tarde, les hablaré  </a:t>
            </a:r>
            <a:r>
              <a:rPr sz="1400" i="1" dirty="0">
                <a:latin typeface="Arial"/>
                <a:cs typeface="Arial"/>
              </a:rPr>
              <a:t>sobre su origen, sus </a:t>
            </a:r>
            <a:r>
              <a:rPr sz="1400" i="1" spc="-3" dirty="0">
                <a:latin typeface="Arial"/>
                <a:cs typeface="Arial"/>
              </a:rPr>
              <a:t>características </a:t>
            </a:r>
            <a:r>
              <a:rPr sz="1400" i="1" dirty="0">
                <a:latin typeface="Arial"/>
                <a:cs typeface="Arial"/>
              </a:rPr>
              <a:t>y su </a:t>
            </a:r>
            <a:r>
              <a:rPr sz="1400" i="1" spc="-3" dirty="0">
                <a:latin typeface="Arial"/>
                <a:cs typeface="Arial"/>
              </a:rPr>
              <a:t>importancia </a:t>
            </a:r>
            <a:r>
              <a:rPr sz="1400" i="1" dirty="0">
                <a:latin typeface="Arial"/>
                <a:cs typeface="Arial"/>
              </a:rPr>
              <a:t>en el </a:t>
            </a:r>
            <a:r>
              <a:rPr sz="1400" i="1" spc="-3" dirty="0">
                <a:latin typeface="Arial"/>
                <a:cs typeface="Arial"/>
              </a:rPr>
              <a:t>desarrollo económico  del </a:t>
            </a:r>
            <a:r>
              <a:rPr sz="1400" i="1" dirty="0">
                <a:latin typeface="Arial"/>
                <a:cs typeface="Arial"/>
              </a:rPr>
              <a:t>Perú </a:t>
            </a:r>
            <a:r>
              <a:rPr sz="1400" i="1" spc="-3" dirty="0">
                <a:latin typeface="Arial"/>
                <a:cs typeface="Arial"/>
              </a:rPr>
              <a:t>durante </a:t>
            </a:r>
            <a:r>
              <a:rPr sz="1400" i="1" dirty="0">
                <a:latin typeface="Arial"/>
                <a:cs typeface="Arial"/>
              </a:rPr>
              <a:t>el </a:t>
            </a:r>
            <a:r>
              <a:rPr sz="1400" i="1" spc="-3" dirty="0">
                <a:latin typeface="Arial"/>
                <a:cs typeface="Arial"/>
              </a:rPr>
              <a:t>período</a:t>
            </a:r>
            <a:r>
              <a:rPr sz="1400" i="1" dirty="0">
                <a:latin typeface="Arial"/>
                <a:cs typeface="Arial"/>
              </a:rPr>
              <a:t> </a:t>
            </a:r>
            <a:r>
              <a:rPr sz="1400" i="1" spc="-3" dirty="0">
                <a:latin typeface="Arial"/>
                <a:cs typeface="Arial"/>
              </a:rPr>
              <a:t>2010-2015</a:t>
            </a:r>
            <a:r>
              <a:rPr sz="1400" i="1" spc="-3" dirty="0" smtClean="0">
                <a:latin typeface="Arial"/>
                <a:cs typeface="Arial"/>
              </a:rPr>
              <a:t>…</a:t>
            </a:r>
            <a:endParaRPr lang="es-ES" sz="1400" i="1" spc="-3" dirty="0" smtClean="0">
              <a:latin typeface="Arial"/>
              <a:cs typeface="Arial"/>
            </a:endParaRPr>
          </a:p>
          <a:p>
            <a:pPr marL="428747" marR="3254" algn="just">
              <a:lnSpc>
                <a:spcPct val="110100"/>
              </a:lnSpc>
              <a:spcBef>
                <a:spcPts val="525"/>
              </a:spcBef>
            </a:pPr>
            <a:endParaRPr sz="1400" dirty="0">
              <a:latin typeface="Arial"/>
              <a:cs typeface="Arial"/>
            </a:endParaRPr>
          </a:p>
          <a:p>
            <a:pPr marL="482442" marR="4068" lvl="2" indent="-172882" algn="just">
              <a:lnSpc>
                <a:spcPct val="102800"/>
              </a:lnSpc>
              <a:spcBef>
                <a:spcPts val="573"/>
              </a:spcBef>
              <a:buSzPct val="109090"/>
              <a:buFont typeface="Arial"/>
              <a:buAutoNum type="alphaLcParenR" startAt="3"/>
              <a:tabLst>
                <a:tab pos="508069" algn="l"/>
              </a:tabLst>
            </a:pPr>
            <a:r>
              <a:rPr sz="1400" dirty="0"/>
              <a:t>	</a:t>
            </a:r>
            <a:r>
              <a:rPr sz="1400" b="1" spc="-3" dirty="0">
                <a:latin typeface="Arial"/>
                <a:cs typeface="Arial"/>
              </a:rPr>
              <a:t>Introducción-anécdota: </a:t>
            </a:r>
            <a:r>
              <a:rPr sz="1400" dirty="0">
                <a:latin typeface="Arial"/>
                <a:cs typeface="Arial"/>
              </a:rPr>
              <a:t>el </a:t>
            </a:r>
            <a:r>
              <a:rPr sz="1400" spc="-3" dirty="0">
                <a:latin typeface="Arial"/>
                <a:cs typeface="Arial"/>
              </a:rPr>
              <a:t>expositor(a) relata </a:t>
            </a:r>
            <a:r>
              <a:rPr sz="1400" dirty="0">
                <a:latin typeface="Arial"/>
                <a:cs typeface="Arial"/>
              </a:rPr>
              <a:t>un suceso </a:t>
            </a:r>
            <a:r>
              <a:rPr sz="1400" spc="-3" dirty="0">
                <a:latin typeface="Arial"/>
                <a:cs typeface="Arial"/>
              </a:rPr>
              <a:t>real, hipotético </a:t>
            </a:r>
            <a:r>
              <a:rPr sz="1400" dirty="0">
                <a:latin typeface="Arial"/>
                <a:cs typeface="Arial"/>
              </a:rPr>
              <a:t>o  </a:t>
            </a:r>
            <a:r>
              <a:rPr sz="1400" spc="-3" dirty="0">
                <a:latin typeface="Arial"/>
                <a:cs typeface="Arial"/>
              </a:rPr>
              <a:t>imaginario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para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3" dirty="0">
                <a:latin typeface="Arial"/>
                <a:cs typeface="Arial"/>
              </a:rPr>
              <a:t>captar</a:t>
            </a:r>
            <a:r>
              <a:rPr sz="1400" spc="-38" dirty="0">
                <a:latin typeface="Arial"/>
                <a:cs typeface="Arial"/>
              </a:rPr>
              <a:t> </a:t>
            </a:r>
            <a:r>
              <a:rPr sz="1400" spc="-3" dirty="0">
                <a:latin typeface="Arial"/>
                <a:cs typeface="Arial"/>
              </a:rPr>
              <a:t>la</a:t>
            </a:r>
            <a:r>
              <a:rPr sz="1400" spc="-42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atención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3" dirty="0">
                <a:latin typeface="Arial"/>
                <a:cs typeface="Arial"/>
              </a:rPr>
              <a:t>del</a:t>
            </a:r>
            <a:r>
              <a:rPr sz="1400" spc="-38" dirty="0">
                <a:latin typeface="Arial"/>
                <a:cs typeface="Arial"/>
              </a:rPr>
              <a:t> </a:t>
            </a:r>
            <a:r>
              <a:rPr sz="1400" spc="-3" dirty="0">
                <a:latin typeface="Arial"/>
                <a:cs typeface="Arial"/>
              </a:rPr>
              <a:t>auditorio</a:t>
            </a:r>
            <a:r>
              <a:rPr sz="1400" spc="-32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</a:t>
            </a:r>
            <a:r>
              <a:rPr sz="1400" spc="-42" dirty="0">
                <a:latin typeface="Arial"/>
                <a:cs typeface="Arial"/>
              </a:rPr>
              <a:t> </a:t>
            </a:r>
            <a:r>
              <a:rPr sz="1400" spc="-6" dirty="0">
                <a:latin typeface="Arial"/>
                <a:cs typeface="Arial"/>
              </a:rPr>
              <a:t>no</a:t>
            </a:r>
            <a:r>
              <a:rPr sz="1400" spc="-32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empezar</a:t>
            </a:r>
            <a:r>
              <a:rPr sz="1400" spc="-38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-42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manera</a:t>
            </a:r>
            <a:r>
              <a:rPr sz="1400" spc="-42" dirty="0">
                <a:latin typeface="Arial"/>
                <a:cs typeface="Arial"/>
              </a:rPr>
              <a:t> </a:t>
            </a:r>
            <a:r>
              <a:rPr sz="1400" spc="-3" dirty="0">
                <a:latin typeface="Arial"/>
                <a:cs typeface="Arial"/>
              </a:rPr>
              <a:t>directa  la explicación del </a:t>
            </a:r>
            <a:r>
              <a:rPr sz="1400" dirty="0">
                <a:latin typeface="Arial"/>
                <a:cs typeface="Arial"/>
              </a:rPr>
              <a:t>tema. </a:t>
            </a:r>
            <a:r>
              <a:rPr sz="1400" dirty="0" err="1">
                <a:latin typeface="Arial"/>
                <a:cs typeface="Arial"/>
              </a:rPr>
              <a:t>Ejemplo</a:t>
            </a:r>
            <a:r>
              <a:rPr sz="1400" dirty="0" smtClean="0">
                <a:latin typeface="Arial"/>
                <a:cs typeface="Arial"/>
              </a:rPr>
              <a:t>:</a:t>
            </a:r>
            <a:endParaRPr lang="es-CL" sz="1400" dirty="0" smtClean="0">
              <a:latin typeface="Arial"/>
              <a:cs typeface="Arial"/>
            </a:endParaRPr>
          </a:p>
          <a:p>
            <a:pPr marL="482442" marR="4068" lvl="2" indent="-172882" algn="just">
              <a:lnSpc>
                <a:spcPct val="102800"/>
              </a:lnSpc>
              <a:spcBef>
                <a:spcPts val="573"/>
              </a:spcBef>
              <a:buSzPct val="109090"/>
              <a:buFont typeface="Arial"/>
              <a:buAutoNum type="alphaLcParenR" startAt="3"/>
              <a:tabLst>
                <a:tab pos="508069" algn="l"/>
              </a:tabLst>
            </a:pPr>
            <a:endParaRPr lang="es-CL" sz="1400" dirty="0">
              <a:latin typeface="Arial"/>
              <a:cs typeface="Arial"/>
            </a:endParaRPr>
          </a:p>
          <a:p>
            <a:pPr marL="482442" marR="4068" lvl="2" indent="-172882" algn="just">
              <a:lnSpc>
                <a:spcPct val="102800"/>
              </a:lnSpc>
              <a:spcBef>
                <a:spcPts val="573"/>
              </a:spcBef>
              <a:buSzPct val="109090"/>
              <a:buFont typeface="Arial"/>
              <a:buAutoNum type="alphaLcParenR" startAt="3"/>
              <a:tabLst>
                <a:tab pos="508069" algn="l"/>
              </a:tabLst>
            </a:pPr>
            <a:endParaRPr lang="es-CL" sz="1400" dirty="0" smtClean="0">
              <a:latin typeface="Arial"/>
              <a:cs typeface="Arial"/>
            </a:endParaRPr>
          </a:p>
          <a:p>
            <a:pPr marL="482442" marR="4068" lvl="2" indent="-172882" algn="just">
              <a:lnSpc>
                <a:spcPct val="102800"/>
              </a:lnSpc>
              <a:spcBef>
                <a:spcPts val="573"/>
              </a:spcBef>
              <a:buSzPct val="109090"/>
              <a:buFont typeface="Arial"/>
              <a:buAutoNum type="alphaLcParenR" startAt="3"/>
              <a:tabLst>
                <a:tab pos="508069" algn="l"/>
              </a:tabLst>
            </a:pPr>
            <a:endParaRPr lang="es-CL" sz="1400" dirty="0" smtClean="0">
              <a:latin typeface="Arial"/>
              <a:cs typeface="Arial"/>
            </a:endParaRPr>
          </a:p>
          <a:p>
            <a:pPr marL="482442" marR="4068" lvl="2" indent="-172882" algn="just">
              <a:lnSpc>
                <a:spcPct val="102800"/>
              </a:lnSpc>
              <a:spcBef>
                <a:spcPts val="573"/>
              </a:spcBef>
              <a:buSzPct val="109090"/>
              <a:buFont typeface="Arial"/>
              <a:buAutoNum type="alphaLcParenR" startAt="3"/>
              <a:tabLst>
                <a:tab pos="508069" algn="l"/>
              </a:tabLst>
            </a:pPr>
            <a:endParaRPr sz="14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142359" y="802961"/>
            <a:ext cx="3647232" cy="4431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5" name="object 5"/>
          <p:cNvSpPr txBox="1"/>
          <p:nvPr/>
        </p:nvSpPr>
        <p:spPr>
          <a:xfrm>
            <a:off x="6499060" y="303003"/>
            <a:ext cx="6939523" cy="458851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6202" rIns="0" bIns="0" rtlCol="0">
            <a:spAutoFit/>
          </a:bodyPr>
          <a:lstStyle/>
          <a:p>
            <a:pPr marL="135457" marR="128543" indent="-814" algn="just">
              <a:lnSpc>
                <a:spcPct val="97700"/>
              </a:lnSpc>
              <a:spcBef>
                <a:spcPts val="285"/>
              </a:spcBef>
            </a:pPr>
            <a:r>
              <a:rPr lang="es-ES" sz="2800" b="1" spc="-3" dirty="0" smtClean="0">
                <a:latin typeface="Arial"/>
                <a:cs typeface="Arial"/>
              </a:rPr>
              <a:t>MOTIVACIONES </a:t>
            </a:r>
            <a:endParaRPr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445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23069" y="538558"/>
            <a:ext cx="10959737" cy="6509790"/>
          </a:xfrm>
          <a:prstGeom prst="rect">
            <a:avLst/>
          </a:prstGeom>
        </p:spPr>
        <p:txBody>
          <a:bodyPr vert="horz" wrap="square" lIns="0" tIns="8949" rIns="0" bIns="0" rtlCol="0">
            <a:spAutoFit/>
          </a:bodyPr>
          <a:lstStyle/>
          <a:p>
            <a:pPr marL="482442" marR="3254" algn="just">
              <a:lnSpc>
                <a:spcPct val="110200"/>
              </a:lnSpc>
              <a:spcBef>
                <a:spcPts val="70"/>
              </a:spcBef>
            </a:pPr>
            <a:r>
              <a:rPr sz="1600" i="1" dirty="0">
                <a:latin typeface="Arial"/>
                <a:cs typeface="Arial"/>
              </a:rPr>
              <a:t>Como todos </a:t>
            </a:r>
            <a:r>
              <a:rPr sz="1600" i="1" spc="-3" dirty="0">
                <a:latin typeface="Arial"/>
                <a:cs typeface="Arial"/>
              </a:rPr>
              <a:t>los días, </a:t>
            </a:r>
            <a:r>
              <a:rPr sz="1600" i="1" dirty="0">
                <a:latin typeface="Arial"/>
                <a:cs typeface="Arial"/>
              </a:rPr>
              <a:t>el bus en el cual </a:t>
            </a:r>
            <a:r>
              <a:rPr sz="1600" i="1" spc="-3" dirty="0">
                <a:latin typeface="Arial"/>
                <a:cs typeface="Arial"/>
              </a:rPr>
              <a:t>llego </a:t>
            </a:r>
            <a:r>
              <a:rPr sz="1600" i="1" dirty="0">
                <a:latin typeface="Arial"/>
                <a:cs typeface="Arial"/>
              </a:rPr>
              <a:t>a </a:t>
            </a:r>
            <a:r>
              <a:rPr sz="1600" i="1" spc="-3" dirty="0">
                <a:latin typeface="Arial"/>
                <a:cs typeface="Arial"/>
              </a:rPr>
              <a:t>la universidad </a:t>
            </a:r>
            <a:r>
              <a:rPr sz="1600" i="1" dirty="0">
                <a:latin typeface="Arial"/>
                <a:cs typeface="Arial"/>
              </a:rPr>
              <a:t>pasa por el </a:t>
            </a:r>
            <a:r>
              <a:rPr sz="1600" i="1" spc="-3" dirty="0">
                <a:latin typeface="Arial"/>
                <a:cs typeface="Arial"/>
              </a:rPr>
              <a:t>óvalo  </a:t>
            </a:r>
            <a:r>
              <a:rPr sz="1600" i="1" dirty="0">
                <a:latin typeface="Arial"/>
                <a:cs typeface="Arial"/>
              </a:rPr>
              <a:t>de Santa </a:t>
            </a:r>
            <a:r>
              <a:rPr sz="1600" i="1" spc="-3" dirty="0">
                <a:latin typeface="Arial"/>
                <a:cs typeface="Arial"/>
              </a:rPr>
              <a:t>Anita. </a:t>
            </a:r>
            <a:r>
              <a:rPr sz="1600" i="1" dirty="0">
                <a:latin typeface="Arial"/>
                <a:cs typeface="Arial"/>
              </a:rPr>
              <a:t>Y en </a:t>
            </a:r>
            <a:r>
              <a:rPr sz="1600" i="1" spc="-3" dirty="0">
                <a:latin typeface="Arial"/>
                <a:cs typeface="Arial"/>
              </a:rPr>
              <a:t>muchas ocasiones </a:t>
            </a:r>
            <a:r>
              <a:rPr sz="1600" i="1" dirty="0">
                <a:latin typeface="Arial"/>
                <a:cs typeface="Arial"/>
              </a:rPr>
              <a:t>he </a:t>
            </a:r>
            <a:r>
              <a:rPr sz="1600" i="1" spc="-3" dirty="0">
                <a:latin typeface="Arial"/>
                <a:cs typeface="Arial"/>
              </a:rPr>
              <a:t>observado </a:t>
            </a:r>
            <a:r>
              <a:rPr sz="1600" i="1" dirty="0">
                <a:latin typeface="Arial"/>
                <a:cs typeface="Arial"/>
              </a:rPr>
              <a:t>a muchas </a:t>
            </a:r>
            <a:r>
              <a:rPr sz="1600" i="1" spc="-3" dirty="0">
                <a:latin typeface="Arial"/>
                <a:cs typeface="Arial"/>
              </a:rPr>
              <a:t>personas  repartiendo volantes, </a:t>
            </a:r>
            <a:r>
              <a:rPr sz="1600" i="1" dirty="0">
                <a:latin typeface="Arial"/>
                <a:cs typeface="Arial"/>
              </a:rPr>
              <a:t>a diestra y </a:t>
            </a:r>
            <a:r>
              <a:rPr sz="1600" i="1" spc="-3" dirty="0">
                <a:latin typeface="Arial"/>
                <a:cs typeface="Arial"/>
              </a:rPr>
              <a:t>siniestra, </a:t>
            </a:r>
            <a:r>
              <a:rPr sz="1600" i="1" dirty="0">
                <a:latin typeface="Arial"/>
                <a:cs typeface="Arial"/>
              </a:rPr>
              <a:t>a </a:t>
            </a:r>
            <a:r>
              <a:rPr sz="1600" i="1" spc="-3" dirty="0">
                <a:latin typeface="Arial"/>
                <a:cs typeface="Arial"/>
              </a:rPr>
              <a:t>todos los transeúntes. Estos  volantes contienen anuncios </a:t>
            </a:r>
            <a:r>
              <a:rPr sz="1600" i="1" dirty="0">
                <a:latin typeface="Arial"/>
                <a:cs typeface="Arial"/>
              </a:rPr>
              <a:t>donde se </a:t>
            </a:r>
            <a:r>
              <a:rPr sz="1600" i="1" spc="-3" dirty="0">
                <a:latin typeface="Arial"/>
                <a:cs typeface="Arial"/>
              </a:rPr>
              <a:t>requiere personal </a:t>
            </a:r>
            <a:r>
              <a:rPr sz="1600" i="1" dirty="0">
                <a:latin typeface="Arial"/>
                <a:cs typeface="Arial"/>
              </a:rPr>
              <a:t>para </a:t>
            </a:r>
            <a:r>
              <a:rPr sz="1600" i="1" spc="-3" dirty="0">
                <a:latin typeface="Arial"/>
                <a:cs typeface="Arial"/>
              </a:rPr>
              <a:t>trabajar </a:t>
            </a:r>
            <a:r>
              <a:rPr sz="1600" i="1" dirty="0">
                <a:latin typeface="Arial"/>
                <a:cs typeface="Arial"/>
              </a:rPr>
              <a:t>en una  nueva</a:t>
            </a:r>
            <a:r>
              <a:rPr sz="1600" i="1" spc="-16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empresa</a:t>
            </a:r>
            <a:r>
              <a:rPr sz="1600" i="1" spc="-22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que</a:t>
            </a:r>
            <a:r>
              <a:rPr sz="1600" i="1" spc="-13" dirty="0">
                <a:latin typeface="Arial"/>
                <a:cs typeface="Arial"/>
              </a:rPr>
              <a:t> </a:t>
            </a:r>
            <a:r>
              <a:rPr sz="1600" i="1" spc="-3" dirty="0">
                <a:latin typeface="Arial"/>
                <a:cs typeface="Arial"/>
              </a:rPr>
              <a:t>acaban</a:t>
            </a:r>
            <a:r>
              <a:rPr sz="1600" i="1" spc="-10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de</a:t>
            </a:r>
            <a:r>
              <a:rPr sz="1600" i="1" spc="-16" dirty="0">
                <a:latin typeface="Arial"/>
                <a:cs typeface="Arial"/>
              </a:rPr>
              <a:t> </a:t>
            </a:r>
            <a:r>
              <a:rPr sz="1600" i="1" spc="-3" dirty="0">
                <a:latin typeface="Arial"/>
                <a:cs typeface="Arial"/>
              </a:rPr>
              <a:t>inaugurar.</a:t>
            </a:r>
            <a:r>
              <a:rPr sz="1600" i="1" spc="-10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Los</a:t>
            </a:r>
            <a:r>
              <a:rPr sz="1600" i="1" spc="-16" dirty="0">
                <a:latin typeface="Arial"/>
                <a:cs typeface="Arial"/>
              </a:rPr>
              <a:t> </a:t>
            </a:r>
            <a:r>
              <a:rPr sz="1600" i="1" spc="-3" dirty="0">
                <a:latin typeface="Arial"/>
                <a:cs typeface="Arial"/>
              </a:rPr>
              <a:t>horarios</a:t>
            </a:r>
            <a:r>
              <a:rPr sz="1600" i="1" spc="-13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de</a:t>
            </a:r>
            <a:r>
              <a:rPr sz="1600" i="1" spc="-32" dirty="0">
                <a:latin typeface="Arial"/>
                <a:cs typeface="Arial"/>
              </a:rPr>
              <a:t> </a:t>
            </a:r>
            <a:r>
              <a:rPr sz="1600" i="1" spc="-3" dirty="0">
                <a:latin typeface="Arial"/>
                <a:cs typeface="Arial"/>
              </a:rPr>
              <a:t>trabajo</a:t>
            </a:r>
            <a:r>
              <a:rPr sz="1600" i="1" spc="-19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son</a:t>
            </a:r>
            <a:r>
              <a:rPr sz="1600" i="1" spc="-16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a</a:t>
            </a:r>
            <a:r>
              <a:rPr sz="1600" i="1" spc="-22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tiempo  completo</a:t>
            </a:r>
            <a:r>
              <a:rPr sz="1600" i="1" spc="-16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o</a:t>
            </a:r>
            <a:r>
              <a:rPr sz="1600" i="1" spc="-10" dirty="0">
                <a:latin typeface="Arial"/>
                <a:cs typeface="Arial"/>
              </a:rPr>
              <a:t> </a:t>
            </a:r>
            <a:r>
              <a:rPr sz="1600" i="1" spc="-3" dirty="0">
                <a:latin typeface="Arial"/>
                <a:cs typeface="Arial"/>
              </a:rPr>
              <a:t>parcial</a:t>
            </a:r>
            <a:r>
              <a:rPr sz="1600" i="1" spc="-10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y</a:t>
            </a:r>
            <a:r>
              <a:rPr sz="1600" i="1" spc="-16" dirty="0">
                <a:latin typeface="Arial"/>
                <a:cs typeface="Arial"/>
              </a:rPr>
              <a:t> </a:t>
            </a:r>
            <a:r>
              <a:rPr sz="1600" i="1" spc="-3" dirty="0">
                <a:latin typeface="Arial"/>
                <a:cs typeface="Arial"/>
              </a:rPr>
              <a:t>solicitan</a:t>
            </a:r>
            <a:r>
              <a:rPr sz="1600" i="1" spc="-13" dirty="0">
                <a:latin typeface="Arial"/>
                <a:cs typeface="Arial"/>
              </a:rPr>
              <a:t> </a:t>
            </a:r>
            <a:r>
              <a:rPr sz="1600" i="1" spc="-3" dirty="0">
                <a:latin typeface="Arial"/>
                <a:cs typeface="Arial"/>
              </a:rPr>
              <a:t>personas</a:t>
            </a:r>
            <a:r>
              <a:rPr sz="1600" i="1" spc="-6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de</a:t>
            </a:r>
            <a:r>
              <a:rPr sz="1600" i="1" spc="-19" dirty="0">
                <a:latin typeface="Arial"/>
                <a:cs typeface="Arial"/>
              </a:rPr>
              <a:t> </a:t>
            </a:r>
            <a:r>
              <a:rPr sz="1600" i="1" spc="-3" dirty="0">
                <a:latin typeface="Arial"/>
                <a:cs typeface="Arial"/>
              </a:rPr>
              <a:t>cualquier</a:t>
            </a:r>
            <a:r>
              <a:rPr sz="1600" i="1" spc="-10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edad</a:t>
            </a:r>
            <a:r>
              <a:rPr sz="1600" i="1" spc="-16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con</a:t>
            </a:r>
            <a:r>
              <a:rPr sz="1600" i="1" spc="-19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o</a:t>
            </a:r>
            <a:r>
              <a:rPr sz="1600" i="1" spc="-10" dirty="0">
                <a:latin typeface="Arial"/>
                <a:cs typeface="Arial"/>
              </a:rPr>
              <a:t> </a:t>
            </a:r>
            <a:r>
              <a:rPr sz="1600" i="1" spc="-3" dirty="0">
                <a:latin typeface="Arial"/>
                <a:cs typeface="Arial"/>
              </a:rPr>
              <a:t>sin</a:t>
            </a:r>
            <a:r>
              <a:rPr sz="1600" i="1" spc="-16" dirty="0">
                <a:latin typeface="Arial"/>
                <a:cs typeface="Arial"/>
              </a:rPr>
              <a:t> </a:t>
            </a:r>
            <a:r>
              <a:rPr sz="1600" i="1" spc="-3" dirty="0">
                <a:latin typeface="Arial"/>
                <a:cs typeface="Arial"/>
              </a:rPr>
              <a:t>experiencia  </a:t>
            </a:r>
            <a:r>
              <a:rPr sz="1600" i="1" dirty="0">
                <a:latin typeface="Arial"/>
                <a:cs typeface="Arial"/>
              </a:rPr>
              <a:t>en el área de </a:t>
            </a:r>
            <a:r>
              <a:rPr sz="1600" i="1" spc="-3" dirty="0">
                <a:latin typeface="Arial"/>
                <a:cs typeface="Arial"/>
              </a:rPr>
              <a:t>trabajo que </a:t>
            </a:r>
            <a:r>
              <a:rPr sz="1600" i="1" dirty="0">
                <a:latin typeface="Arial"/>
                <a:cs typeface="Arial"/>
              </a:rPr>
              <a:t>se </a:t>
            </a:r>
            <a:r>
              <a:rPr sz="1600" i="1" spc="-3" dirty="0">
                <a:latin typeface="Arial"/>
                <a:cs typeface="Arial"/>
              </a:rPr>
              <a:t>requiera. </a:t>
            </a:r>
            <a:r>
              <a:rPr sz="1600" i="1" dirty="0">
                <a:latin typeface="Arial"/>
                <a:cs typeface="Arial"/>
              </a:rPr>
              <a:t>Y </a:t>
            </a:r>
            <a:r>
              <a:rPr sz="1600" i="1" spc="-3" dirty="0">
                <a:latin typeface="Arial"/>
                <a:cs typeface="Arial"/>
              </a:rPr>
              <a:t>las </a:t>
            </a:r>
            <a:r>
              <a:rPr sz="1600" i="1" dirty="0">
                <a:latin typeface="Arial"/>
                <a:cs typeface="Arial"/>
              </a:rPr>
              <a:t>remuneraciones no son nada  </a:t>
            </a:r>
            <a:r>
              <a:rPr sz="1600" i="1" spc="-3" dirty="0">
                <a:latin typeface="Arial"/>
                <a:cs typeface="Arial"/>
              </a:rPr>
              <a:t>despreciables: S/. </a:t>
            </a:r>
            <a:r>
              <a:rPr sz="1600" i="1" dirty="0">
                <a:latin typeface="Arial"/>
                <a:cs typeface="Arial"/>
              </a:rPr>
              <a:t>500 nuevos </a:t>
            </a:r>
            <a:r>
              <a:rPr sz="1600" i="1" spc="-3" dirty="0">
                <a:latin typeface="Arial"/>
                <a:cs typeface="Arial"/>
              </a:rPr>
              <a:t>soles </a:t>
            </a:r>
            <a:r>
              <a:rPr sz="1600" i="1" dirty="0">
                <a:latin typeface="Arial"/>
                <a:cs typeface="Arial"/>
              </a:rPr>
              <a:t>más </a:t>
            </a:r>
            <a:r>
              <a:rPr sz="1600" i="1" spc="-3" dirty="0">
                <a:latin typeface="Arial"/>
                <a:cs typeface="Arial"/>
              </a:rPr>
              <a:t>viáticos </a:t>
            </a:r>
            <a:r>
              <a:rPr sz="1600" i="1" dirty="0">
                <a:latin typeface="Arial"/>
                <a:cs typeface="Arial"/>
              </a:rPr>
              <a:t>y </a:t>
            </a:r>
            <a:r>
              <a:rPr sz="1600" i="1" spc="-3" dirty="0">
                <a:latin typeface="Arial"/>
                <a:cs typeface="Arial"/>
              </a:rPr>
              <a:t>utilidades. Este </a:t>
            </a:r>
            <a:r>
              <a:rPr sz="1600" i="1" spc="-6" dirty="0">
                <a:latin typeface="Arial"/>
                <a:cs typeface="Arial"/>
              </a:rPr>
              <a:t>es </a:t>
            </a:r>
            <a:r>
              <a:rPr sz="1600" i="1" dirty="0">
                <a:latin typeface="Arial"/>
                <a:cs typeface="Arial"/>
              </a:rPr>
              <a:t>un  </a:t>
            </a:r>
            <a:r>
              <a:rPr sz="1600" i="1" spc="-3" dirty="0">
                <a:latin typeface="Arial"/>
                <a:cs typeface="Arial"/>
              </a:rPr>
              <a:t>ejemplo </a:t>
            </a:r>
            <a:r>
              <a:rPr sz="1600" i="1" dirty="0">
                <a:latin typeface="Arial"/>
                <a:cs typeface="Arial"/>
              </a:rPr>
              <a:t>de </a:t>
            </a:r>
            <a:r>
              <a:rPr sz="1600" i="1" spc="-3" dirty="0">
                <a:latin typeface="Arial"/>
                <a:cs typeface="Arial"/>
              </a:rPr>
              <a:t>captar personal </a:t>
            </a:r>
            <a:r>
              <a:rPr sz="1600" i="1" dirty="0">
                <a:latin typeface="Arial"/>
                <a:cs typeface="Arial"/>
              </a:rPr>
              <a:t>para una </a:t>
            </a:r>
            <a:r>
              <a:rPr sz="1600" i="1" spc="-3" dirty="0">
                <a:latin typeface="Arial"/>
                <a:cs typeface="Arial"/>
              </a:rPr>
              <a:t>empresa. </a:t>
            </a:r>
            <a:r>
              <a:rPr sz="1600" i="1" spc="-3" dirty="0" smtClean="0">
                <a:latin typeface="Arial"/>
                <a:cs typeface="Arial"/>
              </a:rPr>
              <a:t>El </a:t>
            </a:r>
            <a:r>
              <a:rPr sz="1600" i="1" spc="-3" dirty="0">
                <a:latin typeface="Arial"/>
                <a:cs typeface="Arial"/>
              </a:rPr>
              <a:t>objetivo </a:t>
            </a:r>
            <a:r>
              <a:rPr sz="1600" i="1" spc="-6" dirty="0">
                <a:latin typeface="Arial"/>
                <a:cs typeface="Arial"/>
              </a:rPr>
              <a:t>de </a:t>
            </a:r>
            <a:r>
              <a:rPr sz="1600" i="1" dirty="0">
                <a:latin typeface="Arial"/>
                <a:cs typeface="Arial"/>
              </a:rPr>
              <a:t>esta </a:t>
            </a:r>
            <a:r>
              <a:rPr sz="1600" i="1" spc="-3" dirty="0">
                <a:latin typeface="Arial"/>
                <a:cs typeface="Arial"/>
              </a:rPr>
              <a:t>exposición </a:t>
            </a:r>
            <a:r>
              <a:rPr sz="1600" i="1" dirty="0">
                <a:latin typeface="Arial"/>
                <a:cs typeface="Arial"/>
              </a:rPr>
              <a:t>es </a:t>
            </a:r>
            <a:r>
              <a:rPr sz="1600" i="1" spc="-3" dirty="0">
                <a:latin typeface="Arial"/>
                <a:cs typeface="Arial"/>
              </a:rPr>
              <a:t>dar </a:t>
            </a:r>
            <a:r>
              <a:rPr sz="1600" i="1" dirty="0">
                <a:latin typeface="Arial"/>
                <a:cs typeface="Arial"/>
              </a:rPr>
              <a:t>a conocer </a:t>
            </a:r>
            <a:r>
              <a:rPr sz="1600" i="1" spc="-3" dirty="0">
                <a:latin typeface="Arial"/>
                <a:cs typeface="Arial"/>
              </a:rPr>
              <a:t>las principales  recomendaciones </a:t>
            </a:r>
            <a:r>
              <a:rPr sz="1600" i="1" dirty="0">
                <a:latin typeface="Arial"/>
                <a:cs typeface="Arial"/>
              </a:rPr>
              <a:t>que </a:t>
            </a:r>
            <a:r>
              <a:rPr sz="1600" i="1" spc="-3" dirty="0">
                <a:latin typeface="Arial"/>
                <a:cs typeface="Arial"/>
              </a:rPr>
              <a:t>debe tener </a:t>
            </a:r>
            <a:r>
              <a:rPr sz="1600" i="1" dirty="0">
                <a:latin typeface="Arial"/>
                <a:cs typeface="Arial"/>
              </a:rPr>
              <a:t>en </a:t>
            </a:r>
            <a:r>
              <a:rPr sz="1600" i="1" spc="-3" dirty="0">
                <a:latin typeface="Arial"/>
                <a:cs typeface="Arial"/>
              </a:rPr>
              <a:t>cuenta para seleccionar los recursos  humanos para una empresa…</a:t>
            </a:r>
            <a:endParaRPr sz="1600" dirty="0">
              <a:latin typeface="Arial"/>
              <a:cs typeface="Arial"/>
            </a:endParaRPr>
          </a:p>
          <a:p>
            <a:pPr marL="197289" lvl="1" indent="-189560" algn="just">
              <a:spcBef>
                <a:spcPts val="596"/>
              </a:spcBef>
              <a:buSzPct val="109090"/>
              <a:buAutoNum type="arabicPeriod" startAt="2"/>
              <a:tabLst>
                <a:tab pos="197696" algn="l"/>
              </a:tabLst>
            </a:pPr>
            <a:r>
              <a:rPr sz="1600" b="1" spc="-3" dirty="0">
                <a:latin typeface="Arial"/>
                <a:cs typeface="Arial"/>
              </a:rPr>
              <a:t>El desarrollo </a:t>
            </a:r>
            <a:r>
              <a:rPr sz="1600" b="1" dirty="0">
                <a:latin typeface="Arial"/>
                <a:cs typeface="Arial"/>
              </a:rPr>
              <a:t>de </a:t>
            </a:r>
            <a:r>
              <a:rPr sz="1600" b="1" spc="-3" dirty="0">
                <a:latin typeface="Arial"/>
                <a:cs typeface="Arial"/>
              </a:rPr>
              <a:t>una </a:t>
            </a:r>
            <a:r>
              <a:rPr sz="1600" b="1" dirty="0">
                <a:latin typeface="Arial"/>
                <a:cs typeface="Arial"/>
              </a:rPr>
              <a:t>exposición </a:t>
            </a:r>
            <a:r>
              <a:rPr sz="1600" b="1" spc="-3" dirty="0">
                <a:latin typeface="Arial"/>
                <a:cs typeface="Arial"/>
              </a:rPr>
              <a:t>académica:</a:t>
            </a:r>
            <a:endParaRPr sz="1600" dirty="0">
              <a:latin typeface="Arial"/>
              <a:cs typeface="Arial"/>
            </a:endParaRPr>
          </a:p>
          <a:p>
            <a:pPr marL="197289" marR="3661" algn="just">
              <a:lnSpc>
                <a:spcPct val="110000"/>
              </a:lnSpc>
              <a:spcBef>
                <a:spcPts val="448"/>
              </a:spcBef>
            </a:pPr>
            <a:r>
              <a:rPr sz="1600" spc="-3" dirty="0">
                <a:latin typeface="Arial"/>
                <a:cs typeface="Arial"/>
              </a:rPr>
              <a:t>El </a:t>
            </a:r>
            <a:r>
              <a:rPr sz="1600" dirty="0">
                <a:latin typeface="Arial"/>
                <a:cs typeface="Arial"/>
              </a:rPr>
              <a:t>párrafo </a:t>
            </a:r>
            <a:r>
              <a:rPr sz="1600" spc="-3" dirty="0">
                <a:latin typeface="Arial"/>
                <a:cs typeface="Arial"/>
              </a:rPr>
              <a:t>de desarrollo </a:t>
            </a:r>
            <a:r>
              <a:rPr sz="1600" dirty="0">
                <a:latin typeface="Arial"/>
                <a:cs typeface="Arial"/>
              </a:rPr>
              <a:t>como </a:t>
            </a:r>
            <a:r>
              <a:rPr sz="1600" spc="-3" dirty="0">
                <a:latin typeface="Arial"/>
                <a:cs typeface="Arial"/>
              </a:rPr>
              <a:t>“[…] una unidad mínima del texto, es el </a:t>
            </a:r>
            <a:r>
              <a:rPr sz="1600" dirty="0">
                <a:latin typeface="Arial"/>
                <a:cs typeface="Arial"/>
              </a:rPr>
              <a:t>conjunto </a:t>
            </a:r>
            <a:r>
              <a:rPr sz="1600" spc="-3" dirty="0">
                <a:latin typeface="Arial"/>
                <a:cs typeface="Arial"/>
              </a:rPr>
              <a:t>de  </a:t>
            </a:r>
            <a:r>
              <a:rPr sz="1600" dirty="0">
                <a:latin typeface="Arial"/>
                <a:cs typeface="Arial"/>
              </a:rPr>
              <a:t>oraciones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3" dirty="0">
                <a:latin typeface="Arial"/>
                <a:cs typeface="Arial"/>
              </a:rPr>
              <a:t>desarrolladas</a:t>
            </a:r>
            <a:r>
              <a:rPr sz="1600" spc="-32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en</a:t>
            </a:r>
            <a:r>
              <a:rPr sz="1600" spc="-38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torno</a:t>
            </a:r>
            <a:r>
              <a:rPr sz="1600" spc="-32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</a:t>
            </a:r>
            <a:r>
              <a:rPr sz="1600" spc="-32" dirty="0">
                <a:latin typeface="Arial"/>
                <a:cs typeface="Arial"/>
              </a:rPr>
              <a:t> </a:t>
            </a:r>
            <a:r>
              <a:rPr lang="es-ES" sz="1600" spc="-32" dirty="0" smtClean="0">
                <a:latin typeface="Arial"/>
                <a:cs typeface="Arial"/>
              </a:rPr>
              <a:t>TEMAS Y SUBTEMAS </a:t>
            </a:r>
            <a:r>
              <a:rPr sz="1600" spc="-38" dirty="0" smtClean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Por</a:t>
            </a:r>
            <a:r>
              <a:rPr sz="1600" spc="-32" dirty="0">
                <a:latin typeface="Arial"/>
                <a:cs typeface="Arial"/>
              </a:rPr>
              <a:t> </a:t>
            </a:r>
            <a:r>
              <a:rPr sz="1600" spc="-3" dirty="0">
                <a:latin typeface="Arial"/>
                <a:cs typeface="Arial"/>
              </a:rPr>
              <a:t>ello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para</a:t>
            </a:r>
            <a:r>
              <a:rPr sz="1600" spc="-32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diferenciar</a:t>
            </a:r>
            <a:r>
              <a:rPr sz="1600" spc="-42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que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un</a:t>
            </a:r>
            <a:r>
              <a:rPr sz="1600" spc="-42" dirty="0">
                <a:latin typeface="Arial"/>
                <a:cs typeface="Arial"/>
              </a:rPr>
              <a:t> </a:t>
            </a:r>
            <a:r>
              <a:rPr sz="1600" spc="-3" dirty="0">
                <a:latin typeface="Arial"/>
                <a:cs typeface="Arial"/>
              </a:rPr>
              <a:t>grupo  de oraciones desarrolla algo diferente </a:t>
            </a:r>
            <a:r>
              <a:rPr sz="1600" dirty="0">
                <a:latin typeface="Arial"/>
                <a:cs typeface="Arial"/>
              </a:rPr>
              <a:t>a </a:t>
            </a:r>
            <a:r>
              <a:rPr sz="1600" spc="-3" dirty="0">
                <a:latin typeface="Arial"/>
                <a:cs typeface="Arial"/>
              </a:rPr>
              <a:t>otro grupo, </a:t>
            </a:r>
            <a:r>
              <a:rPr sz="1600" dirty="0">
                <a:latin typeface="Arial"/>
                <a:cs typeface="Arial"/>
              </a:rPr>
              <a:t>se </a:t>
            </a:r>
            <a:r>
              <a:rPr sz="1600" spc="-3" dirty="0">
                <a:latin typeface="Arial"/>
                <a:cs typeface="Arial"/>
              </a:rPr>
              <a:t>clasifica en párrafos distintos.”  (Castillo </a:t>
            </a:r>
            <a:r>
              <a:rPr sz="1600" dirty="0">
                <a:latin typeface="Arial"/>
                <a:cs typeface="Arial"/>
              </a:rPr>
              <a:t>y </a:t>
            </a:r>
            <a:r>
              <a:rPr sz="1600" spc="-3" dirty="0">
                <a:latin typeface="Arial"/>
                <a:cs typeface="Arial"/>
              </a:rPr>
              <a:t>Villanueva, 2012, </a:t>
            </a:r>
            <a:r>
              <a:rPr sz="1600" spc="-6" dirty="0">
                <a:latin typeface="Arial"/>
                <a:cs typeface="Arial"/>
              </a:rPr>
              <a:t>p.</a:t>
            </a:r>
            <a:r>
              <a:rPr sz="1600" spc="19" dirty="0">
                <a:latin typeface="Arial"/>
                <a:cs typeface="Arial"/>
              </a:rPr>
              <a:t> </a:t>
            </a:r>
            <a:r>
              <a:rPr sz="1600" spc="-3" dirty="0">
                <a:latin typeface="Arial"/>
                <a:cs typeface="Arial"/>
              </a:rPr>
              <a:t>157)</a:t>
            </a:r>
            <a:endParaRPr sz="1600" dirty="0">
              <a:latin typeface="Arial"/>
              <a:cs typeface="Arial"/>
            </a:endParaRPr>
          </a:p>
          <a:p>
            <a:pPr marL="197289" lvl="1" indent="-189560" algn="just">
              <a:spcBef>
                <a:spcPts val="599"/>
              </a:spcBef>
              <a:buSzPct val="109090"/>
              <a:buAutoNum type="arabicPeriod" startAt="3"/>
              <a:tabLst>
                <a:tab pos="197696" algn="l"/>
              </a:tabLst>
            </a:pPr>
            <a:r>
              <a:rPr sz="1600" b="1" dirty="0" smtClean="0">
                <a:latin typeface="Arial"/>
                <a:cs typeface="Arial"/>
              </a:rPr>
              <a:t>La </a:t>
            </a:r>
            <a:r>
              <a:rPr sz="1600" b="1" spc="-3" dirty="0">
                <a:latin typeface="Arial"/>
                <a:cs typeface="Arial"/>
              </a:rPr>
              <a:t>conclusión </a:t>
            </a:r>
            <a:r>
              <a:rPr sz="1600" b="1" dirty="0">
                <a:latin typeface="Arial"/>
                <a:cs typeface="Arial"/>
              </a:rPr>
              <a:t>de </a:t>
            </a:r>
            <a:r>
              <a:rPr sz="1600" b="1" spc="-3" dirty="0">
                <a:latin typeface="Arial"/>
                <a:cs typeface="Arial"/>
              </a:rPr>
              <a:t>una exposición</a:t>
            </a:r>
            <a:r>
              <a:rPr sz="1600" b="1" spc="-10" dirty="0">
                <a:latin typeface="Arial"/>
                <a:cs typeface="Arial"/>
              </a:rPr>
              <a:t> </a:t>
            </a:r>
            <a:r>
              <a:rPr sz="1600" b="1" spc="-3" dirty="0">
                <a:latin typeface="Arial"/>
                <a:cs typeface="Arial"/>
              </a:rPr>
              <a:t>académica:</a:t>
            </a:r>
            <a:endParaRPr sz="1600" dirty="0">
              <a:latin typeface="Arial"/>
              <a:cs typeface="Arial"/>
            </a:endParaRPr>
          </a:p>
          <a:p>
            <a:pPr marL="197289" marR="4475" algn="just">
              <a:lnSpc>
                <a:spcPct val="110000"/>
              </a:lnSpc>
              <a:spcBef>
                <a:spcPts val="448"/>
              </a:spcBef>
            </a:pPr>
            <a:r>
              <a:rPr sz="1600" dirty="0">
                <a:latin typeface="Arial"/>
                <a:cs typeface="Arial"/>
              </a:rPr>
              <a:t>Según </a:t>
            </a:r>
            <a:r>
              <a:rPr sz="1600" spc="-3" dirty="0">
                <a:latin typeface="Arial"/>
                <a:cs typeface="Arial"/>
              </a:rPr>
              <a:t>Braun (2012), manifiesta: “(…) constituye una parte imprescindible. Es la  manera correcta de terminar el trabajo </a:t>
            </a:r>
            <a:r>
              <a:rPr sz="1600" dirty="0">
                <a:latin typeface="Arial"/>
                <a:cs typeface="Arial"/>
              </a:rPr>
              <a:t>e </a:t>
            </a:r>
            <a:r>
              <a:rPr sz="1600" spc="-3" dirty="0">
                <a:latin typeface="Arial"/>
                <a:cs typeface="Arial"/>
              </a:rPr>
              <a:t>indicar </a:t>
            </a:r>
            <a:r>
              <a:rPr sz="1600" dirty="0">
                <a:latin typeface="Arial"/>
                <a:cs typeface="Arial"/>
              </a:rPr>
              <a:t>a </a:t>
            </a:r>
            <a:r>
              <a:rPr sz="1600" spc="-3" dirty="0">
                <a:latin typeface="Arial"/>
                <a:cs typeface="Arial"/>
              </a:rPr>
              <a:t>los lectores </a:t>
            </a:r>
            <a:r>
              <a:rPr sz="1600" dirty="0">
                <a:latin typeface="Arial"/>
                <a:cs typeface="Arial"/>
              </a:rPr>
              <a:t>a </a:t>
            </a:r>
            <a:r>
              <a:rPr sz="1600" spc="-3" dirty="0">
                <a:latin typeface="Arial"/>
                <a:cs typeface="Arial"/>
              </a:rPr>
              <a:t>dónde </a:t>
            </a:r>
            <a:r>
              <a:rPr sz="1600" dirty="0">
                <a:latin typeface="Arial"/>
                <a:cs typeface="Arial"/>
              </a:rPr>
              <a:t>se </a:t>
            </a:r>
            <a:r>
              <a:rPr sz="1600" spc="-3" dirty="0">
                <a:latin typeface="Arial"/>
                <a:cs typeface="Arial"/>
              </a:rPr>
              <a:t>ha llegado”  (p. 40). </a:t>
            </a:r>
            <a:r>
              <a:rPr sz="1600" dirty="0">
                <a:latin typeface="Arial"/>
                <a:cs typeface="Arial"/>
              </a:rPr>
              <a:t>Puesto que </a:t>
            </a:r>
            <a:r>
              <a:rPr sz="1600" spc="-3" dirty="0">
                <a:latin typeface="Arial"/>
                <a:cs typeface="Arial"/>
              </a:rPr>
              <a:t>los finales </a:t>
            </a:r>
            <a:r>
              <a:rPr sz="1600" dirty="0">
                <a:latin typeface="Arial"/>
                <a:cs typeface="Arial"/>
              </a:rPr>
              <a:t>abruptos o </a:t>
            </a:r>
            <a:r>
              <a:rPr sz="1600" spc="-3" dirty="0">
                <a:latin typeface="Arial"/>
                <a:cs typeface="Arial"/>
              </a:rPr>
              <a:t>inesperados </a:t>
            </a:r>
            <a:r>
              <a:rPr sz="1600" dirty="0">
                <a:latin typeface="Arial"/>
                <a:cs typeface="Arial"/>
              </a:rPr>
              <a:t>producen </a:t>
            </a:r>
            <a:r>
              <a:rPr sz="1600" spc="-3" dirty="0">
                <a:latin typeface="Arial"/>
                <a:cs typeface="Arial"/>
              </a:rPr>
              <a:t>la sensación </a:t>
            </a:r>
            <a:r>
              <a:rPr sz="1600" dirty="0">
                <a:latin typeface="Arial"/>
                <a:cs typeface="Arial"/>
              </a:rPr>
              <a:t>de </a:t>
            </a:r>
            <a:r>
              <a:rPr sz="1600" spc="-3" dirty="0">
                <a:latin typeface="Arial"/>
                <a:cs typeface="Arial"/>
              </a:rPr>
              <a:t>que  la exposición </a:t>
            </a:r>
            <a:r>
              <a:rPr sz="1600" dirty="0">
                <a:latin typeface="Arial"/>
                <a:cs typeface="Arial"/>
              </a:rPr>
              <a:t>está </a:t>
            </a:r>
            <a:r>
              <a:rPr sz="1600" spc="-3" dirty="0">
                <a:latin typeface="Arial"/>
                <a:cs typeface="Arial"/>
              </a:rPr>
              <a:t>incompleta </a:t>
            </a:r>
            <a:r>
              <a:rPr sz="1600" dirty="0">
                <a:latin typeface="Arial"/>
                <a:cs typeface="Arial"/>
              </a:rPr>
              <a:t>o es </a:t>
            </a:r>
            <a:r>
              <a:rPr sz="1600" spc="-3" dirty="0">
                <a:latin typeface="Arial"/>
                <a:cs typeface="Arial"/>
              </a:rPr>
              <a:t>improvisada.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Ejemplo:</a:t>
            </a:r>
          </a:p>
          <a:p>
            <a:pPr marL="197289" marR="3661" algn="just">
              <a:lnSpc>
                <a:spcPct val="110100"/>
              </a:lnSpc>
              <a:spcBef>
                <a:spcPts val="522"/>
              </a:spcBef>
            </a:pPr>
            <a:r>
              <a:rPr sz="1600" i="1" spc="-3" dirty="0">
                <a:latin typeface="Arial"/>
                <a:cs typeface="Arial"/>
              </a:rPr>
              <a:t>En conclusión, las nuevas exigencias </a:t>
            </a:r>
            <a:r>
              <a:rPr sz="1600" i="1" dirty="0">
                <a:latin typeface="Arial"/>
                <a:cs typeface="Arial"/>
              </a:rPr>
              <a:t>de </a:t>
            </a:r>
            <a:r>
              <a:rPr sz="1600" i="1" spc="-3" dirty="0">
                <a:latin typeface="Arial"/>
                <a:cs typeface="Arial"/>
              </a:rPr>
              <a:t>control </a:t>
            </a:r>
            <a:r>
              <a:rPr sz="1600" i="1" dirty="0">
                <a:latin typeface="Arial"/>
                <a:cs typeface="Arial"/>
              </a:rPr>
              <a:t>generan </a:t>
            </a:r>
            <a:r>
              <a:rPr sz="1600" i="1" spc="-3" dirty="0">
                <a:latin typeface="Arial"/>
                <a:cs typeface="Arial"/>
              </a:rPr>
              <a:t>la necesidad </a:t>
            </a:r>
            <a:r>
              <a:rPr sz="1600" i="1" spc="-6" dirty="0">
                <a:latin typeface="Arial"/>
                <a:cs typeface="Arial"/>
              </a:rPr>
              <a:t>de </a:t>
            </a:r>
            <a:r>
              <a:rPr sz="1600" i="1" dirty="0">
                <a:latin typeface="Arial"/>
                <a:cs typeface="Arial"/>
              </a:rPr>
              <a:t>contar con  un </a:t>
            </a:r>
            <a:r>
              <a:rPr sz="1600" i="1" spc="-3" dirty="0">
                <a:latin typeface="Arial"/>
                <a:cs typeface="Arial"/>
              </a:rPr>
              <a:t>marco metodológico </a:t>
            </a:r>
            <a:r>
              <a:rPr sz="1600" i="1" dirty="0">
                <a:latin typeface="Arial"/>
                <a:cs typeface="Arial"/>
              </a:rPr>
              <a:t>para </a:t>
            </a:r>
            <a:r>
              <a:rPr sz="1600" i="1" spc="-3" dirty="0">
                <a:latin typeface="Arial"/>
                <a:cs typeface="Arial"/>
              </a:rPr>
              <a:t>organizar las actividades </a:t>
            </a:r>
            <a:r>
              <a:rPr sz="1600" i="1" dirty="0">
                <a:latin typeface="Arial"/>
                <a:cs typeface="Arial"/>
              </a:rPr>
              <a:t>de </a:t>
            </a:r>
            <a:r>
              <a:rPr sz="1600" i="1" spc="-3" dirty="0">
                <a:latin typeface="Arial"/>
                <a:cs typeface="Arial"/>
              </a:rPr>
              <a:t>auditoria </a:t>
            </a:r>
            <a:r>
              <a:rPr sz="1600" i="1" dirty="0">
                <a:latin typeface="Arial"/>
                <a:cs typeface="Arial"/>
              </a:rPr>
              <a:t>y así </a:t>
            </a:r>
            <a:r>
              <a:rPr sz="1600" i="1" spc="-3" dirty="0">
                <a:latin typeface="Arial"/>
                <a:cs typeface="Arial"/>
              </a:rPr>
              <a:t>definir las  </a:t>
            </a:r>
            <a:r>
              <a:rPr sz="1600" i="1" dirty="0">
                <a:latin typeface="Arial"/>
                <a:cs typeface="Arial"/>
              </a:rPr>
              <a:t>pautas y </a:t>
            </a:r>
            <a:r>
              <a:rPr sz="1600" i="1" spc="-3" dirty="0">
                <a:latin typeface="Arial"/>
                <a:cs typeface="Arial"/>
              </a:rPr>
              <a:t>los controles </a:t>
            </a:r>
            <a:r>
              <a:rPr sz="1600" i="1" dirty="0">
                <a:latin typeface="Arial"/>
                <a:cs typeface="Arial"/>
              </a:rPr>
              <a:t>a </a:t>
            </a:r>
            <a:r>
              <a:rPr sz="1600" i="1" spc="-3" dirty="0">
                <a:latin typeface="Arial"/>
                <a:cs typeface="Arial"/>
              </a:rPr>
              <a:t>considerar </a:t>
            </a:r>
            <a:r>
              <a:rPr sz="1600" i="1" dirty="0">
                <a:latin typeface="Arial"/>
                <a:cs typeface="Arial"/>
              </a:rPr>
              <a:t>en </a:t>
            </a:r>
            <a:r>
              <a:rPr sz="1600" i="1" spc="-3" dirty="0">
                <a:latin typeface="Arial"/>
                <a:cs typeface="Arial"/>
              </a:rPr>
              <a:t>las futuras actuaciones </a:t>
            </a:r>
            <a:r>
              <a:rPr sz="1600" i="1" dirty="0">
                <a:latin typeface="Arial"/>
                <a:cs typeface="Arial"/>
              </a:rPr>
              <a:t>de </a:t>
            </a:r>
            <a:r>
              <a:rPr sz="1600" i="1" spc="-3" dirty="0">
                <a:latin typeface="Arial"/>
                <a:cs typeface="Arial"/>
              </a:rPr>
              <a:t>auditoria. De esta  </a:t>
            </a:r>
            <a:r>
              <a:rPr sz="1600" i="1" dirty="0">
                <a:latin typeface="Arial"/>
                <a:cs typeface="Arial"/>
              </a:rPr>
              <a:t>manera </a:t>
            </a:r>
            <a:r>
              <a:rPr sz="1600" i="1" spc="-3" dirty="0">
                <a:latin typeface="Arial"/>
                <a:cs typeface="Arial"/>
              </a:rPr>
              <a:t>la tecnología contribuye </a:t>
            </a:r>
            <a:r>
              <a:rPr sz="1600" i="1" dirty="0">
                <a:latin typeface="Arial"/>
                <a:cs typeface="Arial"/>
              </a:rPr>
              <a:t>al </a:t>
            </a:r>
            <a:r>
              <a:rPr sz="1600" i="1" spc="-3" dirty="0">
                <a:latin typeface="Arial"/>
                <a:cs typeface="Arial"/>
              </a:rPr>
              <a:t>mejor control </a:t>
            </a:r>
            <a:r>
              <a:rPr sz="1600" i="1" dirty="0">
                <a:latin typeface="Arial"/>
                <a:cs typeface="Arial"/>
              </a:rPr>
              <a:t>interno de </a:t>
            </a:r>
            <a:r>
              <a:rPr sz="1600" i="1" spc="-3" dirty="0">
                <a:latin typeface="Arial"/>
                <a:cs typeface="Arial"/>
              </a:rPr>
              <a:t>las organizaciones </a:t>
            </a:r>
            <a:r>
              <a:rPr sz="1600" i="1" dirty="0">
                <a:latin typeface="Arial"/>
                <a:cs typeface="Arial"/>
              </a:rPr>
              <a:t>en </a:t>
            </a:r>
            <a:r>
              <a:rPr sz="1600" i="1" spc="-3" dirty="0">
                <a:latin typeface="Arial"/>
                <a:cs typeface="Arial"/>
              </a:rPr>
              <a:t>los  </a:t>
            </a:r>
            <a:r>
              <a:rPr sz="1600" i="1" dirty="0">
                <a:latin typeface="Arial"/>
                <a:cs typeface="Arial"/>
              </a:rPr>
              <a:t>procesos de </a:t>
            </a:r>
            <a:r>
              <a:rPr sz="1600" i="1" spc="-3" dirty="0">
                <a:latin typeface="Arial"/>
                <a:cs typeface="Arial"/>
              </a:rPr>
              <a:t>auditoria. </a:t>
            </a:r>
            <a:r>
              <a:rPr sz="1600" i="1" dirty="0">
                <a:latin typeface="Arial"/>
                <a:cs typeface="Arial"/>
              </a:rPr>
              <a:t>Pero a </a:t>
            </a:r>
            <a:r>
              <a:rPr sz="1600" i="1" spc="-3" dirty="0">
                <a:latin typeface="Arial"/>
                <a:cs typeface="Arial"/>
              </a:rPr>
              <a:t>la </a:t>
            </a:r>
            <a:r>
              <a:rPr sz="1600" i="1" dirty="0">
                <a:latin typeface="Arial"/>
                <a:cs typeface="Arial"/>
              </a:rPr>
              <a:t>vez el uso también puede </a:t>
            </a:r>
            <a:r>
              <a:rPr sz="1600" i="1" spc="-3" dirty="0">
                <a:latin typeface="Arial"/>
                <a:cs typeface="Arial"/>
              </a:rPr>
              <a:t>generar riesgos </a:t>
            </a:r>
            <a:r>
              <a:rPr sz="1600" i="1" dirty="0">
                <a:latin typeface="Arial"/>
                <a:cs typeface="Arial"/>
              </a:rPr>
              <a:t>y  </a:t>
            </a:r>
            <a:r>
              <a:rPr sz="1600" i="1" spc="-3" dirty="0">
                <a:latin typeface="Arial"/>
                <a:cs typeface="Arial"/>
              </a:rPr>
              <a:t>consecuencia </a:t>
            </a:r>
            <a:r>
              <a:rPr sz="1600" i="1" dirty="0">
                <a:latin typeface="Arial"/>
                <a:cs typeface="Arial"/>
              </a:rPr>
              <a:t>en </a:t>
            </a:r>
            <a:r>
              <a:rPr sz="1600" i="1" spc="-3" dirty="0">
                <a:latin typeface="Arial"/>
                <a:cs typeface="Arial"/>
              </a:rPr>
              <a:t>las organizaciones empresariales públicas </a:t>
            </a:r>
            <a:r>
              <a:rPr sz="1600" i="1" dirty="0">
                <a:latin typeface="Arial"/>
                <a:cs typeface="Arial"/>
              </a:rPr>
              <a:t>Por tanto es de </a:t>
            </a:r>
            <a:r>
              <a:rPr sz="1600" i="1" spc="-3" dirty="0">
                <a:latin typeface="Arial"/>
                <a:cs typeface="Arial"/>
              </a:rPr>
              <a:t>vital  importancia </a:t>
            </a:r>
            <a:r>
              <a:rPr sz="1600" i="1" dirty="0">
                <a:latin typeface="Arial"/>
                <a:cs typeface="Arial"/>
              </a:rPr>
              <a:t>saber </a:t>
            </a:r>
            <a:r>
              <a:rPr sz="1600" i="1" spc="-3" dirty="0">
                <a:latin typeface="Arial"/>
                <a:cs typeface="Arial"/>
              </a:rPr>
              <a:t>utilizar </a:t>
            </a:r>
            <a:r>
              <a:rPr sz="1600" i="1" dirty="0">
                <a:latin typeface="Arial"/>
                <a:cs typeface="Arial"/>
              </a:rPr>
              <a:t>de </a:t>
            </a:r>
            <a:r>
              <a:rPr sz="1600" i="1" spc="-3" dirty="0">
                <a:latin typeface="Arial"/>
                <a:cs typeface="Arial"/>
              </a:rPr>
              <a:t>la mejor manera. </a:t>
            </a:r>
            <a:r>
              <a:rPr sz="1600" i="1" dirty="0">
                <a:latin typeface="Arial"/>
                <a:cs typeface="Arial"/>
              </a:rPr>
              <a:t>Y por </a:t>
            </a:r>
            <a:r>
              <a:rPr sz="1600" i="1" spc="-3" dirty="0">
                <a:latin typeface="Arial"/>
                <a:cs typeface="Arial"/>
              </a:rPr>
              <a:t>último culminare una frase del  célebre distinguido profesor </a:t>
            </a:r>
            <a:r>
              <a:rPr sz="1600" i="1" dirty="0">
                <a:latin typeface="Arial"/>
                <a:cs typeface="Arial"/>
              </a:rPr>
              <a:t>estadounidense </a:t>
            </a:r>
            <a:r>
              <a:rPr sz="1600" i="1" spc="-3" dirty="0">
                <a:latin typeface="Arial"/>
                <a:cs typeface="Arial"/>
              </a:rPr>
              <a:t>Stephen Covery (2015) quien señala  que…</a:t>
            </a:r>
            <a:r>
              <a:rPr sz="1600" i="1" spc="-22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“La</a:t>
            </a:r>
            <a:r>
              <a:rPr sz="1600" i="1" spc="-38" dirty="0">
                <a:latin typeface="Arial"/>
                <a:cs typeface="Arial"/>
              </a:rPr>
              <a:t> </a:t>
            </a:r>
            <a:r>
              <a:rPr sz="1600" i="1" spc="-3" dirty="0">
                <a:latin typeface="Arial"/>
                <a:cs typeface="Arial"/>
              </a:rPr>
              <a:t>tecnología</a:t>
            </a:r>
            <a:r>
              <a:rPr sz="1600" i="1" spc="-29" dirty="0">
                <a:latin typeface="Arial"/>
                <a:cs typeface="Arial"/>
              </a:rPr>
              <a:t> </a:t>
            </a:r>
            <a:r>
              <a:rPr sz="1600" i="1" spc="-3" dirty="0">
                <a:latin typeface="Arial"/>
                <a:cs typeface="Arial"/>
              </a:rPr>
              <a:t>reinventará</a:t>
            </a:r>
            <a:r>
              <a:rPr sz="1600" i="1" spc="-26" dirty="0">
                <a:latin typeface="Arial"/>
                <a:cs typeface="Arial"/>
              </a:rPr>
              <a:t> </a:t>
            </a:r>
            <a:r>
              <a:rPr sz="1600" i="1" spc="-3" dirty="0">
                <a:latin typeface="Arial"/>
                <a:cs typeface="Arial"/>
              </a:rPr>
              <a:t>los</a:t>
            </a:r>
            <a:r>
              <a:rPr sz="1600" i="1" spc="-22" dirty="0">
                <a:latin typeface="Arial"/>
                <a:cs typeface="Arial"/>
              </a:rPr>
              <a:t> </a:t>
            </a:r>
            <a:r>
              <a:rPr sz="1600" i="1" spc="-3" dirty="0">
                <a:latin typeface="Arial"/>
                <a:cs typeface="Arial"/>
              </a:rPr>
              <a:t>negocios,</a:t>
            </a:r>
            <a:r>
              <a:rPr sz="1600" i="1" spc="-16" dirty="0">
                <a:latin typeface="Arial"/>
                <a:cs typeface="Arial"/>
              </a:rPr>
              <a:t> </a:t>
            </a:r>
            <a:r>
              <a:rPr sz="1600" i="1" spc="-6" dirty="0">
                <a:latin typeface="Arial"/>
                <a:cs typeface="Arial"/>
              </a:rPr>
              <a:t>pero</a:t>
            </a:r>
            <a:r>
              <a:rPr sz="1600" i="1" spc="-19" dirty="0">
                <a:latin typeface="Arial"/>
                <a:cs typeface="Arial"/>
              </a:rPr>
              <a:t> </a:t>
            </a:r>
            <a:r>
              <a:rPr sz="1600" i="1" spc="-3" dirty="0">
                <a:latin typeface="Arial"/>
                <a:cs typeface="Arial"/>
              </a:rPr>
              <a:t>la</a:t>
            </a:r>
            <a:r>
              <a:rPr sz="1600" i="1" spc="-19" dirty="0">
                <a:latin typeface="Arial"/>
                <a:cs typeface="Arial"/>
              </a:rPr>
              <a:t> </a:t>
            </a:r>
            <a:r>
              <a:rPr sz="1600" i="1" spc="-3" dirty="0">
                <a:latin typeface="Arial"/>
                <a:cs typeface="Arial"/>
              </a:rPr>
              <a:t>relación</a:t>
            </a:r>
            <a:r>
              <a:rPr sz="1600" i="1" spc="-26" dirty="0">
                <a:latin typeface="Arial"/>
                <a:cs typeface="Arial"/>
              </a:rPr>
              <a:t> </a:t>
            </a:r>
            <a:r>
              <a:rPr sz="1600" i="1" spc="-3" dirty="0">
                <a:latin typeface="Arial"/>
                <a:cs typeface="Arial"/>
              </a:rPr>
              <a:t>humana</a:t>
            </a:r>
            <a:r>
              <a:rPr sz="1600" i="1" spc="-32" dirty="0">
                <a:latin typeface="Arial"/>
                <a:cs typeface="Arial"/>
              </a:rPr>
              <a:t> </a:t>
            </a:r>
            <a:r>
              <a:rPr sz="1600" i="1" spc="-3" dirty="0">
                <a:latin typeface="Arial"/>
                <a:cs typeface="Arial"/>
              </a:rPr>
              <a:t>seguirá</a:t>
            </a:r>
            <a:r>
              <a:rPr sz="1600" i="1" spc="-16" dirty="0">
                <a:latin typeface="Arial"/>
                <a:cs typeface="Arial"/>
              </a:rPr>
              <a:t> </a:t>
            </a:r>
            <a:r>
              <a:rPr sz="1600" i="1" spc="-3" dirty="0">
                <a:latin typeface="Arial"/>
                <a:cs typeface="Arial"/>
              </a:rPr>
              <a:t>siendo  las </a:t>
            </a:r>
            <a:r>
              <a:rPr sz="1600" i="1" dirty="0">
                <a:latin typeface="Arial"/>
                <a:cs typeface="Arial"/>
              </a:rPr>
              <a:t>claves </a:t>
            </a:r>
            <a:r>
              <a:rPr sz="1600" i="1" spc="-3" dirty="0">
                <a:latin typeface="Arial"/>
                <a:cs typeface="Arial"/>
              </a:rPr>
              <a:t>del</a:t>
            </a:r>
            <a:r>
              <a:rPr sz="1600" i="1" spc="3" dirty="0">
                <a:latin typeface="Arial"/>
                <a:cs typeface="Arial"/>
              </a:rPr>
              <a:t> </a:t>
            </a:r>
            <a:r>
              <a:rPr sz="1600" i="1" spc="-3" dirty="0">
                <a:latin typeface="Arial"/>
                <a:cs typeface="Arial"/>
              </a:rPr>
              <a:t>éxito”</a:t>
            </a:r>
            <a:endParaRPr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183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480301"/>
              </p:ext>
            </p:extLst>
          </p:nvPr>
        </p:nvGraphicFramePr>
        <p:xfrm>
          <a:off x="3836504" y="161147"/>
          <a:ext cx="4480392" cy="6759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80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426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9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ACTIVIDAD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42303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269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RECONOCE 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LA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ESTRUCTURA DEL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DISCURSO</a:t>
                      </a:r>
                      <a:r>
                        <a:rPr sz="14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ACADÉMICO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54913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918095"/>
              </p:ext>
            </p:extLst>
          </p:nvPr>
        </p:nvGraphicFramePr>
        <p:xfrm>
          <a:off x="189694" y="837049"/>
          <a:ext cx="10920549" cy="99736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44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50">
                  <a:extLst>
                    <a:ext uri="{9D8B030D-6E8A-4147-A177-3AD203B41FA5}">
                      <a16:colId xmlns:a16="http://schemas.microsoft.com/office/drawing/2014/main" val="3203850748"/>
                    </a:ext>
                  </a:extLst>
                </a:gridCol>
              </a:tblGrid>
              <a:tr h="236377">
                <a:tc gridSpan="3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TEXTO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 1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6983">
                <a:tc>
                  <a:txBody>
                    <a:bodyPr/>
                    <a:lstStyle/>
                    <a:p>
                      <a:pPr marL="67945">
                        <a:lnSpc>
                          <a:spcPts val="1160"/>
                        </a:lnSpc>
                      </a:pP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 algn="just">
                        <a:lnSpc>
                          <a:spcPts val="1170"/>
                        </a:lnSpc>
                      </a:pPr>
                      <a:r>
                        <a:rPr sz="2000" spc="-5" dirty="0" smtClean="0">
                          <a:latin typeface="Arial"/>
                          <a:cs typeface="Arial"/>
                        </a:rPr>
                        <a:t>  </a:t>
                      </a:r>
                      <a:endParaRPr lang="es-ES" sz="2000" spc="-5" dirty="0" smtClean="0">
                        <a:latin typeface="Arial"/>
                        <a:cs typeface="Arial"/>
                      </a:endParaRPr>
                    </a:p>
                    <a:p>
                      <a:pPr marL="66675" algn="just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lang="es-ES" sz="2000" spc="-5" dirty="0" smtClean="0">
                          <a:latin typeface="Arial"/>
                          <a:cs typeface="Arial"/>
                        </a:rPr>
                        <a:t>¿cómo son registrados los movimientos  financieros en una empresa?</a:t>
                      </a:r>
                    </a:p>
                    <a:p>
                      <a:pPr marL="66675" algn="just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lang="es-ES" sz="2000" spc="-5" dirty="0" smtClean="0">
                          <a:latin typeface="Arial"/>
                          <a:cs typeface="Arial"/>
                        </a:rPr>
                        <a:t>Buenos   días  , mi nombre es  Luisa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Recabarren</a:t>
                      </a:r>
                      <a:r>
                        <a:rPr sz="2000" spc="114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 smtClean="0">
                          <a:latin typeface="Arial"/>
                          <a:cs typeface="Arial"/>
                        </a:rPr>
                        <a:t>de</a:t>
                      </a:r>
                      <a:r>
                        <a:rPr sz="2000" spc="1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la</a:t>
                      </a:r>
                      <a:r>
                        <a:rPr sz="2000" spc="1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carrera</a:t>
                      </a:r>
                      <a:r>
                        <a:rPr sz="2000" spc="1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profesional</a:t>
                      </a:r>
                      <a:r>
                        <a:rPr sz="2000" spc="1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de</a:t>
                      </a:r>
                      <a:r>
                        <a:rPr sz="2000" spc="1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Contabilidad</a:t>
                      </a:r>
                      <a:r>
                        <a:rPr sz="2000" spc="1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y</a:t>
                      </a:r>
                      <a:r>
                        <a:rPr sz="2000" spc="9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Finanzas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.</a:t>
                      </a:r>
                      <a:r>
                        <a:rPr sz="2000" spc="1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Es</a:t>
                      </a:r>
                      <a:r>
                        <a:rPr sz="2000" spc="1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5" dirty="0" err="1" smtClean="0">
                          <a:latin typeface="Arial"/>
                          <a:cs typeface="Arial"/>
                        </a:rPr>
                        <a:t>muy</a:t>
                      </a:r>
                      <a:r>
                        <a:rPr lang="es-ES" sz="2000" spc="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grato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dirigirme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 a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todos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ustedes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,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esta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mañana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.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En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esta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oportunidad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tengo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 smtClean="0">
                          <a:latin typeface="Arial"/>
                          <a:cs typeface="Arial"/>
                        </a:rPr>
                        <a:t>el 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agrado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 de </a:t>
                      </a:r>
                      <a:r>
                        <a:rPr sz="2000" dirty="0" err="1" smtClean="0">
                          <a:latin typeface="Arial"/>
                          <a:cs typeface="Arial"/>
                        </a:rPr>
                        <a:t>informar</a:t>
                      </a:r>
                      <a:r>
                        <a:rPr sz="200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sobre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 la </a:t>
                      </a:r>
                      <a:r>
                        <a:rPr sz="2000" dirty="0" err="1" smtClean="0">
                          <a:latin typeface="Arial"/>
                          <a:cs typeface="Arial"/>
                        </a:rPr>
                        <a:t>importancia</a:t>
                      </a:r>
                      <a:r>
                        <a:rPr sz="200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del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uso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 de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los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libros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contables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 y </a:t>
                      </a:r>
                      <a:r>
                        <a:rPr sz="2000" dirty="0" err="1" smtClean="0">
                          <a:latin typeface="Arial"/>
                          <a:cs typeface="Arial"/>
                        </a:rPr>
                        <a:t>su</a:t>
                      </a:r>
                      <a:r>
                        <a:rPr sz="2000" dirty="0" smtClean="0">
                          <a:latin typeface="Arial"/>
                          <a:cs typeface="Arial"/>
                        </a:rPr>
                        <a:t> 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clasificación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.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Todos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pensamos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 que la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contabilidad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es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fácil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porque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 no</a:t>
                      </a:r>
                      <a:r>
                        <a:rPr sz="2000" spc="-19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 err="1" smtClean="0">
                          <a:latin typeface="Arial"/>
                          <a:cs typeface="Arial"/>
                        </a:rPr>
                        <a:t>maneja</a:t>
                      </a:r>
                      <a:r>
                        <a:rPr sz="2000" dirty="0" smtClean="0">
                          <a:latin typeface="Arial"/>
                          <a:cs typeface="Arial"/>
                        </a:rPr>
                        <a:t>  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la </a:t>
                      </a:r>
                      <a:r>
                        <a:rPr sz="2000" dirty="0" err="1" smtClean="0">
                          <a:latin typeface="Arial"/>
                          <a:cs typeface="Arial"/>
                        </a:rPr>
                        <a:t>matemática</a:t>
                      </a:r>
                      <a:r>
                        <a:rPr sz="200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de </a:t>
                      </a:r>
                      <a:r>
                        <a:rPr sz="2000" dirty="0" smtClean="0">
                          <a:latin typeface="Arial"/>
                          <a:cs typeface="Arial"/>
                        </a:rPr>
                        <a:t>un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economista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 o de </a:t>
                      </a:r>
                      <a:r>
                        <a:rPr sz="2000" dirty="0" smtClean="0">
                          <a:latin typeface="Arial"/>
                          <a:cs typeface="Arial"/>
                        </a:rPr>
                        <a:t>un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ingeniero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,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pero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eso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 smtClean="0">
                          <a:latin typeface="Arial"/>
                          <a:cs typeface="Arial"/>
                        </a:rPr>
                        <a:t>no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es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así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.</a:t>
                      </a:r>
                      <a:r>
                        <a:rPr sz="2000" dirty="0" smtClean="0">
                          <a:latin typeface="Arial"/>
                          <a:cs typeface="Arial"/>
                        </a:rPr>
                        <a:t> </a:t>
                      </a:r>
                      <a:endParaRPr lang="es-CL" sz="2000" dirty="0" smtClean="0">
                        <a:latin typeface="Arial"/>
                        <a:cs typeface="Arial"/>
                      </a:endParaRPr>
                    </a:p>
                    <a:p>
                      <a:pPr marL="66675" marR="64135" algn="just">
                        <a:lnSpc>
                          <a:spcPct val="110100"/>
                        </a:lnSpc>
                        <a:spcBef>
                          <a:spcPts val="10"/>
                        </a:spcBef>
                      </a:pPr>
                      <a:endParaRPr lang="es-CL" sz="2000" spc="-5" dirty="0" smtClean="0">
                        <a:latin typeface="Arial"/>
                        <a:cs typeface="Arial"/>
                      </a:endParaRPr>
                    </a:p>
                    <a:p>
                      <a:pPr marL="66675" marR="64135" algn="just">
                        <a:lnSpc>
                          <a:spcPct val="110100"/>
                        </a:lnSpc>
                        <a:spcBef>
                          <a:spcPts val="10"/>
                        </a:spcBef>
                      </a:pPr>
                      <a:r>
                        <a:rPr lang="es-CL" sz="2000" spc="-5" dirty="0" smtClean="0">
                          <a:latin typeface="Arial"/>
                          <a:cs typeface="Arial"/>
                        </a:rPr>
                        <a:t>Lo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s </a:t>
                      </a:r>
                      <a:r>
                        <a:rPr sz="2000" spc="-5" dirty="0" err="1">
                          <a:latin typeface="Arial"/>
                          <a:cs typeface="Arial"/>
                        </a:rPr>
                        <a:t>libros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 err="1" smtClean="0">
                          <a:latin typeface="Arial"/>
                          <a:cs typeface="Arial"/>
                        </a:rPr>
                        <a:t>contables</a:t>
                      </a:r>
                      <a:r>
                        <a:rPr lang="es-CL" sz="2000" spc="-5" dirty="0" smtClean="0">
                          <a:latin typeface="Arial"/>
                          <a:cs typeface="Arial"/>
                        </a:rPr>
                        <a:t> son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importantes porque a  través de ellos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seremos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justos ante la ley, nos permite registrar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todos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los  movimientos financieros, nos ofrece garantía en los resultados, constituyen  elementos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de prueba, nos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otorgan información en cualquier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momento, 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permite conocer las deudas y obligaciones, y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muestra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el estado financiero  de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la empresa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durante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un tiempo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determinado.</a:t>
                      </a:r>
                      <a:endParaRPr sz="2000" dirty="0">
                        <a:latin typeface="Arial"/>
                        <a:cs typeface="Arial"/>
                      </a:endParaRPr>
                    </a:p>
                    <a:p>
                      <a:pPr marL="66675" marR="62865" algn="just">
                        <a:lnSpc>
                          <a:spcPct val="110000"/>
                        </a:lnSpc>
                        <a:spcBef>
                          <a:spcPts val="815"/>
                        </a:spcBef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Los libros contables para que tengan un valor legal, deberán ser avalados  por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la firma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de un notario o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un juez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de paz letrado, en la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primera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hoja del  libro.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Asimismo,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deberán ser foliadas y selladas todas las páginas del libro.  La foliación es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la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enumeración correlativa de todas las páginas del libro  contable y pueden ser de dos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formas: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una foliación doble y una foliación  simple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.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Q</a:t>
                      </a:r>
                      <a:endParaRPr lang="es-CL" sz="12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6983">
                <a:tc>
                  <a:txBody>
                    <a:bodyPr/>
                    <a:lstStyle/>
                    <a:p>
                      <a:pPr marL="67945">
                        <a:lnSpc>
                          <a:spcPts val="1160"/>
                        </a:lnSpc>
                      </a:pPr>
                      <a:r>
                        <a:rPr lang="es-ES" sz="1600" dirty="0" err="1" smtClean="0">
                          <a:latin typeface="Arial"/>
                          <a:cs typeface="Arial"/>
                        </a:rPr>
                        <a:t>Ué</a:t>
                      </a:r>
                      <a:r>
                        <a:rPr lang="es-ES" sz="1600" dirty="0" smtClean="0">
                          <a:latin typeface="Arial"/>
                          <a:cs typeface="Arial"/>
                        </a:rPr>
                        <a:t> 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62865" algn="just">
                        <a:lnSpc>
                          <a:spcPct val="110000"/>
                        </a:lnSpc>
                        <a:spcBef>
                          <a:spcPts val="815"/>
                        </a:spcBef>
                      </a:pP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s-CL" sz="12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550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523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9513" y="445390"/>
            <a:ext cx="11738113" cy="7681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6675" marR="64769" algn="just">
              <a:lnSpc>
                <a:spcPct val="110200"/>
              </a:lnSpc>
              <a:spcBef>
                <a:spcPts val="815"/>
              </a:spcBef>
            </a:pPr>
            <a:r>
              <a:rPr lang="es-ES" sz="2400" spc="-5" dirty="0">
                <a:latin typeface="Arial"/>
                <a:cs typeface="Arial"/>
              </a:rPr>
              <a:t>La clasificación de los </a:t>
            </a:r>
            <a:r>
              <a:rPr lang="es-ES" sz="2400" dirty="0">
                <a:latin typeface="Arial"/>
                <a:cs typeface="Arial"/>
              </a:rPr>
              <a:t>libros </a:t>
            </a:r>
            <a:r>
              <a:rPr lang="es-ES" sz="2400" spc="-5" dirty="0">
                <a:latin typeface="Arial"/>
                <a:cs typeface="Arial"/>
              </a:rPr>
              <a:t>contables se puede hacer desde dos puntos de  vista: desde un aspecto legal y desde un aspecto </a:t>
            </a:r>
            <a:r>
              <a:rPr lang="es-ES" sz="2400" dirty="0">
                <a:latin typeface="Arial"/>
                <a:cs typeface="Arial"/>
              </a:rPr>
              <a:t>técnico. </a:t>
            </a:r>
            <a:r>
              <a:rPr lang="es-ES" sz="2400" spc="-5" dirty="0">
                <a:latin typeface="Arial"/>
                <a:cs typeface="Arial"/>
              </a:rPr>
              <a:t>Desde un</a:t>
            </a:r>
            <a:r>
              <a:rPr lang="es-ES" sz="2400" spc="-150" dirty="0">
                <a:latin typeface="Arial"/>
                <a:cs typeface="Arial"/>
              </a:rPr>
              <a:t> </a:t>
            </a:r>
            <a:r>
              <a:rPr lang="es-ES" sz="2400" spc="-5" dirty="0">
                <a:latin typeface="Arial"/>
                <a:cs typeface="Arial"/>
              </a:rPr>
              <a:t>aspecto  legal pueden ser obligatorios y voluntarios. Dentro </a:t>
            </a:r>
            <a:r>
              <a:rPr lang="es-ES" sz="2400" dirty="0">
                <a:latin typeface="Arial"/>
                <a:cs typeface="Arial"/>
              </a:rPr>
              <a:t>de </a:t>
            </a:r>
            <a:r>
              <a:rPr lang="es-ES" sz="2400" spc="-5" dirty="0">
                <a:latin typeface="Arial"/>
                <a:cs typeface="Arial"/>
              </a:rPr>
              <a:t>los libros contables  obligatorios están los </a:t>
            </a:r>
            <a:r>
              <a:rPr lang="es-ES" sz="2400" dirty="0">
                <a:latin typeface="Arial"/>
                <a:cs typeface="Arial"/>
              </a:rPr>
              <a:t>libros </a:t>
            </a:r>
            <a:r>
              <a:rPr lang="es-ES" sz="2400" spc="-5" dirty="0">
                <a:latin typeface="Arial"/>
                <a:cs typeface="Arial"/>
              </a:rPr>
              <a:t>de inventarios y balances, libro diario, libro  mayor, registro </a:t>
            </a:r>
            <a:r>
              <a:rPr lang="es-ES" sz="2400" dirty="0">
                <a:latin typeface="Arial"/>
                <a:cs typeface="Arial"/>
              </a:rPr>
              <a:t>de </a:t>
            </a:r>
            <a:r>
              <a:rPr lang="es-ES" sz="2400" spc="-5" dirty="0">
                <a:latin typeface="Arial"/>
                <a:cs typeface="Arial"/>
              </a:rPr>
              <a:t>compras, registro de ventas e ingresos, libro diario de  </a:t>
            </a:r>
            <a:r>
              <a:rPr lang="es-ES" sz="2400" dirty="0">
                <a:latin typeface="Arial"/>
                <a:cs typeface="Arial"/>
              </a:rPr>
              <a:t>formato </a:t>
            </a:r>
            <a:r>
              <a:rPr lang="es-ES" sz="2400" spc="-5" dirty="0">
                <a:latin typeface="Arial"/>
                <a:cs typeface="Arial"/>
              </a:rPr>
              <a:t>simplificado y </a:t>
            </a:r>
            <a:r>
              <a:rPr lang="es-ES" sz="2400" dirty="0">
                <a:latin typeface="Arial"/>
                <a:cs typeface="Arial"/>
              </a:rPr>
              <a:t>el </a:t>
            </a:r>
            <a:r>
              <a:rPr lang="es-ES" sz="2400" spc="-5" dirty="0">
                <a:latin typeface="Arial"/>
                <a:cs typeface="Arial"/>
              </a:rPr>
              <a:t>libro de contabilidad completa. Y </a:t>
            </a:r>
            <a:r>
              <a:rPr lang="es-ES" sz="2400" dirty="0">
                <a:latin typeface="Arial"/>
                <a:cs typeface="Arial"/>
              </a:rPr>
              <a:t>en </a:t>
            </a:r>
            <a:r>
              <a:rPr lang="es-ES" sz="2400" spc="-5" dirty="0">
                <a:latin typeface="Arial"/>
                <a:cs typeface="Arial"/>
              </a:rPr>
              <a:t>los voluntarios  están: caja chica, bancos, </a:t>
            </a:r>
            <a:r>
              <a:rPr lang="es-ES" sz="2400" dirty="0">
                <a:latin typeface="Arial"/>
                <a:cs typeface="Arial"/>
              </a:rPr>
              <a:t>clientes, </a:t>
            </a:r>
            <a:r>
              <a:rPr lang="es-ES" sz="2400" spc="-5" dirty="0">
                <a:latin typeface="Arial"/>
                <a:cs typeface="Arial"/>
              </a:rPr>
              <a:t>letras por cobrar, </a:t>
            </a:r>
            <a:r>
              <a:rPr lang="es-ES" sz="2400" dirty="0">
                <a:latin typeface="Arial"/>
                <a:cs typeface="Arial"/>
              </a:rPr>
              <a:t>etc. </a:t>
            </a:r>
            <a:r>
              <a:rPr lang="es-ES" sz="2400" spc="-5" dirty="0">
                <a:latin typeface="Arial"/>
                <a:cs typeface="Arial"/>
              </a:rPr>
              <a:t>Desde un punto</a:t>
            </a:r>
            <a:r>
              <a:rPr lang="es-ES" sz="2400" spc="-140" dirty="0">
                <a:latin typeface="Arial"/>
                <a:cs typeface="Arial"/>
              </a:rPr>
              <a:t> </a:t>
            </a:r>
            <a:r>
              <a:rPr lang="es-ES" sz="2400" spc="-5" dirty="0">
                <a:latin typeface="Arial"/>
                <a:cs typeface="Arial"/>
              </a:rPr>
              <a:t>de  vista</a:t>
            </a:r>
            <a:r>
              <a:rPr lang="es-ES" sz="2400" spc="50" dirty="0">
                <a:latin typeface="Arial"/>
                <a:cs typeface="Arial"/>
              </a:rPr>
              <a:t> </a:t>
            </a:r>
            <a:r>
              <a:rPr lang="es-ES" sz="2400" spc="-5" dirty="0">
                <a:latin typeface="Arial"/>
                <a:cs typeface="Arial"/>
              </a:rPr>
              <a:t>técnico,</a:t>
            </a:r>
            <a:r>
              <a:rPr lang="es-ES" sz="2400" spc="50" dirty="0">
                <a:latin typeface="Arial"/>
                <a:cs typeface="Arial"/>
              </a:rPr>
              <a:t> </a:t>
            </a:r>
            <a:r>
              <a:rPr lang="es-ES" sz="2400" spc="-5" dirty="0">
                <a:latin typeface="Arial"/>
                <a:cs typeface="Arial"/>
              </a:rPr>
              <a:t>los</a:t>
            </a:r>
            <a:r>
              <a:rPr lang="es-ES" sz="2400" spc="45" dirty="0">
                <a:latin typeface="Arial"/>
                <a:cs typeface="Arial"/>
              </a:rPr>
              <a:t> </a:t>
            </a:r>
            <a:r>
              <a:rPr lang="es-ES" sz="2400" spc="-5" dirty="0">
                <a:latin typeface="Arial"/>
                <a:cs typeface="Arial"/>
              </a:rPr>
              <a:t>libros</a:t>
            </a:r>
            <a:r>
              <a:rPr lang="es-ES" sz="2400" spc="45" dirty="0">
                <a:latin typeface="Arial"/>
                <a:cs typeface="Arial"/>
              </a:rPr>
              <a:t> </a:t>
            </a:r>
            <a:r>
              <a:rPr lang="es-ES" sz="2400" spc="-5" dirty="0">
                <a:latin typeface="Arial"/>
                <a:cs typeface="Arial"/>
              </a:rPr>
              <a:t>contables</a:t>
            </a:r>
            <a:r>
              <a:rPr lang="es-ES" sz="2400" spc="45" dirty="0">
                <a:latin typeface="Arial"/>
                <a:cs typeface="Arial"/>
              </a:rPr>
              <a:t> </a:t>
            </a:r>
            <a:r>
              <a:rPr lang="es-ES" sz="2400" dirty="0">
                <a:latin typeface="Arial"/>
                <a:cs typeface="Arial"/>
              </a:rPr>
              <a:t>se</a:t>
            </a:r>
            <a:r>
              <a:rPr lang="es-ES" sz="2400" spc="40" dirty="0">
                <a:latin typeface="Arial"/>
                <a:cs typeface="Arial"/>
              </a:rPr>
              <a:t> </a:t>
            </a:r>
            <a:r>
              <a:rPr lang="es-ES" sz="2400" spc="-5" dirty="0">
                <a:latin typeface="Arial"/>
                <a:cs typeface="Arial"/>
              </a:rPr>
              <a:t>dividen</a:t>
            </a:r>
            <a:r>
              <a:rPr lang="es-ES" sz="2400" spc="50" dirty="0">
                <a:latin typeface="Arial"/>
                <a:cs typeface="Arial"/>
              </a:rPr>
              <a:t> </a:t>
            </a:r>
            <a:r>
              <a:rPr lang="es-ES" sz="2400" spc="-5" dirty="0">
                <a:latin typeface="Arial"/>
                <a:cs typeface="Arial"/>
              </a:rPr>
              <a:t>en</a:t>
            </a:r>
            <a:r>
              <a:rPr lang="es-ES" sz="2400" spc="50" dirty="0">
                <a:latin typeface="Arial"/>
                <a:cs typeface="Arial"/>
              </a:rPr>
              <a:t> </a:t>
            </a:r>
            <a:r>
              <a:rPr lang="es-ES" sz="2400" spc="-5" dirty="0">
                <a:latin typeface="Arial"/>
                <a:cs typeface="Arial"/>
              </a:rPr>
              <a:t>principales</a:t>
            </a:r>
            <a:r>
              <a:rPr lang="es-ES" sz="2400" spc="65" dirty="0">
                <a:latin typeface="Arial"/>
                <a:cs typeface="Arial"/>
              </a:rPr>
              <a:t> </a:t>
            </a:r>
            <a:r>
              <a:rPr lang="es-ES" sz="2400" spc="-5" dirty="0">
                <a:latin typeface="Arial"/>
                <a:cs typeface="Arial"/>
              </a:rPr>
              <a:t>y</a:t>
            </a:r>
            <a:r>
              <a:rPr lang="es-ES" sz="2400" spc="25" dirty="0">
                <a:latin typeface="Arial"/>
                <a:cs typeface="Arial"/>
              </a:rPr>
              <a:t> </a:t>
            </a:r>
            <a:r>
              <a:rPr lang="es-ES" sz="2400" spc="-5" dirty="0">
                <a:latin typeface="Arial"/>
                <a:cs typeface="Arial"/>
              </a:rPr>
              <a:t>auxiliares.</a:t>
            </a:r>
            <a:r>
              <a:rPr lang="es-ES" sz="2400" spc="50" dirty="0">
                <a:latin typeface="Arial"/>
                <a:cs typeface="Arial"/>
              </a:rPr>
              <a:t> </a:t>
            </a:r>
            <a:r>
              <a:rPr lang="es-ES" sz="2400" spc="-5" dirty="0" err="1">
                <a:latin typeface="Arial"/>
                <a:cs typeface="Arial"/>
              </a:rPr>
              <a:t>Losprincipales</a:t>
            </a:r>
            <a:r>
              <a:rPr lang="es-ES" sz="2400" spc="-5" dirty="0">
                <a:latin typeface="Arial"/>
                <a:cs typeface="Arial"/>
              </a:rPr>
              <a:t> son tres: libro de inventarios y balances, libro diario y libro mayor y los auxiliares son: libro de caja y bancos, de ingresos y gastos, de  retenciones, de activos y fijos, de compras y libro de consignaciones.</a:t>
            </a:r>
          </a:p>
          <a:p>
            <a:pPr marL="66675" marR="64769" algn="just">
              <a:lnSpc>
                <a:spcPct val="110200"/>
              </a:lnSpc>
              <a:spcBef>
                <a:spcPts val="815"/>
              </a:spcBef>
            </a:pPr>
            <a:r>
              <a:rPr lang="es-ES" sz="2400" spc="-5" dirty="0" smtClean="0">
                <a:latin typeface="Arial"/>
                <a:cs typeface="Arial"/>
              </a:rPr>
              <a:t>En síntesis, para </a:t>
            </a:r>
            <a:r>
              <a:rPr lang="es-ES" sz="2400" spc="-5" dirty="0">
                <a:latin typeface="Arial"/>
                <a:cs typeface="Arial"/>
              </a:rPr>
              <a:t>finalizar, el uso de los libros contables es muy necesario para el manejo  ordenado y el registro de todos los movimientos económicos de una empresa  y que todo profesional de la contabilidad debe manejar para mejorar los  resultados. </a:t>
            </a:r>
            <a:r>
              <a:rPr lang="es-ES" sz="2400" spc="-5" dirty="0" smtClean="0">
                <a:latin typeface="Arial"/>
                <a:cs typeface="Arial"/>
              </a:rPr>
              <a:t>En consecuencia, recomiendo el uso de libros de contabilidad  para un mejor desarrollo de una empresa.</a:t>
            </a:r>
          </a:p>
          <a:p>
            <a:pPr marL="66675" marR="64769" algn="just">
              <a:lnSpc>
                <a:spcPct val="110200"/>
              </a:lnSpc>
              <a:spcBef>
                <a:spcPts val="815"/>
              </a:spcBef>
            </a:pPr>
            <a:r>
              <a:rPr lang="es-ES" sz="2400" spc="-5" dirty="0" smtClean="0">
                <a:latin typeface="Arial"/>
                <a:cs typeface="Arial"/>
              </a:rPr>
              <a:t>Gracias</a:t>
            </a:r>
            <a:r>
              <a:rPr lang="es-ES" sz="2400" spc="-5" dirty="0">
                <a:latin typeface="Arial"/>
                <a:cs typeface="Arial"/>
              </a:rPr>
              <a:t>.</a:t>
            </a:r>
          </a:p>
          <a:p>
            <a:pPr marL="66675" marR="64769" algn="just">
              <a:lnSpc>
                <a:spcPct val="110200"/>
              </a:lnSpc>
              <a:spcBef>
                <a:spcPts val="815"/>
              </a:spcBef>
            </a:pPr>
            <a:endParaRPr lang="es-ES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472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4186693" y="460780"/>
            <a:ext cx="455980" cy="6101"/>
          </a:xfrm>
          <a:custGeom>
            <a:avLst/>
            <a:gdLst/>
            <a:ahLst/>
            <a:cxnLst/>
            <a:rect l="l" t="t" r="r" b="b"/>
            <a:pathLst>
              <a:path w="711835" h="9525">
                <a:moveTo>
                  <a:pt x="711707" y="0"/>
                </a:moveTo>
                <a:lnTo>
                  <a:pt x="0" y="0"/>
                </a:lnTo>
                <a:lnTo>
                  <a:pt x="0" y="9144"/>
                </a:lnTo>
                <a:lnTo>
                  <a:pt x="711707" y="9144"/>
                </a:lnTo>
                <a:lnTo>
                  <a:pt x="71170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6" name="object 6"/>
          <p:cNvSpPr/>
          <p:nvPr/>
        </p:nvSpPr>
        <p:spPr>
          <a:xfrm>
            <a:off x="7474271" y="460780"/>
            <a:ext cx="512926" cy="6101"/>
          </a:xfrm>
          <a:custGeom>
            <a:avLst/>
            <a:gdLst/>
            <a:ahLst/>
            <a:cxnLst/>
            <a:rect l="l" t="t" r="r" b="b"/>
            <a:pathLst>
              <a:path w="800734" h="9525">
                <a:moveTo>
                  <a:pt x="800404" y="0"/>
                </a:moveTo>
                <a:lnTo>
                  <a:pt x="0" y="0"/>
                </a:lnTo>
                <a:lnTo>
                  <a:pt x="0" y="9144"/>
                </a:lnTo>
                <a:lnTo>
                  <a:pt x="800404" y="9144"/>
                </a:lnTo>
                <a:lnTo>
                  <a:pt x="8004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153"/>
          </a:p>
        </p:txBody>
      </p:sp>
      <p:sp>
        <p:nvSpPr>
          <p:cNvPr id="13" name="object 13"/>
          <p:cNvSpPr/>
          <p:nvPr/>
        </p:nvSpPr>
        <p:spPr>
          <a:xfrm>
            <a:off x="7986954" y="460780"/>
            <a:ext cx="6101" cy="986397"/>
          </a:xfrm>
          <a:custGeom>
            <a:avLst/>
            <a:gdLst/>
            <a:ahLst/>
            <a:cxnLst/>
            <a:rect l="l" t="t" r="r" b="b"/>
            <a:pathLst>
              <a:path w="9525" h="1539875">
                <a:moveTo>
                  <a:pt x="0" y="1539494"/>
                </a:moveTo>
                <a:lnTo>
                  <a:pt x="9144" y="1539494"/>
                </a:lnTo>
                <a:lnTo>
                  <a:pt x="9144" y="0"/>
                </a:lnTo>
                <a:lnTo>
                  <a:pt x="0" y="0"/>
                </a:lnTo>
                <a:lnTo>
                  <a:pt x="0" y="15394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153"/>
          </a:p>
        </p:txBody>
      </p:sp>
      <p:graphicFrame>
        <p:nvGraphicFramePr>
          <p:cNvPr id="14" name="object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642789"/>
              </p:ext>
            </p:extLst>
          </p:nvPr>
        </p:nvGraphicFramePr>
        <p:xfrm>
          <a:off x="514281" y="169473"/>
          <a:ext cx="11351620" cy="82198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1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010">
                  <a:extLst>
                    <a:ext uri="{9D8B030D-6E8A-4147-A177-3AD203B41FA5}">
                      <a16:colId xmlns:a16="http://schemas.microsoft.com/office/drawing/2014/main" val="4180310997"/>
                    </a:ext>
                  </a:extLst>
                </a:gridCol>
              </a:tblGrid>
              <a:tr h="214799">
                <a:tc gridSpan="3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TEXTO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 2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9142">
                <a:tc>
                  <a:txBody>
                    <a:bodyPr/>
                    <a:lstStyle/>
                    <a:p>
                      <a:pPr marL="67945">
                        <a:lnSpc>
                          <a:spcPts val="1160"/>
                        </a:lnSpc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algn="l">
                        <a:lnSpc>
                          <a:spcPts val="1170"/>
                        </a:lnSpc>
                      </a:pPr>
                      <a:r>
                        <a:rPr lang="es-ES" sz="1800" spc="-5" dirty="0" smtClean="0">
                          <a:latin typeface="Arial"/>
                          <a:cs typeface="Arial"/>
                        </a:rPr>
                        <a:t>                                                                                      DATO CURIOSO</a:t>
                      </a:r>
                      <a:endParaRPr lang="es-ES" sz="1200" spc="-5" dirty="0" smtClean="0">
                        <a:latin typeface="Arial"/>
                        <a:cs typeface="Arial"/>
                      </a:endParaRPr>
                    </a:p>
                    <a:p>
                      <a:pPr marL="66675" algn="just">
                        <a:lnSpc>
                          <a:spcPct val="100000"/>
                        </a:lnSpc>
                      </a:pPr>
                      <a:r>
                        <a:rPr lang="es-ES" sz="1800" spc="-5" dirty="0" smtClean="0">
                          <a:latin typeface="Arial"/>
                          <a:cs typeface="Arial"/>
                        </a:rPr>
                        <a:t>Las redes sociales han tenido un crecimiento  espectacular a </a:t>
                      </a:r>
                      <a:r>
                        <a:rPr lang="es-ES" sz="1800" dirty="0" smtClean="0">
                          <a:latin typeface="Arial"/>
                          <a:cs typeface="Arial"/>
                        </a:rPr>
                        <a:t>comparación </a:t>
                      </a:r>
                      <a:r>
                        <a:rPr lang="es-ES" sz="1800" spc="-5" dirty="0" smtClean="0">
                          <a:latin typeface="Arial"/>
                          <a:cs typeface="Arial"/>
                        </a:rPr>
                        <a:t>de los otros medios de comunicación; </a:t>
                      </a:r>
                      <a:r>
                        <a:rPr lang="es-ES" sz="1800" spc="-15" dirty="0" smtClean="0">
                          <a:latin typeface="Arial"/>
                          <a:cs typeface="Arial"/>
                        </a:rPr>
                        <a:t>ya </a:t>
                      </a:r>
                      <a:r>
                        <a:rPr lang="es-ES" sz="1800" spc="-5" dirty="0" smtClean="0">
                          <a:latin typeface="Arial"/>
                          <a:cs typeface="Arial"/>
                        </a:rPr>
                        <a:t>que,  para alcanzar 50 millones de radioescuchas, la radio </a:t>
                      </a:r>
                      <a:r>
                        <a:rPr lang="es-ES" sz="1800" dirty="0" smtClean="0">
                          <a:latin typeface="Arial"/>
                          <a:cs typeface="Arial"/>
                        </a:rPr>
                        <a:t>ha </a:t>
                      </a:r>
                      <a:r>
                        <a:rPr lang="es-ES" sz="1800" spc="-5" dirty="0" smtClean="0">
                          <a:latin typeface="Arial"/>
                          <a:cs typeface="Arial"/>
                        </a:rPr>
                        <a:t>tardado 38 años, la  televisión</a:t>
                      </a:r>
                      <a:r>
                        <a:rPr lang="es-ES" sz="1800" spc="-3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ES" sz="1800" spc="-5" dirty="0" smtClean="0">
                          <a:latin typeface="Arial"/>
                          <a:cs typeface="Arial"/>
                        </a:rPr>
                        <a:t>13,</a:t>
                      </a:r>
                      <a:r>
                        <a:rPr lang="es-ES" sz="18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ES" sz="1800" spc="-5" dirty="0" smtClean="0">
                          <a:latin typeface="Arial"/>
                          <a:cs typeface="Arial"/>
                        </a:rPr>
                        <a:t>la</a:t>
                      </a:r>
                      <a:r>
                        <a:rPr lang="es-ES" sz="1800" spc="-1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ES" sz="1800" spc="-5" dirty="0" smtClean="0">
                          <a:latin typeface="Arial"/>
                          <a:cs typeface="Arial"/>
                        </a:rPr>
                        <a:t>internet</a:t>
                      </a:r>
                      <a:r>
                        <a:rPr lang="es-ES" sz="18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ES" sz="1800" spc="-5" dirty="0" smtClean="0">
                          <a:latin typeface="Arial"/>
                          <a:cs typeface="Arial"/>
                        </a:rPr>
                        <a:t>4</a:t>
                      </a:r>
                      <a:r>
                        <a:rPr lang="es-ES" sz="18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ES" sz="1800" spc="-5" dirty="0" smtClean="0">
                          <a:latin typeface="Arial"/>
                          <a:cs typeface="Arial"/>
                        </a:rPr>
                        <a:t>y</a:t>
                      </a:r>
                      <a:r>
                        <a:rPr lang="es-ES" sz="1800" spc="-3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ES" sz="1800" spc="-5" dirty="0" smtClean="0">
                          <a:latin typeface="Arial"/>
                          <a:cs typeface="Arial"/>
                        </a:rPr>
                        <a:t>el</a:t>
                      </a:r>
                      <a:r>
                        <a:rPr lang="es-ES" sz="1800" spc="-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ES" sz="1800" spc="-5" dirty="0" smtClean="0">
                          <a:latin typeface="Arial"/>
                          <a:cs typeface="Arial"/>
                        </a:rPr>
                        <a:t>ITunes</a:t>
                      </a:r>
                      <a:r>
                        <a:rPr lang="es-ES" sz="1800" spc="-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ES" sz="1800" spc="-5" dirty="0" smtClean="0">
                          <a:latin typeface="Arial"/>
                          <a:cs typeface="Arial"/>
                        </a:rPr>
                        <a:t>3.</a:t>
                      </a:r>
                      <a:r>
                        <a:rPr lang="es-ES" sz="1800" spc="-1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ES" sz="1800" spc="-10" dirty="0" smtClean="0">
                          <a:latin typeface="Arial"/>
                          <a:cs typeface="Arial"/>
                        </a:rPr>
                        <a:t>Sin</a:t>
                      </a:r>
                      <a:r>
                        <a:rPr lang="es-ES" sz="18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ES" sz="1800" spc="-5" dirty="0" smtClean="0">
                          <a:latin typeface="Arial"/>
                          <a:cs typeface="Arial"/>
                        </a:rPr>
                        <a:t>embargo,</a:t>
                      </a:r>
                      <a:r>
                        <a:rPr lang="es-ES" sz="18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ES" sz="1800" dirty="0" smtClean="0">
                          <a:latin typeface="Arial"/>
                          <a:cs typeface="Arial"/>
                        </a:rPr>
                        <a:t>la</a:t>
                      </a:r>
                      <a:r>
                        <a:rPr lang="es-ES" sz="1800" spc="-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ES" sz="1800" spc="-5" dirty="0" smtClean="0">
                          <a:latin typeface="Arial"/>
                          <a:cs typeface="Arial"/>
                        </a:rPr>
                        <a:t>red</a:t>
                      </a:r>
                      <a:r>
                        <a:rPr lang="es-ES" sz="1800" spc="-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ES" sz="1800" spc="-5" dirty="0" smtClean="0">
                          <a:latin typeface="Arial"/>
                          <a:cs typeface="Arial"/>
                        </a:rPr>
                        <a:t>social</a:t>
                      </a:r>
                      <a:r>
                        <a:rPr lang="es-ES" sz="1800" spc="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ES" sz="1800" i="1" spc="-5" dirty="0" err="1" smtClean="0">
                          <a:latin typeface="Arial"/>
                          <a:cs typeface="Arial"/>
                        </a:rPr>
                        <a:t>facebook</a:t>
                      </a:r>
                      <a:r>
                        <a:rPr lang="es-ES" sz="1800" spc="-5" dirty="0" smtClean="0">
                          <a:latin typeface="Arial"/>
                          <a:cs typeface="Arial"/>
                        </a:rPr>
                        <a:t>,  en</a:t>
                      </a:r>
                      <a:r>
                        <a:rPr lang="es-ES" sz="1800" spc="-4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ES" sz="1800" spc="-5" dirty="0" smtClean="0">
                          <a:latin typeface="Arial"/>
                          <a:cs typeface="Arial"/>
                        </a:rPr>
                        <a:t>nueves</a:t>
                      </a:r>
                      <a:r>
                        <a:rPr lang="es-ES" sz="1800" spc="-3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ES" sz="1800" dirty="0" smtClean="0">
                          <a:latin typeface="Arial"/>
                          <a:cs typeface="Arial"/>
                        </a:rPr>
                        <a:t>meses,</a:t>
                      </a:r>
                      <a:r>
                        <a:rPr lang="es-ES" sz="1800" spc="-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ES" sz="1800" spc="-15" dirty="0" smtClean="0">
                          <a:latin typeface="Arial"/>
                          <a:cs typeface="Arial"/>
                        </a:rPr>
                        <a:t>ya</a:t>
                      </a:r>
                      <a:r>
                        <a:rPr lang="es-ES" sz="1800" spc="-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ES" sz="1800" spc="-5" dirty="0" smtClean="0">
                          <a:latin typeface="Arial"/>
                          <a:cs typeface="Arial"/>
                        </a:rPr>
                        <a:t>llegó</a:t>
                      </a:r>
                      <a:r>
                        <a:rPr lang="es-ES" sz="1800" spc="-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ES" sz="1800" spc="-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lang="es-ES" sz="1800" spc="-5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ES" sz="1800" spc="-5" dirty="0" smtClean="0">
                          <a:latin typeface="Arial"/>
                          <a:cs typeface="Arial"/>
                        </a:rPr>
                        <a:t>los</a:t>
                      </a:r>
                      <a:r>
                        <a:rPr lang="es-ES" sz="1800" spc="-5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ES" sz="1800" spc="-5" dirty="0" smtClean="0">
                          <a:latin typeface="Arial"/>
                          <a:cs typeface="Arial"/>
                        </a:rPr>
                        <a:t>100</a:t>
                      </a:r>
                      <a:r>
                        <a:rPr lang="es-ES" sz="1800" spc="-4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ES" sz="1800" spc="-5" dirty="0" smtClean="0">
                          <a:latin typeface="Arial"/>
                          <a:cs typeface="Arial"/>
                        </a:rPr>
                        <a:t>millones</a:t>
                      </a:r>
                      <a:r>
                        <a:rPr lang="es-ES" sz="1800" spc="-4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ES" sz="1800" dirty="0" smtClean="0">
                          <a:latin typeface="Arial"/>
                          <a:cs typeface="Arial"/>
                        </a:rPr>
                        <a:t>de</a:t>
                      </a:r>
                      <a:r>
                        <a:rPr lang="es-ES" sz="1800" spc="-5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ES" sz="1800" dirty="0" smtClean="0">
                          <a:latin typeface="Arial"/>
                          <a:cs typeface="Arial"/>
                        </a:rPr>
                        <a:t>usuarios</a:t>
                      </a:r>
                      <a:r>
                        <a:rPr lang="es-ES" sz="1800" spc="-3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ES" sz="1800" spc="-15" dirty="0" smtClean="0">
                          <a:latin typeface="Arial"/>
                          <a:cs typeface="Arial"/>
                        </a:rPr>
                        <a:t>y,</a:t>
                      </a:r>
                      <a:r>
                        <a:rPr lang="es-ES" sz="1800" spc="-4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ES" sz="1800" dirty="0" smtClean="0">
                          <a:latin typeface="Arial"/>
                          <a:cs typeface="Arial"/>
                        </a:rPr>
                        <a:t>hoy</a:t>
                      </a:r>
                      <a:r>
                        <a:rPr lang="es-ES" sz="1800" spc="-5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ES" sz="1800" dirty="0" smtClean="0">
                          <a:latin typeface="Arial"/>
                          <a:cs typeface="Arial"/>
                        </a:rPr>
                        <a:t>en</a:t>
                      </a:r>
                      <a:r>
                        <a:rPr lang="es-ES" sz="1800" spc="-5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ES" sz="1800" spc="-5" dirty="0" smtClean="0">
                          <a:latin typeface="Arial"/>
                          <a:cs typeface="Arial"/>
                        </a:rPr>
                        <a:t>día,</a:t>
                      </a:r>
                      <a:r>
                        <a:rPr lang="es-ES" sz="1800" spc="-4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ES" sz="1800" spc="-5" dirty="0" smtClean="0">
                          <a:latin typeface="Arial"/>
                          <a:cs typeface="Arial"/>
                        </a:rPr>
                        <a:t>tiene  más de 400</a:t>
                      </a:r>
                      <a:r>
                        <a:rPr lang="es-ES" sz="1800" spc="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ES" sz="1800" spc="-5" dirty="0" smtClean="0">
                          <a:latin typeface="Arial"/>
                          <a:cs typeface="Arial"/>
                        </a:rPr>
                        <a:t>millones.</a:t>
                      </a:r>
                    </a:p>
                    <a:p>
                      <a:pPr marL="66675" algn="just">
                        <a:lnSpc>
                          <a:spcPct val="150000"/>
                        </a:lnSpc>
                      </a:pPr>
                      <a:r>
                        <a:rPr sz="1800" spc="-5" dirty="0" smtClean="0">
                          <a:latin typeface="Arial"/>
                          <a:cs typeface="Arial"/>
                        </a:rPr>
                        <a:t>Buenos</a:t>
                      </a:r>
                      <a:r>
                        <a:rPr sz="1800" spc="7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días</a:t>
                      </a:r>
                      <a:r>
                        <a:rPr sz="1800" spc="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profesor,</a:t>
                      </a:r>
                      <a:r>
                        <a:rPr sz="1800" spc="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buenos</a:t>
                      </a:r>
                      <a:r>
                        <a:rPr sz="1800" spc="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días</a:t>
                      </a:r>
                      <a:r>
                        <a:rPr sz="18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compañeros.</a:t>
                      </a:r>
                      <a:r>
                        <a:rPr sz="18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Soy</a:t>
                      </a:r>
                      <a:r>
                        <a:rPr sz="1800" spc="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Álvaro</a:t>
                      </a:r>
                      <a:r>
                        <a:rPr sz="1800" spc="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Milla</a:t>
                      </a:r>
                      <a:r>
                        <a:rPr sz="18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8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 smtClean="0">
                          <a:latin typeface="Arial"/>
                          <a:cs typeface="Arial"/>
                        </a:rPr>
                        <a:t>León</a:t>
                      </a:r>
                      <a:r>
                        <a:rPr lang="es-CL" sz="1800" spc="-5" dirty="0" smtClean="0">
                          <a:latin typeface="Arial"/>
                          <a:cs typeface="Arial"/>
                        </a:rPr>
                        <a:t> C</a:t>
                      </a:r>
                      <a:r>
                        <a:rPr sz="1800" spc="-5" dirty="0" err="1" smtClean="0">
                          <a:latin typeface="Arial"/>
                          <a:cs typeface="Arial"/>
                        </a:rPr>
                        <a:t>astellano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. El día de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hoy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les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voy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a hablar sobre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el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Marketing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digital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y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el 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Marketing en las redes sociales.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He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escogido este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tema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porque quiero 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informar</a:t>
                      </a:r>
                      <a:r>
                        <a:rPr sz="18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ustedes,</a:t>
                      </a:r>
                      <a:r>
                        <a:rPr sz="18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respetado</a:t>
                      </a:r>
                      <a:r>
                        <a:rPr sz="18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auditorio,</a:t>
                      </a:r>
                      <a:r>
                        <a:rPr sz="18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8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importancia</a:t>
                      </a:r>
                      <a:r>
                        <a:rPr sz="18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que</a:t>
                      </a:r>
                      <a:r>
                        <a:rPr sz="18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tiene</a:t>
                      </a:r>
                      <a:r>
                        <a:rPr sz="18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8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Marketing  en las redes sociales. </a:t>
                      </a:r>
                      <a:r>
                        <a:rPr lang="es-ES" sz="1800" spc="-5" dirty="0" smtClean="0">
                          <a:latin typeface="Arial"/>
                          <a:cs typeface="Arial"/>
                        </a:rPr>
                        <a:t>Los contenidos que voy a tratar son …..</a:t>
                      </a:r>
                      <a:endParaRPr sz="1800" dirty="0">
                        <a:latin typeface="Arial"/>
                        <a:cs typeface="Arial"/>
                      </a:endParaRPr>
                    </a:p>
                    <a:p>
                      <a:pPr marL="66675" marR="62230" algn="just">
                        <a:lnSpc>
                          <a:spcPct val="110100"/>
                        </a:lnSpc>
                        <a:spcBef>
                          <a:spcPts val="81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El Marketing o mercadotecnia es, según el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profesor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norteamericano de  Marketing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Jerome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McCarthy, un conjunto de actividades que ayudan a que  una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empresa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consiga las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metas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que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se ha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propuesto, anticipando así a los  deseos del consumidor.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Esto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quiere decir que el Marketing es la disciplina  del</a:t>
                      </a:r>
                      <a:r>
                        <a:rPr sz="18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análisis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del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comportamiento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los</a:t>
                      </a:r>
                      <a:r>
                        <a:rPr sz="18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mercados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8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del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consumidor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buscando  satisfacer sus necesidades. Por otro lado,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el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Marketing digital traslada las  estrategias de comercialización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al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plano digital, donde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se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utiliza las  estrategias</a:t>
                      </a:r>
                      <a:r>
                        <a:rPr sz="18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del</a:t>
                      </a:r>
                      <a:r>
                        <a:rPr sz="18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mundo</a:t>
                      </a:r>
                      <a:r>
                        <a:rPr sz="18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i="1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800" i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i="1" spc="-5" dirty="0">
                          <a:latin typeface="Arial"/>
                          <a:cs typeface="Arial"/>
                        </a:rPr>
                        <a:t>line</a:t>
                      </a:r>
                      <a:r>
                        <a:rPr sz="1800" i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8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las</a:t>
                      </a:r>
                      <a:r>
                        <a:rPr sz="18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imita</a:t>
                      </a:r>
                      <a:r>
                        <a:rPr sz="18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8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un</a:t>
                      </a:r>
                      <a:r>
                        <a:rPr sz="18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nuevo</a:t>
                      </a:r>
                      <a:r>
                        <a:rPr sz="18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mundo,</a:t>
                      </a:r>
                      <a:r>
                        <a:rPr sz="18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que</a:t>
                      </a:r>
                      <a:r>
                        <a:rPr sz="18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es</a:t>
                      </a:r>
                      <a:r>
                        <a:rPr sz="18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8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mundo  </a:t>
                      </a:r>
                      <a:r>
                        <a:rPr sz="1800" i="1" spc="-5" dirty="0">
                          <a:latin typeface="Arial"/>
                          <a:cs typeface="Arial"/>
                        </a:rPr>
                        <a:t>on line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.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En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este nuevo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mundo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aparecen nuevas herramientas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como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la  inmediatez y la creación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nuevas redes de contacto.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Hoy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existen </a:t>
                      </a:r>
                      <a:r>
                        <a:rPr sz="1800" spc="15" dirty="0">
                          <a:latin typeface="Arial"/>
                          <a:cs typeface="Arial"/>
                        </a:rPr>
                        <a:t>más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de  11 millones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jóvenes peruanos que abarcan estas redes, por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cual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esto  genera varias oportunidades para la publicidad y para el Marketing</a:t>
                      </a:r>
                      <a:r>
                        <a:rPr sz="18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digital.</a:t>
                      </a:r>
                      <a:endParaRPr sz="1800" dirty="0">
                        <a:latin typeface="Arial"/>
                        <a:cs typeface="Arial"/>
                      </a:endParaRPr>
                    </a:p>
                    <a:p>
                      <a:pPr marL="66675" marR="65405" algn="just">
                        <a:lnSpc>
                          <a:spcPct val="110200"/>
                        </a:lnSpc>
                        <a:spcBef>
                          <a:spcPts val="810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Existe dos grandes pasos para ingresar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al mundo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del Marketing digital,  según el vicepresidente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de Razorfi sh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Digital Brasil: uno, ser curioso, 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ya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que  la curiosidad nos incita a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buscar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nuevas cosas y nos vuelve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más</a:t>
                      </a:r>
                      <a:r>
                        <a:rPr sz="1800" spc="-1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creativos 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y, 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como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posiblemente la mayoría sabe, la creatividad es indispensable para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el 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Marketing 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y,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a la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vez,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esa curiosidad nos ayuda a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encontrar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las respuestas  que</a:t>
                      </a:r>
                      <a:r>
                        <a:rPr sz="18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todavía</a:t>
                      </a:r>
                      <a:r>
                        <a:rPr sz="18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18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se</a:t>
                      </a:r>
                      <a:r>
                        <a:rPr sz="18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han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hallado.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Lo</a:t>
                      </a:r>
                      <a:r>
                        <a:rPr sz="18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segundo</a:t>
                      </a:r>
                      <a:r>
                        <a:rPr sz="18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es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tener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tu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propia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opinión,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ya</a:t>
                      </a:r>
                      <a:r>
                        <a:rPr sz="18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sea 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errónea o acertada,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porque si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no opinas nadie te considerará para las  reuniones importantes de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8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empresa.</a:t>
                      </a:r>
                    </a:p>
                    <a:p>
                      <a:pPr marL="66675" marR="61594" algn="just">
                        <a:lnSpc>
                          <a:spcPct val="110300"/>
                        </a:lnSpc>
                        <a:spcBef>
                          <a:spcPts val="800"/>
                        </a:spcBef>
                      </a:pP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s-CL" sz="12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028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ela de condensación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Estela de condensación</Template>
  <TotalTime>180</TotalTime>
  <Words>3610</Words>
  <Application>Microsoft Office PowerPoint</Application>
  <PresentationFormat>Panorámica</PresentationFormat>
  <Paragraphs>344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9" baseType="lpstr">
      <vt:lpstr>Arial</vt:lpstr>
      <vt:lpstr>Calibri</vt:lpstr>
      <vt:lpstr>Century Gothic</vt:lpstr>
      <vt:lpstr>Courier New</vt:lpstr>
      <vt:lpstr>Symbol</vt:lpstr>
      <vt:lpstr>Times New Roman</vt:lpstr>
      <vt:lpstr>Wingdings</vt:lpstr>
      <vt:lpstr>Estela de condensación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InKulpado666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ivan pizarro</dc:creator>
  <cp:lastModifiedBy>Ivan Pizarro</cp:lastModifiedBy>
  <cp:revision>24</cp:revision>
  <dcterms:created xsi:type="dcterms:W3CDTF">2020-06-01T03:15:29Z</dcterms:created>
  <dcterms:modified xsi:type="dcterms:W3CDTF">2023-06-19T15:58:59Z</dcterms:modified>
</cp:coreProperties>
</file>