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2" r:id="rId25"/>
    <p:sldId id="283" r:id="rId26"/>
    <p:sldId id="284" r:id="rId27"/>
    <p:sldId id="295" r:id="rId28"/>
    <p:sldId id="286" r:id="rId29"/>
    <p:sldId id="296" r:id="rId30"/>
    <p:sldId id="302" r:id="rId31"/>
    <p:sldId id="293" r:id="rId32"/>
    <p:sldId id="298" r:id="rId33"/>
    <p:sldId id="301" r:id="rId34"/>
    <p:sldId id="299" r:id="rId35"/>
    <p:sldId id="300" r:id="rId36"/>
    <p:sldId id="294" r:id="rId37"/>
    <p:sldId id="287" r:id="rId38"/>
    <p:sldId id="289" r:id="rId39"/>
    <p:sldId id="304" r:id="rId40"/>
    <p:sldId id="303" r:id="rId41"/>
    <p:sldId id="297" r:id="rId42"/>
    <p:sldId id="292" r:id="rId43"/>
    <p:sldId id="305" r:id="rId44"/>
    <p:sldId id="306" r:id="rId45"/>
    <p:sldId id="307" r:id="rId46"/>
    <p:sldId id="291" r:id="rId4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L"/>
          </a:p>
        </p:txBody>
      </p:sp>
      <p:sp>
        <p:nvSpPr>
          <p:cNvPr id="4" name="Marcador de fecha 3"/>
          <p:cNvSpPr>
            <a:spLocks noGrp="1"/>
          </p:cNvSpPr>
          <p:nvPr>
            <p:ph type="dt" sz="half" idx="10"/>
          </p:nvPr>
        </p:nvSpPr>
        <p:spPr/>
        <p:txBody>
          <a:bodyPr/>
          <a:lstStyle/>
          <a:p>
            <a:fld id="{BB17DF06-6ABC-463E-9EAE-17047B7EC545}" type="datetimeFigureOut">
              <a:rPr lang="es-CL" smtClean="0"/>
              <a:t>22-09-2023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9789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B17DF06-6ABC-463E-9EAE-17047B7EC545}" type="datetimeFigureOut">
              <a:rPr lang="es-CL" smtClean="0"/>
              <a:t>22-09-2023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224840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B17DF06-6ABC-463E-9EAE-17047B7EC545}" type="datetimeFigureOut">
              <a:rPr lang="es-CL" smtClean="0"/>
              <a:t>22-09-2023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106673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BB17DF06-6ABC-463E-9EAE-17047B7EC545}" type="datetimeFigureOut">
              <a:rPr lang="es-CL" smtClean="0"/>
              <a:t>22-09-2023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175215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B17DF06-6ABC-463E-9EAE-17047B7EC545}" type="datetimeFigureOut">
              <a:rPr lang="es-CL" smtClean="0"/>
              <a:t>22-09-2023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311742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BB17DF06-6ABC-463E-9EAE-17047B7EC545}" type="datetimeFigureOut">
              <a:rPr lang="es-CL" smtClean="0"/>
              <a:t>22-09-2023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62034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BB17DF06-6ABC-463E-9EAE-17047B7EC545}" type="datetimeFigureOut">
              <a:rPr lang="es-CL" smtClean="0"/>
              <a:t>22-09-2023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17390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BB17DF06-6ABC-463E-9EAE-17047B7EC545}" type="datetimeFigureOut">
              <a:rPr lang="es-CL" smtClean="0"/>
              <a:t>22-09-2023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55284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17DF06-6ABC-463E-9EAE-17047B7EC545}" type="datetimeFigureOut">
              <a:rPr lang="es-CL" smtClean="0"/>
              <a:t>22-09-2023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316957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B17DF06-6ABC-463E-9EAE-17047B7EC545}" type="datetimeFigureOut">
              <a:rPr lang="es-CL" smtClean="0"/>
              <a:t>22-09-2023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247158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B17DF06-6ABC-463E-9EAE-17047B7EC545}" type="datetimeFigureOut">
              <a:rPr lang="es-CL" smtClean="0"/>
              <a:t>22-09-2023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6A95991-6555-4B6F-A99C-CC61856F37C7}" type="slidenum">
              <a:rPr lang="es-CL" smtClean="0"/>
              <a:t>‹Nº›</a:t>
            </a:fld>
            <a:endParaRPr lang="es-CL"/>
          </a:p>
        </p:txBody>
      </p:sp>
    </p:spTree>
    <p:extLst>
      <p:ext uri="{BB962C8B-B14F-4D97-AF65-F5344CB8AC3E}">
        <p14:creationId xmlns:p14="http://schemas.microsoft.com/office/powerpoint/2010/main" val="11518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7DF06-6ABC-463E-9EAE-17047B7EC545}" type="datetimeFigureOut">
              <a:rPr lang="es-CL" smtClean="0"/>
              <a:t>22-09-2023</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95991-6555-4B6F-A99C-CC61856F37C7}" type="slidenum">
              <a:rPr lang="es-CL" smtClean="0"/>
              <a:t>‹Nº›</a:t>
            </a:fld>
            <a:endParaRPr lang="es-CL"/>
          </a:p>
        </p:txBody>
      </p:sp>
    </p:spTree>
    <p:extLst>
      <p:ext uri="{BB962C8B-B14F-4D97-AF65-F5344CB8AC3E}">
        <p14:creationId xmlns:p14="http://schemas.microsoft.com/office/powerpoint/2010/main" val="195209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title"/>
          </p:nvPr>
        </p:nvSpPr>
        <p:spPr>
          <a:xfrm>
            <a:off x="469900" y="365125"/>
            <a:ext cx="10883900" cy="1325563"/>
          </a:xfrm>
        </p:spPr>
        <p:txBody>
          <a:bodyPr/>
          <a:lstStyle/>
          <a:p>
            <a:pPr algn="ctr" eaLnBrk="1" hangingPunct="1"/>
            <a:r>
              <a:rPr lang="es-CL" b="1" dirty="0" smtClean="0">
                <a:solidFill>
                  <a:srgbClr val="0070C0"/>
                </a:solidFill>
              </a:rPr>
              <a:t>HORRORES  DE REDACCIÓN </a:t>
            </a:r>
          </a:p>
        </p:txBody>
      </p:sp>
      <p:pic>
        <p:nvPicPr>
          <p:cNvPr id="2051"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63538" y="1690688"/>
            <a:ext cx="11536362" cy="3889375"/>
          </a:xfrm>
        </p:spPr>
      </p:pic>
      <p:sp>
        <p:nvSpPr>
          <p:cNvPr id="5" name="CuadroTexto 4"/>
          <p:cNvSpPr txBox="1"/>
          <p:nvPr/>
        </p:nvSpPr>
        <p:spPr>
          <a:xfrm>
            <a:off x="3684588" y="5745163"/>
            <a:ext cx="4706937" cy="646112"/>
          </a:xfrm>
          <a:prstGeom prst="rect">
            <a:avLst/>
          </a:prstGeom>
          <a:noFill/>
        </p:spPr>
        <p:txBody>
          <a:bodyPr>
            <a:spAutoFit/>
          </a:bodyPr>
          <a:lstStyle/>
          <a:p>
            <a:pPr algn="ctr" eaLnBrk="1" fontAlgn="auto" hangingPunct="1">
              <a:spcBef>
                <a:spcPts val="0"/>
              </a:spcBef>
              <a:spcAft>
                <a:spcPts val="0"/>
              </a:spcAft>
              <a:defRPr/>
            </a:pPr>
            <a:r>
              <a:rPr lang="es-CL" sz="3600" dirty="0">
                <a:solidFill>
                  <a:schemeClr val="bg2">
                    <a:lumMod val="25000"/>
                  </a:schemeClr>
                </a:solidFill>
                <a:latin typeface="+mn-lt"/>
                <a:cs typeface="+mn-cs"/>
              </a:rPr>
              <a:t>Iván  Pizarro Vega</a:t>
            </a:r>
          </a:p>
        </p:txBody>
      </p:sp>
      <p:pic>
        <p:nvPicPr>
          <p:cNvPr id="3" name="lord of the rings - the two towers - main theme - requiem for a dream">
            <a:hlinkClick r:id="" action="ppaction://media"/>
          </p:cNvPr>
          <p:cNvPicPr>
            <a:picLocks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791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descr="[Declaración pública] Chile: El Rector Zolezzi y la crisis de la &lt;strong&gt;USACH&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38" y="315191"/>
            <a:ext cx="1991735" cy="1061027"/>
          </a:xfrm>
          <a:prstGeom prst="rect">
            <a:avLst/>
          </a:prstGeom>
        </p:spPr>
      </p:pic>
    </p:spTree>
    <p:extLst>
      <p:ext uri="{BB962C8B-B14F-4D97-AF65-F5344CB8AC3E}">
        <p14:creationId xmlns:p14="http://schemas.microsoft.com/office/powerpoint/2010/main" val="2011194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ítulo 2"/>
          <p:cNvSpPr>
            <a:spLocks noGrp="1"/>
          </p:cNvSpPr>
          <p:nvPr>
            <p:ph type="subTitle" idx="1"/>
          </p:nvPr>
        </p:nvSpPr>
        <p:spPr>
          <a:xfrm>
            <a:off x="4881563" y="200025"/>
            <a:ext cx="6870700" cy="714375"/>
          </a:xfrm>
        </p:spPr>
        <p:txBody>
          <a:bodyPr/>
          <a:lstStyle/>
          <a:p>
            <a:pPr eaLnBrk="1" hangingPunct="1"/>
            <a:r>
              <a:rPr lang="es-CL" sz="4000" b="1" smtClean="0">
                <a:solidFill>
                  <a:srgbClr val="0070C0"/>
                </a:solidFill>
                <a:ea typeface="Mongolian Baiti" panose="03000500000000000000" pitchFamily="66" charset="0"/>
                <a:cs typeface="Mongolian Baiti" panose="03000500000000000000" pitchFamily="66" charset="0"/>
              </a:rPr>
              <a:t>IMPRECISIÓN  LÉXICA</a:t>
            </a:r>
          </a:p>
        </p:txBody>
      </p:sp>
      <p:pic>
        <p:nvPicPr>
          <p:cNvPr id="11267" name="Picture 2" descr="http://2.bp.blogspot.com/-u6u13bnXqwQ/TprEcop_FAI/AAAAAAAABX4/8G82E-HT52Y/s1600/Fotolia_9256742_%2BSociedad%2Bimprec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104900"/>
            <a:ext cx="11826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8848725" y="4183063"/>
            <a:ext cx="1493838" cy="482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s-CL" dirty="0">
                <a:ln w="0"/>
                <a:solidFill>
                  <a:schemeClr val="tx1"/>
                </a:solidFill>
                <a:effectLst>
                  <a:outerShdw blurRad="38100" dist="19050" dir="2700000" algn="tl" rotWithShape="0">
                    <a:schemeClr val="dk1">
                      <a:alpha val="40000"/>
                    </a:schemeClr>
                  </a:outerShdw>
                </a:effectLst>
              </a:rPr>
              <a:t>Con  detenimiento</a:t>
            </a:r>
          </a:p>
        </p:txBody>
      </p:sp>
      <p:sp>
        <p:nvSpPr>
          <p:cNvPr id="13" name="CuadroTexto 12"/>
          <p:cNvSpPr txBox="1"/>
          <p:nvPr/>
        </p:nvSpPr>
        <p:spPr>
          <a:xfrm>
            <a:off x="268288" y="5351463"/>
            <a:ext cx="2971800" cy="1201737"/>
          </a:xfrm>
          <a:prstGeom prst="rect">
            <a:avLst/>
          </a:prstGeom>
          <a:noFill/>
        </p:spPr>
        <p:txBody>
          <a:bodyPr>
            <a:spAutoFit/>
          </a:bodyPr>
          <a:lstStyle/>
          <a:p>
            <a:pPr eaLnBrk="1" fontAlgn="auto" hangingPunct="1">
              <a:spcBef>
                <a:spcPts val="0"/>
              </a:spcBef>
              <a:spcAft>
                <a:spcPts val="0"/>
              </a:spcAft>
              <a:defRPr/>
            </a:pPr>
            <a:r>
              <a:rPr lang="es-CL" sz="3600" dirty="0">
                <a:solidFill>
                  <a:schemeClr val="bg2">
                    <a:lumMod val="10000"/>
                  </a:schemeClr>
                </a:solidFill>
                <a:latin typeface="+mn-lt"/>
                <a:cs typeface="+mn-cs"/>
              </a:rPr>
              <a:t>¿  Significado  adecuado ?</a:t>
            </a:r>
          </a:p>
        </p:txBody>
      </p:sp>
      <p:sp>
        <p:nvSpPr>
          <p:cNvPr id="4" name="Rectángulo 3"/>
          <p:cNvSpPr/>
          <p:nvPr/>
        </p:nvSpPr>
        <p:spPr>
          <a:xfrm>
            <a:off x="3711575" y="5475288"/>
            <a:ext cx="6965950" cy="954107"/>
          </a:xfrm>
          <a:prstGeom prst="rect">
            <a:avLst/>
          </a:prstGeom>
        </p:spPr>
        <p:txBody>
          <a:bodyPr>
            <a:spAutoFit/>
          </a:bodyPr>
          <a:lstStyle/>
          <a:p>
            <a:pPr eaLnBrk="1" fontAlgn="auto" hangingPunct="1">
              <a:spcBef>
                <a:spcPts val="0"/>
              </a:spcBef>
              <a:spcAft>
                <a:spcPts val="0"/>
              </a:spcAft>
              <a:defRPr/>
            </a:pPr>
            <a:r>
              <a:rPr lang="es-ES" sz="2800" dirty="0">
                <a:solidFill>
                  <a:schemeClr val="tx2">
                    <a:lumMod val="75000"/>
                  </a:schemeClr>
                </a:solidFill>
                <a:latin typeface="Comic Sans MS" panose="030F0702030302020204" pitchFamily="66" charset="0"/>
                <a:cs typeface="+mn-cs"/>
              </a:rPr>
              <a:t>1.Es un ejecutivo </a:t>
            </a:r>
            <a:r>
              <a:rPr lang="es-ES" sz="2800" dirty="0" smtClean="0">
                <a:solidFill>
                  <a:srgbClr val="FF0000"/>
                </a:solidFill>
                <a:latin typeface="Comic Sans MS" panose="030F0702030302020204" pitchFamily="66" charset="0"/>
                <a:cs typeface="+mn-cs"/>
              </a:rPr>
              <a:t>proactivo</a:t>
            </a:r>
            <a:endParaRPr lang="es-ES" sz="3200" dirty="0">
              <a:solidFill>
                <a:srgbClr val="FF0000"/>
              </a:solidFill>
              <a:latin typeface="Comic Sans MS" panose="030F0702030302020204" pitchFamily="66" charset="0"/>
              <a:cs typeface="+mn-cs"/>
            </a:endParaRPr>
          </a:p>
          <a:p>
            <a:pPr eaLnBrk="1" fontAlgn="auto" hangingPunct="1">
              <a:spcBef>
                <a:spcPts val="0"/>
              </a:spcBef>
              <a:spcAft>
                <a:spcPts val="0"/>
              </a:spcAft>
              <a:defRPr/>
            </a:pPr>
            <a:r>
              <a:rPr lang="es-ES" sz="2800" dirty="0">
                <a:solidFill>
                  <a:schemeClr val="tx2">
                    <a:lumMod val="75000"/>
                  </a:schemeClr>
                </a:solidFill>
                <a:latin typeface="Comic Sans MS" panose="030F0702030302020204" pitchFamily="66" charset="0"/>
                <a:cs typeface="+mn-cs"/>
              </a:rPr>
              <a:t>2.Examinar el tema </a:t>
            </a:r>
            <a:r>
              <a:rPr lang="es-ES" sz="2800" dirty="0" smtClean="0">
                <a:solidFill>
                  <a:srgbClr val="FF0000"/>
                </a:solidFill>
                <a:latin typeface="Comic Sans MS" panose="030F0702030302020204" pitchFamily="66" charset="0"/>
              </a:rPr>
              <a:t>en detalle </a:t>
            </a:r>
            <a:r>
              <a:rPr lang="es-ES" dirty="0" smtClean="0">
                <a:solidFill>
                  <a:schemeClr val="tx2">
                    <a:lumMod val="75000"/>
                  </a:schemeClr>
                </a:solidFill>
                <a:latin typeface="Comic Sans MS" panose="030F0702030302020204" pitchFamily="66" charset="0"/>
                <a:cs typeface="+mn-cs"/>
              </a:rPr>
              <a:t>.</a:t>
            </a:r>
            <a:endParaRPr lang="es-ES" dirty="0">
              <a:solidFill>
                <a:schemeClr val="tx2">
                  <a:lumMod val="75000"/>
                </a:schemeClr>
              </a:solidFill>
              <a:latin typeface="Comic Sans MS" panose="030F0702030302020204" pitchFamily="66" charset="0"/>
              <a:cs typeface="+mn-cs"/>
            </a:endParaRPr>
          </a:p>
        </p:txBody>
      </p:sp>
      <p:sp>
        <p:nvSpPr>
          <p:cNvPr id="6" name="Rectángulo 5"/>
          <p:cNvSpPr/>
          <p:nvPr/>
        </p:nvSpPr>
        <p:spPr>
          <a:xfrm>
            <a:off x="5526088" y="2760663"/>
            <a:ext cx="1668462" cy="431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es-CL" dirty="0">
                <a:ln w="0"/>
                <a:solidFill>
                  <a:schemeClr val="tx1"/>
                </a:solidFill>
                <a:effectLst>
                  <a:outerShdw blurRad="38100" dist="19050" dir="2700000" algn="tl" rotWithShape="0">
                    <a:schemeClr val="dk1">
                      <a:alpha val="40000"/>
                    </a:schemeClr>
                  </a:outerShdw>
                </a:effectLst>
              </a:rPr>
              <a:t>audaz</a:t>
            </a:r>
          </a:p>
        </p:txBody>
      </p:sp>
    </p:spTree>
    <p:extLst>
      <p:ext uri="{BB962C8B-B14F-4D97-AF65-F5344CB8AC3E}">
        <p14:creationId xmlns:p14="http://schemas.microsoft.com/office/powerpoint/2010/main" val="356572063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ítulo 2"/>
          <p:cNvSpPr>
            <a:spLocks noGrp="1"/>
          </p:cNvSpPr>
          <p:nvPr>
            <p:ph type="subTitle" idx="1"/>
          </p:nvPr>
        </p:nvSpPr>
        <p:spPr>
          <a:xfrm>
            <a:off x="4881563" y="200025"/>
            <a:ext cx="6870700" cy="714375"/>
          </a:xfrm>
        </p:spPr>
        <p:txBody>
          <a:bodyPr/>
          <a:lstStyle/>
          <a:p>
            <a:pPr eaLnBrk="1" hangingPunct="1"/>
            <a:r>
              <a:rPr lang="es-CL" sz="3600" b="1" smtClean="0">
                <a:solidFill>
                  <a:srgbClr val="0070C0"/>
                </a:solidFill>
              </a:rPr>
              <a:t>  </a:t>
            </a:r>
            <a:r>
              <a:rPr lang="es-CL" sz="4000" smtClean="0">
                <a:solidFill>
                  <a:srgbClr val="0070C0"/>
                </a:solidFill>
              </a:rPr>
              <a:t>INCOHERENCIA  LÓGICA   </a:t>
            </a:r>
          </a:p>
        </p:txBody>
      </p:sp>
      <p:sp>
        <p:nvSpPr>
          <p:cNvPr id="5" name="CuadroTexto 4"/>
          <p:cNvSpPr txBox="1"/>
          <p:nvPr/>
        </p:nvSpPr>
        <p:spPr>
          <a:xfrm>
            <a:off x="1384300" y="5295900"/>
            <a:ext cx="9334500" cy="1077913"/>
          </a:xfrm>
          <a:prstGeom prst="rect">
            <a:avLst/>
          </a:prstGeom>
          <a:noFill/>
        </p:spPr>
        <p:txBody>
          <a:bodyPr>
            <a:spAutoFit/>
          </a:bodyPr>
          <a:lstStyle/>
          <a:p>
            <a:pPr eaLnBrk="1" fontAlgn="auto" hangingPunct="1">
              <a:spcBef>
                <a:spcPts val="0"/>
              </a:spcBef>
              <a:spcAft>
                <a:spcPts val="0"/>
              </a:spcAft>
              <a:defRPr/>
            </a:pPr>
            <a:r>
              <a:rPr lang="es-CL" sz="3200" dirty="0">
                <a:solidFill>
                  <a:schemeClr val="tx2">
                    <a:lumMod val="50000"/>
                  </a:schemeClr>
                </a:solidFill>
                <a:latin typeface="+mn-lt"/>
                <a:cs typeface="+mn-cs"/>
              </a:rPr>
              <a:t>1.El bebé de </a:t>
            </a:r>
            <a:r>
              <a:rPr lang="es-CL" sz="3200" dirty="0">
                <a:solidFill>
                  <a:srgbClr val="C00000"/>
                </a:solidFill>
                <a:latin typeface="+mn-lt"/>
                <a:cs typeface="+mn-cs"/>
              </a:rPr>
              <a:t>21 </a:t>
            </a:r>
            <a:r>
              <a:rPr lang="es-CL" sz="3200" dirty="0">
                <a:solidFill>
                  <a:schemeClr val="tx2">
                    <a:lumMod val="50000"/>
                  </a:schemeClr>
                </a:solidFill>
                <a:latin typeface="+mn-lt"/>
                <a:cs typeface="+mn-cs"/>
              </a:rPr>
              <a:t>años</a:t>
            </a:r>
          </a:p>
          <a:p>
            <a:pPr eaLnBrk="1" fontAlgn="auto" hangingPunct="1">
              <a:spcBef>
                <a:spcPts val="0"/>
              </a:spcBef>
              <a:spcAft>
                <a:spcPts val="0"/>
              </a:spcAft>
              <a:defRPr/>
            </a:pPr>
            <a:r>
              <a:rPr lang="es-CL" sz="3200" dirty="0">
                <a:solidFill>
                  <a:srgbClr val="002060"/>
                </a:solidFill>
                <a:latin typeface="+mn-lt"/>
                <a:cs typeface="+mn-cs"/>
              </a:rPr>
              <a:t>2</a:t>
            </a:r>
            <a:r>
              <a:rPr lang="es-CL" sz="3200" dirty="0">
                <a:solidFill>
                  <a:srgbClr val="C00000"/>
                </a:solidFill>
                <a:latin typeface="+mn-lt"/>
                <a:cs typeface="+mn-cs"/>
              </a:rPr>
              <a:t>. 8  de 5  </a:t>
            </a:r>
            <a:r>
              <a:rPr lang="es-CL" sz="3200" dirty="0">
                <a:solidFill>
                  <a:schemeClr val="tx2">
                    <a:lumMod val="50000"/>
                  </a:schemeClr>
                </a:solidFill>
                <a:latin typeface="+mn-lt"/>
                <a:cs typeface="+mn-cs"/>
              </a:rPr>
              <a:t>personas con educación  son analfabetos</a:t>
            </a:r>
          </a:p>
        </p:txBody>
      </p:sp>
      <p:pic>
        <p:nvPicPr>
          <p:cNvPr id="12292" name="Picture 2" descr="http://1.bp.blogspot.com/-BRAYCCWhCm0/UQWBkbo5FNI/AAAAAAAAAS0/2tH5SFJn40g/s1600/26.locura+pasaj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914400"/>
            <a:ext cx="1209833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2979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881563" y="200025"/>
            <a:ext cx="6870700" cy="714375"/>
          </a:xfrm>
        </p:spPr>
        <p:txBody>
          <a:bodyPr rtlCol="0">
            <a:normAutofit/>
          </a:bodyPr>
          <a:lstStyle/>
          <a:p>
            <a:pPr eaLnBrk="1" fontAlgn="auto" hangingPunct="1">
              <a:spcAft>
                <a:spcPts val="0"/>
              </a:spcAft>
              <a:defRPr/>
            </a:pPr>
            <a:r>
              <a:rPr lang="es-CL" sz="4400" dirty="0" smtClean="0">
                <a:solidFill>
                  <a:schemeClr val="accent5">
                    <a:lumMod val="75000"/>
                  </a:schemeClr>
                </a:solidFill>
              </a:rPr>
              <a:t>AMBIGÜEDAD</a:t>
            </a:r>
            <a:endParaRPr lang="es-CL" sz="4400" dirty="0">
              <a:solidFill>
                <a:schemeClr val="accent5">
                  <a:lumMod val="75000"/>
                </a:schemeClr>
              </a:solidFill>
            </a:endParaRPr>
          </a:p>
        </p:txBody>
      </p:sp>
      <p:pic>
        <p:nvPicPr>
          <p:cNvPr id="2" name="Picture 2" descr="http://2.bp.blogspot.com/-zG1_YoImtYE/UDFgujuY9ZI/AAAAAAAAASw/WNCQVlhVGBQ/s1600/Huskies.jpg"/>
          <p:cNvPicPr>
            <a:picLocks noChangeAspect="1" noChangeArrowheads="1"/>
          </p:cNvPicPr>
          <p:nvPr/>
        </p:nvPicPr>
        <p:blipFill>
          <a:blip r:embed="rId2">
            <a:extLst/>
          </a:blip>
          <a:srcRect/>
          <a:stretch>
            <a:fillRect/>
          </a:stretch>
        </p:blipFill>
        <p:spPr bwMode="auto">
          <a:xfrm>
            <a:off x="564777" y="1035424"/>
            <a:ext cx="10582835" cy="3859305"/>
          </a:xfrm>
          <a:prstGeom prst="rect">
            <a:avLst/>
          </a:prstGeom>
          <a:ln w="228600" cap="sq" cmpd="thickThin">
            <a:solidFill>
              <a:srgbClr val="000000"/>
            </a:solidFill>
            <a:prstDash val="solid"/>
            <a:miter lim="800000"/>
          </a:ln>
          <a:effectLst>
            <a:innerShdw blurRad="76200">
              <a:srgbClr val="000000"/>
            </a:innerShdw>
          </a:effectLst>
          <a:extLst/>
        </p:spPr>
      </p:pic>
      <p:sp>
        <p:nvSpPr>
          <p:cNvPr id="4" name="CuadroTexto 3"/>
          <p:cNvSpPr txBox="1"/>
          <p:nvPr/>
        </p:nvSpPr>
        <p:spPr>
          <a:xfrm>
            <a:off x="1681163" y="5137150"/>
            <a:ext cx="9129712" cy="1570038"/>
          </a:xfrm>
          <a:prstGeom prst="rect">
            <a:avLst/>
          </a:prstGeom>
          <a:noFill/>
        </p:spPr>
        <p:txBody>
          <a:bodyPr>
            <a:spAutoFit/>
          </a:bodyPr>
          <a:lstStyle/>
          <a:p>
            <a:pPr eaLnBrk="1" fontAlgn="auto" hangingPunct="1">
              <a:spcBef>
                <a:spcPts val="0"/>
              </a:spcBef>
              <a:spcAft>
                <a:spcPts val="0"/>
              </a:spcAft>
              <a:defRPr/>
            </a:pPr>
            <a:r>
              <a:rPr lang="es-CL" sz="3200" dirty="0">
                <a:solidFill>
                  <a:srgbClr val="00B050"/>
                </a:solidFill>
                <a:latin typeface="+mn-lt"/>
                <a:cs typeface="+mn-cs"/>
              </a:rPr>
              <a:t>1.Arriendo   departamento     </a:t>
            </a:r>
            <a:r>
              <a:rPr lang="es-CL" sz="3200" dirty="0">
                <a:solidFill>
                  <a:srgbClr val="FF0000"/>
                </a:solidFill>
                <a:latin typeface="+mn-lt"/>
                <a:cs typeface="+mn-cs"/>
              </a:rPr>
              <a:t>2</a:t>
            </a:r>
            <a:r>
              <a:rPr lang="es-CL" sz="3200" dirty="0">
                <a:solidFill>
                  <a:schemeClr val="accent1">
                    <a:lumMod val="75000"/>
                  </a:schemeClr>
                </a:solidFill>
                <a:latin typeface="+mn-lt"/>
                <a:cs typeface="+mn-cs"/>
              </a:rPr>
              <a:t>. Juan y María salieron de su casa  </a:t>
            </a:r>
            <a:r>
              <a:rPr lang="es-CL" sz="3200" dirty="0">
                <a:solidFill>
                  <a:srgbClr val="FF0000"/>
                </a:solidFill>
                <a:latin typeface="+mn-lt"/>
                <a:cs typeface="+mn-cs"/>
              </a:rPr>
              <a:t>3.</a:t>
            </a:r>
            <a:r>
              <a:rPr lang="es-CL" sz="3200" dirty="0">
                <a:latin typeface="+mn-lt"/>
                <a:cs typeface="+mn-cs"/>
              </a:rPr>
              <a:t>  </a:t>
            </a:r>
            <a:r>
              <a:rPr lang="es-CL" sz="3200" dirty="0">
                <a:solidFill>
                  <a:srgbClr val="C00000"/>
                </a:solidFill>
                <a:latin typeface="+mn-lt"/>
                <a:cs typeface="+mn-cs"/>
              </a:rPr>
              <a:t>Entregué el trabajo al profesor que me tenía muy preocupado  </a:t>
            </a:r>
            <a:r>
              <a:rPr lang="es-CL" sz="3200" dirty="0">
                <a:solidFill>
                  <a:srgbClr val="FF0000"/>
                </a:solidFill>
                <a:latin typeface="+mn-lt"/>
                <a:cs typeface="+mn-cs"/>
              </a:rPr>
              <a:t>4</a:t>
            </a:r>
            <a:r>
              <a:rPr lang="es-CL" sz="3200" dirty="0">
                <a:latin typeface="+mn-lt"/>
                <a:cs typeface="+mn-cs"/>
              </a:rPr>
              <a:t>.</a:t>
            </a:r>
            <a:r>
              <a:rPr lang="es-CL" sz="3200" dirty="0">
                <a:solidFill>
                  <a:srgbClr val="7030A0"/>
                </a:solidFill>
                <a:latin typeface="+mn-lt"/>
                <a:cs typeface="+mn-cs"/>
              </a:rPr>
              <a:t>Ese  banco es muy sólido</a:t>
            </a:r>
          </a:p>
        </p:txBody>
      </p:sp>
      <p:sp>
        <p:nvSpPr>
          <p:cNvPr id="5" name="Bisel 4"/>
          <p:cNvSpPr/>
          <p:nvPr/>
        </p:nvSpPr>
        <p:spPr>
          <a:xfrm>
            <a:off x="363538" y="5378450"/>
            <a:ext cx="1209675" cy="1338263"/>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s-CL" sz="2000" b="1" dirty="0"/>
              <a:t>TIPOS</a:t>
            </a:r>
          </a:p>
        </p:txBody>
      </p:sp>
    </p:spTree>
    <p:extLst>
      <p:ext uri="{BB962C8B-B14F-4D97-AF65-F5344CB8AC3E}">
        <p14:creationId xmlns:p14="http://schemas.microsoft.com/office/powerpoint/2010/main" val="478572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6238" y="4237038"/>
            <a:ext cx="11295062" cy="1570037"/>
          </a:xfrm>
          <a:prstGeom prst="rect">
            <a:avLst/>
          </a:prstGeom>
        </p:spPr>
        <p:txBody>
          <a:bodyPr>
            <a:spAutoFit/>
          </a:bodyPr>
          <a:lstStyle/>
          <a:p>
            <a:pPr marL="639763" lvl="1" indent="-273050" eaLnBrk="1" hangingPunct="1">
              <a:lnSpc>
                <a:spcPct val="90000"/>
              </a:lnSpc>
              <a:spcBef>
                <a:spcPct val="20000"/>
              </a:spcBef>
              <a:buClr>
                <a:srgbClr val="0F6FC6"/>
              </a:buClr>
              <a:buSzPct val="80000"/>
              <a:buFont typeface="Wingdings 2" panose="05020102010507070707" pitchFamily="18" charset="2"/>
              <a:buChar char=""/>
              <a:defRPr/>
            </a:pPr>
            <a:r>
              <a:rPr lang="es-VE" sz="2400" kern="0" dirty="0">
                <a:solidFill>
                  <a:prstClr val="black"/>
                </a:solidFill>
                <a:latin typeface="Calibri" panose="020F0502020204030204" pitchFamily="34" charset="0"/>
                <a:cs typeface="+mn-cs"/>
              </a:rPr>
              <a:t>La mitad llegaron a tiempo</a:t>
            </a:r>
          </a:p>
          <a:p>
            <a:pPr marL="639763" lvl="1" indent="-273050" eaLnBrk="1" hangingPunct="1">
              <a:lnSpc>
                <a:spcPct val="90000"/>
              </a:lnSpc>
              <a:spcBef>
                <a:spcPct val="20000"/>
              </a:spcBef>
              <a:buClr>
                <a:srgbClr val="0F6FC6"/>
              </a:buClr>
              <a:buSzPct val="80000"/>
              <a:buFont typeface="Wingdings 2" panose="05020102010507070707" pitchFamily="18" charset="2"/>
              <a:buChar char=""/>
              <a:defRPr/>
            </a:pPr>
            <a:r>
              <a:rPr lang="es-VE" sz="2400" kern="0" dirty="0">
                <a:solidFill>
                  <a:prstClr val="black"/>
                </a:solidFill>
                <a:latin typeface="Calibri" panose="020F0502020204030204" pitchFamily="34" charset="0"/>
                <a:cs typeface="+mn-cs"/>
              </a:rPr>
              <a:t>La mayoría del comité permanecieron ajenos a los resultados</a:t>
            </a:r>
          </a:p>
          <a:p>
            <a:pPr marL="639763" lvl="1" indent="-273050" eaLnBrk="1" hangingPunct="1">
              <a:lnSpc>
                <a:spcPct val="90000"/>
              </a:lnSpc>
              <a:spcBef>
                <a:spcPct val="20000"/>
              </a:spcBef>
              <a:buClr>
                <a:srgbClr val="0F6FC6"/>
              </a:buClr>
              <a:buSzPct val="80000"/>
              <a:buFont typeface="Wingdings 2" panose="05020102010507070707" pitchFamily="18" charset="2"/>
              <a:buChar char=""/>
              <a:defRPr/>
            </a:pPr>
            <a:r>
              <a:rPr lang="es-VE" sz="2400" kern="0" dirty="0">
                <a:solidFill>
                  <a:prstClr val="black"/>
                </a:solidFill>
                <a:latin typeface="Calibri" panose="020F0502020204030204" pitchFamily="34" charset="0"/>
                <a:cs typeface="+mn-cs"/>
              </a:rPr>
              <a:t>La Asociación de Centro de Educación infantil, que engloba en Caracas a la mayor parte de las guarderías privadas, consideran que los colegios</a:t>
            </a:r>
            <a:endParaRPr lang="es-CL" sz="2400" kern="0" dirty="0">
              <a:solidFill>
                <a:sysClr val="windowText" lastClr="000000"/>
              </a:solidFill>
              <a:latin typeface="+mn-lt"/>
              <a:cs typeface="+mn-cs"/>
            </a:endParaRPr>
          </a:p>
        </p:txBody>
      </p:sp>
      <p:pic>
        <p:nvPicPr>
          <p:cNvPr id="14339" name="Picture 2" descr="http://t3.gstatic.com/images?q=tbn:ANd9GcQ3NbSztyzANcyWmSgp9RZ0ZtuhTi3UIpq0ZIsjapbxHwsosg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901700"/>
            <a:ext cx="554037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ttp://t1.gstatic.com/images?q=tbn:ANd9GcQYFM319uBspJ1CWxl-QO-oqHhySyKG3ua9GxraWix-zViH3S9g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901700"/>
            <a:ext cx="575468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752475" y="0"/>
            <a:ext cx="11041063" cy="646113"/>
          </a:xfrm>
          <a:prstGeom prst="rect">
            <a:avLst/>
          </a:prstGeom>
        </p:spPr>
        <p:txBody>
          <a:bodyPr>
            <a:spAutoFit/>
          </a:bodyPr>
          <a:lstStyle/>
          <a:p>
            <a:pPr eaLnBrk="1" hangingPunct="1">
              <a:lnSpc>
                <a:spcPct val="90000"/>
              </a:lnSpc>
              <a:spcBef>
                <a:spcPts val="600"/>
              </a:spcBef>
              <a:buClr>
                <a:srgbClr val="0F6FC6"/>
              </a:buClr>
              <a:buSzPct val="70000"/>
              <a:defRPr/>
            </a:pPr>
            <a:r>
              <a:rPr lang="es-VE" sz="4000" kern="0" dirty="0">
                <a:solidFill>
                  <a:srgbClr val="002060"/>
                </a:solidFill>
                <a:latin typeface="Calibri" panose="020F0502020204030204" pitchFamily="34" charset="0"/>
                <a:cs typeface="+mn-cs"/>
              </a:rPr>
              <a:t>FALTA DE CONCORDANCIA DE GÉNERO Y NÚMERO</a:t>
            </a:r>
          </a:p>
        </p:txBody>
      </p:sp>
    </p:spTree>
    <p:extLst>
      <p:ext uri="{BB962C8B-B14F-4D97-AF65-F5344CB8AC3E}">
        <p14:creationId xmlns:p14="http://schemas.microsoft.com/office/powerpoint/2010/main" val="1093266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3000" y="4752975"/>
            <a:ext cx="10206038" cy="1938338"/>
          </a:xfrm>
          <a:prstGeom prst="rect">
            <a:avLst/>
          </a:prstGeom>
        </p:spPr>
        <p:txBody>
          <a:bodyPr>
            <a:spAutoFit/>
          </a:bodyPr>
          <a:lstStyle/>
          <a:p>
            <a:pPr lvl="1" eaLnBrk="1" fontAlgn="auto" hangingPunct="1">
              <a:spcBef>
                <a:spcPts val="0"/>
              </a:spcBef>
              <a:spcAft>
                <a:spcPts val="0"/>
              </a:spcAft>
              <a:defRPr/>
            </a:pPr>
            <a:endParaRPr lang="es-CR" sz="2800" b="1" dirty="0">
              <a:solidFill>
                <a:srgbClr val="0B5395"/>
              </a:solidFill>
              <a:latin typeface="Calibri" panose="020F0502020204030204" pitchFamily="34" charset="0"/>
              <a:cs typeface="+mn-cs"/>
            </a:endParaRPr>
          </a:p>
          <a:p>
            <a:pPr marL="914400" lvl="1" indent="-457200" eaLnBrk="1" fontAlgn="auto" hangingPunct="1">
              <a:spcBef>
                <a:spcPts val="0"/>
              </a:spcBef>
              <a:spcAft>
                <a:spcPts val="0"/>
              </a:spcAft>
              <a:buFont typeface="Arial" panose="020B0604020202020204" pitchFamily="34" charset="0"/>
              <a:buChar char="•"/>
              <a:defRPr/>
            </a:pPr>
            <a:r>
              <a:rPr lang="es-CR" sz="2800" b="1" dirty="0">
                <a:solidFill>
                  <a:srgbClr val="0B5395"/>
                </a:solidFill>
                <a:latin typeface="Calibri" panose="020F0502020204030204" pitchFamily="34" charset="0"/>
                <a:cs typeface="+mn-cs"/>
              </a:rPr>
              <a:t>El rig</a:t>
            </a:r>
            <a:r>
              <a:rPr lang="es-CR" sz="3200" b="1" dirty="0">
                <a:solidFill>
                  <a:srgbClr val="C00000"/>
                </a:solidFill>
                <a:latin typeface="Calibri" panose="020F0502020204030204" pitchFamily="34" charset="0"/>
                <a:cs typeface="+mn-cs"/>
              </a:rPr>
              <a:t>or</a:t>
            </a:r>
            <a:r>
              <a:rPr lang="es-CR" sz="2800" b="1" dirty="0">
                <a:solidFill>
                  <a:srgbClr val="0B5395"/>
                </a:solidFill>
                <a:latin typeface="Calibri" panose="020F0502020204030204" pitchFamily="34" charset="0"/>
                <a:cs typeface="+mn-cs"/>
              </a:rPr>
              <a:t> abrasad</a:t>
            </a:r>
            <a:r>
              <a:rPr lang="es-CR" sz="3200" b="1" dirty="0">
                <a:solidFill>
                  <a:srgbClr val="C00000"/>
                </a:solidFill>
                <a:latin typeface="Calibri" panose="020F0502020204030204" pitchFamily="34" charset="0"/>
                <a:cs typeface="+mn-cs"/>
              </a:rPr>
              <a:t>or</a:t>
            </a:r>
            <a:r>
              <a:rPr lang="es-CR" sz="2800" b="1" dirty="0">
                <a:solidFill>
                  <a:srgbClr val="0B5395"/>
                </a:solidFill>
                <a:latin typeface="Calibri" panose="020F0502020204030204" pitchFamily="34" charset="0"/>
                <a:cs typeface="+mn-cs"/>
              </a:rPr>
              <a:t> del calor me causaba un gran dol</a:t>
            </a:r>
            <a:r>
              <a:rPr lang="es-CR" sz="3200" b="1" dirty="0">
                <a:solidFill>
                  <a:srgbClr val="C00000"/>
                </a:solidFill>
                <a:latin typeface="Calibri" panose="020F0502020204030204" pitchFamily="34" charset="0"/>
                <a:cs typeface="+mn-cs"/>
              </a:rPr>
              <a:t>or</a:t>
            </a:r>
          </a:p>
          <a:p>
            <a:pPr marL="914400" lvl="1" indent="-457200" eaLnBrk="1" fontAlgn="auto" hangingPunct="1">
              <a:spcBef>
                <a:spcPts val="0"/>
              </a:spcBef>
              <a:spcAft>
                <a:spcPts val="0"/>
              </a:spcAft>
              <a:buFont typeface="Arial" panose="020B0604020202020204" pitchFamily="34" charset="0"/>
              <a:buChar char="•"/>
              <a:defRPr/>
            </a:pPr>
            <a:r>
              <a:rPr lang="es-CR" sz="2800" b="1" dirty="0">
                <a:solidFill>
                  <a:srgbClr val="0B5395"/>
                </a:solidFill>
                <a:latin typeface="Calibri" panose="020F0502020204030204" pitchFamily="34" charset="0"/>
                <a:cs typeface="+mn-cs"/>
              </a:rPr>
              <a:t>El </a:t>
            </a:r>
            <a:r>
              <a:rPr lang="es-CR" sz="3200" b="1" dirty="0">
                <a:solidFill>
                  <a:srgbClr val="C00000"/>
                </a:solidFill>
                <a:latin typeface="Calibri" panose="020F0502020204030204" pitchFamily="34" charset="0"/>
                <a:cs typeface="+mn-cs"/>
              </a:rPr>
              <a:t>pri</a:t>
            </a:r>
            <a:r>
              <a:rPr lang="es-CR" sz="2800" b="1" dirty="0">
                <a:solidFill>
                  <a:srgbClr val="0B5395"/>
                </a:solidFill>
                <a:latin typeface="Calibri" panose="020F0502020204030204" pitchFamily="34" charset="0"/>
                <a:cs typeface="+mn-cs"/>
              </a:rPr>
              <a:t>ncipal  </a:t>
            </a:r>
            <a:r>
              <a:rPr lang="es-CR" sz="3200" b="1" dirty="0">
                <a:solidFill>
                  <a:srgbClr val="C00000"/>
                </a:solidFill>
                <a:latin typeface="Calibri" panose="020F0502020204030204" pitchFamily="34" charset="0"/>
                <a:cs typeface="+mn-cs"/>
              </a:rPr>
              <a:t>prí</a:t>
            </a:r>
            <a:r>
              <a:rPr lang="es-CR" sz="2800" b="1" dirty="0">
                <a:solidFill>
                  <a:srgbClr val="0B5395"/>
                </a:solidFill>
                <a:latin typeface="Calibri" panose="020F0502020204030204" pitchFamily="34" charset="0"/>
                <a:cs typeface="+mn-cs"/>
              </a:rPr>
              <a:t>ncipe  heredero al trono </a:t>
            </a:r>
            <a:r>
              <a:rPr lang="es-CR" sz="3200" b="1" dirty="0">
                <a:solidFill>
                  <a:srgbClr val="C00000"/>
                </a:solidFill>
                <a:latin typeface="Calibri" panose="020F0502020204030204" pitchFamily="34" charset="0"/>
                <a:cs typeface="+mn-cs"/>
              </a:rPr>
              <a:t>pri</a:t>
            </a:r>
            <a:r>
              <a:rPr lang="es-CR" sz="2800" b="1" dirty="0">
                <a:solidFill>
                  <a:srgbClr val="0B5395"/>
                </a:solidFill>
                <a:latin typeface="Calibri" panose="020F0502020204030204" pitchFamily="34" charset="0"/>
                <a:cs typeface="+mn-cs"/>
              </a:rPr>
              <a:t>vilegió una vida sacerdotal</a:t>
            </a:r>
            <a:endParaRPr lang="es-VE" sz="2800" b="1" dirty="0">
              <a:solidFill>
                <a:srgbClr val="0B5395"/>
              </a:solidFill>
              <a:latin typeface="Calibri" panose="020F0502020204030204" pitchFamily="34" charset="0"/>
              <a:cs typeface="+mn-cs"/>
            </a:endParaRPr>
          </a:p>
        </p:txBody>
      </p:sp>
      <p:pic>
        <p:nvPicPr>
          <p:cNvPr id="15363" name="Picture 2" descr="http://psicolaura11.files.wordpress.com/2012/07/cacofonc3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576263"/>
            <a:ext cx="11739562"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46148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6683375" y="334963"/>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4000">
                <a:solidFill>
                  <a:schemeClr val="accent1"/>
                </a:solidFill>
                <a:latin typeface="Comic Sans MS" panose="030F0702030302020204" pitchFamily="66" charset="0"/>
              </a:rPr>
              <a:t>QUEÍSMO</a:t>
            </a:r>
          </a:p>
        </p:txBody>
      </p:sp>
      <p:sp>
        <p:nvSpPr>
          <p:cNvPr id="16387" name="Rectángulo 2"/>
          <p:cNvSpPr>
            <a:spLocks noChangeArrowheads="1"/>
          </p:cNvSpPr>
          <p:nvPr/>
        </p:nvSpPr>
        <p:spPr bwMode="auto">
          <a:xfrm>
            <a:off x="577850" y="4303713"/>
            <a:ext cx="1112043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CL" sz="3200"/>
              <a:t>"Quiero </a:t>
            </a:r>
            <a:r>
              <a:rPr lang="es-CL" sz="3200">
                <a:solidFill>
                  <a:srgbClr val="FF0000"/>
                </a:solidFill>
              </a:rPr>
              <a:t>que </a:t>
            </a:r>
            <a:r>
              <a:rPr lang="es-CL" sz="3200"/>
              <a:t>le digas a tu mamá </a:t>
            </a:r>
            <a:r>
              <a:rPr lang="es-CL" sz="3200">
                <a:solidFill>
                  <a:srgbClr val="FF0000"/>
                </a:solidFill>
              </a:rPr>
              <a:t>que </a:t>
            </a:r>
            <a:r>
              <a:rPr lang="es-CL" sz="3200"/>
              <a:t>si no viene a ver </a:t>
            </a:r>
            <a:r>
              <a:rPr lang="es-CL" sz="3200">
                <a:solidFill>
                  <a:srgbClr val="FF0000"/>
                </a:solidFill>
              </a:rPr>
              <a:t>que</a:t>
            </a:r>
            <a:r>
              <a:rPr lang="es-CL" sz="3200"/>
              <a:t> comportamiento tienes,</a:t>
            </a:r>
            <a:r>
              <a:rPr lang="es-CL" sz="3200">
                <a:solidFill>
                  <a:srgbClr val="FF0000"/>
                </a:solidFill>
              </a:rPr>
              <a:t> que </a:t>
            </a:r>
            <a:r>
              <a:rPr lang="es-CL" sz="3200"/>
              <a:t>no diga luego </a:t>
            </a:r>
            <a:r>
              <a:rPr lang="es-CL" sz="3200">
                <a:solidFill>
                  <a:srgbClr val="FF0000"/>
                </a:solidFill>
              </a:rPr>
              <a:t>que</a:t>
            </a:r>
            <a:r>
              <a:rPr lang="es-CL" sz="3200"/>
              <a:t> no se lo advertí y </a:t>
            </a:r>
            <a:r>
              <a:rPr lang="es-CL" sz="3200">
                <a:solidFill>
                  <a:srgbClr val="FF0000"/>
                </a:solidFill>
              </a:rPr>
              <a:t>que</a:t>
            </a:r>
            <a:r>
              <a:rPr lang="es-CL" sz="3200"/>
              <a:t> no pretenda </a:t>
            </a:r>
            <a:r>
              <a:rPr lang="es-CL" sz="3200">
                <a:solidFill>
                  <a:srgbClr val="FF0000"/>
                </a:solidFill>
              </a:rPr>
              <a:t>que</a:t>
            </a:r>
            <a:r>
              <a:rPr lang="es-CL" sz="3200"/>
              <a:t> te demos la carta de buena conducta </a:t>
            </a:r>
            <a:r>
              <a:rPr lang="es-CL" sz="3200">
                <a:solidFill>
                  <a:srgbClr val="FF0000"/>
                </a:solidFill>
              </a:rPr>
              <a:t>que </a:t>
            </a:r>
            <a:r>
              <a:rPr lang="es-CL" sz="3200"/>
              <a:t>te van a pedir para </a:t>
            </a:r>
            <a:r>
              <a:rPr lang="es-CL" sz="3200">
                <a:solidFill>
                  <a:srgbClr val="FF0000"/>
                </a:solidFill>
              </a:rPr>
              <a:t>que </a:t>
            </a:r>
            <a:r>
              <a:rPr lang="es-CL" sz="3200"/>
              <a:t>entres a la secundaria”.</a:t>
            </a:r>
          </a:p>
        </p:txBody>
      </p:sp>
      <p:pic>
        <p:nvPicPr>
          <p:cNvPr id="1638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450" y="1103313"/>
            <a:ext cx="102743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568336"/>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ángulo 1"/>
          <p:cNvSpPr>
            <a:spLocks noChangeArrowheads="1"/>
          </p:cNvSpPr>
          <p:nvPr/>
        </p:nvSpPr>
        <p:spPr bwMode="auto">
          <a:xfrm>
            <a:off x="0" y="361950"/>
            <a:ext cx="12061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3600">
                <a:solidFill>
                  <a:srgbClr val="0070C0"/>
                </a:solidFill>
              </a:rPr>
              <a:t>PUNTUACIÓN: ABUSO U OMISIÓN  DE LA COMA O DEL PUNTO</a:t>
            </a:r>
            <a:endParaRPr lang="es-CL" sz="3600">
              <a:solidFill>
                <a:srgbClr val="0070C0"/>
              </a:solidFill>
            </a:endParaRPr>
          </a:p>
        </p:txBody>
      </p:sp>
      <p:pic>
        <p:nvPicPr>
          <p:cNvPr id="18435" name="Picture 2" descr="http://3.bp.blogspot.com/-Bhuoj3Q6AKk/ULY6rxyXAWI/AAAAAAAAAik/ySJqLS6PdCw/s1600/signos_de_puntuaci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1220788"/>
            <a:ext cx="8377238"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ángulo 3"/>
          <p:cNvSpPr>
            <a:spLocks noChangeArrowheads="1"/>
          </p:cNvSpPr>
          <p:nvPr/>
        </p:nvSpPr>
        <p:spPr bwMode="auto">
          <a:xfrm>
            <a:off x="373063" y="4354513"/>
            <a:ext cx="113157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60400" indent="-660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spcBef>
                <a:spcPct val="0"/>
              </a:spcBef>
              <a:buFontTx/>
              <a:buNone/>
            </a:pPr>
            <a:r>
              <a:rPr lang="es-ES_tradnl" sz="2400" i="1" dirty="0"/>
              <a:t>1.La docencia le ha permitido vivir sólo por un breve período de tiempo  vivió directamente del arte  en su residencia  en Italia.  </a:t>
            </a:r>
          </a:p>
          <a:p>
            <a:pPr eaLnBrk="1" hangingPunct="1">
              <a:spcBef>
                <a:spcPct val="0"/>
              </a:spcBef>
              <a:buFontTx/>
              <a:buNone/>
            </a:pPr>
            <a:endParaRPr lang="es-ES_tradnl" sz="2400" i="1" dirty="0"/>
          </a:p>
          <a:p>
            <a:pPr eaLnBrk="1" hangingPunct="1">
              <a:spcBef>
                <a:spcPct val="0"/>
              </a:spcBef>
              <a:buFontTx/>
              <a:buNone/>
            </a:pPr>
            <a:r>
              <a:rPr lang="es-ES_tradnl" sz="2400" i="1" dirty="0"/>
              <a:t>2. Pedro</a:t>
            </a:r>
            <a:r>
              <a:rPr lang="es-ES_tradnl" sz="3200" i="1" dirty="0">
                <a:solidFill>
                  <a:srgbClr val="FF0000"/>
                </a:solidFill>
              </a:rPr>
              <a:t> </a:t>
            </a:r>
            <a:r>
              <a:rPr lang="es-ES_tradnl" sz="3200" i="1" dirty="0" smtClean="0">
                <a:solidFill>
                  <a:srgbClr val="FF0000"/>
                </a:solidFill>
              </a:rPr>
              <a:t> </a:t>
            </a:r>
            <a:r>
              <a:rPr lang="es-ES_tradnl" sz="2400" i="1" dirty="0"/>
              <a:t>el loco </a:t>
            </a:r>
            <a:r>
              <a:rPr lang="es-ES_tradnl" sz="3200" i="1" dirty="0" smtClean="0">
                <a:solidFill>
                  <a:srgbClr val="FF0000"/>
                </a:solidFill>
              </a:rPr>
              <a:t> </a:t>
            </a:r>
            <a:r>
              <a:rPr lang="es-ES_tradnl" sz="2400" i="1" dirty="0"/>
              <a:t>murió ayer                         </a:t>
            </a:r>
            <a:r>
              <a:rPr lang="es-ES_tradnl" sz="2400" i="1" dirty="0" smtClean="0"/>
              <a:t>Pedro</a:t>
            </a:r>
            <a:r>
              <a:rPr lang="es-ES_tradnl" i="1" dirty="0" smtClean="0">
                <a:solidFill>
                  <a:srgbClr val="FF0000"/>
                </a:solidFill>
              </a:rPr>
              <a:t> </a:t>
            </a:r>
            <a:r>
              <a:rPr lang="es-ES_tradnl" sz="2400" i="1" dirty="0"/>
              <a:t>el loco murió ayer</a:t>
            </a:r>
          </a:p>
          <a:p>
            <a:pPr eaLnBrk="1" hangingPunct="1">
              <a:spcBef>
                <a:spcPct val="0"/>
              </a:spcBef>
              <a:buFontTx/>
              <a:buNone/>
            </a:pPr>
            <a:endParaRPr lang="es-ES_tradnl" sz="2400" i="1" dirty="0"/>
          </a:p>
          <a:p>
            <a:pPr eaLnBrk="1" hangingPunct="1">
              <a:spcBef>
                <a:spcPct val="0"/>
              </a:spcBef>
              <a:buFontTx/>
              <a:buNone/>
            </a:pPr>
            <a:r>
              <a:rPr lang="es-ES_tradnl" sz="2400" i="1" dirty="0"/>
              <a:t>3. Juan y sus amigos</a:t>
            </a:r>
            <a:r>
              <a:rPr lang="es-ES_tradnl" i="1" dirty="0">
                <a:solidFill>
                  <a:srgbClr val="FF0000"/>
                </a:solidFill>
              </a:rPr>
              <a:t> ,  </a:t>
            </a:r>
            <a:r>
              <a:rPr lang="es-ES_tradnl" sz="2400" i="1" dirty="0"/>
              <a:t>se   fueron a la playa</a:t>
            </a:r>
          </a:p>
        </p:txBody>
      </p:sp>
      <p:pic>
        <p:nvPicPr>
          <p:cNvPr id="18437" name="Picture 4" descr="http://t2.gstatic.com/images?q=tbn:ANd9GcSa55tSSOoOpFJBczWyzvEk7I0ic7m5pdkEdhhGFS2cwRlfvkB8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075" y="4760913"/>
            <a:ext cx="1944688"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23614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uadroTexto 1"/>
          <p:cNvSpPr txBox="1">
            <a:spLocks noChangeArrowheads="1"/>
          </p:cNvSpPr>
          <p:nvPr/>
        </p:nvSpPr>
        <p:spPr bwMode="auto">
          <a:xfrm>
            <a:off x="6388100" y="134938"/>
            <a:ext cx="53514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4000">
                <a:solidFill>
                  <a:srgbClr val="0070C0"/>
                </a:solidFill>
              </a:rPr>
              <a:t>EL  CUYO , LA CUAL  Y EL TAL POR CUAL</a:t>
            </a:r>
          </a:p>
        </p:txBody>
      </p:sp>
      <p:sp>
        <p:nvSpPr>
          <p:cNvPr id="19459" name="Rectángulo 2"/>
          <p:cNvSpPr>
            <a:spLocks noChangeArrowheads="1"/>
          </p:cNvSpPr>
          <p:nvPr/>
        </p:nvSpPr>
        <p:spPr bwMode="auto">
          <a:xfrm>
            <a:off x="147638" y="5014913"/>
            <a:ext cx="117268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2" eaLnBrk="1" hangingPunct="1">
              <a:lnSpc>
                <a:spcPct val="100000"/>
              </a:lnSpc>
              <a:spcBef>
                <a:spcPct val="0"/>
              </a:spcBef>
              <a:buFontTx/>
              <a:buNone/>
            </a:pPr>
            <a:r>
              <a:rPr lang="es-VE" sz="2800"/>
              <a:t>1. Vi dos cuadros,</a:t>
            </a:r>
            <a:r>
              <a:rPr lang="es-VE" sz="3200"/>
              <a:t> </a:t>
            </a:r>
            <a:r>
              <a:rPr lang="es-VE" sz="3200">
                <a:solidFill>
                  <a:srgbClr val="C00000"/>
                </a:solidFill>
              </a:rPr>
              <a:t>cuyos</a:t>
            </a:r>
            <a:r>
              <a:rPr lang="es-VE" sz="3200"/>
              <a:t> </a:t>
            </a:r>
            <a:r>
              <a:rPr lang="es-VE" sz="2800"/>
              <a:t>cuadros son de Goya   </a:t>
            </a:r>
            <a:r>
              <a:rPr lang="es-VE" sz="3200">
                <a:solidFill>
                  <a:srgbClr val="C00000"/>
                </a:solidFill>
              </a:rPr>
              <a:t>lo cual </a:t>
            </a:r>
            <a:r>
              <a:rPr lang="es-VE" sz="2800"/>
              <a:t>me produjo una gran impresión</a:t>
            </a:r>
          </a:p>
          <a:p>
            <a:pPr lvl="2" eaLnBrk="1" hangingPunct="1">
              <a:lnSpc>
                <a:spcPct val="100000"/>
              </a:lnSpc>
              <a:spcBef>
                <a:spcPct val="0"/>
              </a:spcBef>
              <a:buFontTx/>
              <a:buNone/>
            </a:pPr>
            <a:r>
              <a:rPr lang="es-VE" sz="2800"/>
              <a:t>2. Esa persona ,</a:t>
            </a:r>
            <a:r>
              <a:rPr lang="es-VE" sz="3200">
                <a:solidFill>
                  <a:srgbClr val="C00000"/>
                </a:solidFill>
              </a:rPr>
              <a:t>la cual </a:t>
            </a:r>
            <a:r>
              <a:rPr lang="es-VE" sz="2800"/>
              <a:t>está al lado izquierdo del alcalde , es mi hermano </a:t>
            </a:r>
            <a:r>
              <a:rPr lang="es-VE" sz="3200">
                <a:solidFill>
                  <a:srgbClr val="C00000"/>
                </a:solidFill>
              </a:rPr>
              <a:t>cuyo</a:t>
            </a:r>
            <a:r>
              <a:rPr lang="es-VE" sz="2800"/>
              <a:t> trabajo ha sido alabado por la autoridad. </a:t>
            </a:r>
          </a:p>
        </p:txBody>
      </p:sp>
      <p:pic>
        <p:nvPicPr>
          <p:cNvPr id="19460" name="Picture 2" descr="http://2.bp.blogspot.com/-C45dGYf94tQ/UOnF03ZjDyI/AAAAAAAABcQ/mHGKgB1Npdo/s1600/c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457325"/>
            <a:ext cx="11725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05902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ángulo 1"/>
          <p:cNvSpPr>
            <a:spLocks noChangeArrowheads="1"/>
          </p:cNvSpPr>
          <p:nvPr/>
        </p:nvSpPr>
        <p:spPr bwMode="auto">
          <a:xfrm>
            <a:off x="7426325" y="150813"/>
            <a:ext cx="4305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sz="4400">
                <a:solidFill>
                  <a:srgbClr val="0070C0"/>
                </a:solidFill>
              </a:rPr>
              <a:t>EXTRANJERISMOS</a:t>
            </a:r>
          </a:p>
        </p:txBody>
      </p:sp>
      <p:pic>
        <p:nvPicPr>
          <p:cNvPr id="20483" name="Picture 2" descr="http://4.bp.blogspot.com/-ab2zZfsqcL8/UHSGEvEUHwI/AAAAAAAABCA/MvKRJE61Yug/s1600/pronombres+personales+en+ingl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20750"/>
            <a:ext cx="11336338"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txBox="1">
            <a:spLocks noChangeArrowheads="1"/>
          </p:cNvSpPr>
          <p:nvPr/>
        </p:nvSpPr>
        <p:spPr>
          <a:xfrm>
            <a:off x="2597150" y="4713288"/>
            <a:ext cx="4038600" cy="21605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defRPr/>
            </a:pPr>
            <a:r>
              <a:rPr lang="es-ES" dirty="0" smtClean="0">
                <a:solidFill>
                  <a:schemeClr val="bg2">
                    <a:lumMod val="25000"/>
                  </a:schemeClr>
                </a:solidFill>
              </a:rPr>
              <a:t>Barman.</a:t>
            </a:r>
          </a:p>
          <a:p>
            <a:pPr fontAlgn="auto">
              <a:lnSpc>
                <a:spcPct val="100000"/>
              </a:lnSpc>
              <a:spcAft>
                <a:spcPts val="0"/>
              </a:spcAft>
              <a:defRPr/>
            </a:pPr>
            <a:r>
              <a:rPr lang="es-ES" dirty="0" err="1" smtClean="0">
                <a:solidFill>
                  <a:schemeClr val="bg2">
                    <a:lumMod val="25000"/>
                  </a:schemeClr>
                </a:solidFill>
              </a:rPr>
              <a:t>Best-seller</a:t>
            </a:r>
            <a:r>
              <a:rPr lang="es-ES" dirty="0" smtClean="0">
                <a:solidFill>
                  <a:schemeClr val="bg2">
                    <a:lumMod val="25000"/>
                  </a:schemeClr>
                </a:solidFill>
              </a:rPr>
              <a:t>.</a:t>
            </a:r>
          </a:p>
          <a:p>
            <a:pPr fontAlgn="auto">
              <a:lnSpc>
                <a:spcPct val="100000"/>
              </a:lnSpc>
              <a:spcAft>
                <a:spcPts val="0"/>
              </a:spcAft>
              <a:defRPr/>
            </a:pPr>
            <a:r>
              <a:rPr lang="es-ES" dirty="0" smtClean="0">
                <a:solidFill>
                  <a:schemeClr val="bg2">
                    <a:lumMod val="25000"/>
                  </a:schemeClr>
                </a:solidFill>
              </a:rPr>
              <a:t>Break</a:t>
            </a:r>
          </a:p>
          <a:p>
            <a:pPr fontAlgn="auto">
              <a:lnSpc>
                <a:spcPct val="100000"/>
              </a:lnSpc>
              <a:spcAft>
                <a:spcPts val="0"/>
              </a:spcAft>
              <a:defRPr/>
            </a:pPr>
            <a:r>
              <a:rPr lang="es-ES" dirty="0" smtClean="0">
                <a:solidFill>
                  <a:schemeClr val="bg2">
                    <a:lumMod val="25000"/>
                  </a:schemeClr>
                </a:solidFill>
              </a:rPr>
              <a:t>El </a:t>
            </a:r>
            <a:r>
              <a:rPr lang="es-ES" dirty="0" err="1" smtClean="0">
                <a:solidFill>
                  <a:schemeClr val="bg2">
                    <a:lumMod val="25000"/>
                  </a:schemeClr>
                </a:solidFill>
              </a:rPr>
              <a:t>number</a:t>
            </a:r>
            <a:r>
              <a:rPr lang="es-ES" dirty="0" smtClean="0">
                <a:solidFill>
                  <a:schemeClr val="bg2">
                    <a:lumMod val="25000"/>
                  </a:schemeClr>
                </a:solidFill>
              </a:rPr>
              <a:t> </a:t>
            </a:r>
            <a:r>
              <a:rPr lang="es-ES" dirty="0" err="1" smtClean="0">
                <a:solidFill>
                  <a:schemeClr val="bg2">
                    <a:lumMod val="25000"/>
                  </a:schemeClr>
                </a:solidFill>
              </a:rPr>
              <a:t>one</a:t>
            </a:r>
            <a:r>
              <a:rPr lang="es-ES" dirty="0" smtClean="0">
                <a:solidFill>
                  <a:schemeClr val="bg1">
                    <a:lumMod val="50000"/>
                  </a:schemeClr>
                </a:solidFill>
              </a:rPr>
              <a:t>.</a:t>
            </a:r>
          </a:p>
        </p:txBody>
      </p:sp>
      <p:sp>
        <p:nvSpPr>
          <p:cNvPr id="5" name="Rectángulo 4"/>
          <p:cNvSpPr/>
          <p:nvPr/>
        </p:nvSpPr>
        <p:spPr>
          <a:xfrm>
            <a:off x="6078538" y="4886325"/>
            <a:ext cx="2824162" cy="1816100"/>
          </a:xfrm>
          <a:prstGeom prst="rect">
            <a:avLst/>
          </a:prstGeom>
        </p:spPr>
        <p:txBody>
          <a:bodyPr>
            <a:spAutoFit/>
          </a:bodyPr>
          <a:lstStyle/>
          <a:p>
            <a:pPr eaLnBrk="1" fontAlgn="auto" hangingPunct="1">
              <a:spcBef>
                <a:spcPts val="0"/>
              </a:spcBef>
              <a:spcAft>
                <a:spcPts val="0"/>
              </a:spcAft>
              <a:defRPr/>
            </a:pPr>
            <a:r>
              <a:rPr lang="es-ES" sz="2800" dirty="0">
                <a:solidFill>
                  <a:schemeClr val="bg2">
                    <a:lumMod val="25000"/>
                  </a:schemeClr>
                </a:solidFill>
                <a:latin typeface="+mn-lt"/>
                <a:cs typeface="+mn-cs"/>
              </a:rPr>
              <a:t>Camarero.</a:t>
            </a:r>
          </a:p>
          <a:p>
            <a:pPr eaLnBrk="1" fontAlgn="auto" hangingPunct="1">
              <a:spcBef>
                <a:spcPts val="0"/>
              </a:spcBef>
              <a:spcAft>
                <a:spcPts val="0"/>
              </a:spcAft>
              <a:defRPr/>
            </a:pPr>
            <a:r>
              <a:rPr lang="es-ES" sz="2800" dirty="0">
                <a:solidFill>
                  <a:schemeClr val="bg2">
                    <a:lumMod val="25000"/>
                  </a:schemeClr>
                </a:solidFill>
                <a:latin typeface="+mn-lt"/>
                <a:cs typeface="+mn-cs"/>
              </a:rPr>
              <a:t>Éxito de venta.</a:t>
            </a:r>
          </a:p>
          <a:p>
            <a:pPr eaLnBrk="1" fontAlgn="auto" hangingPunct="1">
              <a:spcBef>
                <a:spcPts val="0"/>
              </a:spcBef>
              <a:spcAft>
                <a:spcPts val="0"/>
              </a:spcAft>
              <a:defRPr/>
            </a:pPr>
            <a:r>
              <a:rPr lang="es-ES" sz="2800" dirty="0">
                <a:solidFill>
                  <a:schemeClr val="bg2">
                    <a:lumMod val="25000"/>
                  </a:schemeClr>
                </a:solidFill>
                <a:latin typeface="+mn-lt"/>
                <a:cs typeface="+mn-cs"/>
              </a:rPr>
              <a:t>Descanso.</a:t>
            </a:r>
          </a:p>
          <a:p>
            <a:pPr eaLnBrk="1" fontAlgn="auto" hangingPunct="1">
              <a:spcBef>
                <a:spcPts val="0"/>
              </a:spcBef>
              <a:spcAft>
                <a:spcPts val="0"/>
              </a:spcAft>
              <a:defRPr/>
            </a:pPr>
            <a:r>
              <a:rPr lang="es-ES" sz="2800" dirty="0">
                <a:solidFill>
                  <a:schemeClr val="bg2">
                    <a:lumMod val="25000"/>
                  </a:schemeClr>
                </a:solidFill>
                <a:latin typeface="+mn-lt"/>
                <a:cs typeface="+mn-cs"/>
              </a:rPr>
              <a:t>El número uno.</a:t>
            </a:r>
          </a:p>
        </p:txBody>
      </p:sp>
    </p:spTree>
    <p:extLst>
      <p:ext uri="{BB962C8B-B14F-4D97-AF65-F5344CB8AC3E}">
        <p14:creationId xmlns:p14="http://schemas.microsoft.com/office/powerpoint/2010/main" val="162844397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ángulo 1"/>
          <p:cNvSpPr>
            <a:spLocks noChangeArrowheads="1"/>
          </p:cNvSpPr>
          <p:nvPr/>
        </p:nvSpPr>
        <p:spPr bwMode="auto">
          <a:xfrm>
            <a:off x="174625" y="0"/>
            <a:ext cx="11672888"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3600" b="1">
                <a:solidFill>
                  <a:srgbClr val="0070C0"/>
                </a:solidFill>
              </a:rPr>
              <a:t>                                                                                                                                                                                                   								CIFRAS Y LETRAS</a:t>
            </a:r>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r>
              <a:rPr lang="es-CL" sz="1800"/>
              <a:t> </a:t>
            </a:r>
          </a:p>
          <a:p>
            <a:pPr eaLnBrk="1" hangingPunct="1">
              <a:lnSpc>
                <a:spcPct val="100000"/>
              </a:lnSpc>
              <a:spcBef>
                <a:spcPct val="0"/>
              </a:spcBef>
              <a:buFontTx/>
              <a:buNone/>
            </a:pPr>
            <a:r>
              <a:rPr lang="es-CL" sz="2400"/>
              <a:t>Debemos emplear el número sólo cuando queremos expresar una cantidad exacta, y además sólo cuando la cifra es superior a diez. También las unidades de medida, cuando van seguidos del símbolo correspondiente : faltan 3 km. para  llegar. Lo correcto es “Tengo un amigo en Sevilla”, “Ese libro tiene tres partes”. Pesó 3 kilos.  Tiene dos hermanos. Mide 2 metros, etc.</a:t>
            </a:r>
          </a:p>
        </p:txBody>
      </p:sp>
      <p:pic>
        <p:nvPicPr>
          <p:cNvPr id="21507"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263650"/>
            <a:ext cx="10879137"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7463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p:nvPr>
        </p:nvSpPr>
        <p:spPr>
          <a:xfrm>
            <a:off x="1071563" y="642938"/>
            <a:ext cx="10158412" cy="4789487"/>
          </a:xfrm>
          <a:solidFill>
            <a:schemeClr val="bg1"/>
          </a:solidFill>
        </p:spPr>
        <p:txBody>
          <a:bodyPr/>
          <a:lstStyle/>
          <a:p>
            <a:pPr algn="l" eaLnBrk="1" hangingPunct="1"/>
            <a:r>
              <a:rPr lang="es-CL" sz="2800" smtClean="0">
                <a:solidFill>
                  <a:srgbClr val="0070C0"/>
                </a:solidFill>
              </a:rPr>
              <a:t>El periodista y novelista norteamericano Ernest Hemingway, quien trabajó en el “Star” de Kansas City, siempre se ciñó a las siguientes:</a:t>
            </a:r>
            <a:br>
              <a:rPr lang="es-CL" sz="2800" smtClean="0">
                <a:solidFill>
                  <a:srgbClr val="0070C0"/>
                </a:solidFill>
              </a:rPr>
            </a:br>
            <a:r>
              <a:rPr lang="es-CL" sz="2800" smtClean="0">
                <a:solidFill>
                  <a:srgbClr val="0070C0"/>
                </a:solidFill>
              </a:rPr>
              <a:t>normas:</a:t>
            </a:r>
            <a:br>
              <a:rPr lang="es-CL" sz="2800" smtClean="0">
                <a:solidFill>
                  <a:srgbClr val="0070C0"/>
                </a:solidFill>
              </a:rPr>
            </a:br>
            <a:r>
              <a:rPr lang="es-CL" sz="2800" smtClean="0">
                <a:solidFill>
                  <a:srgbClr val="0070C0"/>
                </a:solidFill>
              </a:rPr>
              <a:t/>
            </a:r>
            <a:br>
              <a:rPr lang="es-CL" sz="2800" smtClean="0">
                <a:solidFill>
                  <a:srgbClr val="0070C0"/>
                </a:solidFill>
              </a:rPr>
            </a:br>
            <a:r>
              <a:rPr lang="es-CL" sz="2800" smtClean="0">
                <a:solidFill>
                  <a:srgbClr val="0070C0"/>
                </a:solidFill>
              </a:rPr>
              <a:t> </a:t>
            </a:r>
            <a:r>
              <a:rPr lang="es-CL" sz="2800" smtClean="0">
                <a:solidFill>
                  <a:srgbClr val="FF0000"/>
                </a:solidFill>
              </a:rPr>
              <a:t>“Emplee oraciones  cortas. Que su primer párrafo sea breve. Use lenguaje vigoroso, sin olvidar la suavidad. Sea positivo, no negativo”. </a:t>
            </a:r>
            <a:br>
              <a:rPr lang="es-CL" sz="2800" smtClean="0">
                <a:solidFill>
                  <a:srgbClr val="FF0000"/>
                </a:solidFill>
              </a:rPr>
            </a:br>
            <a:r>
              <a:rPr lang="es-CL" sz="2800" smtClean="0">
                <a:solidFill>
                  <a:srgbClr val="0070C0"/>
                </a:solidFill>
              </a:rPr>
              <a:t/>
            </a:r>
            <a:br>
              <a:rPr lang="es-CL" sz="2800" smtClean="0">
                <a:solidFill>
                  <a:srgbClr val="0070C0"/>
                </a:solidFill>
              </a:rPr>
            </a:br>
            <a:r>
              <a:rPr lang="es-CL" sz="2800" smtClean="0">
                <a:solidFill>
                  <a:srgbClr val="0070C0"/>
                </a:solidFill>
              </a:rPr>
              <a:t>Y después de haber ganado el Premio Pulitzer, acotó: “Fueron ésas las mejores reglas que aprendí para el oficio de escribir. Nunca las he olvidado. Ningún hombre que tenga algún talento, que sienta y escriba con verdad acerca de las cosas que tiene que decir, dejará de escribir bien si sigue esas reglas”. </a:t>
            </a:r>
          </a:p>
        </p:txBody>
      </p:sp>
    </p:spTree>
    <p:extLst>
      <p:ext uri="{BB962C8B-B14F-4D97-AF65-F5344CB8AC3E}">
        <p14:creationId xmlns:p14="http://schemas.microsoft.com/office/powerpoint/2010/main" val="3016678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07950"/>
            <a:ext cx="12192000" cy="6309420"/>
          </a:xfrm>
          <a:prstGeom prst="rect">
            <a:avLst/>
          </a:prstGeom>
        </p:spPr>
        <p:txBody>
          <a:bodyPr>
            <a:spAutoFit/>
          </a:bodyPr>
          <a:lstStyle/>
          <a:p>
            <a:pPr algn="just" eaLnBrk="1" fontAlgn="auto" hangingPunct="1">
              <a:spcBef>
                <a:spcPts val="0"/>
              </a:spcBef>
              <a:spcAft>
                <a:spcPts val="0"/>
              </a:spcAft>
              <a:defRPr/>
            </a:pPr>
            <a:r>
              <a:rPr lang="es-CL" dirty="0">
                <a:latin typeface="+mn-lt"/>
                <a:cs typeface="+mn-cs"/>
              </a:rPr>
              <a:t> 	</a:t>
            </a:r>
            <a:r>
              <a:rPr lang="es-CL" sz="3600" dirty="0" smtClean="0">
                <a:solidFill>
                  <a:srgbClr val="0070C0"/>
                </a:solidFill>
                <a:latin typeface="+mn-lt"/>
                <a:cs typeface="+mn-cs"/>
              </a:rPr>
              <a:t>RESPETAR  LA ESTRUCTURA  TEXTUAL </a:t>
            </a:r>
            <a:endParaRPr lang="es-CL" sz="3600" dirty="0">
              <a:solidFill>
                <a:srgbClr val="0070C0"/>
              </a:solidFill>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r>
              <a:rPr lang="es-CL" dirty="0">
                <a:latin typeface="+mn-lt"/>
                <a:cs typeface="+mn-cs"/>
              </a:rPr>
              <a:t> </a:t>
            </a: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r>
              <a:rPr lang="es-CL" dirty="0">
                <a:latin typeface="+mn-lt"/>
                <a:cs typeface="+mn-cs"/>
              </a:rPr>
              <a:t>        </a:t>
            </a: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eaLnBrk="1" fontAlgn="auto" hangingPunct="1">
              <a:spcBef>
                <a:spcPts val="0"/>
              </a:spcBef>
              <a:spcAft>
                <a:spcPts val="0"/>
              </a:spcAft>
              <a:defRPr/>
            </a:pPr>
            <a:endParaRPr lang="es-CL" dirty="0">
              <a:latin typeface="+mn-lt"/>
              <a:cs typeface="+mn-cs"/>
            </a:endParaRPr>
          </a:p>
          <a:p>
            <a:pPr algn="just" eaLnBrk="1" fontAlgn="auto" hangingPunct="1">
              <a:spcBef>
                <a:spcPts val="0"/>
              </a:spcBef>
              <a:spcAft>
                <a:spcPts val="0"/>
              </a:spcAft>
              <a:defRPr/>
            </a:pPr>
            <a:r>
              <a:rPr lang="es-CL" dirty="0">
                <a:latin typeface="+mn-lt"/>
                <a:cs typeface="+mn-cs"/>
              </a:rPr>
              <a:t> </a:t>
            </a:r>
          </a:p>
          <a:p>
            <a:pPr algn="just" eaLnBrk="1" fontAlgn="auto" hangingPunct="1">
              <a:spcBef>
                <a:spcPts val="0"/>
              </a:spcBef>
              <a:spcAft>
                <a:spcPts val="0"/>
              </a:spcAft>
              <a:defRPr/>
            </a:pPr>
            <a:endParaRPr lang="es-CL" sz="2400" dirty="0">
              <a:latin typeface="+mn-lt"/>
              <a:cs typeface="+mn-cs"/>
            </a:endParaRPr>
          </a:p>
          <a:p>
            <a:pPr algn="just" eaLnBrk="1" fontAlgn="auto" hangingPunct="1">
              <a:spcBef>
                <a:spcPts val="0"/>
              </a:spcBef>
              <a:spcAft>
                <a:spcPts val="0"/>
              </a:spcAft>
              <a:defRPr/>
            </a:pPr>
            <a:endParaRPr lang="es-CL" sz="2400" dirty="0">
              <a:latin typeface="+mn-lt"/>
              <a:cs typeface="+mn-cs"/>
            </a:endParaRPr>
          </a:p>
          <a:p>
            <a:pPr algn="just" eaLnBrk="1" fontAlgn="auto" hangingPunct="1">
              <a:spcBef>
                <a:spcPts val="0"/>
              </a:spcBef>
              <a:spcAft>
                <a:spcPts val="0"/>
              </a:spcAft>
              <a:defRPr/>
            </a:pPr>
            <a:r>
              <a:rPr lang="es-CL" sz="2400" dirty="0" smtClean="0">
                <a:solidFill>
                  <a:schemeClr val="tx2">
                    <a:lumMod val="50000"/>
                  </a:schemeClr>
                </a:solidFill>
              </a:rPr>
              <a:t>Respetar estructuras textuales del género </a:t>
            </a:r>
            <a:r>
              <a:rPr lang="es-CL" sz="3200" dirty="0" smtClean="0">
                <a:solidFill>
                  <a:srgbClr val="00B050"/>
                </a:solidFill>
              </a:rPr>
              <a:t>noticia   y crónica . </a:t>
            </a:r>
            <a:endParaRPr lang="es-CL" sz="3200" dirty="0">
              <a:solidFill>
                <a:srgbClr val="00B050"/>
              </a:solidFill>
            </a:endParaRPr>
          </a:p>
        </p:txBody>
      </p:sp>
      <p:pic>
        <p:nvPicPr>
          <p:cNvPr id="22531"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47725"/>
            <a:ext cx="121920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93427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ángulo 1"/>
          <p:cNvSpPr>
            <a:spLocks noChangeArrowheads="1"/>
          </p:cNvSpPr>
          <p:nvPr/>
        </p:nvSpPr>
        <p:spPr bwMode="auto">
          <a:xfrm>
            <a:off x="0" y="0"/>
            <a:ext cx="120078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CL" sz="4000">
                <a:solidFill>
                  <a:srgbClr val="0070C0"/>
                </a:solidFill>
              </a:rPr>
              <a:t>			LA INVASIÓN DE LOS ETCÉTERAS ASESINOS</a:t>
            </a:r>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endParaRPr lang="es-CL" sz="1800"/>
          </a:p>
          <a:p>
            <a:pPr eaLnBrk="1" hangingPunct="1">
              <a:lnSpc>
                <a:spcPct val="100000"/>
              </a:lnSpc>
              <a:spcBef>
                <a:spcPct val="0"/>
              </a:spcBef>
              <a:buFontTx/>
              <a:buNone/>
            </a:pPr>
            <a:r>
              <a:rPr lang="es-CL" sz="1800"/>
              <a:t> </a:t>
            </a:r>
          </a:p>
          <a:p>
            <a:pPr eaLnBrk="1" hangingPunct="1">
              <a:lnSpc>
                <a:spcPct val="100000"/>
              </a:lnSpc>
              <a:spcBef>
                <a:spcPct val="0"/>
              </a:spcBef>
              <a:buFontTx/>
              <a:buNone/>
            </a:pPr>
            <a:endParaRPr lang="es-CL" sz="1800"/>
          </a:p>
          <a:p>
            <a:pPr eaLnBrk="1" hangingPunct="1">
              <a:lnSpc>
                <a:spcPct val="100000"/>
              </a:lnSpc>
              <a:spcBef>
                <a:spcPct val="0"/>
              </a:spcBef>
              <a:buFontTx/>
              <a:buNone/>
            </a:pPr>
            <a:r>
              <a:rPr lang="es-CL" sz="2400"/>
              <a:t>      </a:t>
            </a:r>
          </a:p>
          <a:p>
            <a:pPr eaLnBrk="1" hangingPunct="1">
              <a:lnSpc>
                <a:spcPct val="100000"/>
              </a:lnSpc>
              <a:spcBef>
                <a:spcPct val="0"/>
              </a:spcBef>
              <a:buFontTx/>
              <a:buNone/>
            </a:pPr>
            <a:endParaRPr lang="es-CL" sz="2400"/>
          </a:p>
          <a:p>
            <a:pPr eaLnBrk="1" hangingPunct="1">
              <a:lnSpc>
                <a:spcPct val="100000"/>
              </a:lnSpc>
              <a:spcBef>
                <a:spcPct val="0"/>
              </a:spcBef>
              <a:buFontTx/>
              <a:buNone/>
            </a:pPr>
            <a:r>
              <a:rPr lang="es-CL" sz="2400"/>
              <a:t> El empleo abusivo de los “etcéteras”, o su abreviatura “etc.”, es una de las más constantes muestras de pereza mental. Se echa mano de ellos demasiado pronto, y muchos los colocan tras el primer miembro de la enumeración (con lo cual, ya no hay tal enumeración)</a:t>
            </a:r>
          </a:p>
          <a:p>
            <a:pPr eaLnBrk="1" hangingPunct="1">
              <a:lnSpc>
                <a:spcPct val="100000"/>
              </a:lnSpc>
              <a:spcBef>
                <a:spcPct val="0"/>
              </a:spcBef>
              <a:buFontTx/>
              <a:buNone/>
            </a:pPr>
            <a:endParaRPr lang="es-CL" sz="2400"/>
          </a:p>
          <a:p>
            <a:pPr algn="ctr" eaLnBrk="1" hangingPunct="1">
              <a:lnSpc>
                <a:spcPct val="100000"/>
              </a:lnSpc>
              <a:spcBef>
                <a:spcPct val="0"/>
              </a:spcBef>
              <a:buFontTx/>
              <a:buNone/>
            </a:pPr>
            <a:r>
              <a:rPr lang="es-CL" sz="2400"/>
              <a:t>El latín es origen de muchas lenguas, como el español, el italiano, </a:t>
            </a:r>
            <a:r>
              <a:rPr lang="es-CL" sz="3600">
                <a:solidFill>
                  <a:srgbClr val="FF0000"/>
                </a:solidFill>
              </a:rPr>
              <a:t>etc. </a:t>
            </a:r>
          </a:p>
        </p:txBody>
      </p:sp>
      <p:pic>
        <p:nvPicPr>
          <p:cNvPr id="2355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833438"/>
            <a:ext cx="118729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15947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1"/>
          <p:cNvSpPr>
            <a:spLocks noChangeArrowheads="1"/>
          </p:cNvSpPr>
          <p:nvPr/>
        </p:nvSpPr>
        <p:spPr bwMode="auto">
          <a:xfrm>
            <a:off x="1881188" y="-93663"/>
            <a:ext cx="7508875"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4000" b="1" dirty="0">
                <a:solidFill>
                  <a:srgbClr val="0070C0"/>
                </a:solidFill>
                <a:latin typeface="Times New Roman" panose="02020603050405020304" pitchFamily="18" charset="0"/>
                <a:cs typeface="Times New Roman" panose="02020603050405020304" pitchFamily="18" charset="0"/>
              </a:rPr>
              <a:t>- </a:t>
            </a:r>
            <a:r>
              <a:rPr lang="es-CL" sz="3600" b="1" dirty="0">
                <a:solidFill>
                  <a:srgbClr val="0070C0"/>
                </a:solidFill>
                <a:cs typeface="Times New Roman" panose="02020603050405020304" pitchFamily="18" charset="0"/>
              </a:rPr>
              <a:t>EL  </a:t>
            </a:r>
            <a:r>
              <a:rPr lang="es-CL" sz="3600" b="1" u="sng" dirty="0">
                <a:solidFill>
                  <a:srgbClr val="FF0000"/>
                </a:solidFill>
                <a:cs typeface="Times New Roman" panose="02020603050405020304" pitchFamily="18" charset="0"/>
              </a:rPr>
              <a:t>ES QUE</a:t>
            </a:r>
            <a:r>
              <a:rPr lang="es-CL" sz="3600" b="1" dirty="0">
                <a:solidFill>
                  <a:srgbClr val="0070C0"/>
                </a:solidFill>
                <a:cs typeface="Times New Roman" panose="02020603050405020304" pitchFamily="18" charset="0"/>
              </a:rPr>
              <a:t>, EL </a:t>
            </a:r>
            <a:r>
              <a:rPr lang="es-CL" sz="3600" b="1" u="sng" dirty="0">
                <a:solidFill>
                  <a:srgbClr val="FF0000"/>
                </a:solidFill>
                <a:cs typeface="Times New Roman" panose="02020603050405020304" pitchFamily="18" charset="0"/>
              </a:rPr>
              <a:t>ES CUANDO</a:t>
            </a:r>
            <a:r>
              <a:rPr lang="es-CL" sz="3600" b="1" dirty="0">
                <a:solidFill>
                  <a:srgbClr val="FF0000"/>
                </a:solidFill>
                <a:cs typeface="Times New Roman" panose="02020603050405020304" pitchFamily="18" charset="0"/>
              </a:rPr>
              <a:t> </a:t>
            </a:r>
            <a:r>
              <a:rPr lang="es-CL" sz="3600" b="1" dirty="0">
                <a:solidFill>
                  <a:srgbClr val="0070C0"/>
                </a:solidFill>
                <a:cs typeface="Times New Roman" panose="02020603050405020304" pitchFamily="18" charset="0"/>
              </a:rPr>
              <a:t>Y </a:t>
            </a:r>
            <a:r>
              <a:rPr lang="es-CL" sz="3600" b="1" u="sng" dirty="0">
                <a:solidFill>
                  <a:srgbClr val="FF0000"/>
                </a:solidFill>
                <a:cs typeface="Times New Roman" panose="02020603050405020304" pitchFamily="18" charset="0"/>
              </a:rPr>
              <a:t>LO QUE</a:t>
            </a:r>
            <a:r>
              <a:rPr lang="es-CL" sz="3600" b="1" dirty="0">
                <a:solidFill>
                  <a:srgbClr val="FF0000"/>
                </a:solidFill>
                <a:cs typeface="Times New Roman" panose="02020603050405020304" pitchFamily="18" charset="0"/>
              </a:rPr>
              <a:t> </a:t>
            </a:r>
            <a:endParaRPr lang="es-CL" sz="3600" dirty="0">
              <a:solidFill>
                <a:srgbClr val="FF0000"/>
              </a:solidFill>
            </a:endParaRPr>
          </a:p>
        </p:txBody>
      </p:sp>
      <p:sp>
        <p:nvSpPr>
          <p:cNvPr id="3" name="Rectángulo 2"/>
          <p:cNvSpPr/>
          <p:nvPr/>
        </p:nvSpPr>
        <p:spPr>
          <a:xfrm>
            <a:off x="322263" y="1560513"/>
            <a:ext cx="11563350" cy="6402387"/>
          </a:xfrm>
          <a:prstGeom prst="rect">
            <a:avLst/>
          </a:prstGeom>
        </p:spPr>
        <p:txBody>
          <a:bodyPr>
            <a:spAutoFit/>
          </a:bodyPr>
          <a:lstStyle/>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r>
              <a:rPr lang="es-CL" sz="2400" dirty="0">
                <a:latin typeface="+mn-lt"/>
                <a:ea typeface="Times New Roman" panose="02020603050405020304" pitchFamily="18" charset="0"/>
                <a:cs typeface="+mn-cs"/>
              </a:rPr>
              <a:t>Traslado al lenguaje escrito de algunas  muletillas propias de la lengua oral. Generalizan, entorpecen y  agregan más palabras de las necesarias.</a:t>
            </a:r>
          </a:p>
          <a:p>
            <a:pPr eaLnBrk="1" fontAlgn="auto" hangingPunct="1">
              <a:spcBef>
                <a:spcPts val="0"/>
              </a:spcBef>
              <a:spcAft>
                <a:spcPts val="0"/>
              </a:spcAft>
              <a:defRPr/>
            </a:pPr>
            <a:endParaRPr lang="es-CL" sz="2400" dirty="0">
              <a:latin typeface="+mn-lt"/>
              <a:ea typeface="Times New Roman" panose="02020603050405020304" pitchFamily="18" charset="0"/>
              <a:cs typeface="+mn-cs"/>
            </a:endParaRPr>
          </a:p>
          <a:p>
            <a:pPr marL="342900" indent="-342900" eaLnBrk="1" fontAlgn="auto" hangingPunct="1">
              <a:spcBef>
                <a:spcPts val="0"/>
              </a:spcBef>
              <a:spcAft>
                <a:spcPts val="0"/>
              </a:spcAft>
              <a:buFont typeface="Wingdings" panose="05000000000000000000" pitchFamily="2" charset="2"/>
              <a:buChar char="Ø"/>
              <a:defRPr/>
            </a:pPr>
            <a:r>
              <a:rPr lang="es-CL" sz="2400" dirty="0">
                <a:latin typeface="+mn-lt"/>
                <a:ea typeface="Times New Roman" panose="02020603050405020304" pitchFamily="18" charset="0"/>
                <a:cs typeface="+mn-cs"/>
              </a:rPr>
              <a:t>Amigos, ahora </a:t>
            </a:r>
            <a:r>
              <a:rPr lang="es-CL" sz="2800" b="1" dirty="0">
                <a:solidFill>
                  <a:srgbClr val="C00000"/>
                </a:solidFill>
                <a:latin typeface="+mn-lt"/>
                <a:ea typeface="Times New Roman" panose="02020603050405020304" pitchFamily="18" charset="0"/>
                <a:cs typeface="+mn-cs"/>
              </a:rPr>
              <a:t>es cuando </a:t>
            </a:r>
            <a:r>
              <a:rPr lang="es-CL" sz="2400" dirty="0">
                <a:latin typeface="+mn-lt"/>
                <a:ea typeface="Times New Roman" panose="02020603050405020304" pitchFamily="18" charset="0"/>
                <a:cs typeface="+mn-cs"/>
              </a:rPr>
              <a:t>hay que participar con energía en nuestra campaña </a:t>
            </a:r>
            <a:r>
              <a:rPr lang="es-CL" sz="2800" b="1" dirty="0">
                <a:solidFill>
                  <a:srgbClr val="C00000"/>
                </a:solidFill>
                <a:latin typeface="+mn-lt"/>
                <a:ea typeface="Times New Roman" panose="02020603050405020304" pitchFamily="18" charset="0"/>
                <a:cs typeface="+mn-cs"/>
              </a:rPr>
              <a:t>lo que </a:t>
            </a:r>
            <a:r>
              <a:rPr lang="es-CL" sz="2400" dirty="0">
                <a:latin typeface="+mn-lt"/>
                <a:ea typeface="Times New Roman" panose="02020603050405020304" pitchFamily="18" charset="0"/>
                <a:cs typeface="+mn-cs"/>
              </a:rPr>
              <a:t>va a producir que seamos los primeros .Por eso</a:t>
            </a:r>
            <a:r>
              <a:rPr lang="es-CL" sz="2400" b="1" dirty="0">
                <a:solidFill>
                  <a:srgbClr val="C00000"/>
                </a:solidFill>
                <a:latin typeface="+mn-lt"/>
                <a:ea typeface="Times New Roman" panose="02020603050405020304" pitchFamily="18" charset="0"/>
                <a:cs typeface="+mn-cs"/>
              </a:rPr>
              <a:t> </a:t>
            </a:r>
            <a:r>
              <a:rPr lang="es-CL" sz="2800" b="1" dirty="0">
                <a:solidFill>
                  <a:srgbClr val="C00000"/>
                </a:solidFill>
                <a:latin typeface="+mn-lt"/>
                <a:ea typeface="Times New Roman" panose="02020603050405020304" pitchFamily="18" charset="0"/>
                <a:cs typeface="+mn-cs"/>
              </a:rPr>
              <a:t>es que </a:t>
            </a:r>
            <a:r>
              <a:rPr lang="es-CL" sz="2400" dirty="0">
                <a:latin typeface="+mn-lt"/>
                <a:ea typeface="Times New Roman" panose="02020603050405020304" pitchFamily="18" charset="0"/>
                <a:cs typeface="+mn-cs"/>
              </a:rPr>
              <a:t>hay que tener una actitud proactiva</a:t>
            </a:r>
          </a:p>
          <a:p>
            <a:pPr marL="342900" indent="-342900" eaLnBrk="1" fontAlgn="auto" hangingPunct="1">
              <a:spcBef>
                <a:spcPts val="0"/>
              </a:spcBef>
              <a:spcAft>
                <a:spcPts val="0"/>
              </a:spcAft>
              <a:buFont typeface="Wingdings" panose="05000000000000000000" pitchFamily="2" charset="2"/>
              <a:buChar char="Ø"/>
              <a:defRPr/>
            </a:pPr>
            <a:endParaRPr lang="es-CL" sz="2400" dirty="0">
              <a:latin typeface="+mn-lt"/>
              <a:ea typeface="Times New Roman" panose="02020603050405020304" pitchFamily="18" charset="0"/>
              <a:cs typeface="+mn-cs"/>
            </a:endParaRPr>
          </a:p>
          <a:p>
            <a:pPr eaLnBrk="1" fontAlgn="auto" hangingPunct="1">
              <a:spcBef>
                <a:spcPts val="0"/>
              </a:spcBef>
              <a:spcAft>
                <a:spcPts val="0"/>
              </a:spcAft>
              <a:defRPr/>
            </a:pPr>
            <a:endParaRPr lang="es-CL" dirty="0">
              <a:latin typeface="Times New Roman" panose="02020603050405020304" pitchFamily="18" charset="0"/>
              <a:cs typeface="+mn-cs"/>
            </a:endParaRPr>
          </a:p>
          <a:p>
            <a:pPr eaLnBrk="1" fontAlgn="auto" hangingPunct="1">
              <a:spcBef>
                <a:spcPts val="0"/>
              </a:spcBef>
              <a:spcAft>
                <a:spcPts val="0"/>
              </a:spcAft>
              <a:defRPr/>
            </a:pPr>
            <a:endParaRPr lang="es-CL" dirty="0">
              <a:latin typeface="+mn-lt"/>
              <a:cs typeface="+mn-cs"/>
            </a:endParaRPr>
          </a:p>
        </p:txBody>
      </p:sp>
      <p:pic>
        <p:nvPicPr>
          <p:cNvPr id="2458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5988"/>
            <a:ext cx="117792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6119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ángulo 1"/>
          <p:cNvSpPr>
            <a:spLocks noChangeArrowheads="1"/>
          </p:cNvSpPr>
          <p:nvPr/>
        </p:nvSpPr>
        <p:spPr bwMode="auto">
          <a:xfrm>
            <a:off x="3906838" y="239713"/>
            <a:ext cx="824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4000">
                <a:solidFill>
                  <a:srgbClr val="0070C0"/>
                </a:solidFill>
                <a:latin typeface="Estrangelo Edessa" panose="03080600000000000000" pitchFamily="66" charset="0"/>
                <a:cs typeface="Times New Roman" panose="02020603050405020304" pitchFamily="18" charset="0"/>
              </a:rPr>
              <a:t>   FRASE HECHA, CLICHÉ IDIOMÁTICO </a:t>
            </a:r>
            <a:endParaRPr lang="es-CL" sz="4000">
              <a:solidFill>
                <a:srgbClr val="0070C0"/>
              </a:solidFill>
            </a:endParaRPr>
          </a:p>
        </p:txBody>
      </p:sp>
      <p:sp>
        <p:nvSpPr>
          <p:cNvPr id="25603" name="Rectángulo 2"/>
          <p:cNvSpPr>
            <a:spLocks noChangeArrowheads="1"/>
          </p:cNvSpPr>
          <p:nvPr/>
        </p:nvSpPr>
        <p:spPr bwMode="auto">
          <a:xfrm>
            <a:off x="2681288" y="5499100"/>
            <a:ext cx="18870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4400" i="1" dirty="0">
                <a:latin typeface="Estrangelo Edessa" panose="03080600000000000000" pitchFamily="66" charset="0"/>
                <a:cs typeface="Times New Roman" panose="02020603050405020304" pitchFamily="18" charset="0"/>
              </a:rPr>
              <a:t>masivo acto </a:t>
            </a:r>
            <a:endParaRPr lang="es-CL" sz="4400" dirty="0"/>
          </a:p>
        </p:txBody>
      </p:sp>
      <p:sp>
        <p:nvSpPr>
          <p:cNvPr id="25604" name="Rectángulo 3"/>
          <p:cNvSpPr>
            <a:spLocks noChangeArrowheads="1"/>
          </p:cNvSpPr>
          <p:nvPr/>
        </p:nvSpPr>
        <p:spPr bwMode="auto">
          <a:xfrm>
            <a:off x="8320088" y="5691188"/>
            <a:ext cx="30812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4400" i="1" dirty="0">
                <a:latin typeface="Estrangelo Edessa" panose="03080600000000000000" pitchFamily="66" charset="0"/>
                <a:cs typeface="Times New Roman" panose="02020603050405020304" pitchFamily="18" charset="0"/>
              </a:rPr>
              <a:t>merecidas vacaciones</a:t>
            </a:r>
            <a:endParaRPr lang="es-CL" sz="4400" dirty="0"/>
          </a:p>
        </p:txBody>
      </p:sp>
      <p:sp>
        <p:nvSpPr>
          <p:cNvPr id="25605" name="Rectángulo 4"/>
          <p:cNvSpPr>
            <a:spLocks noChangeArrowheads="1"/>
          </p:cNvSpPr>
          <p:nvPr/>
        </p:nvSpPr>
        <p:spPr bwMode="auto">
          <a:xfrm>
            <a:off x="5177631" y="5914598"/>
            <a:ext cx="23855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4000" dirty="0">
                <a:latin typeface="Estrangelo Edessa" panose="03080600000000000000" pitchFamily="66" charset="0"/>
                <a:cs typeface="Times New Roman" panose="02020603050405020304" pitchFamily="18" charset="0"/>
              </a:rPr>
              <a:t> </a:t>
            </a:r>
            <a:r>
              <a:rPr lang="es-ES" sz="4000" i="1" dirty="0">
                <a:latin typeface="Estrangelo Edessa" panose="03080600000000000000" pitchFamily="66" charset="0"/>
                <a:cs typeface="Times New Roman" panose="02020603050405020304" pitchFamily="18" charset="0"/>
              </a:rPr>
              <a:t>un digno ejemplo</a:t>
            </a:r>
            <a:endParaRPr lang="es-CL" sz="4000" dirty="0"/>
          </a:p>
        </p:txBody>
      </p:sp>
      <p:sp>
        <p:nvSpPr>
          <p:cNvPr id="25606" name="Rectángulo 5"/>
          <p:cNvSpPr>
            <a:spLocks noChangeArrowheads="1"/>
          </p:cNvSpPr>
          <p:nvPr/>
        </p:nvSpPr>
        <p:spPr bwMode="auto">
          <a:xfrm>
            <a:off x="471488" y="6061075"/>
            <a:ext cx="207941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4400" i="1" dirty="0">
                <a:latin typeface="Estrangelo Edessa" panose="03080600000000000000" pitchFamily="66" charset="0"/>
                <a:cs typeface="Times New Roman" panose="02020603050405020304" pitchFamily="18" charset="0"/>
              </a:rPr>
              <a:t>líquido vital</a:t>
            </a:r>
            <a:r>
              <a:rPr lang="es-ES" sz="4400" dirty="0">
                <a:latin typeface="Estrangelo Edessa" panose="03080600000000000000" pitchFamily="66" charset="0"/>
                <a:cs typeface="Times New Roman" panose="02020603050405020304" pitchFamily="18" charset="0"/>
              </a:rPr>
              <a:t>  </a:t>
            </a:r>
            <a:endParaRPr lang="es-CL" sz="4400" dirty="0"/>
          </a:p>
        </p:txBody>
      </p:sp>
      <p:pic>
        <p:nvPicPr>
          <p:cNvPr id="25607"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47738"/>
            <a:ext cx="12192000"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23358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adroTexto 1"/>
          <p:cNvSpPr txBox="1">
            <a:spLocks noChangeArrowheads="1"/>
          </p:cNvSpPr>
          <p:nvPr/>
        </p:nvSpPr>
        <p:spPr bwMode="auto">
          <a:xfrm>
            <a:off x="6642100" y="295275"/>
            <a:ext cx="5049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3600" b="1">
                <a:solidFill>
                  <a:srgbClr val="0070C0"/>
                </a:solidFill>
              </a:rPr>
              <a:t>PALABRAS   REBUSCADAS</a:t>
            </a:r>
          </a:p>
        </p:txBody>
      </p:sp>
      <p:sp>
        <p:nvSpPr>
          <p:cNvPr id="27651" name="Rectángulo 2"/>
          <p:cNvSpPr>
            <a:spLocks noChangeArrowheads="1"/>
          </p:cNvSpPr>
          <p:nvPr/>
        </p:nvSpPr>
        <p:spPr bwMode="auto">
          <a:xfrm>
            <a:off x="2711864" y="5218113"/>
            <a:ext cx="6596678"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s-CL" sz="4000" dirty="0">
                <a:latin typeface="Estrangelo Edessa" panose="03080600000000000000" pitchFamily="66" charset="0"/>
                <a:cs typeface="Times New Roman" panose="02020603050405020304" pitchFamily="18" charset="0"/>
              </a:rPr>
              <a:t>No hay que rebuscar, porque rebuscar oscurece.</a:t>
            </a:r>
            <a:endParaRPr lang="es-CL" sz="4000" dirty="0">
              <a:ea typeface="Calibri" panose="020F0502020204030204" pitchFamily="34" charset="0"/>
              <a:cs typeface="Times New Roman" panose="02020603050405020304" pitchFamily="18" charset="0"/>
            </a:endParaRPr>
          </a:p>
        </p:txBody>
      </p:sp>
      <p:sp>
        <p:nvSpPr>
          <p:cNvPr id="27652" name="CuadroTexto 3"/>
          <p:cNvSpPr txBox="1">
            <a:spLocks noChangeArrowheads="1"/>
          </p:cNvSpPr>
          <p:nvPr/>
        </p:nvSpPr>
        <p:spPr bwMode="auto">
          <a:xfrm>
            <a:off x="523875" y="6064250"/>
            <a:ext cx="11552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2400"/>
              <a:t>En su </a:t>
            </a:r>
            <a:r>
              <a:rPr lang="es-CL" sz="2400">
                <a:solidFill>
                  <a:srgbClr val="C00000"/>
                </a:solidFill>
              </a:rPr>
              <a:t>interacción dialéctica</a:t>
            </a:r>
            <a:r>
              <a:rPr lang="es-CL" sz="2400"/>
              <a:t>,  una sociedad </a:t>
            </a:r>
            <a:r>
              <a:rPr lang="es-CL" sz="2400">
                <a:solidFill>
                  <a:srgbClr val="C00000"/>
                </a:solidFill>
              </a:rPr>
              <a:t>hedonista</a:t>
            </a:r>
            <a:r>
              <a:rPr lang="es-CL" sz="2400"/>
              <a:t> y</a:t>
            </a:r>
            <a:r>
              <a:rPr lang="es-CL" sz="2400">
                <a:solidFill>
                  <a:srgbClr val="C00000"/>
                </a:solidFill>
              </a:rPr>
              <a:t> permisiva </a:t>
            </a:r>
            <a:r>
              <a:rPr lang="es-CL" sz="2400"/>
              <a:t>está  destinada al fracaso</a:t>
            </a:r>
          </a:p>
        </p:txBody>
      </p:sp>
      <p:pic>
        <p:nvPicPr>
          <p:cNvPr id="27653"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266825"/>
            <a:ext cx="1207135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ángulo 5"/>
          <p:cNvSpPr>
            <a:spLocks noChangeArrowheads="1"/>
          </p:cNvSpPr>
          <p:nvPr/>
        </p:nvSpPr>
        <p:spPr bwMode="auto">
          <a:xfrm>
            <a:off x="5465763" y="2262188"/>
            <a:ext cx="6096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3200">
                <a:solidFill>
                  <a:srgbClr val="FFFF00"/>
                </a:solidFill>
              </a:rPr>
              <a:t>aleatoriamente-                      </a:t>
            </a:r>
            <a:endParaRPr lang="es-CL" sz="3200">
              <a:solidFill>
                <a:srgbClr val="FFFF00"/>
              </a:solidFill>
            </a:endParaRPr>
          </a:p>
          <a:p>
            <a:pPr eaLnBrk="1" hangingPunct="1">
              <a:lnSpc>
                <a:spcPct val="100000"/>
              </a:lnSpc>
              <a:spcBef>
                <a:spcPct val="0"/>
              </a:spcBef>
              <a:buFontTx/>
              <a:buNone/>
            </a:pPr>
            <a:r>
              <a:rPr lang="es-ES" sz="3200">
                <a:solidFill>
                  <a:srgbClr val="FFFF00"/>
                </a:solidFill>
              </a:rPr>
              <a:t>                                      espurio-                                    </a:t>
            </a:r>
            <a:endParaRPr lang="es-CL" sz="3200">
              <a:solidFill>
                <a:srgbClr val="FFFF00"/>
              </a:solidFill>
            </a:endParaRPr>
          </a:p>
          <a:p>
            <a:pPr eaLnBrk="1" hangingPunct="1">
              <a:lnSpc>
                <a:spcPct val="100000"/>
              </a:lnSpc>
              <a:spcBef>
                <a:spcPct val="0"/>
              </a:spcBef>
              <a:buFontTx/>
              <a:buNone/>
            </a:pPr>
            <a:r>
              <a:rPr lang="es-ES" sz="3200">
                <a:solidFill>
                  <a:srgbClr val="FFFF00"/>
                </a:solidFill>
              </a:rPr>
              <a:t>         hipodigmo-</a:t>
            </a:r>
            <a:endParaRPr lang="es-CL" sz="1800">
              <a:solidFill>
                <a:srgbClr val="FFFF00"/>
              </a:solidFill>
            </a:endParaRPr>
          </a:p>
        </p:txBody>
      </p:sp>
    </p:spTree>
    <p:extLst>
      <p:ext uri="{BB962C8B-B14F-4D97-AF65-F5344CB8AC3E}">
        <p14:creationId xmlns:p14="http://schemas.microsoft.com/office/powerpoint/2010/main" val="560961910"/>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76238"/>
            <a:ext cx="11645900" cy="6340475"/>
          </a:xfrm>
          <a:prstGeom prst="rect">
            <a:avLst/>
          </a:prstGeom>
        </p:spPr>
        <p:txBody>
          <a:bodyPr>
            <a:spAutoFit/>
          </a:bodyPr>
          <a:lstStyle/>
          <a:p>
            <a:pPr marL="274320" indent="-91440" algn="just" eaLnBrk="1" fontAlgn="auto" hangingPunct="1">
              <a:lnSpc>
                <a:spcPts val="1200"/>
              </a:lnSpc>
              <a:spcBef>
                <a:spcPts val="0"/>
              </a:spcBef>
              <a:spcAft>
                <a:spcPts val="0"/>
              </a:spcAft>
              <a:tabLst>
                <a:tab pos="177800" algn="l"/>
                <a:tab pos="266700" algn="l"/>
              </a:tabLst>
              <a:defRPr/>
            </a:pPr>
            <a:r>
              <a:rPr lang="es-ES" sz="3600" b="1" dirty="0">
                <a:solidFill>
                  <a:srgbClr val="0070C0"/>
                </a:solidFill>
                <a:latin typeface="Arial Unicode MS" panose="020B0604020202020204" pitchFamily="34" charset="-128"/>
                <a:ea typeface="Times New Roman" panose="02020603050405020304" pitchFamily="18" charset="0"/>
                <a:cs typeface="+mn-cs"/>
              </a:rPr>
              <a:t>ABUSO DE ADVERBIOS TERMINADOS EN “</a:t>
            </a:r>
            <a:r>
              <a:rPr lang="es-ES" sz="3600" b="1" i="1" dirty="0">
                <a:solidFill>
                  <a:srgbClr val="0070C0"/>
                </a:solidFill>
                <a:latin typeface="Arial Unicode MS" panose="020B0604020202020204" pitchFamily="34" charset="-128"/>
                <a:ea typeface="Times New Roman" panose="02020603050405020304" pitchFamily="18" charset="0"/>
                <a:cs typeface="+mn-cs"/>
              </a:rPr>
              <a:t>MENTE”</a:t>
            </a:r>
            <a:endParaRPr lang="es-CL" sz="3600" dirty="0">
              <a:solidFill>
                <a:srgbClr val="0070C0"/>
              </a:solidFill>
              <a:latin typeface="Times New Roman" panose="02020603050405020304" pitchFamily="18" charset="0"/>
              <a:ea typeface="Times New Roman" panose="02020603050405020304" pitchFamily="18" charset="0"/>
              <a:cs typeface="+mn-cs"/>
            </a:endParaRPr>
          </a:p>
          <a:p>
            <a:pPr marL="274320" indent="-91440" algn="just" eaLnBrk="1" fontAlgn="auto" hangingPunct="1">
              <a:lnSpc>
                <a:spcPts val="1200"/>
              </a:lnSpc>
              <a:spcBef>
                <a:spcPts val="0"/>
              </a:spcBef>
              <a:spcAft>
                <a:spcPts val="0"/>
              </a:spcAft>
              <a:tabLst>
                <a:tab pos="177800" algn="l"/>
                <a:tab pos="266700" algn="l"/>
              </a:tabLst>
              <a:defRPr/>
            </a:pPr>
            <a:r>
              <a:rPr lang="es-ES" b="1" i="1" dirty="0">
                <a:latin typeface="Arial Unicode MS" panose="020B0604020202020204" pitchFamily="34" charset="-128"/>
                <a:ea typeface="Times New Roman" panose="02020603050405020304" pitchFamily="18" charset="0"/>
                <a:cs typeface="+mn-cs"/>
              </a:rPr>
              <a:t>--------------------------------------------------------------------</a:t>
            </a:r>
            <a:endParaRPr lang="es-CL" sz="1400"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endParaRPr lang="es-ES" dirty="0">
              <a:latin typeface="Arial Unicode MS" panose="020B0604020202020204" pitchFamily="34" charset="-128"/>
              <a:cs typeface="+mn-cs"/>
            </a:endParaRPr>
          </a:p>
          <a:p>
            <a:pPr eaLnBrk="1" fontAlgn="auto" hangingPunct="1">
              <a:spcBef>
                <a:spcPts val="0"/>
              </a:spcBef>
              <a:spcAft>
                <a:spcPts val="0"/>
              </a:spcAft>
              <a:defRPr/>
            </a:pPr>
            <a:r>
              <a:rPr lang="es-ES" sz="2400" dirty="0">
                <a:solidFill>
                  <a:schemeClr val="tx2">
                    <a:lumMod val="50000"/>
                  </a:schemeClr>
                </a:solidFill>
                <a:latin typeface="Arial Unicode MS" panose="020B0604020202020204" pitchFamily="34" charset="-128"/>
                <a:cs typeface="+mn-cs"/>
              </a:rPr>
              <a:t>Los adverbios de modo terminados en </a:t>
            </a:r>
            <a:r>
              <a:rPr lang="es-ES" sz="2400" i="1" dirty="0">
                <a:solidFill>
                  <a:schemeClr val="tx2">
                    <a:lumMod val="50000"/>
                  </a:schemeClr>
                </a:solidFill>
                <a:latin typeface="Arial Unicode MS" panose="020B0604020202020204" pitchFamily="34" charset="-128"/>
                <a:cs typeface="+mn-cs"/>
              </a:rPr>
              <a:t>-mente </a:t>
            </a:r>
            <a:r>
              <a:rPr lang="es-ES" sz="2400" dirty="0">
                <a:solidFill>
                  <a:schemeClr val="tx2">
                    <a:lumMod val="50000"/>
                  </a:schemeClr>
                </a:solidFill>
                <a:latin typeface="Arial Unicode MS" panose="020B0604020202020204" pitchFamily="34" charset="-128"/>
                <a:cs typeface="+mn-cs"/>
              </a:rPr>
              <a:t>poseen algunas particularidades. Si se abusa de los adverbios en </a:t>
            </a:r>
            <a:r>
              <a:rPr lang="es-ES" sz="2400" i="1" dirty="0">
                <a:solidFill>
                  <a:schemeClr val="tx2">
                    <a:lumMod val="50000"/>
                  </a:schemeClr>
                </a:solidFill>
                <a:latin typeface="Arial Unicode MS" panose="020B0604020202020204" pitchFamily="34" charset="-128"/>
                <a:cs typeface="+mn-cs"/>
              </a:rPr>
              <a:t>-mente, </a:t>
            </a:r>
            <a:r>
              <a:rPr lang="es-ES" sz="2400" dirty="0">
                <a:solidFill>
                  <a:srgbClr val="C00000"/>
                </a:solidFill>
                <a:latin typeface="Arial Unicode MS" panose="020B0604020202020204" pitchFamily="34" charset="-128"/>
                <a:cs typeface="+mn-cs"/>
              </a:rPr>
              <a:t>se recarga la prosa y se hace pesada, </a:t>
            </a:r>
            <a:r>
              <a:rPr lang="es-ES" sz="2400" dirty="0">
                <a:solidFill>
                  <a:schemeClr val="tx2">
                    <a:lumMod val="50000"/>
                  </a:schemeClr>
                </a:solidFill>
                <a:latin typeface="Arial Unicode MS" panose="020B0604020202020204" pitchFamily="34" charset="-128"/>
                <a:cs typeface="+mn-cs"/>
              </a:rPr>
              <a:t>porque son palabras largas. Es su</a:t>
            </a:r>
            <a:r>
              <a:rPr lang="es-ES" sz="3200" b="1" dirty="0">
                <a:solidFill>
                  <a:srgbClr val="C00000"/>
                </a:solidFill>
                <a:latin typeface="Arial Unicode MS" panose="020B0604020202020204" pitchFamily="34" charset="-128"/>
                <a:cs typeface="+mn-cs"/>
              </a:rPr>
              <a:t> abuso  </a:t>
            </a:r>
            <a:r>
              <a:rPr lang="es-ES" sz="2400" dirty="0">
                <a:solidFill>
                  <a:schemeClr val="tx2">
                    <a:lumMod val="50000"/>
                  </a:schemeClr>
                </a:solidFill>
                <a:latin typeface="Arial Unicode MS" panose="020B0604020202020204" pitchFamily="34" charset="-128"/>
                <a:cs typeface="+mn-cs"/>
              </a:rPr>
              <a:t>lo incorrecto. </a:t>
            </a:r>
            <a:endParaRPr lang="es-CL" sz="2400" dirty="0">
              <a:solidFill>
                <a:schemeClr val="tx2">
                  <a:lumMod val="50000"/>
                </a:schemeClr>
              </a:solidFill>
              <a:latin typeface="+mn-lt"/>
              <a:cs typeface="+mn-cs"/>
            </a:endParaRPr>
          </a:p>
        </p:txBody>
      </p:sp>
      <p:pic>
        <p:nvPicPr>
          <p:cNvPr id="28675"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03313"/>
            <a:ext cx="1219200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03972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ángulo 1"/>
          <p:cNvSpPr>
            <a:spLocks noChangeArrowheads="1"/>
          </p:cNvSpPr>
          <p:nvPr/>
        </p:nvSpPr>
        <p:spPr bwMode="auto">
          <a:xfrm>
            <a:off x="658813" y="3951288"/>
            <a:ext cx="1054258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CL" sz="3200">
                <a:solidFill>
                  <a:srgbClr val="C00000"/>
                </a:solidFill>
              </a:rPr>
              <a:t>El tema se diluye </a:t>
            </a:r>
          </a:p>
          <a:p>
            <a:pPr algn="just" eaLnBrk="1" hangingPunct="1">
              <a:lnSpc>
                <a:spcPct val="100000"/>
              </a:lnSpc>
              <a:spcBef>
                <a:spcPct val="0"/>
              </a:spcBef>
              <a:buFontTx/>
              <a:buNone/>
            </a:pPr>
            <a:endParaRPr lang="es-CL" sz="2400"/>
          </a:p>
          <a:p>
            <a:pPr algn="just" eaLnBrk="1" hangingPunct="1">
              <a:lnSpc>
                <a:spcPct val="100000"/>
              </a:lnSpc>
              <a:spcBef>
                <a:spcPct val="0"/>
              </a:spcBef>
              <a:buFontTx/>
              <a:buNone/>
            </a:pPr>
            <a:r>
              <a:rPr lang="es-CL" sz="2400"/>
              <a:t>De acuerdo con lo que conversamos personalmente durante la convención de Acapulco</a:t>
            </a:r>
            <a:r>
              <a:rPr lang="es-CL" sz="2400">
                <a:solidFill>
                  <a:srgbClr val="FF0000"/>
                </a:solidFill>
              </a:rPr>
              <a:t>, circunstancia que resultó muy agradable para mí por tratarse de un bellísimo lugar que no conocía y de una gente muy atenta como son ustedes, los guerrerenses,</a:t>
            </a:r>
            <a:r>
              <a:rPr lang="es-CL" sz="2400"/>
              <a:t> le comunico que después de consultarlo con mis asesores he resuelto participar en el negocio... </a:t>
            </a:r>
          </a:p>
        </p:txBody>
      </p:sp>
      <p:sp>
        <p:nvSpPr>
          <p:cNvPr id="29699" name="CuadroTexto 2"/>
          <p:cNvSpPr txBox="1">
            <a:spLocks noChangeArrowheads="1"/>
          </p:cNvSpPr>
          <p:nvPr/>
        </p:nvSpPr>
        <p:spPr bwMode="auto">
          <a:xfrm>
            <a:off x="6683375" y="228600"/>
            <a:ext cx="4892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4000">
                <a:solidFill>
                  <a:srgbClr val="002060"/>
                </a:solidFill>
              </a:rPr>
              <a:t>DIGRESIÓN  TEMÁTICA</a:t>
            </a:r>
          </a:p>
        </p:txBody>
      </p:sp>
      <p:pic>
        <p:nvPicPr>
          <p:cNvPr id="2970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936625"/>
            <a:ext cx="1102995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39531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491" y="557288"/>
            <a:ext cx="10012217" cy="5786199"/>
          </a:xfrm>
          <a:prstGeom prst="rect">
            <a:avLst/>
          </a:prstGeom>
        </p:spPr>
        <p:txBody>
          <a:bodyPr wrap="square">
            <a:spAutoFit/>
          </a:bodyPr>
          <a:lstStyle/>
          <a:p>
            <a:r>
              <a:rPr lang="es-ES" sz="4000" dirty="0">
                <a:solidFill>
                  <a:srgbClr val="FF0000"/>
                </a:solidFill>
                <a:latin typeface="Times New Roman" panose="02020603050405020304" pitchFamily="18" charset="0"/>
              </a:rPr>
              <a:t>Irrelevancia semántica</a:t>
            </a:r>
          </a:p>
          <a:p>
            <a:r>
              <a:rPr lang="es-ES" dirty="0">
                <a:solidFill>
                  <a:srgbClr val="000000"/>
                </a:solidFill>
                <a:latin typeface="Times New Roman" panose="02020603050405020304" pitchFamily="18" charset="0"/>
              </a:rPr>
              <a:t>--------------------------------------------------------------------------------------------------------</a:t>
            </a:r>
          </a:p>
          <a:p>
            <a:pPr algn="just"/>
            <a:r>
              <a:rPr lang="es-ES" sz="2400" dirty="0">
                <a:solidFill>
                  <a:srgbClr val="000000"/>
                </a:solidFill>
                <a:latin typeface="Times New Roman" panose="02020603050405020304" pitchFamily="18" charset="0"/>
              </a:rPr>
              <a:t>Hay que comprobar que todas las ramas de la frase aporten información útil. A menudo algunas subordinadas y complementos del nombre (introducidos por de, por, a...) son muletillas de escaso o nulo significado . La frase gana claridad si se le poda la hojarasca seca y nos quedamos solamente con las palabras claves, con las hojas verdes y lustrosas</a:t>
            </a:r>
            <a:r>
              <a:rPr lang="es-ES" sz="2400" dirty="0" smtClean="0">
                <a:solidFill>
                  <a:srgbClr val="000000"/>
                </a:solidFill>
                <a:latin typeface="Times New Roman" panose="02020603050405020304" pitchFamily="18" charset="0"/>
              </a:rPr>
              <a:t>:</a:t>
            </a:r>
          </a:p>
          <a:p>
            <a:pPr algn="just"/>
            <a:endParaRPr lang="es-ES" sz="2400" dirty="0">
              <a:solidFill>
                <a:srgbClr val="000000"/>
              </a:solidFill>
              <a:latin typeface="Times New Roman" panose="02020603050405020304" pitchFamily="18" charset="0"/>
            </a:endParaRPr>
          </a:p>
          <a:p>
            <a:pPr algn="just"/>
            <a:r>
              <a:rPr lang="es-ES" sz="2400" dirty="0" smtClean="0">
                <a:solidFill>
                  <a:srgbClr val="000000"/>
                </a:solidFill>
                <a:latin typeface="Times New Roman" panose="02020603050405020304" pitchFamily="18" charset="0"/>
              </a:rPr>
              <a:t>EJERCICIO</a:t>
            </a:r>
          </a:p>
          <a:p>
            <a:pPr algn="just"/>
            <a:endParaRPr lang="es-ES" sz="2400" dirty="0">
              <a:solidFill>
                <a:srgbClr val="000000"/>
              </a:solidFill>
              <a:latin typeface="Times New Roman" panose="02020603050405020304" pitchFamily="18" charset="0"/>
            </a:endParaRPr>
          </a:p>
          <a:p>
            <a:pPr algn="just"/>
            <a:r>
              <a:rPr lang="es-ES" sz="2400" dirty="0">
                <a:solidFill>
                  <a:srgbClr val="000000"/>
                </a:solidFill>
                <a:latin typeface="Times New Roman" panose="02020603050405020304" pitchFamily="18" charset="0"/>
              </a:rPr>
              <a:t>Elimina todas las expresiones que contengan algún tipo de información inútil.</a:t>
            </a:r>
          </a:p>
          <a:p>
            <a:pPr algn="just"/>
            <a:r>
              <a:rPr lang="es-ES" sz="2400" dirty="0">
                <a:solidFill>
                  <a:srgbClr val="000000"/>
                </a:solidFill>
                <a:latin typeface="Times New Roman" panose="02020603050405020304" pitchFamily="18" charset="0"/>
              </a:rPr>
              <a:t>1. Un médico de un gran hospital londinense ha provocado una fuerte polémica al afirmar que está prepa-</a:t>
            </a:r>
            <a:r>
              <a:rPr lang="es-ES" sz="2400" dirty="0" err="1">
                <a:solidFill>
                  <a:srgbClr val="000000"/>
                </a:solidFill>
                <a:latin typeface="Times New Roman" panose="02020603050405020304" pitchFamily="18" charset="0"/>
              </a:rPr>
              <a:t>rado</a:t>
            </a:r>
            <a:r>
              <a:rPr lang="es-ES" sz="2400" dirty="0">
                <a:solidFill>
                  <a:srgbClr val="000000"/>
                </a:solidFill>
                <a:latin typeface="Times New Roman" panose="02020603050405020304" pitchFamily="18" charset="0"/>
              </a:rPr>
              <a:t> para utilizar un programa de ordenador diseñado para decidir qué pacientes deben ser atendidos prioritariamente en función de sus posibilidades de supervivencia</a:t>
            </a:r>
            <a:endParaRPr lang="es-E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66359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ángulo 1"/>
          <p:cNvSpPr>
            <a:spLocks noChangeArrowheads="1"/>
          </p:cNvSpPr>
          <p:nvPr/>
        </p:nvSpPr>
        <p:spPr bwMode="auto">
          <a:xfrm>
            <a:off x="842963" y="539750"/>
            <a:ext cx="100869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s-CL" sz="2400" b="1">
                <a:solidFill>
                  <a:srgbClr val="0070C0"/>
                </a:solidFill>
              </a:rPr>
              <a:t>TILDES EN LAS MAYÚSCULAS </a:t>
            </a:r>
            <a:endParaRPr lang="es-CL" sz="2400">
              <a:solidFill>
                <a:srgbClr val="0070C0"/>
              </a:solidFill>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r>
              <a:rPr lang="es-CL" sz="1800">
                <a:solidFill>
                  <a:srgbClr val="000000"/>
                </a:solidFill>
                <a:latin typeface="Helvetica Neue"/>
              </a:rPr>
              <a:t>“El empleo de la mayúscula no exime de poner tilde cuando así lo exijan las reglas de acentuación. Ejemplos: Álvaro, SÁNCHEZ” </a:t>
            </a: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r>
              <a:rPr lang="es-CL" sz="1800">
                <a:solidFill>
                  <a:srgbClr val="000000"/>
                </a:solidFill>
                <a:latin typeface="Helvetica Neue"/>
              </a:rPr>
              <a:t>“Las mayúsculas llevan tilde si les corresponde según las reglas dadas”. Ejemplos: África, PERÚ, BOGOTÁ. La Academia nunca ha establecido una norma en sentido contrario. </a:t>
            </a:r>
          </a:p>
          <a:p>
            <a:pPr algn="just" eaLnBrk="1" hangingPunct="1">
              <a:lnSpc>
                <a:spcPct val="100000"/>
              </a:lnSpc>
              <a:spcBef>
                <a:spcPct val="0"/>
              </a:spcBef>
              <a:buFontTx/>
              <a:buNone/>
            </a:pPr>
            <a:endParaRPr lang="es-CL" sz="1800">
              <a:solidFill>
                <a:srgbClr val="000000"/>
              </a:solidFill>
              <a:latin typeface="Helvetica Neue"/>
            </a:endParaRPr>
          </a:p>
          <a:p>
            <a:pPr algn="just" eaLnBrk="1" hangingPunct="1">
              <a:lnSpc>
                <a:spcPct val="100000"/>
              </a:lnSpc>
              <a:spcBef>
                <a:spcPct val="0"/>
              </a:spcBef>
              <a:buFontTx/>
              <a:buNone/>
            </a:pPr>
            <a:r>
              <a:rPr lang="es-CL" sz="1800">
                <a:solidFill>
                  <a:srgbClr val="000000"/>
                </a:solidFill>
                <a:latin typeface="Helvetica Neue"/>
              </a:rPr>
              <a:t>Álvaro (no Alvaro), África (Africa), PERIÓDICO (no PERIODICO </a:t>
            </a:r>
            <a:endParaRPr lang="es-CL" sz="1800"/>
          </a:p>
        </p:txBody>
      </p:sp>
      <p:pic>
        <p:nvPicPr>
          <p:cNvPr id="31747" name="Picture 2" descr="http://www.brunodangelo.com/wp-content/uploads/2010/07/tildes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930275"/>
            <a:ext cx="88074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035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3563" y="-79653"/>
            <a:ext cx="10704945" cy="6186309"/>
          </a:xfrm>
          <a:prstGeom prst="rect">
            <a:avLst/>
          </a:prstGeom>
        </p:spPr>
        <p:txBody>
          <a:bodyPr wrap="square">
            <a:spAutoFit/>
          </a:bodyPr>
          <a:lstStyle/>
          <a:p>
            <a:r>
              <a:rPr lang="es-ES" sz="3600" dirty="0">
                <a:solidFill>
                  <a:srgbClr val="FF0000"/>
                </a:solidFill>
              </a:rPr>
              <a:t>Abuso de negación y doble negación</a:t>
            </a:r>
          </a:p>
          <a:p>
            <a:r>
              <a:rPr lang="es-ES" dirty="0" smtClean="0"/>
              <a:t>----------------------------------------------------</a:t>
            </a:r>
            <a:endParaRPr lang="es-ES" dirty="0"/>
          </a:p>
          <a:p>
            <a:endParaRPr lang="es-ES" dirty="0"/>
          </a:p>
          <a:p>
            <a:r>
              <a:rPr lang="es-ES" dirty="0"/>
              <a:t>Cuanto más se simplifica, más se facilita. --José Martí</a:t>
            </a:r>
          </a:p>
          <a:p>
            <a:endParaRPr lang="es-ES" dirty="0"/>
          </a:p>
          <a:p>
            <a:r>
              <a:rPr lang="es-ES" dirty="0"/>
              <a:t>La negación o doble negación (aquí no hay nadie, no sabemos nada, no es imposible, .) es otro de los vicios comunes del lenguaje cotidiano. Aunque algunos lingüistas no objetan la negación doble ,porque usualmente no afecta el significado de la oración, en la práctica debe evitarse , porque la expresión positiva es más precisa, clara y concisa.</a:t>
            </a:r>
          </a:p>
          <a:p>
            <a:endParaRPr lang="es-ES" dirty="0"/>
          </a:p>
          <a:p>
            <a:r>
              <a:rPr lang="es-ES" dirty="0"/>
              <a:t>Elimina las negaciones :</a:t>
            </a:r>
          </a:p>
          <a:p>
            <a:endParaRPr lang="es-ES" dirty="0"/>
          </a:p>
          <a:p>
            <a:r>
              <a:rPr lang="es-ES" dirty="0"/>
              <a:t>· La estructura no está presente en ninguna de las especies.</a:t>
            </a:r>
          </a:p>
          <a:p>
            <a:endParaRPr lang="es-ES" dirty="0"/>
          </a:p>
          <a:p>
            <a:r>
              <a:rPr lang="es-ES" dirty="0"/>
              <a:t>· La bahía no tiene ningún tipo de contaminación.</a:t>
            </a:r>
          </a:p>
          <a:p>
            <a:endParaRPr lang="es-ES" dirty="0"/>
          </a:p>
          <a:p>
            <a:r>
              <a:rPr lang="es-ES" dirty="0"/>
              <a:t>· Las conclusiones no están confusas, por consiguiente, no hay problemas para no entenderlas.</a:t>
            </a:r>
          </a:p>
          <a:p>
            <a:endParaRPr lang="es-ES" dirty="0"/>
          </a:p>
          <a:p>
            <a:r>
              <a:rPr lang="es-ES" dirty="0"/>
              <a:t>· Esto no es conocido.</a:t>
            </a:r>
          </a:p>
          <a:p>
            <a:endParaRPr lang="es-ES" dirty="0"/>
          </a:p>
          <a:p>
            <a:r>
              <a:rPr lang="es-ES" dirty="0"/>
              <a:t>.--------------------------------------------------------------------------</a:t>
            </a:r>
            <a:endParaRPr lang="en-US" dirty="0"/>
          </a:p>
        </p:txBody>
      </p:sp>
    </p:spTree>
    <p:extLst>
      <p:ext uri="{BB962C8B-B14F-4D97-AF65-F5344CB8AC3E}">
        <p14:creationId xmlns:p14="http://schemas.microsoft.com/office/powerpoint/2010/main" val="18893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p:txBody>
          <a:bodyPr/>
          <a:lstStyle/>
          <a:p>
            <a:pPr algn="ctr" eaLnBrk="1" hangingPunct="1"/>
            <a:r>
              <a:rPr lang="es-CL" b="1" smtClean="0">
                <a:solidFill>
                  <a:schemeClr val="accent1"/>
                </a:solidFill>
              </a:rPr>
              <a:t>    </a:t>
            </a:r>
            <a:r>
              <a:rPr lang="es-CL" b="1" smtClean="0">
                <a:solidFill>
                  <a:srgbClr val="0070C0"/>
                </a:solidFill>
              </a:rPr>
              <a:t>¿ VAS  EN LA DIRECCIÓN  CORRECTA ?</a:t>
            </a:r>
          </a:p>
        </p:txBody>
      </p:sp>
      <p:pic>
        <p:nvPicPr>
          <p:cNvPr id="4099" name="Picture 2" descr="http://41grados.files.wordpress.com/2013/02/incoherenci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25575"/>
            <a:ext cx="12007850" cy="4894263"/>
          </a:xfrm>
        </p:spPr>
      </p:pic>
    </p:spTree>
    <p:extLst>
      <p:ext uri="{BB962C8B-B14F-4D97-AF65-F5344CB8AC3E}">
        <p14:creationId xmlns:p14="http://schemas.microsoft.com/office/powerpoint/2010/main" val="259811852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2036" y="788013"/>
            <a:ext cx="10150764" cy="5355312"/>
          </a:xfrm>
          <a:prstGeom prst="rect">
            <a:avLst/>
          </a:prstGeom>
        </p:spPr>
        <p:txBody>
          <a:bodyPr wrap="square">
            <a:spAutoFit/>
          </a:bodyPr>
          <a:lstStyle/>
          <a:p>
            <a:r>
              <a:rPr lang="es-ES" sz="2400" dirty="0">
                <a:solidFill>
                  <a:srgbClr val="FF0000"/>
                </a:solidFill>
                <a:latin typeface="Times New Roman" panose="02020603050405020304" pitchFamily="18" charset="0"/>
              </a:rPr>
              <a:t>ABUSO DE EXPRESIONES </a:t>
            </a:r>
            <a:r>
              <a:rPr lang="es-ES" sz="2400" dirty="0" smtClean="0">
                <a:solidFill>
                  <a:srgbClr val="FF0000"/>
                </a:solidFill>
                <a:latin typeface="Times New Roman" panose="02020603050405020304" pitchFamily="18" charset="0"/>
              </a:rPr>
              <a:t>LATINAS</a:t>
            </a:r>
          </a:p>
          <a:p>
            <a:endParaRPr lang="es-ES" dirty="0">
              <a:solidFill>
                <a:srgbClr val="000000"/>
              </a:solidFill>
              <a:latin typeface="Times New Roman" panose="02020603050405020304" pitchFamily="18" charset="0"/>
            </a:endParaRPr>
          </a:p>
          <a:p>
            <a:endParaRPr lang="es-ES" dirty="0">
              <a:solidFill>
                <a:srgbClr val="000000"/>
              </a:solidFill>
              <a:latin typeface="Times New Roman" panose="02020603050405020304" pitchFamily="18" charset="0"/>
            </a:endParaRPr>
          </a:p>
          <a:p>
            <a:r>
              <a:rPr lang="es-ES" dirty="0">
                <a:solidFill>
                  <a:srgbClr val="000000"/>
                </a:solidFill>
                <a:latin typeface="Times New Roman" panose="02020603050405020304" pitchFamily="18" charset="0"/>
              </a:rPr>
              <a:t>-------------------------------------------------------------------------------------------------------------------</a:t>
            </a:r>
          </a:p>
          <a:p>
            <a:r>
              <a:rPr lang="es-ES" sz="2400" dirty="0">
                <a:solidFill>
                  <a:srgbClr val="000000"/>
                </a:solidFill>
                <a:latin typeface="Times New Roman" panose="02020603050405020304" pitchFamily="18" charset="0"/>
              </a:rPr>
              <a:t>Emplea las siguientes locuciones latinas sólo si se emplean regularmente en tu campo. No las uses para impresionar al lector</a:t>
            </a:r>
            <a:r>
              <a:rPr lang="es-ES" sz="2400" dirty="0" smtClean="0">
                <a:solidFill>
                  <a:srgbClr val="000000"/>
                </a:solidFill>
                <a:latin typeface="Times New Roman" panose="02020603050405020304" pitchFamily="18" charset="0"/>
              </a:rPr>
              <a:t>.</a:t>
            </a:r>
          </a:p>
          <a:p>
            <a:endParaRPr lang="es-ES" sz="2400" dirty="0">
              <a:solidFill>
                <a:srgbClr val="000000"/>
              </a:solidFill>
              <a:latin typeface="Times New Roman" panose="02020603050405020304" pitchFamily="18" charset="0"/>
            </a:endParaRPr>
          </a:p>
          <a:p>
            <a:endParaRPr lang="es-ES" sz="2400" dirty="0">
              <a:solidFill>
                <a:srgbClr val="000000"/>
              </a:solidFill>
              <a:latin typeface="Times New Roman" panose="02020603050405020304" pitchFamily="18" charset="0"/>
            </a:endParaRPr>
          </a:p>
          <a:p>
            <a:r>
              <a:rPr lang="es-ES" sz="2400" dirty="0">
                <a:solidFill>
                  <a:srgbClr val="000000"/>
                </a:solidFill>
                <a:latin typeface="Times New Roman" panose="02020603050405020304" pitchFamily="18" charset="0"/>
              </a:rPr>
              <a:t>A posteriori- después</a:t>
            </a:r>
          </a:p>
          <a:p>
            <a:r>
              <a:rPr lang="es-ES" sz="2400" dirty="0">
                <a:solidFill>
                  <a:srgbClr val="000000"/>
                </a:solidFill>
                <a:latin typeface="Times New Roman" panose="02020603050405020304" pitchFamily="18" charset="0"/>
              </a:rPr>
              <a:t>A priori- antes</a:t>
            </a:r>
          </a:p>
          <a:p>
            <a:r>
              <a:rPr lang="es-ES" sz="2400" dirty="0">
                <a:solidFill>
                  <a:srgbClr val="000000"/>
                </a:solidFill>
                <a:latin typeface="Times New Roman" panose="02020603050405020304" pitchFamily="18" charset="0"/>
              </a:rPr>
              <a:t>Ab initio- al comienzo</a:t>
            </a:r>
          </a:p>
          <a:p>
            <a:r>
              <a:rPr lang="es-ES" sz="2400" dirty="0">
                <a:solidFill>
                  <a:srgbClr val="000000"/>
                </a:solidFill>
                <a:latin typeface="Times New Roman" panose="02020603050405020304" pitchFamily="18" charset="0"/>
              </a:rPr>
              <a:t>Ad libitum- a gusto, libremente</a:t>
            </a:r>
          </a:p>
          <a:p>
            <a:r>
              <a:rPr lang="es-ES" sz="2400" dirty="0">
                <a:solidFill>
                  <a:srgbClr val="000000"/>
                </a:solidFill>
                <a:latin typeface="Times New Roman" panose="02020603050405020304" pitchFamily="18" charset="0"/>
              </a:rPr>
              <a:t>De facto- de hecho</a:t>
            </a:r>
          </a:p>
          <a:p>
            <a:r>
              <a:rPr lang="es-ES" sz="2400" dirty="0">
                <a:solidFill>
                  <a:srgbClr val="000000"/>
                </a:solidFill>
                <a:latin typeface="Times New Roman" panose="02020603050405020304" pitchFamily="18" charset="0"/>
              </a:rPr>
              <a:t>Ex situ- fuera del lugar</a:t>
            </a:r>
          </a:p>
          <a:p>
            <a:r>
              <a:rPr lang="es-ES" sz="2400" dirty="0">
                <a:solidFill>
                  <a:srgbClr val="000000"/>
                </a:solidFill>
                <a:latin typeface="Times New Roman" panose="02020603050405020304" pitchFamily="18" charset="0"/>
              </a:rPr>
              <a:t>In situ- en el lugar</a:t>
            </a:r>
            <a:endParaRPr lang="es-E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7110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52583" y="2703343"/>
            <a:ext cx="8584508" cy="1961021"/>
          </a:xfrm>
          <a:prstGeom prst="rect">
            <a:avLst/>
          </a:prstGeom>
        </p:spPr>
      </p:pic>
      <p:sp>
        <p:nvSpPr>
          <p:cNvPr id="3" name="CuadroTexto 2"/>
          <p:cNvSpPr txBox="1"/>
          <p:nvPr/>
        </p:nvSpPr>
        <p:spPr>
          <a:xfrm>
            <a:off x="1477818" y="877454"/>
            <a:ext cx="10081734" cy="646331"/>
          </a:xfrm>
          <a:prstGeom prst="rect">
            <a:avLst/>
          </a:prstGeom>
          <a:noFill/>
        </p:spPr>
        <p:txBody>
          <a:bodyPr wrap="none" rtlCol="0">
            <a:spAutoFit/>
          </a:bodyPr>
          <a:lstStyle/>
          <a:p>
            <a:r>
              <a:rPr lang="es-ES" sz="3600" dirty="0" smtClean="0">
                <a:solidFill>
                  <a:srgbClr val="FF0000"/>
                </a:solidFill>
              </a:rPr>
              <a:t>CUIDADO CON EL USO DE ADJETIVOS  CALIFICATIVOS</a:t>
            </a:r>
            <a:endParaRPr lang="en-US" sz="3600" dirty="0">
              <a:solidFill>
                <a:srgbClr val="FF0000"/>
              </a:solidFill>
            </a:endParaRPr>
          </a:p>
        </p:txBody>
      </p:sp>
    </p:spTree>
    <p:extLst>
      <p:ext uri="{BB962C8B-B14F-4D97-AF65-F5344CB8AC3E}">
        <p14:creationId xmlns:p14="http://schemas.microsoft.com/office/powerpoint/2010/main" val="254277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5928" y="510968"/>
            <a:ext cx="9956800" cy="6001643"/>
          </a:xfrm>
          <a:prstGeom prst="rect">
            <a:avLst/>
          </a:prstGeom>
        </p:spPr>
        <p:txBody>
          <a:bodyPr wrap="square">
            <a:spAutoFit/>
          </a:bodyPr>
          <a:lstStyle/>
          <a:p>
            <a:r>
              <a:rPr lang="es-ES" b="1" dirty="0">
                <a:solidFill>
                  <a:srgbClr val="FF0000"/>
                </a:solidFill>
                <a:latin typeface="Times New Roman" panose="02020603050405020304" pitchFamily="18" charset="0"/>
              </a:rPr>
              <a:t>REDUNDANCIA </a:t>
            </a:r>
            <a:r>
              <a:rPr lang="es-ES" b="1" dirty="0" smtClean="0">
                <a:solidFill>
                  <a:srgbClr val="FF0000"/>
                </a:solidFill>
                <a:latin typeface="Times New Roman" panose="02020603050405020304" pitchFamily="18" charset="0"/>
              </a:rPr>
              <a:t>LÉXICA</a:t>
            </a:r>
          </a:p>
          <a:p>
            <a:endParaRPr lang="es-ES" b="1" dirty="0">
              <a:solidFill>
                <a:srgbClr val="FF0000"/>
              </a:solidFill>
              <a:latin typeface="Times New Roman" panose="02020603050405020304" pitchFamily="18" charset="0"/>
            </a:endParaRPr>
          </a:p>
          <a:p>
            <a:endParaRPr lang="es-ES" b="1" dirty="0">
              <a:solidFill>
                <a:srgbClr val="FF0000"/>
              </a:solidFill>
              <a:latin typeface="Times New Roman" panose="02020603050405020304" pitchFamily="18" charset="0"/>
            </a:endParaRPr>
          </a:p>
          <a:p>
            <a:r>
              <a:rPr lang="es-ES" dirty="0">
                <a:solidFill>
                  <a:srgbClr val="000000"/>
                </a:solidFill>
                <a:latin typeface="Times New Roman" panose="02020603050405020304" pitchFamily="18" charset="0"/>
              </a:rPr>
              <a:t>------------------------------------------------------------------------------------------------------------</a:t>
            </a:r>
          </a:p>
          <a:p>
            <a:r>
              <a:rPr lang="es-ES" sz="2400" dirty="0">
                <a:solidFill>
                  <a:srgbClr val="000000"/>
                </a:solidFill>
                <a:latin typeface="Times New Roman" panose="02020603050405020304" pitchFamily="18" charset="0"/>
              </a:rPr>
              <a:t>Consiste en repetir una palabra varias veces en el texto. Para eliminar esta redundancia puedes utilizar los siguientes mecanismos de sustitución léxica</a:t>
            </a:r>
            <a:r>
              <a:rPr lang="es-ES" sz="2400" dirty="0" smtClean="0">
                <a:solidFill>
                  <a:srgbClr val="000000"/>
                </a:solidFill>
                <a:latin typeface="Times New Roman" panose="02020603050405020304" pitchFamily="18" charset="0"/>
              </a:rPr>
              <a:t>:</a:t>
            </a:r>
          </a:p>
          <a:p>
            <a:endParaRPr lang="es-ES" sz="2400" dirty="0">
              <a:solidFill>
                <a:srgbClr val="000000"/>
              </a:solidFill>
              <a:latin typeface="Times New Roman" panose="02020603050405020304" pitchFamily="18" charset="0"/>
            </a:endParaRPr>
          </a:p>
          <a:p>
            <a:r>
              <a:rPr lang="es-ES" sz="2400" dirty="0">
                <a:solidFill>
                  <a:srgbClr val="000000"/>
                </a:solidFill>
                <a:latin typeface="Times New Roman" panose="02020603050405020304" pitchFamily="18" charset="0"/>
              </a:rPr>
              <a:t>a) Usar sinónimos</a:t>
            </a:r>
          </a:p>
          <a:p>
            <a:r>
              <a:rPr lang="es-ES" sz="2400" dirty="0">
                <a:solidFill>
                  <a:srgbClr val="000000"/>
                </a:solidFill>
                <a:latin typeface="Times New Roman" panose="02020603050405020304" pitchFamily="18" charset="0"/>
              </a:rPr>
              <a:t>b) Usar pronombres personales y mostrativos</a:t>
            </a:r>
          </a:p>
          <a:p>
            <a:r>
              <a:rPr lang="es-ES" sz="2400" dirty="0">
                <a:solidFill>
                  <a:srgbClr val="000000"/>
                </a:solidFill>
                <a:latin typeface="Times New Roman" panose="02020603050405020304" pitchFamily="18" charset="0"/>
              </a:rPr>
              <a:t>c) </a:t>
            </a:r>
            <a:r>
              <a:rPr lang="es-ES" sz="2400" dirty="0" smtClean="0">
                <a:solidFill>
                  <a:srgbClr val="000000"/>
                </a:solidFill>
                <a:latin typeface="Times New Roman" panose="02020603050405020304" pitchFamily="18" charset="0"/>
              </a:rPr>
              <a:t>Omisión del elemento</a:t>
            </a:r>
          </a:p>
          <a:p>
            <a:r>
              <a:rPr lang="es-ES" sz="2400" dirty="0" smtClean="0">
                <a:solidFill>
                  <a:srgbClr val="000000"/>
                </a:solidFill>
                <a:latin typeface="Times New Roman" panose="02020603050405020304" pitchFamily="18" charset="0"/>
              </a:rPr>
              <a:t>d) Usar sinónimos discursivos .</a:t>
            </a:r>
          </a:p>
          <a:p>
            <a:r>
              <a:rPr lang="es-ES" sz="2400" dirty="0" smtClean="0">
                <a:solidFill>
                  <a:srgbClr val="00B050"/>
                </a:solidFill>
                <a:latin typeface="Times New Roman" panose="02020603050405020304" pitchFamily="18" charset="0"/>
              </a:rPr>
              <a:t>Estos son elementos para generar cohesión textual</a:t>
            </a:r>
            <a:endParaRPr lang="es-ES" sz="2400" dirty="0">
              <a:solidFill>
                <a:srgbClr val="00B050"/>
              </a:solidFill>
              <a:latin typeface="Times New Roman" panose="02020603050405020304" pitchFamily="18" charset="0"/>
            </a:endParaRPr>
          </a:p>
          <a:p>
            <a:r>
              <a:rPr lang="es-ES" sz="2400" dirty="0">
                <a:solidFill>
                  <a:srgbClr val="000000"/>
                </a:solidFill>
                <a:latin typeface="Times New Roman" panose="02020603050405020304" pitchFamily="18" charset="0"/>
              </a:rPr>
              <a:t>Ejemplo incorrecto</a:t>
            </a:r>
            <a:r>
              <a:rPr lang="es-ES" sz="2400" dirty="0" smtClean="0">
                <a:solidFill>
                  <a:srgbClr val="000000"/>
                </a:solidFill>
                <a:latin typeface="Times New Roman" panose="02020603050405020304" pitchFamily="18" charset="0"/>
              </a:rPr>
              <a:t>:</a:t>
            </a:r>
          </a:p>
          <a:p>
            <a:endParaRPr lang="es-ES" sz="2400" dirty="0">
              <a:solidFill>
                <a:srgbClr val="000000"/>
              </a:solidFill>
              <a:latin typeface="Times New Roman" panose="02020603050405020304" pitchFamily="18" charset="0"/>
            </a:endParaRPr>
          </a:p>
          <a:p>
            <a:r>
              <a:rPr lang="es-ES" sz="2400" dirty="0">
                <a:solidFill>
                  <a:srgbClr val="000000"/>
                </a:solidFill>
                <a:latin typeface="Times New Roman" panose="02020603050405020304" pitchFamily="18" charset="0"/>
              </a:rPr>
              <a:t>Lo mejor desde el punto de vista de la </a:t>
            </a:r>
            <a:r>
              <a:rPr lang="es-ES" sz="2400" dirty="0">
                <a:solidFill>
                  <a:srgbClr val="FF0000"/>
                </a:solidFill>
                <a:latin typeface="Times New Roman" panose="02020603050405020304" pitchFamily="18" charset="0"/>
              </a:rPr>
              <a:t>escultura</a:t>
            </a:r>
            <a:r>
              <a:rPr lang="es-ES" sz="2400" dirty="0">
                <a:solidFill>
                  <a:srgbClr val="000000"/>
                </a:solidFill>
                <a:latin typeface="Times New Roman" panose="02020603050405020304" pitchFamily="18" charset="0"/>
              </a:rPr>
              <a:t> ha sido la cantidad de </a:t>
            </a:r>
            <a:r>
              <a:rPr lang="es-ES" sz="2400" dirty="0">
                <a:solidFill>
                  <a:srgbClr val="FF0000"/>
                </a:solidFill>
                <a:latin typeface="Times New Roman" panose="02020603050405020304" pitchFamily="18" charset="0"/>
              </a:rPr>
              <a:t>esculturas </a:t>
            </a:r>
            <a:r>
              <a:rPr lang="es-ES" sz="2400" dirty="0">
                <a:solidFill>
                  <a:srgbClr val="000000"/>
                </a:solidFill>
                <a:latin typeface="Times New Roman" panose="02020603050405020304" pitchFamily="18" charset="0"/>
              </a:rPr>
              <a:t>que se </a:t>
            </a:r>
            <a:r>
              <a:rPr lang="es-ES" sz="2400" b="1" dirty="0">
                <a:solidFill>
                  <a:srgbClr val="00B050"/>
                </a:solidFill>
                <a:latin typeface="Times New Roman" panose="02020603050405020304" pitchFamily="18" charset="0"/>
              </a:rPr>
              <a:t>han colocado </a:t>
            </a:r>
            <a:r>
              <a:rPr lang="es-ES" sz="2400" dirty="0">
                <a:solidFill>
                  <a:srgbClr val="000000"/>
                </a:solidFill>
                <a:latin typeface="Times New Roman" panose="02020603050405020304" pitchFamily="18" charset="0"/>
              </a:rPr>
              <a:t>en Barcelona, cuya obra más interesante ha sido “La caja de cerillas” y las excelentes</a:t>
            </a:r>
            <a:r>
              <a:rPr lang="es-ES" sz="2400" dirty="0">
                <a:solidFill>
                  <a:srgbClr val="FF0000"/>
                </a:solidFill>
                <a:latin typeface="Times New Roman" panose="02020603050405020304" pitchFamily="18" charset="0"/>
              </a:rPr>
              <a:t> esculturas </a:t>
            </a:r>
            <a:r>
              <a:rPr lang="es-ES" sz="2400" dirty="0">
                <a:solidFill>
                  <a:srgbClr val="000000"/>
                </a:solidFill>
                <a:latin typeface="Times New Roman" panose="02020603050405020304" pitchFamily="18" charset="0"/>
              </a:rPr>
              <a:t>que se </a:t>
            </a:r>
            <a:r>
              <a:rPr lang="es-ES" sz="2400" b="1" dirty="0">
                <a:solidFill>
                  <a:srgbClr val="00B050"/>
                </a:solidFill>
                <a:latin typeface="Times New Roman" panose="02020603050405020304" pitchFamily="18" charset="0"/>
              </a:rPr>
              <a:t>han colocado</a:t>
            </a:r>
            <a:endParaRPr lang="es-ES" sz="2400" b="1" i="0" dirty="0">
              <a:solidFill>
                <a:srgbClr val="00B050"/>
              </a:solidFill>
              <a:effectLst/>
              <a:latin typeface="Times New Roman" panose="02020603050405020304" pitchFamily="18" charset="0"/>
            </a:endParaRPr>
          </a:p>
        </p:txBody>
      </p:sp>
    </p:spTree>
    <p:extLst>
      <p:ext uri="{BB962C8B-B14F-4D97-AF65-F5344CB8AC3E}">
        <p14:creationId xmlns:p14="http://schemas.microsoft.com/office/powerpoint/2010/main" val="24796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4181" y="492542"/>
            <a:ext cx="10196945" cy="5878532"/>
          </a:xfrm>
          <a:prstGeom prst="rect">
            <a:avLst/>
          </a:prstGeom>
        </p:spPr>
        <p:txBody>
          <a:bodyPr wrap="square">
            <a:spAutoFit/>
          </a:bodyPr>
          <a:lstStyle/>
          <a:p>
            <a:r>
              <a:rPr lang="es-ES" sz="2800" dirty="0">
                <a:solidFill>
                  <a:srgbClr val="FF0000"/>
                </a:solidFill>
                <a:latin typeface="Times New Roman" panose="02020603050405020304" pitchFamily="18" charset="0"/>
              </a:rPr>
              <a:t>Longitud de las </a:t>
            </a:r>
            <a:r>
              <a:rPr lang="es-ES" sz="2800" dirty="0" smtClean="0">
                <a:solidFill>
                  <a:srgbClr val="FF0000"/>
                </a:solidFill>
                <a:latin typeface="Times New Roman" panose="02020603050405020304" pitchFamily="18" charset="0"/>
              </a:rPr>
              <a:t>Oraciones</a:t>
            </a:r>
          </a:p>
          <a:p>
            <a:endParaRPr lang="es-ES" dirty="0">
              <a:solidFill>
                <a:srgbClr val="000000"/>
              </a:solidFill>
              <a:latin typeface="Times New Roman" panose="02020603050405020304" pitchFamily="18" charset="0"/>
            </a:endParaRPr>
          </a:p>
          <a:p>
            <a:endParaRPr lang="es-ES" dirty="0">
              <a:solidFill>
                <a:srgbClr val="000000"/>
              </a:solidFill>
              <a:latin typeface="Times New Roman" panose="02020603050405020304" pitchFamily="18" charset="0"/>
            </a:endParaRPr>
          </a:p>
          <a:p>
            <a:pPr algn="just"/>
            <a:r>
              <a:rPr lang="es-ES" sz="2400" dirty="0">
                <a:solidFill>
                  <a:srgbClr val="000000"/>
                </a:solidFill>
                <a:latin typeface="Times New Roman" panose="02020603050405020304" pitchFamily="18" charset="0"/>
              </a:rPr>
              <a:t>Las oraciones largas son por lo general más difíciles de entender que las oraciones cortas. Un estudio realizado hace años encontró que las revistas más fáciles de entender usan consistentemente oraciones más cortas. Esta tabla presenta el promedio de palabras por oración para cuatro publicaciones</a:t>
            </a:r>
            <a:r>
              <a:rPr lang="es-ES" sz="2400" dirty="0" smtClean="0">
                <a:solidFill>
                  <a:srgbClr val="000000"/>
                </a:solidFill>
                <a:latin typeface="Times New Roman" panose="02020603050405020304" pitchFamily="18" charset="0"/>
              </a:rPr>
              <a:t>.</a:t>
            </a:r>
          </a:p>
          <a:p>
            <a:pPr algn="just"/>
            <a:endParaRPr lang="es-ES" sz="2400" dirty="0">
              <a:solidFill>
                <a:srgbClr val="000000"/>
              </a:solidFill>
              <a:latin typeface="Times New Roman" panose="02020603050405020304" pitchFamily="18" charset="0"/>
            </a:endParaRPr>
          </a:p>
          <a:p>
            <a:pPr algn="just"/>
            <a:r>
              <a:rPr lang="es-ES" sz="2400" dirty="0" err="1">
                <a:solidFill>
                  <a:srgbClr val="000000"/>
                </a:solidFill>
                <a:latin typeface="Times New Roman" panose="02020603050405020304" pitchFamily="18" charset="0"/>
              </a:rPr>
              <a:t>Reader's</a:t>
            </a:r>
            <a:r>
              <a:rPr lang="es-ES" sz="2400" dirty="0">
                <a:solidFill>
                  <a:srgbClr val="000000"/>
                </a:solidFill>
                <a:latin typeface="Times New Roman" panose="02020603050405020304" pitchFamily="18" charset="0"/>
              </a:rPr>
              <a:t> </a:t>
            </a:r>
            <a:r>
              <a:rPr lang="es-ES" sz="2400" dirty="0" err="1">
                <a:solidFill>
                  <a:srgbClr val="000000"/>
                </a:solidFill>
                <a:latin typeface="Times New Roman" panose="02020603050405020304" pitchFamily="18" charset="0"/>
              </a:rPr>
              <a:t>Digest</a:t>
            </a:r>
            <a:r>
              <a:rPr lang="es-ES" sz="2400" dirty="0">
                <a:solidFill>
                  <a:srgbClr val="000000"/>
                </a:solidFill>
                <a:latin typeface="Times New Roman" panose="02020603050405020304" pitchFamily="18" charset="0"/>
              </a:rPr>
              <a:t> 15</a:t>
            </a:r>
          </a:p>
          <a:p>
            <a:pPr algn="just"/>
            <a:r>
              <a:rPr lang="es-ES" sz="2400" dirty="0">
                <a:solidFill>
                  <a:srgbClr val="000000"/>
                </a:solidFill>
                <a:latin typeface="Times New Roman" panose="02020603050405020304" pitchFamily="18" charset="0"/>
              </a:rPr>
              <a:t>Newsweek 17</a:t>
            </a:r>
          </a:p>
          <a:p>
            <a:pPr algn="just"/>
            <a:r>
              <a:rPr lang="es-ES" sz="2400" dirty="0">
                <a:solidFill>
                  <a:srgbClr val="000000"/>
                </a:solidFill>
                <a:latin typeface="Times New Roman" panose="02020603050405020304" pitchFamily="18" charset="0"/>
              </a:rPr>
              <a:t>Revistas Científicas 25</a:t>
            </a:r>
          </a:p>
          <a:p>
            <a:pPr algn="just"/>
            <a:r>
              <a:rPr lang="es-ES" sz="2400" dirty="0">
                <a:solidFill>
                  <a:srgbClr val="000000"/>
                </a:solidFill>
                <a:latin typeface="Times New Roman" panose="02020603050405020304" pitchFamily="18" charset="0"/>
              </a:rPr>
              <a:t>Documentos Legales </a:t>
            </a:r>
            <a:r>
              <a:rPr lang="es-ES" sz="2400" dirty="0" smtClean="0">
                <a:solidFill>
                  <a:srgbClr val="000000"/>
                </a:solidFill>
                <a:latin typeface="Times New Roman" panose="02020603050405020304" pitchFamily="18" charset="0"/>
              </a:rPr>
              <a:t>55</a:t>
            </a:r>
          </a:p>
          <a:p>
            <a:pPr algn="just"/>
            <a:endParaRPr lang="es-ES" sz="2400" dirty="0">
              <a:solidFill>
                <a:srgbClr val="000000"/>
              </a:solidFill>
              <a:latin typeface="Times New Roman" panose="02020603050405020304" pitchFamily="18" charset="0"/>
            </a:endParaRPr>
          </a:p>
          <a:p>
            <a:pPr algn="just"/>
            <a:r>
              <a:rPr lang="es-ES" sz="2400" dirty="0">
                <a:solidFill>
                  <a:srgbClr val="000000"/>
                </a:solidFill>
                <a:latin typeface="Times New Roman" panose="02020603050405020304" pitchFamily="18" charset="0"/>
              </a:rPr>
              <a:t>Aunque se recomienda que las oraciones promedien unas 20 palabras, se puede mantener un buen ritmo en la lectura y evitar la monotonía si se alternan oraciones de ese largo con oraciones cortas y oraciones largas</a:t>
            </a:r>
            <a:r>
              <a:rPr lang="es-ES" sz="2400" dirty="0" smtClean="0">
                <a:solidFill>
                  <a:srgbClr val="000000"/>
                </a:solidFill>
                <a:latin typeface="Times New Roman" panose="02020603050405020304" pitchFamily="18" charset="0"/>
              </a:rPr>
              <a:t>.</a:t>
            </a:r>
            <a:endParaRPr lang="es-ES"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83441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4473" y="612845"/>
            <a:ext cx="10160000" cy="4739759"/>
          </a:xfrm>
          <a:prstGeom prst="rect">
            <a:avLst/>
          </a:prstGeom>
        </p:spPr>
        <p:txBody>
          <a:bodyPr wrap="square">
            <a:spAutoFit/>
          </a:bodyPr>
          <a:lstStyle/>
          <a:p>
            <a:r>
              <a:rPr lang="es-ES" sz="2400" dirty="0">
                <a:solidFill>
                  <a:srgbClr val="FF0000"/>
                </a:solidFill>
                <a:latin typeface="Times New Roman" panose="02020603050405020304" pitchFamily="18" charset="0"/>
              </a:rPr>
              <a:t>CAMBIO DE SUJETO DE REDACCIÓN</a:t>
            </a:r>
            <a:r>
              <a:rPr lang="es-ES" dirty="0">
                <a:solidFill>
                  <a:srgbClr val="000000"/>
                </a:solidFill>
                <a:latin typeface="Times New Roman" panose="02020603050405020304" pitchFamily="18" charset="0"/>
              </a:rPr>
              <a:t>: Primera persona singular, plural o impersonal.</a:t>
            </a:r>
          </a:p>
          <a:p>
            <a:r>
              <a:rPr lang="es-ES" dirty="0">
                <a:solidFill>
                  <a:srgbClr val="000000"/>
                </a:solidFill>
                <a:latin typeface="Times New Roman" panose="02020603050405020304" pitchFamily="18" charset="0"/>
              </a:rPr>
              <a:t>----------------------------------------------------------------------------------------------------------</a:t>
            </a:r>
          </a:p>
          <a:p>
            <a:pPr algn="just"/>
            <a:r>
              <a:rPr lang="es-ES" sz="2000" dirty="0">
                <a:solidFill>
                  <a:srgbClr val="000000"/>
                </a:solidFill>
                <a:latin typeface="Times New Roman" panose="02020603050405020304" pitchFamily="18" charset="0"/>
              </a:rPr>
              <a:t>El uso de la tercera persona (el autor encontró en vez de yo encontré) es una tradición muy arraigada en la redacción. Sin embargo, muchos editores y organizaciones </a:t>
            </a:r>
            <a:r>
              <a:rPr lang="es-ES" sz="2000" dirty="0" smtClean="0">
                <a:solidFill>
                  <a:srgbClr val="000000"/>
                </a:solidFill>
                <a:latin typeface="Times New Roman" panose="02020603050405020304" pitchFamily="18" charset="0"/>
              </a:rPr>
              <a:t>recomiendan </a:t>
            </a:r>
            <a:r>
              <a:rPr lang="es-ES" sz="2000" dirty="0">
                <a:solidFill>
                  <a:srgbClr val="000000"/>
                </a:solidFill>
                <a:latin typeface="Times New Roman" panose="02020603050405020304" pitchFamily="18" charset="0"/>
              </a:rPr>
              <a:t>el uso de la primera persona, porque produce una redacción más precisa y, porque presenta al autor como un participante activo en la investigación. Compara estas dos oraciones</a:t>
            </a:r>
            <a:r>
              <a:rPr lang="es-ES" sz="2000" dirty="0" smtClean="0">
                <a:solidFill>
                  <a:srgbClr val="000000"/>
                </a:solidFill>
                <a:latin typeface="Times New Roman" panose="02020603050405020304" pitchFamily="18" charset="0"/>
              </a:rPr>
              <a:t>:</a:t>
            </a:r>
          </a:p>
          <a:p>
            <a:pPr algn="just"/>
            <a:endParaRPr lang="es-ES" sz="2000" dirty="0">
              <a:solidFill>
                <a:srgbClr val="000000"/>
              </a:solidFill>
              <a:latin typeface="Times New Roman" panose="02020603050405020304" pitchFamily="18" charset="0"/>
            </a:endParaRPr>
          </a:p>
          <a:p>
            <a:pPr algn="just"/>
            <a:r>
              <a:rPr lang="es-ES" sz="2000" dirty="0">
                <a:solidFill>
                  <a:srgbClr val="000000"/>
                </a:solidFill>
                <a:latin typeface="Times New Roman" panose="02020603050405020304" pitchFamily="18" charset="0"/>
              </a:rPr>
              <a:t>1. El autor del presente trabajo considera que la hipótesis está correcta. Considero que la hipótesis está correcta.</a:t>
            </a:r>
          </a:p>
          <a:p>
            <a:pPr algn="just"/>
            <a:r>
              <a:rPr lang="es-ES" sz="2000" dirty="0">
                <a:solidFill>
                  <a:srgbClr val="000000"/>
                </a:solidFill>
                <a:latin typeface="Times New Roman" panose="02020603050405020304" pitchFamily="18" charset="0"/>
              </a:rPr>
              <a:t>2. Los autores de este artículo están de acuerdo. Estamos de acuerdo.</a:t>
            </a:r>
          </a:p>
          <a:p>
            <a:pPr algn="just"/>
            <a:endParaRPr lang="es-ES" sz="2000" dirty="0" smtClean="0">
              <a:solidFill>
                <a:srgbClr val="000000"/>
              </a:solidFill>
              <a:latin typeface="Times New Roman" panose="02020603050405020304" pitchFamily="18" charset="0"/>
            </a:endParaRPr>
          </a:p>
          <a:p>
            <a:pPr algn="just"/>
            <a:r>
              <a:rPr lang="es-ES" sz="2000" b="1" dirty="0" smtClean="0">
                <a:solidFill>
                  <a:srgbClr val="000000"/>
                </a:solidFill>
                <a:latin typeface="Times New Roman" panose="02020603050405020304" pitchFamily="18" charset="0"/>
              </a:rPr>
              <a:t>El </a:t>
            </a:r>
            <a:r>
              <a:rPr lang="es-ES" sz="2000" b="1" dirty="0">
                <a:solidFill>
                  <a:srgbClr val="000000"/>
                </a:solidFill>
                <a:latin typeface="Times New Roman" panose="02020603050405020304" pitchFamily="18" charset="0"/>
              </a:rPr>
              <a:t>error consiste en la mezclar varios sujetos de enunciación al redactar. </a:t>
            </a:r>
            <a:r>
              <a:rPr lang="es-ES" sz="2000" dirty="0">
                <a:solidFill>
                  <a:srgbClr val="000000"/>
                </a:solidFill>
                <a:latin typeface="Times New Roman" panose="02020603050405020304" pitchFamily="18" charset="0"/>
              </a:rPr>
              <a:t>Ejemplo</a:t>
            </a:r>
            <a:r>
              <a:rPr lang="es-ES" sz="2000" dirty="0" smtClean="0">
                <a:solidFill>
                  <a:srgbClr val="000000"/>
                </a:solidFill>
                <a:latin typeface="Times New Roman" panose="02020603050405020304" pitchFamily="18" charset="0"/>
              </a:rPr>
              <a:t>:</a:t>
            </a:r>
          </a:p>
          <a:p>
            <a:pPr algn="just"/>
            <a:endParaRPr lang="es-ES" sz="2000" dirty="0">
              <a:solidFill>
                <a:srgbClr val="000000"/>
              </a:solidFill>
              <a:latin typeface="Times New Roman" panose="02020603050405020304" pitchFamily="18" charset="0"/>
            </a:endParaRPr>
          </a:p>
          <a:p>
            <a:pPr algn="just"/>
            <a:r>
              <a:rPr lang="es-ES" sz="2000" dirty="0">
                <a:solidFill>
                  <a:srgbClr val="000000"/>
                </a:solidFill>
                <a:latin typeface="Times New Roman" panose="02020603050405020304" pitchFamily="18" charset="0"/>
              </a:rPr>
              <a:t>El trabajo se realizó según el proyecto original. No incluí el modelo tradicional , por cuanto su aporte era nulo. Sin embargo, pensamos que la investigación dio los resultados esperados</a:t>
            </a:r>
            <a:endParaRPr lang="es-ES"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54161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3636" y="612845"/>
            <a:ext cx="10298546" cy="5847755"/>
          </a:xfrm>
          <a:prstGeom prst="rect">
            <a:avLst/>
          </a:prstGeom>
        </p:spPr>
        <p:txBody>
          <a:bodyPr wrap="square">
            <a:spAutoFit/>
          </a:bodyPr>
          <a:lstStyle/>
          <a:p>
            <a:r>
              <a:rPr lang="es-ES" sz="3600" dirty="0">
                <a:solidFill>
                  <a:srgbClr val="FF0000"/>
                </a:solidFill>
                <a:latin typeface="Times New Roman" panose="02020603050405020304" pitchFamily="18" charset="0"/>
              </a:rPr>
              <a:t>Verbosidad</a:t>
            </a:r>
          </a:p>
          <a:p>
            <a:r>
              <a:rPr lang="es-ES" dirty="0">
                <a:solidFill>
                  <a:srgbClr val="000000"/>
                </a:solidFill>
                <a:latin typeface="Times New Roman" panose="02020603050405020304" pitchFamily="18" charset="0"/>
              </a:rPr>
              <a:t>---------------------------------------------------------------------------------------------------------</a:t>
            </a:r>
          </a:p>
          <a:p>
            <a:pPr algn="just"/>
            <a:r>
              <a:rPr lang="es-ES" sz="2000" dirty="0">
                <a:solidFill>
                  <a:srgbClr val="000000"/>
                </a:solidFill>
                <a:latin typeface="Times New Roman" panose="02020603050405020304" pitchFamily="18" charset="0"/>
              </a:rPr>
              <a:t>El uso excesivo de palabras es una falta sumamente común que atenta contra la claridad del texto y encarece la publicación. Este vicio seguramente deriva de la palabrería excesiva que usamos al hablar. En los siguientes ejemplos, la segunda oración dice exactamente lo mismo que la primera, pero es más corta y fácil de entender</a:t>
            </a:r>
            <a:r>
              <a:rPr lang="es-ES" sz="2000" dirty="0" smtClean="0">
                <a:solidFill>
                  <a:srgbClr val="000000"/>
                </a:solidFill>
                <a:latin typeface="Times New Roman" panose="02020603050405020304" pitchFamily="18" charset="0"/>
              </a:rPr>
              <a:t>.</a:t>
            </a:r>
          </a:p>
          <a:p>
            <a:pPr algn="just"/>
            <a:endParaRPr lang="es-ES" sz="2000" dirty="0">
              <a:solidFill>
                <a:srgbClr val="000000"/>
              </a:solidFill>
              <a:latin typeface="Times New Roman" panose="02020603050405020304" pitchFamily="18" charset="0"/>
            </a:endParaRPr>
          </a:p>
          <a:p>
            <a:pPr algn="just"/>
            <a:r>
              <a:rPr lang="es-ES" sz="2000" dirty="0">
                <a:solidFill>
                  <a:srgbClr val="000000"/>
                </a:solidFill>
                <a:latin typeface="Times New Roman" panose="02020603050405020304" pitchFamily="18" charset="0"/>
              </a:rPr>
              <a:t>1. El análisis dio un resultado positivo para la prueba. El análisis dio un resultado positivo.</a:t>
            </a:r>
          </a:p>
          <a:p>
            <a:pPr algn="just"/>
            <a:r>
              <a:rPr lang="es-ES" sz="2000" dirty="0">
                <a:solidFill>
                  <a:srgbClr val="000000"/>
                </a:solidFill>
                <a:latin typeface="Times New Roman" panose="02020603050405020304" pitchFamily="18" charset="0"/>
              </a:rPr>
              <a:t>2. Los suelos tropicales tienen un bajo contenido de materia orgánica. Los suelos tropicales tienen poca materia orgánica</a:t>
            </a:r>
            <a:r>
              <a:rPr lang="es-ES" sz="2000" dirty="0" smtClean="0">
                <a:solidFill>
                  <a:srgbClr val="000000"/>
                </a:solidFill>
                <a:latin typeface="Times New Roman" panose="02020603050405020304" pitchFamily="18" charset="0"/>
              </a:rPr>
              <a:t>.</a:t>
            </a:r>
          </a:p>
          <a:p>
            <a:pPr algn="just"/>
            <a:endParaRPr lang="es-ES" sz="2000" dirty="0">
              <a:solidFill>
                <a:srgbClr val="000000"/>
              </a:solidFill>
              <a:latin typeface="Times New Roman" panose="02020603050405020304" pitchFamily="18" charset="0"/>
            </a:endParaRPr>
          </a:p>
          <a:p>
            <a:pPr algn="just"/>
            <a:r>
              <a:rPr lang="es-ES" sz="2000" dirty="0">
                <a:solidFill>
                  <a:srgbClr val="000000"/>
                </a:solidFill>
                <a:latin typeface="Times New Roman" panose="02020603050405020304" pitchFamily="18" charset="0"/>
              </a:rPr>
              <a:t>Las siguientes frases verbosas abundan en la comunicación oral y escrita</a:t>
            </a:r>
            <a:r>
              <a:rPr lang="es-ES" sz="2000" dirty="0" smtClean="0">
                <a:solidFill>
                  <a:srgbClr val="000000"/>
                </a:solidFill>
                <a:latin typeface="Times New Roman" panose="02020603050405020304" pitchFamily="18" charset="0"/>
              </a:rPr>
              <a:t>.</a:t>
            </a:r>
          </a:p>
          <a:p>
            <a:pPr algn="just"/>
            <a:endParaRPr lang="es-ES" sz="2000" dirty="0">
              <a:solidFill>
                <a:srgbClr val="000000"/>
              </a:solidFill>
              <a:latin typeface="Times New Roman" panose="02020603050405020304" pitchFamily="18" charset="0"/>
            </a:endParaRPr>
          </a:p>
          <a:p>
            <a:pPr algn="just"/>
            <a:r>
              <a:rPr lang="es-ES" sz="2000" dirty="0">
                <a:solidFill>
                  <a:srgbClr val="000000"/>
                </a:solidFill>
                <a:latin typeface="Times New Roman" panose="02020603050405020304" pitchFamily="18" charset="0"/>
              </a:rPr>
              <a:t>A pesar del hecho= Aunque</a:t>
            </a:r>
          </a:p>
          <a:p>
            <a:pPr algn="just"/>
            <a:r>
              <a:rPr lang="es-ES" sz="2000" dirty="0">
                <a:solidFill>
                  <a:srgbClr val="000000"/>
                </a:solidFill>
                <a:latin typeface="Times New Roman" panose="02020603050405020304" pitchFamily="18" charset="0"/>
              </a:rPr>
              <a:t>Durante el transcurso= Durante</a:t>
            </a:r>
          </a:p>
          <a:p>
            <a:pPr algn="just"/>
            <a:r>
              <a:rPr lang="es-ES" sz="2000" dirty="0">
                <a:solidFill>
                  <a:srgbClr val="000000"/>
                </a:solidFill>
                <a:latin typeface="Times New Roman" panose="02020603050405020304" pitchFamily="18" charset="0"/>
              </a:rPr>
              <a:t>Es capaz de= Puede</a:t>
            </a:r>
          </a:p>
          <a:p>
            <a:pPr algn="just"/>
            <a:r>
              <a:rPr lang="es-ES" sz="2000" dirty="0">
                <a:solidFill>
                  <a:srgbClr val="000000"/>
                </a:solidFill>
                <a:latin typeface="Times New Roman" panose="02020603050405020304" pitchFamily="18" charset="0"/>
              </a:rPr>
              <a:t>Esto lo que quiere decir es que= Esto indica que</a:t>
            </a:r>
          </a:p>
          <a:p>
            <a:pPr algn="just"/>
            <a:r>
              <a:rPr lang="es-ES" sz="2000" dirty="0">
                <a:solidFill>
                  <a:srgbClr val="000000"/>
                </a:solidFill>
                <a:latin typeface="Times New Roman" panose="02020603050405020304" pitchFamily="18" charset="0"/>
              </a:rPr>
              <a:t>Inhibir de alguna manera= </a:t>
            </a:r>
            <a:r>
              <a:rPr lang="es-ES" sz="2000" dirty="0" err="1">
                <a:solidFill>
                  <a:srgbClr val="000000"/>
                </a:solidFill>
                <a:latin typeface="Times New Roman" panose="02020603050405020304" pitchFamily="18" charset="0"/>
              </a:rPr>
              <a:t>Inhibi</a:t>
            </a:r>
            <a:endParaRPr lang="es-ES"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672906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572" y="440651"/>
            <a:ext cx="9897228" cy="5830840"/>
          </a:xfrm>
          <a:prstGeom prst="rect">
            <a:avLst/>
          </a:prstGeom>
        </p:spPr>
      </p:pic>
    </p:spTree>
    <p:extLst>
      <p:ext uri="{BB962C8B-B14F-4D97-AF65-F5344CB8AC3E}">
        <p14:creationId xmlns:p14="http://schemas.microsoft.com/office/powerpoint/2010/main" val="3535265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ángulo 2"/>
          <p:cNvSpPr>
            <a:spLocks noChangeArrowheads="1"/>
          </p:cNvSpPr>
          <p:nvPr/>
        </p:nvSpPr>
        <p:spPr bwMode="auto">
          <a:xfrm>
            <a:off x="1103313" y="4140200"/>
            <a:ext cx="94122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ES" sz="1800" dirty="0">
                <a:latin typeface="Times New Roman" panose="02020603050405020304" pitchFamily="18" charset="0"/>
                <a:cs typeface="Times New Roman" panose="02020603050405020304" pitchFamily="18" charset="0"/>
              </a:rPr>
              <a:t> </a:t>
            </a:r>
            <a:endParaRPr lang="es-CL" sz="1200" dirty="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es-ES" sz="2400" dirty="0">
                <a:cs typeface="Times New Roman" panose="02020603050405020304" pitchFamily="18" charset="0"/>
              </a:rPr>
              <a:t>Muchas organizaciones sociales emplean </a:t>
            </a:r>
            <a:r>
              <a:rPr lang="es-ES" sz="2400" dirty="0" err="1">
                <a:cs typeface="Times New Roman" panose="02020603050405020304" pitchFamily="18" charset="0"/>
              </a:rPr>
              <a:t>siglas.El</a:t>
            </a:r>
            <a:r>
              <a:rPr lang="es-ES" sz="2400" dirty="0">
                <a:cs typeface="Times New Roman" panose="02020603050405020304" pitchFamily="18" charset="0"/>
              </a:rPr>
              <a:t>  redactor debe escribir en la primera referencia el nombre completo, poner entre paréntesis las siglas y en el resto del texto emplear indistintamente las siglas o el nombre. Ejemplo: “Ayer se reunió la Coordinadora Nacional de Trabajadores de la Educación (CNTE)”.</a:t>
            </a:r>
            <a:endParaRPr lang="es-CL" sz="2400" dirty="0">
              <a:cs typeface="Times New Roman" panose="02020603050405020304" pitchFamily="18" charset="0"/>
            </a:endParaRPr>
          </a:p>
          <a:p>
            <a:pPr algn="just" eaLnBrk="1" hangingPunct="1">
              <a:lnSpc>
                <a:spcPct val="100000"/>
              </a:lnSpc>
              <a:spcBef>
                <a:spcPct val="0"/>
              </a:spcBef>
              <a:buFontTx/>
              <a:buNone/>
            </a:pPr>
            <a:r>
              <a:rPr lang="es-ES" sz="2400" i="1" dirty="0">
                <a:cs typeface="Times New Roman" panose="02020603050405020304" pitchFamily="18" charset="0"/>
              </a:rPr>
              <a:t> </a:t>
            </a:r>
            <a:endParaRPr lang="es-CL" sz="2400" dirty="0">
              <a:cs typeface="Times New Roman" panose="02020603050405020304" pitchFamily="18" charset="0"/>
            </a:endParaRPr>
          </a:p>
        </p:txBody>
      </p:sp>
      <p:sp>
        <p:nvSpPr>
          <p:cNvPr id="32771" name="Rectángulo 3"/>
          <p:cNvSpPr>
            <a:spLocks noChangeArrowheads="1"/>
          </p:cNvSpPr>
          <p:nvPr/>
        </p:nvSpPr>
        <p:spPr bwMode="auto">
          <a:xfrm>
            <a:off x="4633913" y="434975"/>
            <a:ext cx="5010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ES">
                <a:solidFill>
                  <a:srgbClr val="0070C0"/>
                </a:solidFill>
                <a:latin typeface="Times New Roman" panose="02020603050405020304" pitchFamily="18" charset="0"/>
                <a:cs typeface="Times New Roman" panose="02020603050405020304" pitchFamily="18" charset="0"/>
              </a:rPr>
              <a:t>NO ABUSAR DE LAS SIGLAS.</a:t>
            </a:r>
            <a:endParaRPr lang="es-CL">
              <a:solidFill>
                <a:srgbClr val="0070C0"/>
              </a:solidFill>
              <a:latin typeface="Times New Roman" panose="02020603050405020304" pitchFamily="18" charset="0"/>
              <a:cs typeface="Times New Roman" panose="02020603050405020304" pitchFamily="18" charset="0"/>
            </a:endParaRPr>
          </a:p>
        </p:txBody>
      </p:sp>
      <p:pic>
        <p:nvPicPr>
          <p:cNvPr id="32772" name="Picture 2" descr="https://encrypted-tbn1.gstatic.com/images?q=tbn:ANd9GcSKdFrMCuWAQA0waTwUF03ZMuzrldhoeHWxYmKyahHJ1_XNXH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158875"/>
            <a:ext cx="9331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3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ángulo 1"/>
          <p:cNvSpPr>
            <a:spLocks noChangeArrowheads="1"/>
          </p:cNvSpPr>
          <p:nvPr/>
        </p:nvSpPr>
        <p:spPr bwMode="auto">
          <a:xfrm>
            <a:off x="1062038" y="4521200"/>
            <a:ext cx="104489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endParaRPr lang="es-CL" sz="1200" dirty="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FontTx/>
              <a:buNone/>
            </a:pPr>
            <a:r>
              <a:rPr lang="es-ES" sz="1800" dirty="0">
                <a:latin typeface="Times New Roman" panose="02020603050405020304" pitchFamily="18" charset="0"/>
                <a:cs typeface="Times New Roman" panose="02020603050405020304" pitchFamily="18" charset="0"/>
              </a:rPr>
              <a:t> </a:t>
            </a:r>
            <a:endParaRPr lang="es-CL" sz="1200" dirty="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s-ES" sz="3200" dirty="0"/>
              <a:t>Los expertos señalan que </a:t>
            </a:r>
            <a:r>
              <a:rPr lang="es-ES" sz="3200" dirty="0" smtClean="0"/>
              <a:t>en periodismo la extensión </a:t>
            </a:r>
            <a:r>
              <a:rPr lang="es-ES" sz="3200" dirty="0" smtClean="0"/>
              <a:t>, dependiendo del texto, va </a:t>
            </a:r>
            <a:r>
              <a:rPr lang="es-ES" sz="3200" dirty="0" smtClean="0"/>
              <a:t>desde las 3 –5  </a:t>
            </a:r>
            <a:r>
              <a:rPr lang="es-ES" sz="3200" dirty="0" smtClean="0"/>
              <a:t>líneas ( noticia)  </a:t>
            </a:r>
            <a:r>
              <a:rPr lang="es-ES" sz="3200" dirty="0" smtClean="0"/>
              <a:t>a las 7-8  </a:t>
            </a:r>
            <a:r>
              <a:rPr lang="es-ES" sz="3200" dirty="0" smtClean="0"/>
              <a:t>líneas (  crónica</a:t>
            </a:r>
            <a:r>
              <a:rPr lang="es-ES" sz="2400" dirty="0" smtClean="0"/>
              <a:t>) </a:t>
            </a:r>
            <a:r>
              <a:rPr lang="es-ES" sz="2400" dirty="0" smtClean="0">
                <a:latin typeface="Times New Roman" panose="02020603050405020304" pitchFamily="18" charset="0"/>
                <a:cs typeface="Times New Roman" panose="02020603050405020304" pitchFamily="18" charset="0"/>
              </a:rPr>
              <a:t>. </a:t>
            </a:r>
            <a:endParaRPr lang="es-CL" sz="2400" dirty="0"/>
          </a:p>
        </p:txBody>
      </p:sp>
      <p:sp>
        <p:nvSpPr>
          <p:cNvPr id="34819" name="Rectángulo 2"/>
          <p:cNvSpPr>
            <a:spLocks noChangeArrowheads="1"/>
          </p:cNvSpPr>
          <p:nvPr/>
        </p:nvSpPr>
        <p:spPr bwMode="auto">
          <a:xfrm>
            <a:off x="2960688" y="514350"/>
            <a:ext cx="8867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 sz="3200">
                <a:solidFill>
                  <a:srgbClr val="0070C0"/>
                </a:solidFill>
                <a:latin typeface="Times New Roman" panose="02020603050405020304" pitchFamily="18" charset="0"/>
                <a:cs typeface="Times New Roman" panose="02020603050405020304" pitchFamily="18" charset="0"/>
              </a:rPr>
              <a:t>EVITAR PÁRRAFOS DEMASIADOS EXTENSOS</a:t>
            </a:r>
            <a:endParaRPr lang="es-CL" sz="3200">
              <a:solidFill>
                <a:srgbClr val="0070C0"/>
              </a:solidFill>
            </a:endParaRPr>
          </a:p>
        </p:txBody>
      </p:sp>
      <p:pic>
        <p:nvPicPr>
          <p:cNvPr id="34820" name="Picture 2" descr="http://4.bp.blogspot.com/-7Aaay4bdMuo/T2jKvJ6MeLI/AAAAAAAAKd4/9jYP21QsbTM/s400/GIGAN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492250"/>
            <a:ext cx="10312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966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26836" y="1369766"/>
            <a:ext cx="9116291" cy="3570208"/>
          </a:xfrm>
          <a:prstGeom prst="rect">
            <a:avLst/>
          </a:prstGeom>
        </p:spPr>
        <p:txBody>
          <a:bodyPr wrap="square">
            <a:spAutoFit/>
          </a:bodyPr>
          <a:lstStyle/>
          <a:p>
            <a:r>
              <a:rPr lang="es-ES" sz="3600" dirty="0">
                <a:solidFill>
                  <a:srgbClr val="FF0000"/>
                </a:solidFill>
                <a:latin typeface="Times New Roman" panose="02020603050405020304" pitchFamily="18" charset="0"/>
              </a:rPr>
              <a:t>Uso de lenguaje informal en contextos </a:t>
            </a:r>
            <a:r>
              <a:rPr lang="es-ES" sz="3600" dirty="0" smtClean="0">
                <a:solidFill>
                  <a:srgbClr val="FF0000"/>
                </a:solidFill>
                <a:latin typeface="Times New Roman" panose="02020603050405020304" pitchFamily="18" charset="0"/>
              </a:rPr>
              <a:t>formales</a:t>
            </a:r>
          </a:p>
          <a:p>
            <a:endParaRPr lang="es-ES" sz="2800" dirty="0">
              <a:solidFill>
                <a:srgbClr val="FF0000"/>
              </a:solidFill>
              <a:latin typeface="Times New Roman" panose="02020603050405020304" pitchFamily="18" charset="0"/>
            </a:endParaRPr>
          </a:p>
          <a:p>
            <a:r>
              <a:rPr lang="es-ES" dirty="0">
                <a:solidFill>
                  <a:srgbClr val="000000"/>
                </a:solidFill>
                <a:latin typeface="Times New Roman" panose="02020603050405020304" pitchFamily="18" charset="0"/>
              </a:rPr>
              <a:t>-----------------------------------------------------------------------------------------</a:t>
            </a:r>
          </a:p>
          <a:p>
            <a:pPr algn="just"/>
            <a:r>
              <a:rPr lang="es-ES" sz="2400" dirty="0">
                <a:solidFill>
                  <a:srgbClr val="000000"/>
                </a:solidFill>
                <a:latin typeface="Times New Roman" panose="02020603050405020304" pitchFamily="18" charset="0"/>
              </a:rPr>
              <a:t>En la redacción de un texto formal se debe utilizar un lenguaje formal el cual tiene que estar libre de ciertas palabras y giros típicos de la conversación informal ( </a:t>
            </a:r>
            <a:r>
              <a:rPr lang="es-ES" sz="2400" dirty="0" err="1">
                <a:solidFill>
                  <a:srgbClr val="000000"/>
                </a:solidFill>
                <a:latin typeface="Times New Roman" panose="02020603050405020304" pitchFamily="18" charset="0"/>
              </a:rPr>
              <a:t>cachai,tení</a:t>
            </a:r>
            <a:r>
              <a:rPr lang="es-ES" sz="2400" dirty="0">
                <a:solidFill>
                  <a:srgbClr val="000000"/>
                </a:solidFill>
                <a:latin typeface="Times New Roman" panose="02020603050405020304" pitchFamily="18" charset="0"/>
              </a:rPr>
              <a:t> una </a:t>
            </a:r>
            <a:r>
              <a:rPr lang="es-ES" sz="2400" dirty="0" err="1">
                <a:solidFill>
                  <a:srgbClr val="000000"/>
                </a:solidFill>
                <a:latin typeface="Times New Roman" panose="02020603050405020304" pitchFamily="18" charset="0"/>
              </a:rPr>
              <a:t>luca</a:t>
            </a:r>
            <a:r>
              <a:rPr lang="es-ES" sz="2400" dirty="0">
                <a:solidFill>
                  <a:srgbClr val="000000"/>
                </a:solidFill>
                <a:latin typeface="Times New Roman" panose="02020603050405020304" pitchFamily="18" charset="0"/>
              </a:rPr>
              <a:t>, quedó la </a:t>
            </a:r>
            <a:r>
              <a:rPr lang="es-ES" sz="2400" dirty="0" err="1">
                <a:solidFill>
                  <a:srgbClr val="000000"/>
                </a:solidFill>
                <a:latin typeface="Times New Roman" panose="02020603050405020304" pitchFamily="18" charset="0"/>
              </a:rPr>
              <a:t>embarrá</a:t>
            </a:r>
            <a:r>
              <a:rPr lang="es-ES" sz="2400" dirty="0">
                <a:solidFill>
                  <a:srgbClr val="000000"/>
                </a:solidFill>
                <a:latin typeface="Times New Roman" panose="02020603050405020304" pitchFamily="18" charset="0"/>
              </a:rPr>
              <a:t>, </a:t>
            </a:r>
            <a:r>
              <a:rPr lang="es-ES" sz="2400" dirty="0" err="1">
                <a:solidFill>
                  <a:srgbClr val="000000"/>
                </a:solidFill>
                <a:latin typeface="Times New Roman" panose="02020603050405020304" pitchFamily="18" charset="0"/>
              </a:rPr>
              <a:t>etc</a:t>
            </a:r>
            <a:r>
              <a:rPr lang="es-ES" sz="2400" dirty="0">
                <a:solidFill>
                  <a:srgbClr val="000000"/>
                </a:solidFill>
                <a:latin typeface="Times New Roman" panose="02020603050405020304" pitchFamily="18" charset="0"/>
              </a:rPr>
              <a:t>) .También las contracciones y modos verbales coloquiales ( </a:t>
            </a:r>
            <a:r>
              <a:rPr lang="es-ES" sz="2400" dirty="0" err="1">
                <a:solidFill>
                  <a:srgbClr val="000000"/>
                </a:solidFill>
                <a:latin typeface="Times New Roman" panose="02020603050405020304" pitchFamily="18" charset="0"/>
              </a:rPr>
              <a:t>sabí</a:t>
            </a:r>
            <a:r>
              <a:rPr lang="es-ES" sz="2400" dirty="0">
                <a:solidFill>
                  <a:srgbClr val="000000"/>
                </a:solidFill>
                <a:latin typeface="Times New Roman" panose="02020603050405020304" pitchFamily="18" charset="0"/>
              </a:rPr>
              <a:t>, </a:t>
            </a:r>
            <a:r>
              <a:rPr lang="es-ES" sz="2400" dirty="0" err="1">
                <a:solidFill>
                  <a:srgbClr val="000000"/>
                </a:solidFill>
                <a:latin typeface="Times New Roman" panose="02020603050405020304" pitchFamily="18" charset="0"/>
              </a:rPr>
              <a:t>tení</a:t>
            </a:r>
            <a:r>
              <a:rPr lang="es-ES" sz="2400" dirty="0">
                <a:solidFill>
                  <a:srgbClr val="000000"/>
                </a:solidFill>
                <a:latin typeface="Times New Roman" panose="02020603050405020304" pitchFamily="18" charset="0"/>
              </a:rPr>
              <a:t>, </a:t>
            </a:r>
            <a:r>
              <a:rPr lang="es-ES" sz="2400" dirty="0" err="1">
                <a:solidFill>
                  <a:srgbClr val="000000"/>
                </a:solidFill>
                <a:latin typeface="Times New Roman" panose="02020603050405020304" pitchFamily="18" charset="0"/>
              </a:rPr>
              <a:t>podí</a:t>
            </a:r>
            <a:r>
              <a:rPr lang="es-ES" sz="2400" dirty="0">
                <a:solidFill>
                  <a:srgbClr val="000000"/>
                </a:solidFill>
                <a:latin typeface="Times New Roman" panose="02020603050405020304" pitchFamily="18" charset="0"/>
              </a:rPr>
              <a:t>, etc.), que se emplean con tanta frecuencia en el español informal, no son aceptables en la redacción formal. </a:t>
            </a:r>
            <a:endParaRPr lang="es-E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9537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algn="ctr" eaLnBrk="1" fontAlgn="auto" hangingPunct="1">
              <a:spcAft>
                <a:spcPts val="0"/>
              </a:spcAft>
              <a:defRPr/>
            </a:pPr>
            <a:r>
              <a:rPr lang="es-CL" sz="4000" b="1" dirty="0" smtClean="0">
                <a:solidFill>
                  <a:schemeClr val="tx1">
                    <a:lumMod val="65000"/>
                    <a:lumOff val="35000"/>
                  </a:schemeClr>
                </a:solidFill>
              </a:rPr>
              <a:t>HAVER -  HABER- AVER-  A  VER  </a:t>
            </a:r>
            <a:r>
              <a:rPr lang="es-CL" sz="4000" b="1" dirty="0" smtClean="0">
                <a:solidFill>
                  <a:srgbClr val="0070C0"/>
                </a:solidFill>
              </a:rPr>
              <a:t>…¿  CÓMO ESTÁ MI REDACCIÓN ?</a:t>
            </a:r>
            <a:endParaRPr lang="es-CL" sz="4000" b="1" dirty="0">
              <a:solidFill>
                <a:srgbClr val="0070C0"/>
              </a:solidFill>
            </a:endParaRPr>
          </a:p>
        </p:txBody>
      </p:sp>
      <p:pic>
        <p:nvPicPr>
          <p:cNvPr id="5123"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90688"/>
            <a:ext cx="10515600" cy="4829175"/>
          </a:xfrm>
        </p:spPr>
      </p:pic>
      <p:sp>
        <p:nvSpPr>
          <p:cNvPr id="5124" name="CuadroTexto 4"/>
          <p:cNvSpPr txBox="1">
            <a:spLocks noChangeArrowheads="1"/>
          </p:cNvSpPr>
          <p:nvPr/>
        </p:nvSpPr>
        <p:spPr bwMode="auto">
          <a:xfrm>
            <a:off x="3455988" y="3173413"/>
            <a:ext cx="2997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4400">
                <a:solidFill>
                  <a:srgbClr val="FFC000"/>
                </a:solidFill>
              </a:rPr>
              <a:t>¿ VEAMOS ?</a:t>
            </a:r>
          </a:p>
        </p:txBody>
      </p:sp>
    </p:spTree>
    <p:extLst>
      <p:ext uri="{BB962C8B-B14F-4D97-AF65-F5344CB8AC3E}">
        <p14:creationId xmlns:p14="http://schemas.microsoft.com/office/powerpoint/2010/main" val="303264889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8765" y="751344"/>
            <a:ext cx="10806544" cy="5170646"/>
          </a:xfrm>
          <a:prstGeom prst="rect">
            <a:avLst/>
          </a:prstGeom>
        </p:spPr>
        <p:txBody>
          <a:bodyPr wrap="square">
            <a:spAutoFit/>
          </a:bodyPr>
          <a:lstStyle/>
          <a:p>
            <a:r>
              <a:rPr lang="es-ES" sz="3200" b="1" dirty="0">
                <a:solidFill>
                  <a:srgbClr val="FF0000"/>
                </a:solidFill>
                <a:latin typeface="Times New Roman" panose="02020603050405020304" pitchFamily="18" charset="0"/>
              </a:rPr>
              <a:t>ABUSO DE TECNOLENGUAJE</a:t>
            </a:r>
          </a:p>
          <a:p>
            <a:r>
              <a:rPr lang="es-ES" dirty="0">
                <a:solidFill>
                  <a:srgbClr val="000000"/>
                </a:solidFill>
                <a:latin typeface="Times New Roman" panose="02020603050405020304" pitchFamily="18" charset="0"/>
              </a:rPr>
              <a:t>------------------------------------------------------------------------------------------------------------------</a:t>
            </a:r>
          </a:p>
          <a:p>
            <a:r>
              <a:rPr lang="es-ES" sz="2000" dirty="0">
                <a:solidFill>
                  <a:srgbClr val="000000"/>
                </a:solidFill>
                <a:latin typeface="Times New Roman" panose="02020603050405020304" pitchFamily="18" charset="0"/>
              </a:rPr>
              <a:t>Usa la jerga o terminología especializada de tu campo cuando escribas para tus colegas, pero úsala con mucho cuidado si el artículo puede interesarle a una audiencia más amplia. Los términos siguientes pertenecen a la jerga de la medicina natural y nunca deben usarse fuera de ese campo:</a:t>
            </a:r>
          </a:p>
          <a:p>
            <a:r>
              <a:rPr lang="es-ES" sz="2000" dirty="0">
                <a:solidFill>
                  <a:srgbClr val="000000"/>
                </a:solidFill>
                <a:latin typeface="Times New Roman" panose="02020603050405020304" pitchFamily="18" charset="0"/>
              </a:rPr>
              <a:t>vulnerario- remedio para llagas y </a:t>
            </a:r>
            <a:r>
              <a:rPr lang="es-ES" sz="2000" dirty="0" smtClean="0">
                <a:solidFill>
                  <a:srgbClr val="000000"/>
                </a:solidFill>
                <a:latin typeface="Times New Roman" panose="02020603050405020304" pitchFamily="18" charset="0"/>
              </a:rPr>
              <a:t>heridas</a:t>
            </a:r>
          </a:p>
          <a:p>
            <a:endParaRPr lang="es-ES" sz="2000" dirty="0">
              <a:solidFill>
                <a:srgbClr val="000000"/>
              </a:solidFill>
              <a:latin typeface="Times New Roman" panose="02020603050405020304" pitchFamily="18" charset="0"/>
            </a:endParaRPr>
          </a:p>
          <a:p>
            <a:r>
              <a:rPr lang="es-ES" sz="2000" dirty="0">
                <a:solidFill>
                  <a:srgbClr val="000000"/>
                </a:solidFill>
                <a:latin typeface="Times New Roman" panose="02020603050405020304" pitchFamily="18" charset="0"/>
              </a:rPr>
              <a:t>emenagogo- remedio para provocar la menstruación</a:t>
            </a:r>
          </a:p>
          <a:p>
            <a:r>
              <a:rPr lang="es-ES" sz="2000" dirty="0">
                <a:solidFill>
                  <a:srgbClr val="000000"/>
                </a:solidFill>
                <a:latin typeface="Times New Roman" panose="02020603050405020304" pitchFamily="18" charset="0"/>
              </a:rPr>
              <a:t>colagoga- remedio para evacuar la bilis</a:t>
            </a:r>
          </a:p>
          <a:p>
            <a:r>
              <a:rPr lang="es-ES" sz="2000" dirty="0">
                <a:solidFill>
                  <a:srgbClr val="000000"/>
                </a:solidFill>
                <a:latin typeface="Times New Roman" panose="02020603050405020304" pitchFamily="18" charset="0"/>
              </a:rPr>
              <a:t>gastralgia- dolor de estómago</a:t>
            </a:r>
          </a:p>
          <a:p>
            <a:r>
              <a:rPr lang="es-ES" sz="2000" dirty="0">
                <a:solidFill>
                  <a:srgbClr val="000000"/>
                </a:solidFill>
                <a:latin typeface="Times New Roman" panose="02020603050405020304" pitchFamily="18" charset="0"/>
              </a:rPr>
              <a:t>escrófula- hinchazón de los ganglios </a:t>
            </a:r>
            <a:r>
              <a:rPr lang="es-ES" sz="2000" dirty="0" smtClean="0">
                <a:solidFill>
                  <a:srgbClr val="000000"/>
                </a:solidFill>
                <a:latin typeface="Times New Roman" panose="02020603050405020304" pitchFamily="18" charset="0"/>
              </a:rPr>
              <a:t>cervicales</a:t>
            </a:r>
          </a:p>
          <a:p>
            <a:endParaRPr lang="es-ES" sz="2000" dirty="0">
              <a:solidFill>
                <a:srgbClr val="000000"/>
              </a:solidFill>
              <a:latin typeface="Times New Roman" panose="02020603050405020304" pitchFamily="18" charset="0"/>
            </a:endParaRPr>
          </a:p>
          <a:p>
            <a:r>
              <a:rPr lang="es-ES" sz="2000" dirty="0">
                <a:solidFill>
                  <a:srgbClr val="000000"/>
                </a:solidFill>
                <a:latin typeface="Times New Roman" panose="02020603050405020304" pitchFamily="18" charset="0"/>
              </a:rPr>
              <a:t>Los nombres científicos son un tipo de jerga y mal usados pueden confundir al lector. Considera este título: Abundancia y distribución de </a:t>
            </a:r>
            <a:r>
              <a:rPr lang="es-ES" sz="2000" dirty="0" err="1">
                <a:solidFill>
                  <a:srgbClr val="000000"/>
                </a:solidFill>
                <a:latin typeface="Times New Roman" panose="02020603050405020304" pitchFamily="18" charset="0"/>
              </a:rPr>
              <a:t>Lytechinus</a:t>
            </a:r>
            <a:r>
              <a:rPr lang="es-ES" sz="2000" dirty="0">
                <a:solidFill>
                  <a:srgbClr val="000000"/>
                </a:solidFill>
                <a:latin typeface="Times New Roman" panose="02020603050405020304" pitchFamily="18" charset="0"/>
              </a:rPr>
              <a:t> </a:t>
            </a:r>
            <a:r>
              <a:rPr lang="es-ES" sz="2000" dirty="0" err="1">
                <a:solidFill>
                  <a:srgbClr val="000000"/>
                </a:solidFill>
                <a:latin typeface="Times New Roman" panose="02020603050405020304" pitchFamily="18" charset="0"/>
              </a:rPr>
              <a:t>variegatus</a:t>
            </a:r>
            <a:r>
              <a:rPr lang="es-ES" sz="2000" dirty="0">
                <a:solidFill>
                  <a:srgbClr val="000000"/>
                </a:solidFill>
                <a:latin typeface="Times New Roman" panose="02020603050405020304" pitchFamily="18" charset="0"/>
              </a:rPr>
              <a:t> en el Mar Caribe. </a:t>
            </a:r>
            <a:r>
              <a:rPr lang="es-ES" sz="2000" dirty="0" smtClean="0">
                <a:solidFill>
                  <a:srgbClr val="000000"/>
                </a:solidFill>
                <a:latin typeface="Times New Roman" panose="02020603050405020304" pitchFamily="18" charset="0"/>
              </a:rPr>
              <a:t>El tipo </a:t>
            </a:r>
            <a:r>
              <a:rPr lang="es-ES" sz="2000" dirty="0">
                <a:solidFill>
                  <a:srgbClr val="000000"/>
                </a:solidFill>
                <a:latin typeface="Times New Roman" panose="02020603050405020304" pitchFamily="18" charset="0"/>
              </a:rPr>
              <a:t>de organismo es </a:t>
            </a:r>
            <a:r>
              <a:rPr lang="es-ES" sz="2000" dirty="0" err="1">
                <a:solidFill>
                  <a:srgbClr val="000000"/>
                </a:solidFill>
                <a:latin typeface="Times New Roman" panose="02020603050405020304" pitchFamily="18" charset="0"/>
              </a:rPr>
              <a:t>Lytechinus</a:t>
            </a:r>
            <a:r>
              <a:rPr lang="es-ES" sz="2000" dirty="0">
                <a:solidFill>
                  <a:srgbClr val="000000"/>
                </a:solidFill>
                <a:latin typeface="Times New Roman" panose="02020603050405020304" pitchFamily="18" charset="0"/>
              </a:rPr>
              <a:t> </a:t>
            </a:r>
            <a:r>
              <a:rPr lang="es-ES" sz="2000" dirty="0" err="1">
                <a:solidFill>
                  <a:srgbClr val="000000"/>
                </a:solidFill>
                <a:latin typeface="Times New Roman" panose="02020603050405020304" pitchFamily="18" charset="0"/>
              </a:rPr>
              <a:t>variegatus</a:t>
            </a:r>
            <a:r>
              <a:rPr lang="es-ES" sz="2000" dirty="0">
                <a:solidFill>
                  <a:srgbClr val="000000"/>
                </a:solidFill>
                <a:latin typeface="Times New Roman" panose="02020603050405020304" pitchFamily="18" charset="0"/>
              </a:rPr>
              <a:t>, pero ¿lo sabes tú? El siguiente título es más adecuado : Abundancia y distribución del erizo de mar </a:t>
            </a:r>
            <a:r>
              <a:rPr lang="es-ES" sz="2000" dirty="0" err="1">
                <a:solidFill>
                  <a:srgbClr val="000000"/>
                </a:solidFill>
                <a:latin typeface="Times New Roman" panose="02020603050405020304" pitchFamily="18" charset="0"/>
              </a:rPr>
              <a:t>Lytechinus</a:t>
            </a:r>
            <a:r>
              <a:rPr lang="es-ES" sz="2000" dirty="0">
                <a:solidFill>
                  <a:srgbClr val="000000"/>
                </a:solidFill>
                <a:latin typeface="Times New Roman" panose="02020603050405020304" pitchFamily="18" charset="0"/>
              </a:rPr>
              <a:t> </a:t>
            </a:r>
            <a:r>
              <a:rPr lang="es-ES" sz="2000" dirty="0" err="1">
                <a:solidFill>
                  <a:srgbClr val="000000"/>
                </a:solidFill>
                <a:latin typeface="Times New Roman" panose="02020603050405020304" pitchFamily="18" charset="0"/>
              </a:rPr>
              <a:t>variegatus</a:t>
            </a:r>
            <a:r>
              <a:rPr lang="es-ES" sz="2000" dirty="0">
                <a:solidFill>
                  <a:srgbClr val="000000"/>
                </a:solidFill>
                <a:latin typeface="Times New Roman" panose="02020603050405020304" pitchFamily="18" charset="0"/>
              </a:rPr>
              <a:t> en el Mar Caribe.</a:t>
            </a:r>
            <a:endParaRPr lang="es-ES"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50195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091" y="0"/>
            <a:ext cx="11647055" cy="6370975"/>
          </a:xfrm>
          <a:prstGeom prst="rect">
            <a:avLst/>
          </a:prstGeom>
        </p:spPr>
        <p:txBody>
          <a:bodyPr wrap="square">
            <a:spAutoFit/>
          </a:bodyPr>
          <a:lstStyle/>
          <a:p>
            <a:endParaRPr lang="es-ES" dirty="0" smtClean="0"/>
          </a:p>
          <a:p>
            <a:r>
              <a:rPr lang="es-ES" sz="3600" dirty="0" smtClean="0">
                <a:solidFill>
                  <a:srgbClr val="FF0000"/>
                </a:solidFill>
              </a:rPr>
              <a:t>Redundancia </a:t>
            </a:r>
            <a:r>
              <a:rPr lang="es-ES" sz="3600" dirty="0">
                <a:solidFill>
                  <a:srgbClr val="FF0000"/>
                </a:solidFill>
              </a:rPr>
              <a:t>Semántica</a:t>
            </a:r>
          </a:p>
          <a:p>
            <a:r>
              <a:rPr lang="es-ES" dirty="0" smtClean="0"/>
              <a:t>----------------------------------------------------------------------------------------------------------</a:t>
            </a:r>
            <a:endParaRPr lang="es-ES" dirty="0"/>
          </a:p>
          <a:p>
            <a:pPr algn="just"/>
            <a:r>
              <a:rPr lang="es-ES" sz="2400" dirty="0" smtClean="0"/>
              <a:t>La </a:t>
            </a:r>
            <a:r>
              <a:rPr lang="es-ES" sz="2400" dirty="0"/>
              <a:t>redundancia es tan común en la conversación cotidiana, que expresiones como subir para arriba, bajar para abajo, entrar para adentro o salir para afuera nos parecen perfectamente normales. Podemos ser redundantes ocasionalmente para enfatizar un punto (ver "perfectamente normales" en la oración anterior), pero en el artículo científico las palabras redundantes usualmente ocupan espacio sin añadirle valor a la comunicación. Considera estos ejemplos:</a:t>
            </a:r>
          </a:p>
          <a:p>
            <a:pPr algn="just"/>
            <a:endParaRPr lang="es-ES" sz="2400" dirty="0"/>
          </a:p>
          <a:p>
            <a:pPr algn="just"/>
            <a:r>
              <a:rPr lang="es-ES" sz="2400" dirty="0"/>
              <a:t>Identifica las redundancias semánticas :</a:t>
            </a:r>
          </a:p>
          <a:p>
            <a:pPr algn="just"/>
            <a:endParaRPr lang="es-ES" sz="2400" dirty="0"/>
          </a:p>
          <a:p>
            <a:pPr algn="just"/>
            <a:r>
              <a:rPr lang="es-ES" sz="2400" dirty="0"/>
              <a:t>1. En el bosque habitan dos especies diferentes de </a:t>
            </a:r>
            <a:r>
              <a:rPr lang="es-ES" sz="2400" dirty="0" err="1"/>
              <a:t>Zamia</a:t>
            </a:r>
            <a:r>
              <a:rPr lang="es-ES" sz="2400" dirty="0"/>
              <a:t>.</a:t>
            </a:r>
          </a:p>
          <a:p>
            <a:pPr algn="just"/>
            <a:endParaRPr lang="es-ES" sz="2400" dirty="0"/>
          </a:p>
          <a:p>
            <a:pPr algn="just"/>
            <a:r>
              <a:rPr lang="es-ES" sz="2400" dirty="0"/>
              <a:t>2.Los experimentos que se llevaron a cabo produjeron estos resultados.</a:t>
            </a:r>
          </a:p>
          <a:p>
            <a:pPr algn="just"/>
            <a:endParaRPr lang="es-ES" sz="2400" dirty="0"/>
          </a:p>
          <a:p>
            <a:pPr algn="just"/>
            <a:r>
              <a:rPr lang="es-ES" sz="2400" dirty="0" smtClean="0"/>
              <a:t>.</a:t>
            </a:r>
            <a:endParaRPr lang="en-US" sz="2400" dirty="0"/>
          </a:p>
        </p:txBody>
      </p:sp>
    </p:spTree>
    <p:extLst>
      <p:ext uri="{BB962C8B-B14F-4D97-AF65-F5344CB8AC3E}">
        <p14:creationId xmlns:p14="http://schemas.microsoft.com/office/powerpoint/2010/main" val="406303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7381" y="1055593"/>
            <a:ext cx="9347200" cy="1200329"/>
          </a:xfrm>
          <a:prstGeom prst="rect">
            <a:avLst/>
          </a:prstGeom>
        </p:spPr>
        <p:txBody>
          <a:bodyPr wrap="square">
            <a:spAutoFit/>
          </a:bodyPr>
          <a:lstStyle/>
          <a:p>
            <a:r>
              <a:rPr lang="es-ES" dirty="0">
                <a:latin typeface="Arial" panose="020B0604020202020204" pitchFamily="34" charset="0"/>
                <a:ea typeface="Arial" panose="020B0604020202020204" pitchFamily="34" charset="0"/>
              </a:rPr>
              <a:t>Por lo tanto, se trata de una figura retórica que busca atenuar un término </a:t>
            </a:r>
            <a:r>
              <a:rPr lang="es-ES" dirty="0" smtClean="0">
                <a:latin typeface="Arial" panose="020B0604020202020204" pitchFamily="34" charset="0"/>
                <a:ea typeface="Arial" panose="020B0604020202020204" pitchFamily="34" charset="0"/>
              </a:rPr>
              <a:t>desagradable </a:t>
            </a:r>
            <a:r>
              <a:rPr lang="es-ES" dirty="0">
                <a:latin typeface="Arial" panose="020B0604020202020204" pitchFamily="34" charset="0"/>
                <a:ea typeface="Arial" panose="020B0604020202020204" pitchFamily="34" charset="0"/>
              </a:rPr>
              <a:t>o políticamente incorrecto, mediante el uso de otro con acepciones menos negativas. Según Allan &amp; </a:t>
            </a:r>
            <a:r>
              <a:rPr lang="es-ES" dirty="0" err="1">
                <a:latin typeface="Arial" panose="020B0604020202020204" pitchFamily="34" charset="0"/>
                <a:ea typeface="Arial" panose="020B0604020202020204" pitchFamily="34" charset="0"/>
              </a:rPr>
              <a:t>Burridge</a:t>
            </a:r>
            <a:r>
              <a:rPr lang="es-ES" dirty="0">
                <a:latin typeface="Arial" panose="020B0604020202020204" pitchFamily="34" charset="0"/>
                <a:ea typeface="Arial" panose="020B0604020202020204" pitchFamily="34" charset="0"/>
              </a:rPr>
              <a:t> (1991: 11) </a:t>
            </a:r>
            <a:r>
              <a:rPr lang="es-ES" dirty="0">
                <a:latin typeface="Calibri" panose="020F0502020204030204" pitchFamily="34" charset="0"/>
                <a:ea typeface="Calibri" panose="020F0502020204030204" pitchFamily="34" charset="0"/>
                <a:cs typeface="Arial" panose="020B0604020202020204" pitchFamily="34" charset="0"/>
              </a:rPr>
              <a:t>«</a:t>
            </a:r>
            <a:r>
              <a:rPr lang="es-ES" dirty="0">
                <a:latin typeface="Arial" panose="020B0604020202020204" pitchFamily="34" charset="0"/>
                <a:ea typeface="Arial" panose="020B0604020202020204" pitchFamily="34" charset="0"/>
              </a:rPr>
              <a:t>un eufemismo es utilizado como </a:t>
            </a:r>
            <a:r>
              <a:rPr lang="es-ES" dirty="0" smtClean="0">
                <a:latin typeface="Arial" panose="020B0604020202020204" pitchFamily="34" charset="0"/>
                <a:ea typeface="Arial" panose="020B0604020202020204" pitchFamily="34" charset="0"/>
              </a:rPr>
              <a:t>alternativa </a:t>
            </a:r>
            <a:r>
              <a:rPr lang="es-ES" dirty="0">
                <a:latin typeface="Arial" panose="020B0604020202020204" pitchFamily="34" charset="0"/>
                <a:ea typeface="Arial" panose="020B0604020202020204" pitchFamily="34" charset="0"/>
              </a:rPr>
              <a:t>a una expresión negativa, con el fin de evitar pérdida de prestigio u ofender a las audiencias</a:t>
            </a:r>
            <a:r>
              <a:rPr lang="es-ES" dirty="0">
                <a:latin typeface="Calibri" panose="020F0502020204030204" pitchFamily="34" charset="0"/>
                <a:ea typeface="Calibri" panose="020F0502020204030204" pitchFamily="34" charset="0"/>
                <a:cs typeface="Arial" panose="020B0604020202020204" pitchFamily="34" charset="0"/>
              </a:rPr>
              <a:t>»</a:t>
            </a:r>
            <a:r>
              <a:rPr lang="es-ES" dirty="0">
                <a:latin typeface="Arial" panose="020B0604020202020204" pitchFamily="34" charset="0"/>
                <a:ea typeface="Arial" panose="020B0604020202020204" pitchFamily="34" charset="0"/>
              </a:rPr>
              <a:t>. </a:t>
            </a:r>
            <a:endParaRPr lang="en-US" dirty="0"/>
          </a:p>
        </p:txBody>
      </p:sp>
      <p:sp>
        <p:nvSpPr>
          <p:cNvPr id="3" name="CuadroTexto 2"/>
          <p:cNvSpPr txBox="1"/>
          <p:nvPr/>
        </p:nvSpPr>
        <p:spPr>
          <a:xfrm flipH="1">
            <a:off x="4035829" y="323273"/>
            <a:ext cx="4775662" cy="523220"/>
          </a:xfrm>
          <a:prstGeom prst="rect">
            <a:avLst/>
          </a:prstGeom>
          <a:noFill/>
        </p:spPr>
        <p:txBody>
          <a:bodyPr wrap="square" rtlCol="0">
            <a:spAutoFit/>
          </a:bodyPr>
          <a:lstStyle/>
          <a:p>
            <a:r>
              <a:rPr lang="es-ES" sz="2800" dirty="0" smtClean="0">
                <a:solidFill>
                  <a:srgbClr val="FF0000"/>
                </a:solidFill>
              </a:rPr>
              <a:t>EL EUFEMISMO</a:t>
            </a:r>
            <a:endParaRPr lang="en-US" sz="2800" dirty="0">
              <a:solidFill>
                <a:srgbClr val="FF0000"/>
              </a:solidFill>
            </a:endParaRPr>
          </a:p>
        </p:txBody>
      </p:sp>
      <p:sp>
        <p:nvSpPr>
          <p:cNvPr id="4" name="Rectángulo 3"/>
          <p:cNvSpPr/>
          <p:nvPr/>
        </p:nvSpPr>
        <p:spPr>
          <a:xfrm>
            <a:off x="895927" y="2465022"/>
            <a:ext cx="9023927" cy="3855736"/>
          </a:xfrm>
          <a:prstGeom prst="rect">
            <a:avLst/>
          </a:prstGeom>
        </p:spPr>
        <p:txBody>
          <a:bodyPr wrap="square">
            <a:spAutoFit/>
          </a:bodyPr>
          <a:lstStyle/>
          <a:p>
            <a:pPr marL="254000" algn="just">
              <a:lnSpc>
                <a:spcPct val="110000"/>
              </a:lnSpc>
              <a:spcAft>
                <a:spcPts val="0"/>
              </a:spcAft>
            </a:pPr>
            <a:r>
              <a:rPr lang="es-ES" dirty="0">
                <a:latin typeface="Arial" panose="020B0604020202020204" pitchFamily="34" charset="0"/>
                <a:ea typeface="Arial" panose="020B0604020202020204" pitchFamily="34" charset="0"/>
                <a:cs typeface="Arial" panose="020B0604020202020204" pitchFamily="34" charset="0"/>
              </a:rPr>
              <a:t>Lechado-García (2000: 18-19) ha clasificado esta </a:t>
            </a:r>
            <a:r>
              <a:rPr lang="es-ES" dirty="0">
                <a:latin typeface="Calibri" panose="020F0502020204030204" pitchFamily="34" charset="0"/>
                <a:ea typeface="Calibri" panose="020F050202020403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dulcificación</a:t>
            </a:r>
            <a:r>
              <a:rPr lang="es-ES" dirty="0">
                <a:latin typeface="Calibri" panose="020F0502020204030204" pitchFamily="34" charset="0"/>
                <a:ea typeface="Calibri" panose="020F050202020403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 retórica que </a:t>
            </a:r>
            <a:r>
              <a:rPr lang="es-ES" dirty="0" smtClean="0">
                <a:latin typeface="Arial" panose="020B0604020202020204" pitchFamily="34" charset="0"/>
                <a:ea typeface="Arial" panose="020B0604020202020204" pitchFamily="34" charset="0"/>
                <a:cs typeface="Arial" panose="020B0604020202020204" pitchFamily="34" charset="0"/>
              </a:rPr>
              <a:t>intenta </a:t>
            </a:r>
            <a:r>
              <a:rPr lang="es-ES" dirty="0">
                <a:latin typeface="Arial" panose="020B0604020202020204" pitchFamily="34" charset="0"/>
                <a:ea typeface="Arial" panose="020B0604020202020204" pitchFamily="34" charset="0"/>
                <a:cs typeface="Arial" panose="020B0604020202020204" pitchFamily="34" charset="0"/>
              </a:rPr>
              <a:t>esquivar realidades negativas a través de elementos y procedimientos </a:t>
            </a:r>
            <a:r>
              <a:rPr lang="es-ES" dirty="0" smtClean="0">
                <a:latin typeface="Arial" panose="020B0604020202020204" pitchFamily="34" charset="0"/>
                <a:ea typeface="Arial" panose="020B0604020202020204" pitchFamily="34" charset="0"/>
                <a:cs typeface="Arial" panose="020B0604020202020204" pitchFamily="34" charset="0"/>
              </a:rPr>
              <a:t>semánticos</a:t>
            </a:r>
            <a:r>
              <a:rPr lang="es-ES" dirty="0">
                <a:latin typeface="Arial" panose="020B0604020202020204" pitchFamily="34" charset="0"/>
                <a:ea typeface="Arial" panose="020B0604020202020204" pitchFamily="34" charset="0"/>
                <a:cs typeface="Arial" panose="020B0604020202020204" pitchFamily="34" charset="0"/>
              </a:rPr>
              <a:t>, </a:t>
            </a:r>
            <a:r>
              <a:rPr lang="es-ES" dirty="0" smtClean="0">
                <a:latin typeface="Arial" panose="020B0604020202020204" pitchFamily="34" charset="0"/>
                <a:ea typeface="Arial" panose="020B0604020202020204" pitchFamily="34" charset="0"/>
                <a:cs typeface="Arial" panose="020B0604020202020204" pitchFamily="34" charset="0"/>
              </a:rPr>
              <a:t>COMO POR EJEMPLO:</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385"/>
              </a:lnSpc>
              <a:spcAft>
                <a:spcPts val="0"/>
              </a:spcAft>
            </a:pPr>
            <a:r>
              <a:rPr lang="es-ES" dirty="0">
                <a:latin typeface="Times New Roman" panose="02020603050405020304" pitchFamily="18" charset="0"/>
                <a:ea typeface="Times New Roman" panose="02020603050405020304" pitchFamily="18"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 </a:t>
            </a:r>
            <a:r>
              <a:rPr lang="es-ES" dirty="0">
                <a:latin typeface="Arial" panose="020B0604020202020204" pitchFamily="34" charset="0"/>
                <a:ea typeface="Arial" panose="020B0604020202020204" pitchFamily="34" charset="0"/>
                <a:cs typeface="Arial" panose="020B0604020202020204" pitchFamily="34" charset="0"/>
              </a:rPr>
              <a:t>(ultimar por matar).</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45"/>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anormalidades laborales por huelga).</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70"/>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movilidad exterior por fuga de cerebros).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50"/>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limpieza étnica por exterminio racista).</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70"/>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ablación por mutilación del clítoris).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60"/>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pacificación por aplastamiento militar).</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70"/>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imágenes no aptas por tortura).</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50"/>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99000"/>
              </a:lnSpc>
              <a:spcAft>
                <a:spcPts val="0"/>
              </a:spcAft>
              <a:buFont typeface="Wingdings" panose="05000000000000000000" pitchFamily="2" charset="2"/>
              <a:buChar char=""/>
              <a:tabLst>
                <a:tab pos="711200" algn="l"/>
              </a:tabLst>
            </a:pPr>
            <a:r>
              <a:rPr lang="es-ES" dirty="0" smtClean="0">
                <a:latin typeface="Arial" panose="020B0604020202020204" pitchFamily="34" charset="0"/>
                <a:ea typeface="Arial" panose="020B0604020202020204" pitchFamily="34" charset="0"/>
                <a:cs typeface="Arial" panose="020B0604020202020204" pitchFamily="34" charset="0"/>
              </a:rPr>
              <a:t>(</a:t>
            </a:r>
            <a:r>
              <a:rPr lang="es-ES" dirty="0">
                <a:latin typeface="Arial" panose="020B0604020202020204" pitchFamily="34" charset="0"/>
                <a:ea typeface="Arial" panose="020B0604020202020204" pitchFamily="34" charset="0"/>
                <a:cs typeface="Arial" panose="020B0604020202020204" pitchFamily="34" charset="0"/>
              </a:rPr>
              <a:t>fuerzas de ocupación por invasión).</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ts val="145"/>
              </a:lnSpc>
              <a:spcAft>
                <a:spcPts val="0"/>
              </a:spcAft>
            </a:pPr>
            <a:r>
              <a:rPr lang="es-ES" dirty="0">
                <a:latin typeface="Symbol" panose="05050102010706020507" pitchFamily="18" charset="2"/>
                <a:ea typeface="Symbol" panose="05050102010706020507" pitchFamily="18" charset="2"/>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Arial" panose="020B0604020202020204" pitchFamily="34" charset="0"/>
              </a:rPr>
              <a:t>   (</a:t>
            </a:r>
            <a:r>
              <a:rPr lang="es-ES" dirty="0">
                <a:latin typeface="Arial" panose="020B0604020202020204" pitchFamily="34" charset="0"/>
                <a:ea typeface="Arial" panose="020B0604020202020204" pitchFamily="34" charset="0"/>
              </a:rPr>
              <a:t>créditos </a:t>
            </a:r>
            <a:r>
              <a:rPr lang="es-ES" dirty="0" err="1">
                <a:latin typeface="Arial" panose="020B0604020202020204" pitchFamily="34" charset="0"/>
                <a:ea typeface="Arial" panose="020B0604020202020204" pitchFamily="34" charset="0"/>
              </a:rPr>
              <a:t>subprime</a:t>
            </a:r>
            <a:r>
              <a:rPr lang="es-ES" dirty="0">
                <a:latin typeface="Arial" panose="020B0604020202020204" pitchFamily="34" charset="0"/>
                <a:ea typeface="Arial" panose="020B0604020202020204" pitchFamily="34" charset="0"/>
              </a:rPr>
              <a:t> por créditos basura</a:t>
            </a:r>
            <a:endParaRPr lang="en-US" dirty="0"/>
          </a:p>
        </p:txBody>
      </p:sp>
    </p:spTree>
    <p:extLst>
      <p:ext uri="{BB962C8B-B14F-4D97-AF65-F5344CB8AC3E}">
        <p14:creationId xmlns:p14="http://schemas.microsoft.com/office/powerpoint/2010/main" val="277555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8981" y="889844"/>
            <a:ext cx="10243127" cy="5786199"/>
          </a:xfrm>
          <a:prstGeom prst="rect">
            <a:avLst/>
          </a:prstGeom>
        </p:spPr>
        <p:txBody>
          <a:bodyPr wrap="square">
            <a:spAutoFit/>
          </a:bodyPr>
          <a:lstStyle/>
          <a:p>
            <a:r>
              <a:rPr lang="es-ES" sz="3200" dirty="0">
                <a:solidFill>
                  <a:srgbClr val="FF0000"/>
                </a:solidFill>
                <a:latin typeface="Times New Roman" panose="02020603050405020304" pitchFamily="18" charset="0"/>
              </a:rPr>
              <a:t>Características de la </a:t>
            </a:r>
            <a:r>
              <a:rPr lang="es-ES" sz="3200" dirty="0" smtClean="0">
                <a:solidFill>
                  <a:srgbClr val="FF0000"/>
                </a:solidFill>
                <a:latin typeface="Times New Roman" panose="02020603050405020304" pitchFamily="18" charset="0"/>
              </a:rPr>
              <a:t>Redacción</a:t>
            </a:r>
          </a:p>
          <a:p>
            <a:endParaRPr lang="es-ES" dirty="0">
              <a:solidFill>
                <a:srgbClr val="000000"/>
              </a:solidFill>
              <a:latin typeface="Times New Roman" panose="02020603050405020304" pitchFamily="18" charset="0"/>
            </a:endParaRPr>
          </a:p>
          <a:p>
            <a:r>
              <a:rPr lang="es-ES" sz="2000" dirty="0">
                <a:solidFill>
                  <a:srgbClr val="000000"/>
                </a:solidFill>
                <a:latin typeface="Times New Roman" panose="02020603050405020304" pitchFamily="18" charset="0"/>
              </a:rPr>
              <a:t>Para escribir un texto hay que aprender y aplicar los tres principios fundamentales de la redacción : precisión, claridad y brevedad</a:t>
            </a:r>
            <a:r>
              <a:rPr lang="es-ES" sz="2000" dirty="0" smtClean="0">
                <a:solidFill>
                  <a:srgbClr val="000000"/>
                </a:solidFill>
                <a:latin typeface="Times New Roman" panose="02020603050405020304" pitchFamily="18" charset="0"/>
              </a:rPr>
              <a:t>.</a:t>
            </a:r>
          </a:p>
          <a:p>
            <a:endParaRPr lang="es-ES" sz="2000" dirty="0">
              <a:solidFill>
                <a:srgbClr val="000000"/>
              </a:solidFill>
              <a:latin typeface="Times New Roman" panose="02020603050405020304" pitchFamily="18" charset="0"/>
            </a:endParaRPr>
          </a:p>
          <a:p>
            <a:pPr marL="342900" indent="-342900">
              <a:buAutoNum type="arabicPeriod"/>
            </a:pPr>
            <a:r>
              <a:rPr lang="es-ES" sz="2000" b="1" dirty="0" smtClean="0">
                <a:solidFill>
                  <a:srgbClr val="FF0000"/>
                </a:solidFill>
                <a:latin typeface="Times New Roman" panose="02020603050405020304" pitchFamily="18" charset="0"/>
              </a:rPr>
              <a:t>Precisión-</a:t>
            </a:r>
            <a:r>
              <a:rPr lang="es-ES" sz="2000" dirty="0" smtClean="0">
                <a:solidFill>
                  <a:srgbClr val="000000"/>
                </a:solidFill>
                <a:latin typeface="Times New Roman" panose="02020603050405020304" pitchFamily="18" charset="0"/>
              </a:rPr>
              <a:t> </a:t>
            </a:r>
            <a:r>
              <a:rPr lang="es-ES" sz="2000" dirty="0">
                <a:solidFill>
                  <a:srgbClr val="000000"/>
                </a:solidFill>
                <a:latin typeface="Times New Roman" panose="02020603050405020304" pitchFamily="18" charset="0"/>
              </a:rPr>
              <a:t>cuando se escribe con precisión el autor escoge cada una de las palabras para que el lector entienda exactamente, sin duda alguna, lo que se quiere decir. Para escribir con precisión también hay que apartarse del artículo y revisarlo desde el punto de vista del lector. El autor del artículo nunca tiene dudas sobre el significado de las palabras y es imperativo que el lector tampoco las tenga. </a:t>
            </a:r>
            <a:endParaRPr lang="es-ES" sz="2000" dirty="0" smtClean="0">
              <a:solidFill>
                <a:srgbClr val="000000"/>
              </a:solidFill>
              <a:latin typeface="Times New Roman" panose="02020603050405020304" pitchFamily="18" charset="0"/>
            </a:endParaRPr>
          </a:p>
          <a:p>
            <a:endParaRPr lang="es-ES" sz="2000" dirty="0">
              <a:solidFill>
                <a:srgbClr val="000000"/>
              </a:solidFill>
              <a:latin typeface="Times New Roman" panose="02020603050405020304" pitchFamily="18" charset="0"/>
            </a:endParaRPr>
          </a:p>
          <a:p>
            <a:r>
              <a:rPr lang="es-ES" sz="2000" dirty="0" smtClean="0">
                <a:solidFill>
                  <a:srgbClr val="000000"/>
                </a:solidFill>
                <a:latin typeface="Times New Roman" panose="02020603050405020304" pitchFamily="18" charset="0"/>
              </a:rPr>
              <a:t>Ejemplo</a:t>
            </a:r>
            <a:r>
              <a:rPr lang="es-ES" sz="2000" dirty="0">
                <a:solidFill>
                  <a:srgbClr val="000000"/>
                </a:solidFill>
                <a:latin typeface="Times New Roman" panose="02020603050405020304" pitchFamily="18" charset="0"/>
              </a:rPr>
              <a:t>:</a:t>
            </a:r>
          </a:p>
          <a:p>
            <a:r>
              <a:rPr lang="es-ES" sz="2000" dirty="0">
                <a:solidFill>
                  <a:srgbClr val="000000"/>
                </a:solidFill>
                <a:latin typeface="Times New Roman" panose="02020603050405020304" pitchFamily="18" charset="0"/>
              </a:rPr>
              <a:t>El plancton se distribuyó mejor en ambas bahías. El autor sabe exactamente el significado de mejor, pero el lector no sabe si significa rápidamente, uniformemente u otra cosa</a:t>
            </a:r>
            <a:r>
              <a:rPr lang="es-ES" sz="2000" dirty="0" smtClean="0">
                <a:solidFill>
                  <a:srgbClr val="000000"/>
                </a:solidFill>
                <a:latin typeface="Times New Roman" panose="02020603050405020304" pitchFamily="18" charset="0"/>
              </a:rPr>
              <a:t>.</a:t>
            </a:r>
          </a:p>
          <a:p>
            <a:endParaRPr lang="es-ES" sz="2000" dirty="0">
              <a:solidFill>
                <a:srgbClr val="000000"/>
              </a:solidFill>
              <a:latin typeface="Times New Roman" panose="02020603050405020304" pitchFamily="18" charset="0"/>
            </a:endParaRPr>
          </a:p>
          <a:p>
            <a:r>
              <a:rPr lang="es-ES" sz="2000" dirty="0" smtClean="0">
                <a:solidFill>
                  <a:srgbClr val="000000"/>
                </a:solidFill>
                <a:latin typeface="Times New Roman" panose="02020603050405020304" pitchFamily="18" charset="0"/>
              </a:rPr>
              <a:t> </a:t>
            </a:r>
            <a:r>
              <a:rPr lang="es-ES" sz="2000" dirty="0">
                <a:solidFill>
                  <a:srgbClr val="000000"/>
                </a:solidFill>
                <a:latin typeface="Times New Roman" panose="02020603050405020304" pitchFamily="18" charset="0"/>
              </a:rPr>
              <a:t>Leer el manuscrito desde el punto de vista del lector es difícil, pero es esencial para producir un texto preciso y claro. Para tener éxito en esta tarea es recomendable que uno o varios colegas lean una versión semifinal y la versión final del manuscrito.</a:t>
            </a:r>
            <a:endParaRPr lang="es-ES"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536115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836" y="1221938"/>
            <a:ext cx="9855201" cy="3970318"/>
          </a:xfrm>
          <a:prstGeom prst="rect">
            <a:avLst/>
          </a:prstGeom>
        </p:spPr>
        <p:txBody>
          <a:bodyPr wrap="square">
            <a:spAutoFit/>
          </a:bodyPr>
          <a:lstStyle/>
          <a:p>
            <a:pPr algn="just"/>
            <a:r>
              <a:rPr lang="es-ES" sz="2800" dirty="0">
                <a:solidFill>
                  <a:srgbClr val="000000"/>
                </a:solidFill>
                <a:latin typeface="Times New Roman" panose="02020603050405020304" pitchFamily="18" charset="0"/>
              </a:rPr>
              <a:t>2.</a:t>
            </a:r>
            <a:r>
              <a:rPr lang="es-ES" sz="2800" dirty="0">
                <a:solidFill>
                  <a:srgbClr val="FF0000"/>
                </a:solidFill>
                <a:latin typeface="Times New Roman" panose="02020603050405020304" pitchFamily="18" charset="0"/>
              </a:rPr>
              <a:t>Claridad-</a:t>
            </a:r>
            <a:r>
              <a:rPr lang="es-ES" sz="2800" dirty="0">
                <a:solidFill>
                  <a:srgbClr val="000000"/>
                </a:solidFill>
                <a:latin typeface="Times New Roman" panose="02020603050405020304" pitchFamily="18" charset="0"/>
              </a:rPr>
              <a:t> cuando se escribe con claridad el texto se lee y se entiende fácilmente. El lector lee las oraciones y los párrafos sin tener que detenerse para dar marcha atrás y volver a leer la oración, a veces varias veces, para lograr entenderla. Muchas personas, especialmente los principiantes, creen que la correcta </a:t>
            </a:r>
            <a:r>
              <a:rPr lang="es-ES" sz="2800" dirty="0" smtClean="0">
                <a:solidFill>
                  <a:srgbClr val="000000"/>
                </a:solidFill>
                <a:latin typeface="Times New Roman" panose="02020603050405020304" pitchFamily="18" charset="0"/>
              </a:rPr>
              <a:t>redacción </a:t>
            </a:r>
            <a:r>
              <a:rPr lang="es-ES" sz="2800" dirty="0">
                <a:solidFill>
                  <a:srgbClr val="000000"/>
                </a:solidFill>
                <a:latin typeface="Times New Roman" panose="02020603050405020304" pitchFamily="18" charset="0"/>
              </a:rPr>
              <a:t>es por naturaleza enredada y difícil de comprender. ¡Todo lo contrario! Precisamente porque la función del artículo periodístico es informar, el autor tiene que esforzarse para explicar claramente lo sucedido.</a:t>
            </a:r>
            <a:endParaRPr lang="en-US" sz="2800" dirty="0"/>
          </a:p>
        </p:txBody>
      </p:sp>
    </p:spTree>
    <p:extLst>
      <p:ext uri="{BB962C8B-B14F-4D97-AF65-F5344CB8AC3E}">
        <p14:creationId xmlns:p14="http://schemas.microsoft.com/office/powerpoint/2010/main" val="3171717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7235" y="889844"/>
            <a:ext cx="11148291" cy="5324535"/>
          </a:xfrm>
          <a:prstGeom prst="rect">
            <a:avLst/>
          </a:prstGeom>
        </p:spPr>
        <p:txBody>
          <a:bodyPr wrap="square">
            <a:spAutoFit/>
          </a:bodyPr>
          <a:lstStyle/>
          <a:p>
            <a:r>
              <a:rPr lang="es-ES" sz="2800" b="1" dirty="0">
                <a:solidFill>
                  <a:srgbClr val="FF0000"/>
                </a:solidFill>
                <a:latin typeface="Times New Roman" panose="02020603050405020304" pitchFamily="18" charset="0"/>
              </a:rPr>
              <a:t>3.Brevedad- </a:t>
            </a:r>
            <a:r>
              <a:rPr lang="es-ES" sz="2400" dirty="0">
                <a:solidFill>
                  <a:srgbClr val="000000"/>
                </a:solidFill>
                <a:latin typeface="Times New Roman" panose="02020603050405020304" pitchFamily="18" charset="0"/>
              </a:rPr>
              <a:t>cuando se escribe con brevedad el mensaje se comunica usando el menor número posible de palabras. Una consideración importante nos obliga a ser breves: mientras más larga es una oración mayor es la probabilidad de afectar su precisión y claridad. . Para escribir con brevedad hay que revisar el texto cuidadosamente, una y otra vez, buscando reducir al mínimo las palabras innecesarias. Compara las dos oraciones siguientes. La primera es mucho más larga que la segunda pero ambas dicen exactamente lo mismo.</a:t>
            </a:r>
          </a:p>
          <a:p>
            <a:r>
              <a:rPr lang="es-ES" sz="2400" dirty="0">
                <a:solidFill>
                  <a:srgbClr val="000000"/>
                </a:solidFill>
                <a:latin typeface="Times New Roman" panose="02020603050405020304" pitchFamily="18" charset="0"/>
              </a:rPr>
              <a:t>· Las observaciones con respecto a las condiciones de temperatura y humedad en cada localidad estudiada nos permiten establecer, de una manera general, que éstas no presentaron grandes </a:t>
            </a:r>
            <a:r>
              <a:rPr lang="es-ES" sz="2400" dirty="0" smtClean="0">
                <a:solidFill>
                  <a:srgbClr val="000000"/>
                </a:solidFill>
                <a:latin typeface="Times New Roman" panose="02020603050405020304" pitchFamily="18" charset="0"/>
              </a:rPr>
              <a:t>variaciones.    28 </a:t>
            </a:r>
            <a:r>
              <a:rPr lang="es-ES" sz="2400" dirty="0">
                <a:solidFill>
                  <a:srgbClr val="000000"/>
                </a:solidFill>
                <a:latin typeface="Times New Roman" panose="02020603050405020304" pitchFamily="18" charset="0"/>
              </a:rPr>
              <a:t>palabras y 162 caracteres</a:t>
            </a:r>
            <a:r>
              <a:rPr lang="es-ES" sz="2400" dirty="0" smtClean="0">
                <a:solidFill>
                  <a:srgbClr val="000000"/>
                </a:solidFill>
                <a:latin typeface="Times New Roman" panose="02020603050405020304" pitchFamily="18" charset="0"/>
              </a:rPr>
              <a:t>.</a:t>
            </a:r>
          </a:p>
          <a:p>
            <a:endParaRPr lang="es-ES" sz="2400" dirty="0">
              <a:solidFill>
                <a:srgbClr val="000000"/>
              </a:solidFill>
              <a:latin typeface="Times New Roman" panose="02020603050405020304" pitchFamily="18" charset="0"/>
            </a:endParaRPr>
          </a:p>
          <a:p>
            <a:r>
              <a:rPr lang="es-ES" sz="2400" dirty="0">
                <a:solidFill>
                  <a:srgbClr val="000000"/>
                </a:solidFill>
                <a:latin typeface="Times New Roman" panose="02020603050405020304" pitchFamily="18" charset="0"/>
              </a:rPr>
              <a:t>· La temperatura y la salinidad no variaron mucho en las localidades estudiadas.</a:t>
            </a:r>
          </a:p>
          <a:p>
            <a:r>
              <a:rPr lang="es-ES" sz="2400" dirty="0">
                <a:solidFill>
                  <a:srgbClr val="000000"/>
                </a:solidFill>
                <a:latin typeface="Times New Roman" panose="02020603050405020304" pitchFamily="18" charset="0"/>
              </a:rPr>
              <a:t>12 palabras y 67 caracteres.</a:t>
            </a:r>
          </a:p>
          <a:p>
            <a:endParaRPr lang="es-ES" sz="2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184376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1.gstatic.com/images?q=tbn:ANd9GcQIQ1SCDx8aZGIloUukoMXNsEU7_2hKI3Sgx7aR-JI6FMFD6l9n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0"/>
            <a:ext cx="11955463"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CuadroTexto 2"/>
          <p:cNvSpPr txBox="1">
            <a:spLocks noChangeArrowheads="1"/>
          </p:cNvSpPr>
          <p:nvPr/>
        </p:nvSpPr>
        <p:spPr bwMode="auto">
          <a:xfrm>
            <a:off x="282575" y="5688013"/>
            <a:ext cx="5002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3200">
                <a:solidFill>
                  <a:srgbClr val="FFC000"/>
                </a:solidFill>
              </a:rPr>
              <a:t>GRACIAS POR SU ATENCIÓN</a:t>
            </a:r>
          </a:p>
        </p:txBody>
      </p:sp>
    </p:spTree>
    <p:extLst>
      <p:ext uri="{BB962C8B-B14F-4D97-AF65-F5344CB8AC3E}">
        <p14:creationId xmlns:p14="http://schemas.microsoft.com/office/powerpoint/2010/main" val="369009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efrigerioparaelespiritu.files.wordpress.com/2012/07/desor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250950"/>
            <a:ext cx="111871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CuadroTexto 4"/>
          <p:cNvSpPr txBox="1">
            <a:spLocks noChangeArrowheads="1"/>
          </p:cNvSpPr>
          <p:nvPr/>
        </p:nvSpPr>
        <p:spPr bwMode="auto">
          <a:xfrm>
            <a:off x="4868863" y="323850"/>
            <a:ext cx="7421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L" sz="4000">
                <a:solidFill>
                  <a:srgbClr val="0070C0"/>
                </a:solidFill>
              </a:rPr>
              <a:t>DESORDEN   GRAMATICAL</a:t>
            </a:r>
          </a:p>
        </p:txBody>
      </p:sp>
      <p:sp>
        <p:nvSpPr>
          <p:cNvPr id="6148" name="CuadroTexto 3"/>
          <p:cNvSpPr txBox="1">
            <a:spLocks noChangeArrowheads="1"/>
          </p:cNvSpPr>
          <p:nvPr/>
        </p:nvSpPr>
        <p:spPr bwMode="auto">
          <a:xfrm>
            <a:off x="30163" y="5153025"/>
            <a:ext cx="113188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indent="-514350" eaLnBrk="1" hangingPunct="1">
              <a:lnSpc>
                <a:spcPct val="100000"/>
              </a:lnSpc>
              <a:spcBef>
                <a:spcPct val="0"/>
              </a:spcBef>
              <a:buFontTx/>
              <a:buAutoNum type="arabicPeriod"/>
            </a:pPr>
            <a:r>
              <a:rPr lang="es-CL" sz="3200" dirty="0" smtClean="0"/>
              <a:t>Estoy </a:t>
            </a:r>
            <a:r>
              <a:rPr lang="es-CL" sz="3200" dirty="0" err="1" smtClean="0"/>
              <a:t>procupado</a:t>
            </a:r>
            <a:r>
              <a:rPr lang="es-CL" sz="3200" dirty="0" smtClean="0"/>
              <a:t> por la entrega del informe al profesor </a:t>
            </a:r>
            <a:r>
              <a:rPr lang="es-CL" sz="3200" dirty="0" smtClean="0">
                <a:solidFill>
                  <a:srgbClr val="FF0000"/>
                </a:solidFill>
              </a:rPr>
              <a:t>que me tiene muy preocupado </a:t>
            </a:r>
          </a:p>
          <a:p>
            <a:pPr marL="514350" indent="-514350" eaLnBrk="1" hangingPunct="1">
              <a:lnSpc>
                <a:spcPct val="100000"/>
              </a:lnSpc>
              <a:spcBef>
                <a:spcPct val="0"/>
              </a:spcBef>
              <a:buFontTx/>
              <a:buAutoNum type="arabicPeriod"/>
            </a:pPr>
            <a:r>
              <a:rPr lang="es-CL" sz="3200" dirty="0" smtClean="0"/>
              <a:t>Se venden </a:t>
            </a:r>
            <a:r>
              <a:rPr lang="es-CL" sz="3200" dirty="0"/>
              <a:t>zapatillas para </a:t>
            </a:r>
            <a:r>
              <a:rPr lang="es-CL" sz="3200" dirty="0" smtClean="0"/>
              <a:t>caballeros  </a:t>
            </a:r>
            <a:r>
              <a:rPr lang="es-CL" sz="3200" dirty="0">
                <a:solidFill>
                  <a:srgbClr val="C00000"/>
                </a:solidFill>
              </a:rPr>
              <a:t>de piel de serpiente</a:t>
            </a:r>
          </a:p>
          <a:p>
            <a:pPr eaLnBrk="1" hangingPunct="1">
              <a:lnSpc>
                <a:spcPct val="100000"/>
              </a:lnSpc>
              <a:spcBef>
                <a:spcPct val="0"/>
              </a:spcBef>
              <a:buFontTx/>
              <a:buNone/>
            </a:pPr>
            <a:endParaRPr lang="es-CL" sz="3200" dirty="0">
              <a:solidFill>
                <a:srgbClr val="C00000"/>
              </a:solidFill>
            </a:endParaRPr>
          </a:p>
          <a:p>
            <a:pPr eaLnBrk="1" hangingPunct="1">
              <a:lnSpc>
                <a:spcPct val="100000"/>
              </a:lnSpc>
              <a:spcBef>
                <a:spcPct val="0"/>
              </a:spcBef>
              <a:buFontTx/>
              <a:buNone/>
            </a:pPr>
            <a:endParaRPr lang="es-CL" sz="3200" dirty="0">
              <a:solidFill>
                <a:srgbClr val="C00000"/>
              </a:solidFill>
            </a:endParaRPr>
          </a:p>
          <a:p>
            <a:pPr eaLnBrk="1" hangingPunct="1">
              <a:lnSpc>
                <a:spcPct val="100000"/>
              </a:lnSpc>
              <a:spcBef>
                <a:spcPct val="0"/>
              </a:spcBef>
              <a:buFontTx/>
              <a:buNone/>
            </a:pPr>
            <a:r>
              <a:rPr lang="es-CL" sz="3200" dirty="0">
                <a:solidFill>
                  <a:srgbClr val="C00000"/>
                </a:solidFill>
              </a:rPr>
              <a:t>              </a:t>
            </a:r>
          </a:p>
        </p:txBody>
      </p:sp>
    </p:spTree>
    <p:extLst>
      <p:ext uri="{BB962C8B-B14F-4D97-AF65-F5344CB8AC3E}">
        <p14:creationId xmlns:p14="http://schemas.microsoft.com/office/powerpoint/2010/main" val="27701031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881563" y="200025"/>
            <a:ext cx="6870700" cy="714375"/>
          </a:xfrm>
        </p:spPr>
        <p:txBody>
          <a:bodyPr rtlCol="0">
            <a:noAutofit/>
          </a:bodyPr>
          <a:lstStyle/>
          <a:p>
            <a:pPr eaLnBrk="1" fontAlgn="auto" hangingPunct="1">
              <a:spcAft>
                <a:spcPts val="0"/>
              </a:spcAft>
              <a:defRPr/>
            </a:pPr>
            <a:r>
              <a:rPr lang="es-CL" sz="3600" b="1" dirty="0" smtClean="0">
                <a:solidFill>
                  <a:srgbClr val="0070C0"/>
                </a:solidFill>
                <a:latin typeface="+mj-lt"/>
              </a:rPr>
              <a:t>¿  TE GUSTA REPETIR LAS COSAS   ?</a:t>
            </a:r>
            <a:endParaRPr lang="es-CL" sz="3600" b="1" dirty="0">
              <a:solidFill>
                <a:srgbClr val="0070C0"/>
              </a:solidFill>
              <a:latin typeface="+mj-lt"/>
            </a:endParaRPr>
          </a:p>
        </p:txBody>
      </p:sp>
      <p:sp>
        <p:nvSpPr>
          <p:cNvPr id="5" name="CuadroTexto 4"/>
          <p:cNvSpPr txBox="1"/>
          <p:nvPr/>
        </p:nvSpPr>
        <p:spPr>
          <a:xfrm>
            <a:off x="120650" y="92075"/>
            <a:ext cx="7423150" cy="708025"/>
          </a:xfrm>
          <a:prstGeom prst="rect">
            <a:avLst/>
          </a:prstGeom>
          <a:noFill/>
        </p:spPr>
        <p:txBody>
          <a:bodyPr>
            <a:spAutoFit/>
          </a:bodyPr>
          <a:lstStyle/>
          <a:p>
            <a:pPr eaLnBrk="1" fontAlgn="auto" hangingPunct="1">
              <a:spcBef>
                <a:spcPts val="0"/>
              </a:spcBef>
              <a:spcAft>
                <a:spcPts val="0"/>
              </a:spcAft>
              <a:defRPr/>
            </a:pPr>
            <a:r>
              <a:rPr lang="es-CL" sz="4000" dirty="0">
                <a:solidFill>
                  <a:schemeClr val="accent5">
                    <a:lumMod val="75000"/>
                  </a:schemeClr>
                </a:solidFill>
                <a:latin typeface="+mn-lt"/>
                <a:cs typeface="+mn-cs"/>
              </a:rPr>
              <a:t>REDUNDANCIA LÉXICA</a:t>
            </a:r>
          </a:p>
        </p:txBody>
      </p:sp>
      <p:sp>
        <p:nvSpPr>
          <p:cNvPr id="7173" name="Rectángulo 1"/>
          <p:cNvSpPr>
            <a:spLocks noChangeArrowheads="1"/>
          </p:cNvSpPr>
          <p:nvPr/>
        </p:nvSpPr>
        <p:spPr bwMode="auto">
          <a:xfrm>
            <a:off x="793750" y="5316538"/>
            <a:ext cx="107838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eaLnBrk="1" hangingPunct="1">
              <a:lnSpc>
                <a:spcPct val="100000"/>
              </a:lnSpc>
              <a:spcBef>
                <a:spcPct val="0"/>
              </a:spcBef>
              <a:buFontTx/>
              <a:buNone/>
            </a:pPr>
            <a:r>
              <a:rPr lang="es-VE" sz="2800" dirty="0"/>
              <a:t>Es un </a:t>
            </a:r>
            <a:r>
              <a:rPr lang="es-VE" sz="2800" dirty="0">
                <a:solidFill>
                  <a:srgbClr val="00B0F0"/>
                </a:solidFill>
              </a:rPr>
              <a:t>hecho</a:t>
            </a:r>
            <a:r>
              <a:rPr lang="es-VE" sz="2800" dirty="0"/>
              <a:t> que </a:t>
            </a:r>
            <a:r>
              <a:rPr lang="es-VE" sz="2800" dirty="0">
                <a:solidFill>
                  <a:srgbClr val="FF0000"/>
                </a:solidFill>
              </a:rPr>
              <a:t>lo que yo </a:t>
            </a:r>
            <a:r>
              <a:rPr lang="es-VE" sz="2800" dirty="0"/>
              <a:t>he </a:t>
            </a:r>
            <a:r>
              <a:rPr lang="es-VE" sz="2800" dirty="0" smtClean="0">
                <a:solidFill>
                  <a:srgbClr val="00B0F0"/>
                </a:solidFill>
              </a:rPr>
              <a:t>hecho, </a:t>
            </a:r>
            <a:r>
              <a:rPr lang="es-VE" sz="2800" dirty="0"/>
              <a:t>no hará más que demostrar a ustedes </a:t>
            </a:r>
            <a:r>
              <a:rPr lang="es-VE" sz="2800" dirty="0">
                <a:solidFill>
                  <a:srgbClr val="FF0000"/>
                </a:solidFill>
              </a:rPr>
              <a:t>lo que yo</a:t>
            </a:r>
            <a:r>
              <a:rPr lang="es-VE" sz="2800" dirty="0"/>
              <a:t> soy capaz de hacer </a:t>
            </a:r>
          </a:p>
        </p:txBody>
      </p:sp>
      <p:pic>
        <p:nvPicPr>
          <p:cNvPr id="2" name="Imagen 1"/>
          <p:cNvPicPr>
            <a:picLocks noChangeAspect="1"/>
          </p:cNvPicPr>
          <p:nvPr/>
        </p:nvPicPr>
        <p:blipFill>
          <a:blip r:embed="rId2"/>
          <a:stretch>
            <a:fillRect/>
          </a:stretch>
        </p:blipFill>
        <p:spPr>
          <a:xfrm>
            <a:off x="2322980" y="1194150"/>
            <a:ext cx="6431056" cy="4008088"/>
          </a:xfrm>
          <a:prstGeom prst="rect">
            <a:avLst/>
          </a:prstGeom>
        </p:spPr>
      </p:pic>
    </p:spTree>
    <p:extLst>
      <p:ext uri="{BB962C8B-B14F-4D97-AF65-F5344CB8AC3E}">
        <p14:creationId xmlns:p14="http://schemas.microsoft.com/office/powerpoint/2010/main" val="23683227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ítulo 2"/>
          <p:cNvSpPr>
            <a:spLocks noGrp="1"/>
          </p:cNvSpPr>
          <p:nvPr>
            <p:ph type="subTitle" idx="1"/>
          </p:nvPr>
        </p:nvSpPr>
        <p:spPr>
          <a:xfrm>
            <a:off x="4881563" y="200025"/>
            <a:ext cx="6870700" cy="714375"/>
          </a:xfrm>
        </p:spPr>
        <p:txBody>
          <a:bodyPr/>
          <a:lstStyle/>
          <a:p>
            <a:pPr eaLnBrk="1" hangingPunct="1"/>
            <a:r>
              <a:rPr lang="es-CL" sz="3600" b="1" smtClean="0">
                <a:solidFill>
                  <a:srgbClr val="0070C0"/>
                </a:solidFill>
                <a:latin typeface="Mongolian Baiti" panose="03000500000000000000" pitchFamily="66" charset="0"/>
                <a:ea typeface="Mongolian Baiti" panose="03000500000000000000" pitchFamily="66" charset="0"/>
                <a:cs typeface="Mongolian Baiti" panose="03000500000000000000" pitchFamily="66" charset="0"/>
              </a:rPr>
              <a:t>REDUNDANCIA  SEMÁNTICA</a:t>
            </a:r>
          </a:p>
        </p:txBody>
      </p:sp>
      <p:sp>
        <p:nvSpPr>
          <p:cNvPr id="5" name="CuadroTexto 4"/>
          <p:cNvSpPr txBox="1"/>
          <p:nvPr/>
        </p:nvSpPr>
        <p:spPr>
          <a:xfrm>
            <a:off x="1190625" y="5545138"/>
            <a:ext cx="10202863" cy="1076325"/>
          </a:xfrm>
          <a:prstGeom prst="rect">
            <a:avLst/>
          </a:prstGeom>
          <a:noFill/>
        </p:spPr>
        <p:txBody>
          <a:bodyPr>
            <a:spAutoFit/>
          </a:bodyPr>
          <a:lstStyle/>
          <a:p>
            <a:pPr eaLnBrk="1" fontAlgn="auto" hangingPunct="1">
              <a:spcBef>
                <a:spcPts val="0"/>
              </a:spcBef>
              <a:spcAft>
                <a:spcPts val="0"/>
              </a:spcAft>
              <a:defRPr/>
            </a:pPr>
            <a:r>
              <a:rPr lang="es-CL" sz="3200" dirty="0">
                <a:solidFill>
                  <a:schemeClr val="bg2">
                    <a:lumMod val="25000"/>
                  </a:schemeClr>
                </a:solidFill>
                <a:latin typeface="+mn-lt"/>
                <a:cs typeface="+mn-cs"/>
              </a:rPr>
              <a:t>1.La paloma voló </a:t>
            </a:r>
            <a:r>
              <a:rPr lang="es-CL" sz="3200" dirty="0">
                <a:solidFill>
                  <a:srgbClr val="C00000"/>
                </a:solidFill>
                <a:latin typeface="+mn-lt"/>
                <a:cs typeface="+mn-cs"/>
              </a:rPr>
              <a:t>por el aire   2. </a:t>
            </a:r>
            <a:r>
              <a:rPr lang="es-CL" sz="3200" dirty="0">
                <a:solidFill>
                  <a:schemeClr val="bg2">
                    <a:lumMod val="25000"/>
                  </a:schemeClr>
                </a:solidFill>
                <a:latin typeface="+mn-lt"/>
                <a:cs typeface="+mn-cs"/>
              </a:rPr>
              <a:t>El  auto  ardiendo   </a:t>
            </a:r>
            <a:r>
              <a:rPr lang="es-CL" sz="3200" dirty="0">
                <a:solidFill>
                  <a:srgbClr val="C00000"/>
                </a:solidFill>
                <a:latin typeface="+mn-lt"/>
                <a:cs typeface="+mn-cs"/>
              </a:rPr>
              <a:t>en llamas</a:t>
            </a:r>
            <a:r>
              <a:rPr lang="es-CL" sz="3200" dirty="0">
                <a:solidFill>
                  <a:schemeClr val="accent5">
                    <a:lumMod val="75000"/>
                  </a:schemeClr>
                </a:solidFill>
                <a:latin typeface="+mn-lt"/>
                <a:cs typeface="+mn-cs"/>
              </a:rPr>
              <a:t>                3. L</a:t>
            </a:r>
            <a:r>
              <a:rPr lang="es-CL" sz="3200" dirty="0">
                <a:solidFill>
                  <a:schemeClr val="bg2">
                    <a:lumMod val="25000"/>
                  </a:schemeClr>
                </a:solidFill>
                <a:latin typeface="+mn-lt"/>
                <a:cs typeface="+mn-cs"/>
              </a:rPr>
              <a:t>os tubos</a:t>
            </a:r>
            <a:r>
              <a:rPr lang="es-CL" sz="3200" dirty="0">
                <a:solidFill>
                  <a:srgbClr val="C00000"/>
                </a:solidFill>
                <a:latin typeface="+mn-lt"/>
                <a:cs typeface="+mn-cs"/>
              </a:rPr>
              <a:t> huecos </a:t>
            </a:r>
            <a:r>
              <a:rPr lang="es-CL" sz="3200" dirty="0">
                <a:solidFill>
                  <a:schemeClr val="bg2">
                    <a:lumMod val="25000"/>
                  </a:schemeClr>
                </a:solidFill>
                <a:latin typeface="+mn-lt"/>
                <a:cs typeface="+mn-cs"/>
              </a:rPr>
              <a:t>no son de la medida</a:t>
            </a:r>
          </a:p>
        </p:txBody>
      </p:sp>
      <p:pic>
        <p:nvPicPr>
          <p:cNvPr id="8196" name="Picture 2" descr="http://4.bp.blogspot.com/_kJKalYM5u28/S6qlkStqkVI/AAAAAAAAACA/Xxfu-2PRv60/s320/poderpalabra%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6475"/>
            <a:ext cx="110839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4.bp.blogspot.com/--A3tUeqQUxs/TdaqQ6JyqdI/AAAAAAAAATI/-Zic1T9ywQA/s400/pal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475"/>
            <a:ext cx="119951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014127"/>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ítulo 2"/>
          <p:cNvSpPr>
            <a:spLocks noGrp="1"/>
          </p:cNvSpPr>
          <p:nvPr>
            <p:ph type="subTitle" idx="1"/>
          </p:nvPr>
        </p:nvSpPr>
        <p:spPr>
          <a:xfrm>
            <a:off x="4881563" y="200025"/>
            <a:ext cx="6870700" cy="714375"/>
          </a:xfrm>
        </p:spPr>
        <p:txBody>
          <a:bodyPr/>
          <a:lstStyle/>
          <a:p>
            <a:pPr eaLnBrk="1" hangingPunct="1"/>
            <a:r>
              <a:rPr lang="es-CL" sz="4000" smtClean="0">
                <a:solidFill>
                  <a:srgbClr val="0070C0"/>
                </a:solidFill>
                <a:ea typeface="Mongolian Baiti" panose="03000500000000000000" pitchFamily="66" charset="0"/>
                <a:cs typeface="Mongolian Baiti" panose="03000500000000000000" pitchFamily="66" charset="0"/>
              </a:rPr>
              <a:t>VERBORREA</a:t>
            </a:r>
          </a:p>
        </p:txBody>
      </p:sp>
      <p:sp>
        <p:nvSpPr>
          <p:cNvPr id="5" name="CuadroTexto 4"/>
          <p:cNvSpPr txBox="1"/>
          <p:nvPr/>
        </p:nvSpPr>
        <p:spPr>
          <a:xfrm>
            <a:off x="893763" y="5087938"/>
            <a:ext cx="10436225" cy="1570037"/>
          </a:xfrm>
          <a:prstGeom prst="rect">
            <a:avLst/>
          </a:prstGeom>
          <a:noFill/>
        </p:spPr>
        <p:txBody>
          <a:bodyPr>
            <a:spAutoFit/>
          </a:bodyPr>
          <a:lstStyle/>
          <a:p>
            <a:pPr eaLnBrk="1" fontAlgn="auto" hangingPunct="1">
              <a:spcBef>
                <a:spcPts val="0"/>
              </a:spcBef>
              <a:spcAft>
                <a:spcPts val="0"/>
              </a:spcAft>
              <a:defRPr/>
            </a:pPr>
            <a:r>
              <a:rPr lang="es-CL" sz="3200" dirty="0">
                <a:solidFill>
                  <a:schemeClr val="tx2">
                    <a:lumMod val="50000"/>
                  </a:schemeClr>
                </a:solidFill>
                <a:latin typeface="+mn-lt"/>
                <a:cs typeface="+mn-cs"/>
              </a:rPr>
              <a:t>Te quiero señalar con toda  consideración que los resultados de este esforzado y analítico plan de trabajo de investigación ha  llegado a buen puerto con buenos resultados.</a:t>
            </a:r>
          </a:p>
        </p:txBody>
      </p:sp>
      <p:pic>
        <p:nvPicPr>
          <p:cNvPr id="9220" name="Picture 2" descr="http://4.bp.blogspot.com/-50LY0f-qRPU/TgNyzZ_ZpOI/AAAAAAAAAzU/hC0x5rPodaI/s1600/blablab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 y="1270000"/>
            <a:ext cx="992822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images4.wikia.nocookie.net/__cb20110515185850/marvel/es/images/5/5c/Signo-de-interrog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738" y="1916113"/>
            <a:ext cx="2190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196803"/>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ítulo 2"/>
          <p:cNvSpPr>
            <a:spLocks noGrp="1"/>
          </p:cNvSpPr>
          <p:nvPr>
            <p:ph type="subTitle" idx="1"/>
          </p:nvPr>
        </p:nvSpPr>
        <p:spPr>
          <a:xfrm>
            <a:off x="1452563" y="200025"/>
            <a:ext cx="8847137" cy="714375"/>
          </a:xfrm>
        </p:spPr>
        <p:txBody>
          <a:bodyPr/>
          <a:lstStyle/>
          <a:p>
            <a:pPr eaLnBrk="1" hangingPunct="1"/>
            <a:r>
              <a:rPr lang="es-CL" sz="4000" smtClean="0">
                <a:solidFill>
                  <a:srgbClr val="0070C0"/>
                </a:solidFill>
                <a:ea typeface="Mongolian Baiti" panose="03000500000000000000" pitchFamily="66" charset="0"/>
                <a:cs typeface="Mongolian Baiti" panose="03000500000000000000" pitchFamily="66" charset="0"/>
              </a:rPr>
              <a:t>PALABRAS COMODINES: MONOTONÍA </a:t>
            </a:r>
          </a:p>
        </p:txBody>
      </p:sp>
      <p:sp>
        <p:nvSpPr>
          <p:cNvPr id="5" name="CuadroTexto 4"/>
          <p:cNvSpPr txBox="1"/>
          <p:nvPr/>
        </p:nvSpPr>
        <p:spPr>
          <a:xfrm>
            <a:off x="1192213" y="5043488"/>
            <a:ext cx="10204450" cy="1570037"/>
          </a:xfrm>
          <a:prstGeom prst="rect">
            <a:avLst/>
          </a:prstGeom>
          <a:noFill/>
        </p:spPr>
        <p:txBody>
          <a:bodyPr>
            <a:spAutoFit/>
          </a:bodyPr>
          <a:lstStyle/>
          <a:p>
            <a:pPr eaLnBrk="1" fontAlgn="auto" hangingPunct="1">
              <a:spcBef>
                <a:spcPts val="0"/>
              </a:spcBef>
              <a:spcAft>
                <a:spcPts val="0"/>
              </a:spcAft>
              <a:defRPr/>
            </a:pPr>
            <a:r>
              <a:rPr lang="es-CL" sz="3200" dirty="0">
                <a:solidFill>
                  <a:schemeClr val="bg2">
                    <a:lumMod val="25000"/>
                  </a:schemeClr>
                </a:solidFill>
                <a:latin typeface="+mn-lt"/>
                <a:cs typeface="+mn-cs"/>
              </a:rPr>
              <a:t>pásame  esa </a:t>
            </a:r>
            <a:r>
              <a:rPr lang="es-CL" sz="3200" dirty="0">
                <a:solidFill>
                  <a:srgbClr val="C00000"/>
                </a:solidFill>
                <a:latin typeface="+mn-lt"/>
                <a:cs typeface="+mn-cs"/>
              </a:rPr>
              <a:t>cosa</a:t>
            </a:r>
            <a:r>
              <a:rPr lang="es-CL" sz="3200" dirty="0">
                <a:solidFill>
                  <a:schemeClr val="bg2">
                    <a:lumMod val="25000"/>
                  </a:schemeClr>
                </a:solidFill>
                <a:latin typeface="+mn-lt"/>
                <a:cs typeface="+mn-cs"/>
              </a:rPr>
              <a:t> /   estoy </a:t>
            </a:r>
            <a:r>
              <a:rPr lang="es-CL" sz="3200" dirty="0">
                <a:solidFill>
                  <a:srgbClr val="C00000"/>
                </a:solidFill>
                <a:latin typeface="+mn-lt"/>
                <a:cs typeface="+mn-cs"/>
              </a:rPr>
              <a:t>haciendo</a:t>
            </a:r>
            <a:r>
              <a:rPr lang="es-CL" sz="3200" dirty="0">
                <a:solidFill>
                  <a:schemeClr val="bg2">
                    <a:lumMod val="25000"/>
                  </a:schemeClr>
                </a:solidFill>
                <a:latin typeface="+mn-lt"/>
                <a:cs typeface="+mn-cs"/>
              </a:rPr>
              <a:t> mi casa   / maría</a:t>
            </a:r>
            <a:r>
              <a:rPr lang="es-CL" sz="3200" dirty="0">
                <a:solidFill>
                  <a:srgbClr val="C00000"/>
                </a:solidFill>
                <a:latin typeface="+mn-lt"/>
                <a:cs typeface="+mn-cs"/>
              </a:rPr>
              <a:t> hace </a:t>
            </a:r>
            <a:r>
              <a:rPr lang="es-CL" sz="3200" dirty="0">
                <a:solidFill>
                  <a:schemeClr val="bg2">
                    <a:lumMod val="25000"/>
                  </a:schemeClr>
                </a:solidFill>
                <a:latin typeface="+mn-lt"/>
                <a:cs typeface="+mn-cs"/>
              </a:rPr>
              <a:t>un pastel  /  me pasa una</a:t>
            </a:r>
            <a:r>
              <a:rPr lang="es-CL" sz="3200" dirty="0">
                <a:solidFill>
                  <a:srgbClr val="C00000"/>
                </a:solidFill>
                <a:latin typeface="+mn-lt"/>
                <a:cs typeface="+mn-cs"/>
              </a:rPr>
              <a:t> cuestión  </a:t>
            </a:r>
            <a:r>
              <a:rPr lang="es-CL" sz="3200" dirty="0">
                <a:solidFill>
                  <a:schemeClr val="bg2">
                    <a:lumMod val="25000"/>
                  </a:schemeClr>
                </a:solidFill>
                <a:latin typeface="+mn-lt"/>
                <a:cs typeface="+mn-cs"/>
              </a:rPr>
              <a:t>súper rara/    me </a:t>
            </a:r>
            <a:r>
              <a:rPr lang="es-CL" sz="3200" dirty="0">
                <a:solidFill>
                  <a:srgbClr val="C00000"/>
                </a:solidFill>
                <a:latin typeface="+mn-lt"/>
                <a:cs typeface="+mn-cs"/>
              </a:rPr>
              <a:t>dijo </a:t>
            </a:r>
            <a:r>
              <a:rPr lang="es-CL" sz="3200" dirty="0">
                <a:solidFill>
                  <a:schemeClr val="bg2">
                    <a:lumMod val="25000"/>
                  </a:schemeClr>
                </a:solidFill>
                <a:latin typeface="+mn-lt"/>
                <a:cs typeface="+mn-cs"/>
              </a:rPr>
              <a:t> que no lo hiciera</a:t>
            </a:r>
          </a:p>
        </p:txBody>
      </p:sp>
      <p:pic>
        <p:nvPicPr>
          <p:cNvPr id="10244" name="Picture 2" descr="http://t3.gstatic.com/images?q=tbn:ANd9GcRACkdOmiYK2UAWgZMFWfx7ynS3YnWZQbyoKmWFN5rHKgaurf72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1219200"/>
            <a:ext cx="8659813"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70412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2538</Words>
  <Application>Microsoft Office PowerPoint</Application>
  <PresentationFormat>Panorámica</PresentationFormat>
  <Paragraphs>341</Paragraphs>
  <Slides>46</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46</vt:i4>
      </vt:variant>
    </vt:vector>
  </HeadingPairs>
  <TitlesOfParts>
    <vt:vector size="59" baseType="lpstr">
      <vt:lpstr>Arial</vt:lpstr>
      <vt:lpstr>Arial Unicode MS</vt:lpstr>
      <vt:lpstr>Calibri</vt:lpstr>
      <vt:lpstr>Calibri Light</vt:lpstr>
      <vt:lpstr>Comic Sans MS</vt:lpstr>
      <vt:lpstr>Estrangelo Edessa</vt:lpstr>
      <vt:lpstr>Helvetica Neue</vt:lpstr>
      <vt:lpstr>Mongolian Baiti</vt:lpstr>
      <vt:lpstr>Symbol</vt:lpstr>
      <vt:lpstr>Times New Roman</vt:lpstr>
      <vt:lpstr>Wingdings</vt:lpstr>
      <vt:lpstr>Wingdings 2</vt:lpstr>
      <vt:lpstr>Tema de Office</vt:lpstr>
      <vt:lpstr>HORRORES  DE REDACCIÓN </vt:lpstr>
      <vt:lpstr>El periodista y novelista norteamericano Ernest Hemingway, quien trabajó en el “Star” de Kansas City, siempre se ciñó a las siguientes: normas:   “Emplee oraciones  cortas. Que su primer párrafo sea breve. Use lenguaje vigoroso, sin olvidar la suavidad. Sea positivo, no negativo”.   Y después de haber ganado el Premio Pulitzer, acotó: “Fueron ésas las mejores reglas que aprendí para el oficio de escribir. Nunca las he olvidado. Ningún hombre que tenga algún talento, que sienta y escriba con verdad acerca de las cosas que tiene que decir, dejará de escribir bien si sigue esas reglas”. </vt:lpstr>
      <vt:lpstr>    ¿ VAS  EN LA DIRECCIÓN  CORRECTA ?</vt:lpstr>
      <vt:lpstr>HAVER -  HABER- AVER-  A  VER  …¿  CÓMO ESTÁ MI REDACCIÓN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HORRORES  DE REDACCIÓN</dc:title>
  <dc:creator>Usuario</dc:creator>
  <cp:lastModifiedBy>Ivan Pizarro</cp:lastModifiedBy>
  <cp:revision>22</cp:revision>
  <dcterms:created xsi:type="dcterms:W3CDTF">2014-08-20T13:38:22Z</dcterms:created>
  <dcterms:modified xsi:type="dcterms:W3CDTF">2023-09-22T13:02:01Z</dcterms:modified>
</cp:coreProperties>
</file>