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66" r:id="rId3"/>
    <p:sldId id="256" r:id="rId4"/>
    <p:sldId id="257" r:id="rId5"/>
    <p:sldId id="258" r:id="rId6"/>
    <p:sldId id="262" r:id="rId7"/>
    <p:sldId id="263" r:id="rId8"/>
    <p:sldId id="264" r:id="rId9"/>
    <p:sldId id="265" r:id="rId10"/>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95990B23-E320-4866-91C7-E42DB99FB235}" type="datetimeFigureOut">
              <a:rPr lang="es-CL" smtClean="0"/>
              <a:t>05-11-2023</a:t>
            </a:fld>
            <a:endParaRPr lang="es-CL"/>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CL"/>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DF186F82-988A-4754-BB83-E2D9E9F2469A}" type="slidenum">
              <a:rPr lang="es-CL" smtClean="0"/>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5990B23-E320-4866-91C7-E42DB99FB235}" type="datetimeFigureOut">
              <a:rPr lang="es-CL" smtClean="0"/>
              <a:t>05-11-2023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F186F82-988A-4754-BB83-E2D9E9F2469A}"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5990B23-E320-4866-91C7-E42DB99FB235}" type="datetimeFigureOut">
              <a:rPr lang="es-CL" smtClean="0"/>
              <a:t>05-11-2023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F186F82-988A-4754-BB83-E2D9E9F2469A}"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5990B23-E320-4866-91C7-E42DB99FB235}" type="datetimeFigureOut">
              <a:rPr lang="es-CL" smtClean="0"/>
              <a:t>05-11-2023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F186F82-988A-4754-BB83-E2D9E9F2469A}" type="slidenum">
              <a:rPr lang="es-CL" smtClean="0"/>
              <a:t>‹Nº›</a:t>
            </a:fld>
            <a:endParaRPr lang="es-CL"/>
          </a:p>
        </p:txBody>
      </p:sp>
      <p:sp>
        <p:nvSpPr>
          <p:cNvPr id="7" name="6 Título"/>
          <p:cNvSpPr>
            <a:spLocks noGrp="1"/>
          </p:cNvSpPr>
          <p:nvPr>
            <p:ph type="title"/>
          </p:nvPr>
        </p:nvSpPr>
        <p:spPr/>
        <p:txBody>
          <a:bodyPr rtlCol="0"/>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95990B23-E320-4866-91C7-E42DB99FB235}" type="datetimeFigureOut">
              <a:rPr lang="es-CL" smtClean="0"/>
              <a:t>05-11-2023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F186F82-988A-4754-BB83-E2D9E9F2469A}" type="slidenum">
              <a:rPr lang="es-CL" smtClean="0"/>
              <a:t>‹Nº›</a:t>
            </a:fld>
            <a:endParaRPr lang="es-CL"/>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95990B23-E320-4866-91C7-E42DB99FB235}" type="datetimeFigureOut">
              <a:rPr lang="es-CL" smtClean="0"/>
              <a:t>05-11-2023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F186F82-988A-4754-BB83-E2D9E9F2469A}" type="slidenum">
              <a:rPr lang="es-CL" smtClean="0"/>
              <a:t>‹Nº›</a:t>
            </a:fld>
            <a:endParaRPr lang="es-CL"/>
          </a:p>
        </p:txBody>
      </p:sp>
      <p:sp>
        <p:nvSpPr>
          <p:cNvPr id="8" name="7 Título"/>
          <p:cNvSpPr>
            <a:spLocks noGrp="1"/>
          </p:cNvSpPr>
          <p:nvPr>
            <p:ph type="title"/>
          </p:nvPr>
        </p:nvSpPr>
        <p:spPr/>
        <p:txBody>
          <a:bodyPr rtlCol="0"/>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95990B23-E320-4866-91C7-E42DB99FB235}" type="datetimeFigureOut">
              <a:rPr lang="es-CL" smtClean="0"/>
              <a:t>05-11-2023</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DF186F82-988A-4754-BB83-E2D9E9F2469A}" type="slidenum">
              <a:rPr lang="es-CL" smtClean="0"/>
              <a:t>‹Nº›</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95990B23-E320-4866-91C7-E42DB99FB235}" type="datetimeFigureOut">
              <a:rPr lang="es-CL" smtClean="0"/>
              <a:t>05-11-2023</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DF186F82-988A-4754-BB83-E2D9E9F2469A}" type="slidenum">
              <a:rPr lang="es-CL" smtClean="0"/>
              <a:t>‹Nº›</a:t>
            </a:fld>
            <a:endParaRPr lang="es-CL"/>
          </a:p>
        </p:txBody>
      </p:sp>
      <p:sp>
        <p:nvSpPr>
          <p:cNvPr id="6" name="5 Título"/>
          <p:cNvSpPr>
            <a:spLocks noGrp="1"/>
          </p:cNvSpPr>
          <p:nvPr>
            <p:ph type="title"/>
          </p:nvPr>
        </p:nvSpPr>
        <p:spPr/>
        <p:txBody>
          <a:bodyPr rtlCol="0"/>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5990B23-E320-4866-91C7-E42DB99FB235}" type="datetimeFigureOut">
              <a:rPr lang="es-CL" smtClean="0"/>
              <a:t>05-11-2023</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DF186F82-988A-4754-BB83-E2D9E9F2469A}"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p>
            <a:fld id="{95990B23-E320-4866-91C7-E42DB99FB235}" type="datetimeFigureOut">
              <a:rPr lang="es-CL" smtClean="0"/>
              <a:t>05-11-2023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F186F82-988A-4754-BB83-E2D9E9F2469A}" type="slidenum">
              <a:rPr lang="es-CL" smtClean="0"/>
              <a:t>‹Nº›</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95990B23-E320-4866-91C7-E42DB99FB235}" type="datetimeFigureOut">
              <a:rPr lang="es-CL" smtClean="0"/>
              <a:t>05-11-2023</a:t>
            </a:fld>
            <a:endParaRPr lang="es-CL"/>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CL"/>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DF186F82-988A-4754-BB83-E2D9E9F2469A}" type="slidenum">
              <a:rPr lang="es-CL" smtClean="0"/>
              <a:t>‹Nº›</a:t>
            </a:fld>
            <a:endParaRPr lang="es-CL"/>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5990B23-E320-4866-91C7-E42DB99FB235}" type="datetimeFigureOut">
              <a:rPr lang="es-CL" smtClean="0"/>
              <a:t>05-11-2023</a:t>
            </a:fld>
            <a:endParaRPr lang="es-CL"/>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CL"/>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F186F82-988A-4754-BB83-E2D9E9F2469A}" type="slidenum">
              <a:rPr lang="es-CL" smtClean="0"/>
              <a:t>‹Nº›</a:t>
            </a:fld>
            <a:endParaRPr lang="es-C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es-ES" dirty="0" smtClean="0"/>
              <a:t>CONTEXTUALIZACIÓN  PERIODÍSTICA</a:t>
            </a:r>
            <a:endParaRPr lang="en-US" dirty="0"/>
          </a:p>
        </p:txBody>
      </p:sp>
      <p:pic>
        <p:nvPicPr>
          <p:cNvPr id="4" name="Imagen 3"/>
          <p:cNvPicPr>
            <a:picLocks noChangeAspect="1"/>
          </p:cNvPicPr>
          <p:nvPr/>
        </p:nvPicPr>
        <p:blipFill>
          <a:blip r:embed="rId2"/>
          <a:stretch>
            <a:fillRect/>
          </a:stretch>
        </p:blipFill>
        <p:spPr>
          <a:xfrm>
            <a:off x="691627" y="332656"/>
            <a:ext cx="1987468" cy="1207113"/>
          </a:xfrm>
          <a:prstGeom prst="rect">
            <a:avLst/>
          </a:prstGeom>
        </p:spPr>
      </p:pic>
      <p:pic>
        <p:nvPicPr>
          <p:cNvPr id="5" name="Imagen 4"/>
          <p:cNvPicPr>
            <a:picLocks noChangeAspect="1"/>
          </p:cNvPicPr>
          <p:nvPr/>
        </p:nvPicPr>
        <p:blipFill>
          <a:blip r:embed="rId3"/>
          <a:stretch>
            <a:fillRect/>
          </a:stretch>
        </p:blipFill>
        <p:spPr>
          <a:xfrm>
            <a:off x="2915816" y="585734"/>
            <a:ext cx="4078577" cy="768163"/>
          </a:xfrm>
          <a:prstGeom prst="rect">
            <a:avLst/>
          </a:prstGeom>
        </p:spPr>
      </p:pic>
      <p:sp>
        <p:nvSpPr>
          <p:cNvPr id="6" name="Subtítulo 5"/>
          <p:cNvSpPr>
            <a:spLocks noGrp="1"/>
          </p:cNvSpPr>
          <p:nvPr>
            <p:ph type="subTitle" idx="1"/>
          </p:nvPr>
        </p:nvSpPr>
        <p:spPr>
          <a:xfrm>
            <a:off x="708395" y="4437112"/>
            <a:ext cx="7772400" cy="1199704"/>
          </a:xfrm>
          <a:prstGeom prst="rect">
            <a:avLst/>
          </a:prstGeom>
          <a:noFill/>
        </p:spPr>
        <p:txBody>
          <a:bodyPr wrap="none" lIns="91440" tIns="45720" rIns="91440" bIns="45720">
            <a:spAutoFit/>
          </a:bodyPr>
          <a:lstStyle/>
          <a:p>
            <a:pPr algn="ctr"/>
            <a:r>
              <a:rPr lang="es-ES" sz="3200" b="1" cap="none" spc="0" dirty="0" smtClean="0">
                <a:ln w="12700" cmpd="sng">
                  <a:solidFill>
                    <a:schemeClr val="accent4"/>
                  </a:solidFill>
                  <a:prstDash val="solid"/>
                </a:ln>
                <a:effectLst/>
              </a:rPr>
              <a:t>Iván </a:t>
            </a:r>
            <a:r>
              <a:rPr lang="es-ES" sz="3200" b="1" cap="none" spc="0" dirty="0" smtClean="0">
                <a:ln w="12700" cmpd="sng">
                  <a:solidFill>
                    <a:schemeClr val="accent4"/>
                  </a:solidFill>
                  <a:prstDash val="solid"/>
                </a:ln>
                <a:effectLst/>
              </a:rPr>
              <a:t>Pizarro  Vega</a:t>
            </a:r>
            <a:endParaRPr lang="es-ES" sz="3200" b="1" cap="none" spc="0" dirty="0">
              <a:ln w="12700" cmpd="sng">
                <a:solidFill>
                  <a:schemeClr val="accent4"/>
                </a:solidFill>
                <a:prstDash val="solid"/>
              </a:ln>
              <a:effectLst/>
            </a:endParaRPr>
          </a:p>
        </p:txBody>
      </p:sp>
    </p:spTree>
    <p:extLst>
      <p:ext uri="{BB962C8B-B14F-4D97-AF65-F5344CB8AC3E}">
        <p14:creationId xmlns:p14="http://schemas.microsoft.com/office/powerpoint/2010/main" val="479530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500034" y="1000108"/>
            <a:ext cx="8229600" cy="4525963"/>
          </a:xfrm>
        </p:spPr>
        <p:txBody>
          <a:bodyPr>
            <a:normAutofit fontScale="85000" lnSpcReduction="10000"/>
          </a:bodyPr>
          <a:lstStyle/>
          <a:p>
            <a:pPr algn="just"/>
            <a:r>
              <a:rPr lang="es-ES" sz="2400" dirty="0" smtClean="0">
                <a:latin typeface="Arial" pitchFamily="34" charset="0"/>
                <a:cs typeface="Arial" pitchFamily="34" charset="0"/>
              </a:rPr>
              <a:t>IVÁN PIZARRO</a:t>
            </a:r>
          </a:p>
          <a:p>
            <a:pPr algn="just"/>
            <a:endParaRPr lang="es-ES" dirty="0" smtClean="0">
              <a:latin typeface="Arial" pitchFamily="34" charset="0"/>
              <a:cs typeface="Arial" pitchFamily="34" charset="0"/>
            </a:endParaRPr>
          </a:p>
          <a:p>
            <a:pPr algn="just"/>
            <a:r>
              <a:rPr lang="es-ES" dirty="0" smtClean="0">
                <a:latin typeface="Arial" pitchFamily="34" charset="0"/>
                <a:cs typeface="Arial" pitchFamily="34" charset="0"/>
              </a:rPr>
              <a:t>Ensayando una definición, se puede decir que contexto es todo aquello que le da sentido a la noticia, la explica y le aporta un significado más allá de lo inmediato. </a:t>
            </a:r>
          </a:p>
          <a:p>
            <a:pPr algn="just"/>
            <a:endParaRPr lang="es-ES" dirty="0" smtClean="0">
              <a:latin typeface="Arial" pitchFamily="34" charset="0"/>
              <a:cs typeface="Arial" pitchFamily="34" charset="0"/>
            </a:endParaRPr>
          </a:p>
          <a:p>
            <a:pPr algn="just"/>
            <a:r>
              <a:rPr lang="es-ES" dirty="0" smtClean="0">
                <a:latin typeface="Arial" pitchFamily="34" charset="0"/>
                <a:cs typeface="Arial" pitchFamily="34" charset="0"/>
              </a:rPr>
              <a:t>El contexto, además, es el soporte de la narrativa, es decir, lo que permite que alrededor de un hecho informativo se construyan historias y se empiece a enmarcar la información en un tiempo y espacio . Es pues, función del periodista, dentro de sus labores </a:t>
            </a:r>
            <a:r>
              <a:rPr lang="es-ES" smtClean="0">
                <a:latin typeface="Arial" pitchFamily="34" charset="0"/>
                <a:cs typeface="Arial" pitchFamily="34" charset="0"/>
              </a:rPr>
              <a:t>de </a:t>
            </a:r>
            <a:r>
              <a:rPr lang="es-ES" smtClean="0">
                <a:latin typeface="Arial" pitchFamily="34" charset="0"/>
                <a:cs typeface="Arial" pitchFamily="34" charset="0"/>
              </a:rPr>
              <a:t>reportero, </a:t>
            </a:r>
            <a:r>
              <a:rPr lang="es-ES" dirty="0" smtClean="0">
                <a:latin typeface="Arial" pitchFamily="34" charset="0"/>
                <a:cs typeface="Arial" pitchFamily="34" charset="0"/>
              </a:rPr>
              <a:t>proveer al lector del contexto mínimo necesario para entender el hecho informativo noticioso.</a:t>
            </a:r>
            <a:endParaRPr lang="es-CL" dirty="0" smtClean="0">
              <a:latin typeface="Arial" pitchFamily="34" charset="0"/>
              <a:cs typeface="Arial" pitchFamily="34" charset="0"/>
            </a:endParaRPr>
          </a:p>
          <a:p>
            <a:pPr algn="just"/>
            <a:endParaRPr lang="es-CL" dirty="0">
              <a:latin typeface="Arial" pitchFamily="34" charset="0"/>
              <a:cs typeface="Arial" pitchFamily="34" charset="0"/>
            </a:endParaRPr>
          </a:p>
        </p:txBody>
      </p:sp>
      <p:sp>
        <p:nvSpPr>
          <p:cNvPr id="4" name="3 Rectángulo"/>
          <p:cNvSpPr/>
          <p:nvPr/>
        </p:nvSpPr>
        <p:spPr>
          <a:xfrm>
            <a:off x="530122" y="353777"/>
            <a:ext cx="8467383" cy="646331"/>
          </a:xfrm>
          <a:prstGeom prst="rect">
            <a:avLst/>
          </a:prstGeom>
        </p:spPr>
        <p:txBody>
          <a:bodyPr wrap="none">
            <a:spAutoFit/>
          </a:bodyPr>
          <a:lstStyle/>
          <a:p>
            <a:r>
              <a:rPr lang="es-CL" sz="3600" dirty="0" smtClean="0">
                <a:solidFill>
                  <a:srgbClr val="FF0000"/>
                </a:solidFill>
              </a:rPr>
              <a:t>CONTEXTUALIZACIÓN  PERIODÍSTICA</a:t>
            </a:r>
            <a:endParaRPr lang="es-CL" sz="36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57222" y="-357214"/>
            <a:ext cx="7772400" cy="1470025"/>
          </a:xfrm>
        </p:spPr>
        <p:txBody>
          <a:bodyPr/>
          <a:lstStyle/>
          <a:p>
            <a:r>
              <a:rPr kumimoji="0" lang="es-ES"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Contexto político</a:t>
            </a:r>
            <a:r>
              <a:rPr kumimoji="0" lang="es-E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lang="es-CL" dirty="0"/>
          </a:p>
        </p:txBody>
      </p:sp>
      <p:sp>
        <p:nvSpPr>
          <p:cNvPr id="11265" name="Rectangle 1"/>
          <p:cNvSpPr>
            <a:spLocks noChangeArrowheads="1"/>
          </p:cNvSpPr>
          <p:nvPr/>
        </p:nvSpPr>
        <p:spPr bwMode="auto">
          <a:xfrm>
            <a:off x="467544" y="1916832"/>
            <a:ext cx="7715272"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Toda sociedad tiene una organización política .Estos se</a:t>
            </a:r>
            <a:r>
              <a:rPr kumimoji="0" lang="es-ES" sz="2400" b="0" i="0" u="none" strike="noStrike" cap="none" normalizeH="0" dirty="0" smtClean="0">
                <a:ln>
                  <a:noFill/>
                </a:ln>
                <a:solidFill>
                  <a:schemeClr val="tx1"/>
                </a:solidFill>
                <a:effectLst/>
                <a:latin typeface="Calibri" pitchFamily="34" charset="0"/>
                <a:ea typeface="Times New Roman" pitchFamily="18" charset="0"/>
                <a:cs typeface="Times New Roman" pitchFamily="18" charset="0"/>
              </a:rPr>
              <a:t> identifican </a:t>
            </a:r>
            <a:r>
              <a:rPr kumimoji="0" lang="es-E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por lo general, como partidos políticos. De una u otra manera, y eso lo determina el evento, todo lo que ocurre tiene determinaciones, causas y consecuencias políticas. </a:t>
            </a:r>
          </a:p>
          <a:p>
            <a:pPr marL="0" marR="0" lvl="0" indent="0" algn="just" defTabSz="914400" rtl="0" eaLnBrk="1" fontAlgn="base" latinLnBrk="0" hangingPunct="1">
              <a:lnSpc>
                <a:spcPct val="100000"/>
              </a:lnSpc>
              <a:spcBef>
                <a:spcPct val="0"/>
              </a:spcBef>
              <a:spcAft>
                <a:spcPct val="0"/>
              </a:spcAft>
              <a:buClrTx/>
              <a:buSzTx/>
              <a:buFontTx/>
              <a:buNone/>
              <a:tabLst/>
            </a:pPr>
            <a:endParaRPr lang="es-ES" sz="2400" dirty="0">
              <a:latin typeface="Calibri" pitchFamily="34" charset="0"/>
              <a:ea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1142984"/>
            <a:ext cx="8229600" cy="5310352"/>
          </a:xfrm>
        </p:spPr>
        <p:txBody>
          <a:bodyPr>
            <a:normAutofit/>
          </a:bodyPr>
          <a:lstStyle/>
          <a:p>
            <a:pPr algn="just"/>
            <a:r>
              <a:rPr lang="es-ES" sz="1800" b="1" dirty="0" smtClean="0">
                <a:latin typeface="Arial" pitchFamily="34" charset="0"/>
                <a:cs typeface="Arial" pitchFamily="34" charset="0"/>
              </a:rPr>
              <a:t> </a:t>
            </a:r>
            <a:r>
              <a:rPr lang="es-ES" sz="1800" dirty="0">
                <a:latin typeface="Arial" pitchFamily="34" charset="0"/>
                <a:cs typeface="Arial" pitchFamily="34" charset="0"/>
              </a:rPr>
              <a:t>La nuestra es una </a:t>
            </a:r>
            <a:r>
              <a:rPr lang="es-ES" sz="1800" u="sng" dirty="0">
                <a:latin typeface="Arial" pitchFamily="34" charset="0"/>
                <a:cs typeface="Arial" pitchFamily="34" charset="0"/>
              </a:rPr>
              <a:t>economía de mercado </a:t>
            </a:r>
            <a:r>
              <a:rPr lang="es-ES" sz="1800" dirty="0">
                <a:latin typeface="Arial" pitchFamily="34" charset="0"/>
                <a:cs typeface="Arial" pitchFamily="34" charset="0"/>
              </a:rPr>
              <a:t>dentro de en un modo de producción capitalista en donde existe la propiedad privada de los medios de producción. Vivimos en un país subdesarrollado </a:t>
            </a:r>
            <a:r>
              <a:rPr lang="es-ES" sz="1800" u="sng" dirty="0">
                <a:latin typeface="Arial" pitchFamily="34" charset="0"/>
                <a:cs typeface="Arial" pitchFamily="34" charset="0"/>
              </a:rPr>
              <a:t>donde las desigualdades económicas son evidentes en la realidad </a:t>
            </a:r>
            <a:r>
              <a:rPr lang="es-ES" sz="1800" dirty="0">
                <a:latin typeface="Arial" pitchFamily="34" charset="0"/>
                <a:cs typeface="Arial" pitchFamily="34" charset="0"/>
              </a:rPr>
              <a:t>de que la que somos parte, con una crisis crónica que se manifiesta en una abrumadora pobreza, pocas oportunidades de avance, alto desempleo o otros indicativos que necesariamente afectan lo que ocurre día a día. </a:t>
            </a:r>
            <a:endParaRPr lang="es-ES" sz="1800" dirty="0" smtClean="0">
              <a:latin typeface="Arial" pitchFamily="34" charset="0"/>
              <a:cs typeface="Arial" pitchFamily="34" charset="0"/>
            </a:endParaRPr>
          </a:p>
          <a:p>
            <a:pPr algn="just"/>
            <a:endParaRPr lang="es-ES" sz="1800" dirty="0">
              <a:latin typeface="Arial" pitchFamily="34" charset="0"/>
              <a:cs typeface="Arial" pitchFamily="34" charset="0"/>
            </a:endParaRPr>
          </a:p>
          <a:p>
            <a:pPr algn="just"/>
            <a:r>
              <a:rPr lang="es-ES" sz="1800" dirty="0">
                <a:latin typeface="Arial" pitchFamily="34" charset="0"/>
                <a:cs typeface="Arial" pitchFamily="34" charset="0"/>
              </a:rPr>
              <a:t> Cada persona involucrada en un evento noticioso informativo pertenece a un estrato económico y tiene circunstancias específicas que la </a:t>
            </a:r>
            <a:r>
              <a:rPr lang="es-ES" sz="1800" dirty="0" smtClean="0">
                <a:latin typeface="Arial" pitchFamily="34" charset="0"/>
                <a:cs typeface="Arial" pitchFamily="34" charset="0"/>
              </a:rPr>
              <a:t>determinan. </a:t>
            </a:r>
            <a:r>
              <a:rPr lang="es-ES" sz="1800" u="sng" dirty="0">
                <a:latin typeface="Arial" pitchFamily="34" charset="0"/>
                <a:cs typeface="Arial" pitchFamily="34" charset="0"/>
              </a:rPr>
              <a:t>Los eventos también tienen causas y consecuencias de naturaleza económica y ocurren en estratos, por así decirlo, a personas que pertenecen a una clase social</a:t>
            </a:r>
            <a:r>
              <a:rPr lang="es-ES" sz="1800" dirty="0">
                <a:latin typeface="Arial" pitchFamily="34" charset="0"/>
                <a:cs typeface="Arial" pitchFamily="34" charset="0"/>
              </a:rPr>
              <a:t>, y tienen circunstancias específicas que las determinan como empleo, propiedades, etc. </a:t>
            </a:r>
            <a:endParaRPr lang="es-ES" sz="1800" dirty="0" smtClean="0">
              <a:latin typeface="Arial" pitchFamily="34" charset="0"/>
              <a:cs typeface="Arial" pitchFamily="34" charset="0"/>
            </a:endParaRPr>
          </a:p>
        </p:txBody>
      </p:sp>
      <p:sp>
        <p:nvSpPr>
          <p:cNvPr id="2" name="1 Título"/>
          <p:cNvSpPr>
            <a:spLocks noGrp="1"/>
          </p:cNvSpPr>
          <p:nvPr>
            <p:ph type="title"/>
          </p:nvPr>
        </p:nvSpPr>
        <p:spPr>
          <a:xfrm>
            <a:off x="500034" y="0"/>
            <a:ext cx="8229600" cy="1143000"/>
          </a:xfrm>
        </p:spPr>
        <p:txBody>
          <a:bodyPr/>
          <a:lstStyle/>
          <a:p>
            <a:r>
              <a:rPr lang="es-ES" b="1" dirty="0" smtClean="0"/>
              <a:t>Contexto económico</a:t>
            </a:r>
            <a:endParaRPr lang="es-C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pPr algn="just"/>
            <a:r>
              <a:rPr lang="es-ES" b="1" dirty="0"/>
              <a:t> </a:t>
            </a:r>
            <a:r>
              <a:rPr lang="es-ES" b="1" dirty="0">
                <a:latin typeface="Arial" pitchFamily="34" charset="0"/>
                <a:cs typeface="Arial" pitchFamily="34" charset="0"/>
              </a:rPr>
              <a:t> </a:t>
            </a:r>
            <a:r>
              <a:rPr lang="es-ES" dirty="0">
                <a:latin typeface="Arial" pitchFamily="34" charset="0"/>
                <a:cs typeface="Arial" pitchFamily="34" charset="0"/>
              </a:rPr>
              <a:t>La sociedad está organizada en comunidades, la más importante de las cuales es la familia, unida por lazos de consanguinidad. </a:t>
            </a:r>
            <a:endParaRPr lang="es-ES" dirty="0" smtClean="0">
              <a:latin typeface="Arial" pitchFamily="34" charset="0"/>
              <a:cs typeface="Arial" pitchFamily="34" charset="0"/>
            </a:endParaRPr>
          </a:p>
          <a:p>
            <a:pPr algn="just"/>
            <a:endParaRPr lang="es-ES" dirty="0">
              <a:latin typeface="Arial" pitchFamily="34" charset="0"/>
              <a:cs typeface="Arial" pitchFamily="34" charset="0"/>
            </a:endParaRPr>
          </a:p>
          <a:p>
            <a:pPr algn="just"/>
            <a:r>
              <a:rPr lang="es-ES" dirty="0" smtClean="0">
                <a:latin typeface="Arial" pitchFamily="34" charset="0"/>
                <a:cs typeface="Arial" pitchFamily="34" charset="0"/>
              </a:rPr>
              <a:t>  Algunas </a:t>
            </a:r>
            <a:r>
              <a:rPr lang="es-ES" dirty="0">
                <a:latin typeface="Arial" pitchFamily="34" charset="0"/>
                <a:cs typeface="Arial" pitchFamily="34" charset="0"/>
              </a:rPr>
              <a:t>personas participan más que otras en la vida de sus comunidades, desde la cuadra hasta la ciudad y el país, pasando por el barrio y la comuna. En este contexto social se expresa la identidad de las personas y de las comunidades, entendida como todos aquellas características que diferencian a una persona o comunidad de las demás y de las cuales son conscientes.</a:t>
            </a:r>
            <a:endParaRPr lang="es-CL" dirty="0">
              <a:latin typeface="Arial" pitchFamily="34" charset="0"/>
              <a:cs typeface="Arial" pitchFamily="34" charset="0"/>
            </a:endParaRPr>
          </a:p>
          <a:p>
            <a:pPr algn="just"/>
            <a:endParaRPr lang="es-CL" dirty="0">
              <a:latin typeface="Arial" pitchFamily="34" charset="0"/>
              <a:cs typeface="Arial" pitchFamily="34" charset="0"/>
            </a:endParaRPr>
          </a:p>
        </p:txBody>
      </p:sp>
      <p:sp>
        <p:nvSpPr>
          <p:cNvPr id="2" name="1 Título"/>
          <p:cNvSpPr>
            <a:spLocks noGrp="1"/>
          </p:cNvSpPr>
          <p:nvPr>
            <p:ph type="title"/>
          </p:nvPr>
        </p:nvSpPr>
        <p:spPr/>
        <p:txBody>
          <a:bodyPr/>
          <a:lstStyle/>
          <a:p>
            <a:r>
              <a:rPr lang="es-ES" b="1" dirty="0" smtClean="0"/>
              <a:t>Contexto social </a:t>
            </a:r>
            <a:endParaRPr lang="es-C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58" y="1481328"/>
            <a:ext cx="8329642" cy="4948068"/>
          </a:xfrm>
        </p:spPr>
        <p:txBody>
          <a:bodyPr>
            <a:normAutofit fontScale="92500" lnSpcReduction="20000"/>
          </a:bodyPr>
          <a:lstStyle/>
          <a:p>
            <a:pPr algn="just"/>
            <a:r>
              <a:rPr lang="es-ES" dirty="0" smtClean="0"/>
              <a:t>La cultura es todo aquello en lo que las personas o comunidades se reconocen a sí mismas y que tienen un carácter simbólico y discursivo. En la cultura se expresa la identidad de la gente, su idiosincrasia, valores y aspiraciones, así como el goce y el disfrute del tiempo libre. </a:t>
            </a:r>
          </a:p>
          <a:p>
            <a:pPr algn="just"/>
            <a:endParaRPr lang="es-ES" dirty="0" smtClean="0"/>
          </a:p>
          <a:p>
            <a:pPr algn="just"/>
            <a:r>
              <a:rPr lang="es-ES" dirty="0" smtClean="0">
                <a:solidFill>
                  <a:srgbClr val="002060"/>
                </a:solidFill>
              </a:rPr>
              <a:t>Actividades culturales incluyen el deporte recreativo y de competencia, verlo y hacerlo, las actividades religiosas, el disfrute de expresiones artísticas como la música, las artes plásticas, el teatro. Hay eventos que tienen una mayor proporción de contexto cultural que otros, como por ejemplo un Festival de Poesía o un recital o concierto. </a:t>
            </a:r>
          </a:p>
          <a:p>
            <a:pPr algn="just"/>
            <a:endParaRPr lang="es-ES" dirty="0" smtClean="0"/>
          </a:p>
        </p:txBody>
      </p:sp>
      <p:sp>
        <p:nvSpPr>
          <p:cNvPr id="2" name="1 Título"/>
          <p:cNvSpPr>
            <a:spLocks noGrp="1"/>
          </p:cNvSpPr>
          <p:nvPr>
            <p:ph type="title"/>
          </p:nvPr>
        </p:nvSpPr>
        <p:spPr/>
        <p:txBody>
          <a:bodyPr/>
          <a:lstStyle/>
          <a:p>
            <a:r>
              <a:rPr lang="es-ES" dirty="0" smtClean="0"/>
              <a:t>Contexto cultural </a:t>
            </a:r>
            <a:endParaRPr lang="es-C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a:bodyPr>
          <a:lstStyle/>
          <a:p>
            <a:pPr algn="just"/>
            <a:r>
              <a:rPr lang="es-ES" dirty="0" smtClean="0"/>
              <a:t>La columna vertebral del contexto legal es la Constitución Política de Chile y todas las leyes, decretos, regulaciones, normas y demás instrumentos jurídicos que básicamente regulan todo lo que hacemos como ciudadanos en un Estado de Derecho. </a:t>
            </a:r>
          </a:p>
          <a:p>
            <a:pPr algn="just"/>
            <a:endParaRPr lang="es-ES" dirty="0" smtClean="0"/>
          </a:p>
          <a:p>
            <a:pPr algn="just"/>
            <a:r>
              <a:rPr lang="es-ES" dirty="0" smtClean="0"/>
              <a:t>Todo evento se produce dentro de un marco legal que lo determina. La legalidad e ilegalidad son una parte importante de la noticia, cuando se trata de eventos de orden público, por ejemplo</a:t>
            </a:r>
            <a:endParaRPr lang="es-CL" dirty="0"/>
          </a:p>
        </p:txBody>
      </p:sp>
      <p:sp>
        <p:nvSpPr>
          <p:cNvPr id="2" name="1 Título"/>
          <p:cNvSpPr>
            <a:spLocks noGrp="1"/>
          </p:cNvSpPr>
          <p:nvPr>
            <p:ph type="title"/>
          </p:nvPr>
        </p:nvSpPr>
        <p:spPr/>
        <p:txBody>
          <a:bodyPr/>
          <a:lstStyle/>
          <a:p>
            <a:r>
              <a:rPr lang="es-ES" dirty="0" smtClean="0"/>
              <a:t>Contexto legal </a:t>
            </a:r>
            <a:endParaRPr lang="es-C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pPr algn="just"/>
            <a:r>
              <a:rPr lang="es-ES" dirty="0" smtClean="0"/>
              <a:t>Todo evento es susceptible de </a:t>
            </a:r>
            <a:r>
              <a:rPr lang="es-ES" smtClean="0"/>
              <a:t>ser mirado </a:t>
            </a:r>
            <a:r>
              <a:rPr lang="es-ES" dirty="0" smtClean="0"/>
              <a:t>en un contexto espacial más amplio, como se dijo al principio. Así como las noticias que llegan de una región nos afectan en la medida en que todos somos chilenos, también lo que ocurre en nuestra ciudad tiene que ver de una u otra forma con lo que ocurre en el país y en el mundo. </a:t>
            </a:r>
          </a:p>
          <a:p>
            <a:pPr algn="just"/>
            <a:endParaRPr lang="es-ES" dirty="0" smtClean="0"/>
          </a:p>
          <a:p>
            <a:pPr algn="just"/>
            <a:r>
              <a:rPr lang="es-ES" dirty="0" smtClean="0"/>
              <a:t>El tema del calentamiento global es un asunto planetario que nos afecta a todos, cuando las temperaturas fluctúan demasiado o cuando vemos chimeneas disfrazadas de buses andando por la ciudad sin ningún control. </a:t>
            </a:r>
            <a:endParaRPr lang="es-CL" dirty="0" smtClean="0"/>
          </a:p>
          <a:p>
            <a:pPr algn="just"/>
            <a:endParaRPr lang="es-CL" dirty="0"/>
          </a:p>
        </p:txBody>
      </p:sp>
      <p:sp>
        <p:nvSpPr>
          <p:cNvPr id="2" name="1 Título"/>
          <p:cNvSpPr>
            <a:spLocks noGrp="1"/>
          </p:cNvSpPr>
          <p:nvPr>
            <p:ph type="title"/>
          </p:nvPr>
        </p:nvSpPr>
        <p:spPr/>
        <p:txBody>
          <a:bodyPr>
            <a:normAutofit fontScale="90000"/>
          </a:bodyPr>
          <a:lstStyle/>
          <a:p>
            <a:r>
              <a:rPr lang="es-ES" dirty="0" smtClean="0"/>
              <a:t>Contextos geográficos regionales, nacionales e internacionales</a:t>
            </a:r>
            <a:endParaRPr lang="es-C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1417638"/>
            <a:ext cx="8229600" cy="4525963"/>
          </a:xfrm>
        </p:spPr>
        <p:txBody>
          <a:bodyPr>
            <a:noAutofit/>
          </a:bodyPr>
          <a:lstStyle/>
          <a:p>
            <a:pPr algn="just"/>
            <a:r>
              <a:rPr lang="es-ES" sz="2400" dirty="0" smtClean="0"/>
              <a:t>Se pueden identificar otros contextos, pero estos son los básicos para captar la idea. Por principio, entonces, toda noticia debe llevar contexto. Se empieza por el hecho noticioso informativo, sus características y desarrollo y se sigue con el contexto, para terminar, con información de segundo orden </a:t>
            </a:r>
            <a:r>
              <a:rPr lang="es-ES" sz="2400" smtClean="0"/>
              <a:t>. </a:t>
            </a:r>
          </a:p>
          <a:p>
            <a:pPr algn="just"/>
            <a:endParaRPr lang="es-ES" sz="2400" dirty="0" smtClean="0"/>
          </a:p>
          <a:p>
            <a:pPr algn="just"/>
            <a:r>
              <a:rPr lang="es-ES" sz="2400" dirty="0"/>
              <a:t>Conseguir el contexto es parte de las responsabilidades del periodista, para lo cual puede acudir a fuentes documentales de referencia sin descartar las fuentes </a:t>
            </a:r>
            <a:r>
              <a:rPr lang="es-ES" sz="2400" dirty="0" smtClean="0"/>
              <a:t>humanas. </a:t>
            </a:r>
            <a:endParaRPr lang="es-CL" sz="2400" dirty="0"/>
          </a:p>
          <a:p>
            <a:pPr algn="just"/>
            <a:endParaRPr lang="es-ES" sz="2400" dirty="0" smtClean="0"/>
          </a:p>
          <a:p>
            <a:pPr algn="just"/>
            <a:r>
              <a:rPr lang="es-ES" sz="2400" dirty="0" smtClean="0"/>
              <a:t> </a:t>
            </a:r>
            <a:endParaRPr lang="es-CL" sz="2400" dirty="0" smtClean="0"/>
          </a:p>
          <a:p>
            <a:pPr algn="just"/>
            <a:endParaRPr lang="es-CL" sz="2400" dirty="0"/>
          </a:p>
        </p:txBody>
      </p:sp>
      <p:sp>
        <p:nvSpPr>
          <p:cNvPr id="2" name="1 Título"/>
          <p:cNvSpPr>
            <a:spLocks noGrp="1"/>
          </p:cNvSpPr>
          <p:nvPr>
            <p:ph type="title"/>
          </p:nvPr>
        </p:nvSpPr>
        <p:spPr/>
        <p:txBody>
          <a:bodyPr/>
          <a:lstStyle/>
          <a:p>
            <a:r>
              <a:rPr lang="es-CL" dirty="0" smtClean="0"/>
              <a:t>EN RESUMEN</a:t>
            </a:r>
            <a:endParaRPr lang="es-C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52</TotalTime>
  <Words>631</Words>
  <Application>Microsoft Office PowerPoint</Application>
  <PresentationFormat>Presentación en pantalla (4:3)</PresentationFormat>
  <Paragraphs>36</Paragraphs>
  <Slides>9</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9</vt:i4>
      </vt:variant>
    </vt:vector>
  </HeadingPairs>
  <TitlesOfParts>
    <vt:vector size="17" baseType="lpstr">
      <vt:lpstr>Arial</vt:lpstr>
      <vt:lpstr>Calibri</vt:lpstr>
      <vt:lpstr>Lucida Sans Unicode</vt:lpstr>
      <vt:lpstr>Times New Roman</vt:lpstr>
      <vt:lpstr>Verdana</vt:lpstr>
      <vt:lpstr>Wingdings 2</vt:lpstr>
      <vt:lpstr>Wingdings 3</vt:lpstr>
      <vt:lpstr>Concurrencia</vt:lpstr>
      <vt:lpstr>CONTEXTUALIZACIÓN  PERIODÍSTICA</vt:lpstr>
      <vt:lpstr>Presentación de PowerPoint</vt:lpstr>
      <vt:lpstr>Contexto político. </vt:lpstr>
      <vt:lpstr>Contexto económico</vt:lpstr>
      <vt:lpstr>Contexto social </vt:lpstr>
      <vt:lpstr>Contexto cultural </vt:lpstr>
      <vt:lpstr>Contexto legal </vt:lpstr>
      <vt:lpstr>Contextos geográficos regionales, nacionales e internacionales</vt:lpstr>
      <vt:lpstr>EN RESUMEN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ivan pizarro</dc:creator>
  <cp:lastModifiedBy>Ivan Pizarro</cp:lastModifiedBy>
  <cp:revision>8</cp:revision>
  <dcterms:created xsi:type="dcterms:W3CDTF">2017-09-25T13:20:08Z</dcterms:created>
  <dcterms:modified xsi:type="dcterms:W3CDTF">2023-11-05T22:42:41Z</dcterms:modified>
</cp:coreProperties>
</file>