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58" r:id="rId4"/>
    <p:sldId id="260" r:id="rId5"/>
    <p:sldId id="262" r:id="rId6"/>
    <p:sldId id="272" r:id="rId7"/>
    <p:sldId id="273" r:id="rId8"/>
    <p:sldId id="274" r:id="rId9"/>
    <p:sldId id="275" r:id="rId10"/>
    <p:sldId id="276" r:id="rId11"/>
    <p:sldId id="277" r:id="rId12"/>
    <p:sldId id="263" r:id="rId13"/>
    <p:sldId id="264" r:id="rId14"/>
    <p:sldId id="265" r:id="rId15"/>
    <p:sldId id="266" r:id="rId16"/>
    <p:sldId id="267" r:id="rId17"/>
    <p:sldId id="26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11/5/2023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11/5/2023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11/5/2023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11/5/2023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11/5/2023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11/5/2023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11/5/2023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11/5/2023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85800" y="3132666"/>
            <a:ext cx="5311775" cy="308601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172200" y="3132666"/>
            <a:ext cx="5334000" cy="308601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11/5/2023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62488" y="2076572"/>
            <a:ext cx="10125635" cy="1825096"/>
          </a:xfrm>
        </p:spPr>
        <p:txBody>
          <a:bodyPr>
            <a:normAutofit fontScale="90000"/>
          </a:bodyPr>
          <a:lstStyle/>
          <a:p>
            <a:r>
              <a:rPr lang="es-CL" dirty="0" smtClean="0"/>
              <a:t>SOBRE TÍTULOS , SUBTÍTULOS, antetítulos e </a:t>
            </a:r>
            <a:r>
              <a:rPr lang="es-CL" dirty="0" err="1" smtClean="0"/>
              <a:t>intertítulos</a:t>
            </a:r>
            <a:endParaRPr lang="es-CL" dirty="0"/>
          </a:p>
        </p:txBody>
      </p:sp>
      <p:pic>
        <p:nvPicPr>
          <p:cNvPr id="4" name="Imagen 3"/>
          <p:cNvPicPr>
            <a:picLocks noChangeAspect="1"/>
          </p:cNvPicPr>
          <p:nvPr/>
        </p:nvPicPr>
        <p:blipFill>
          <a:blip r:embed="rId2"/>
          <a:stretch>
            <a:fillRect/>
          </a:stretch>
        </p:blipFill>
        <p:spPr>
          <a:xfrm>
            <a:off x="3735377" y="4642949"/>
            <a:ext cx="3798137" cy="585267"/>
          </a:xfrm>
          <a:prstGeom prst="rect">
            <a:avLst/>
          </a:prstGeom>
        </p:spPr>
      </p:pic>
      <p:pic>
        <p:nvPicPr>
          <p:cNvPr id="6" name="Imagen 5"/>
          <p:cNvPicPr>
            <a:picLocks noChangeAspect="1"/>
          </p:cNvPicPr>
          <p:nvPr/>
        </p:nvPicPr>
        <p:blipFill>
          <a:blip r:embed="rId3"/>
          <a:stretch>
            <a:fillRect/>
          </a:stretch>
        </p:blipFill>
        <p:spPr>
          <a:xfrm>
            <a:off x="1044072" y="466729"/>
            <a:ext cx="1987468" cy="1152244"/>
          </a:xfrm>
          <a:prstGeom prst="rect">
            <a:avLst/>
          </a:prstGeom>
        </p:spPr>
      </p:pic>
      <p:pic>
        <p:nvPicPr>
          <p:cNvPr id="7" name="Imagen 6"/>
          <p:cNvPicPr>
            <a:picLocks noChangeAspect="1"/>
          </p:cNvPicPr>
          <p:nvPr/>
        </p:nvPicPr>
        <p:blipFill>
          <a:blip r:embed="rId4"/>
          <a:stretch>
            <a:fillRect/>
          </a:stretch>
        </p:blipFill>
        <p:spPr>
          <a:xfrm>
            <a:off x="3031540" y="761179"/>
            <a:ext cx="4078577" cy="768163"/>
          </a:xfrm>
          <a:prstGeom prst="rect">
            <a:avLst/>
          </a:prstGeom>
        </p:spPr>
      </p:pic>
    </p:spTree>
    <p:extLst>
      <p:ext uri="{BB962C8B-B14F-4D97-AF65-F5344CB8AC3E}">
        <p14:creationId xmlns:p14="http://schemas.microsoft.com/office/powerpoint/2010/main" val="1025734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40920" y="328228"/>
            <a:ext cx="8596668" cy="748145"/>
          </a:xfrm>
        </p:spPr>
        <p:txBody>
          <a:bodyPr>
            <a:normAutofit fontScale="90000"/>
          </a:bodyPr>
          <a:lstStyle/>
          <a:p>
            <a:r>
              <a:rPr lang="es-CL" b="1" dirty="0" smtClean="0"/>
              <a:t> </a:t>
            </a:r>
            <a:r>
              <a:rPr lang="es-CL" b="1" dirty="0" err="1" smtClean="0"/>
              <a:t>títuloS</a:t>
            </a:r>
            <a:r>
              <a:rPr lang="es-CL" b="1" dirty="0" smtClean="0"/>
              <a:t> </a:t>
            </a:r>
            <a:r>
              <a:rPr lang="es-CL" b="1" dirty="0"/>
              <a:t>y subtítulos</a:t>
            </a:r>
            <a:r>
              <a:rPr lang="es-CL" dirty="0"/>
              <a:t/>
            </a:r>
            <a:br>
              <a:rPr lang="es-CL" dirty="0"/>
            </a:br>
            <a:endParaRPr lang="es-CL" dirty="0"/>
          </a:p>
        </p:txBody>
      </p:sp>
      <p:sp>
        <p:nvSpPr>
          <p:cNvPr id="3" name="Marcador de contenido 2"/>
          <p:cNvSpPr>
            <a:spLocks noGrp="1"/>
          </p:cNvSpPr>
          <p:nvPr>
            <p:ph idx="1"/>
          </p:nvPr>
        </p:nvSpPr>
        <p:spPr>
          <a:xfrm>
            <a:off x="677333" y="1076373"/>
            <a:ext cx="10877358" cy="5781627"/>
          </a:xfrm>
        </p:spPr>
        <p:txBody>
          <a:bodyPr>
            <a:normAutofit fontScale="92500" lnSpcReduction="10000"/>
          </a:bodyPr>
          <a:lstStyle/>
          <a:p>
            <a:r>
              <a:rPr lang="es-CL" b="1" dirty="0"/>
              <a:t>  </a:t>
            </a:r>
            <a:r>
              <a:rPr lang="es-CL" dirty="0"/>
              <a:t>               </a:t>
            </a:r>
            <a:endParaRPr lang="es-CL" dirty="0" smtClean="0"/>
          </a:p>
          <a:p>
            <a:r>
              <a:rPr lang="es-CL" dirty="0" smtClean="0"/>
              <a:t>Si </a:t>
            </a:r>
            <a:r>
              <a:rPr lang="es-CL" dirty="0"/>
              <a:t>observan con atención los subtítulos informativos de periódicos o de radio y televisión, fácilmente advertirán cuáles son sus funciones más habituales, que por razonables y lógicas son previsibles</a:t>
            </a:r>
            <a:r>
              <a:rPr lang="es-CL" dirty="0" smtClean="0"/>
              <a:t>:</a:t>
            </a:r>
            <a:r>
              <a:rPr lang="es-CL" b="1" dirty="0"/>
              <a:t>  </a:t>
            </a:r>
            <a:endParaRPr lang="es-CL" b="1" dirty="0" smtClean="0"/>
          </a:p>
          <a:p>
            <a:endParaRPr lang="es-CL" dirty="0" smtClean="0"/>
          </a:p>
          <a:p>
            <a:r>
              <a:rPr lang="es-CL" dirty="0"/>
              <a:t>              </a:t>
            </a:r>
            <a:r>
              <a:rPr lang="es-CL" b="1" dirty="0">
                <a:solidFill>
                  <a:srgbClr val="FF0000"/>
                </a:solidFill>
              </a:rPr>
              <a:t> </a:t>
            </a:r>
            <a:r>
              <a:rPr lang="es-CL" b="1" dirty="0" smtClean="0">
                <a:solidFill>
                  <a:srgbClr val="FF0000"/>
                </a:solidFill>
              </a:rPr>
              <a:t>1.- </a:t>
            </a:r>
            <a:r>
              <a:rPr lang="es-CL" b="1" dirty="0">
                <a:solidFill>
                  <a:srgbClr val="FF0000"/>
                </a:solidFill>
              </a:rPr>
              <a:t>Aportar datos complementarios relevantes de la noticia</a:t>
            </a:r>
            <a:r>
              <a:rPr lang="es-CL" dirty="0"/>
              <a:t>. Ejemplo: </a:t>
            </a:r>
            <a:endParaRPr lang="es-CL" dirty="0" smtClean="0"/>
          </a:p>
          <a:p>
            <a:r>
              <a:rPr lang="es-CL" dirty="0" smtClean="0"/>
              <a:t>(</a:t>
            </a:r>
            <a:r>
              <a:rPr lang="es-CL" dirty="0"/>
              <a:t>título) </a:t>
            </a:r>
            <a:r>
              <a:rPr lang="es-CL" b="1" dirty="0"/>
              <a:t>La Unión Europea acuerda embargar las cuentas y las propiedades de la familia </a:t>
            </a:r>
            <a:r>
              <a:rPr lang="es-CL" b="1" dirty="0" err="1"/>
              <a:t>Obiang</a:t>
            </a:r>
            <a:r>
              <a:rPr lang="es-CL" b="1" dirty="0"/>
              <a:t> </a:t>
            </a:r>
            <a:r>
              <a:rPr lang="es-CL" b="1" dirty="0" err="1"/>
              <a:t>Nguema</a:t>
            </a:r>
            <a:r>
              <a:rPr lang="es-CL" b="1" dirty="0"/>
              <a:t> en el continente</a:t>
            </a:r>
            <a:r>
              <a:rPr lang="es-CL" dirty="0"/>
              <a:t> </a:t>
            </a:r>
            <a:endParaRPr lang="es-CL" dirty="0" smtClean="0"/>
          </a:p>
          <a:p>
            <a:r>
              <a:rPr lang="es-CL" dirty="0" smtClean="0"/>
              <a:t>(</a:t>
            </a:r>
            <a:r>
              <a:rPr lang="es-CL" dirty="0"/>
              <a:t>subtítulo) </a:t>
            </a:r>
            <a:r>
              <a:rPr lang="es-CL" i="1" dirty="0"/>
              <a:t>Solo </a:t>
            </a:r>
            <a:r>
              <a:rPr lang="es-CL" i="1" dirty="0" err="1"/>
              <a:t>Teodorín</a:t>
            </a:r>
            <a:r>
              <a:rPr lang="es-CL" i="1" dirty="0"/>
              <a:t>, hijo del dictador, tiene un patrimonio en Francia de más de 200 millones de euros procedentes del saqueo del Tesoro Público de Guinea Ecuatorial</a:t>
            </a:r>
            <a:r>
              <a:rPr lang="es-CL" dirty="0"/>
              <a:t>;</a:t>
            </a:r>
          </a:p>
          <a:p>
            <a:r>
              <a:rPr lang="es-CL" dirty="0"/>
              <a:t>              </a:t>
            </a:r>
            <a:r>
              <a:rPr lang="es-CL" b="1" dirty="0">
                <a:solidFill>
                  <a:srgbClr val="FF0000"/>
                </a:solidFill>
              </a:rPr>
              <a:t> </a:t>
            </a:r>
            <a:r>
              <a:rPr lang="es-CL" b="1" dirty="0" smtClean="0">
                <a:solidFill>
                  <a:srgbClr val="FF0000"/>
                </a:solidFill>
              </a:rPr>
              <a:t>2.- </a:t>
            </a:r>
            <a:r>
              <a:rPr lang="es-CL" b="1" dirty="0">
                <a:solidFill>
                  <a:srgbClr val="FF0000"/>
                </a:solidFill>
              </a:rPr>
              <a:t>O bien presentar otros aspectos o abrir otros flancos de la noticia</a:t>
            </a:r>
            <a:r>
              <a:rPr lang="es-CL" dirty="0"/>
              <a:t>. Ejemplos: </a:t>
            </a:r>
            <a:endParaRPr lang="es-CL" dirty="0" smtClean="0"/>
          </a:p>
          <a:p>
            <a:r>
              <a:rPr lang="es-CL" dirty="0" smtClean="0"/>
              <a:t>(</a:t>
            </a:r>
            <a:r>
              <a:rPr lang="es-CL" dirty="0"/>
              <a:t>título) </a:t>
            </a:r>
            <a:r>
              <a:rPr lang="es-CL" b="1" dirty="0" err="1"/>
              <a:t>Erdogan</a:t>
            </a:r>
            <a:r>
              <a:rPr lang="es-CL" b="1" dirty="0"/>
              <a:t> detiene a 2839 militares y a 2745 jueces y fiscales el día después del golpe de Estado </a:t>
            </a:r>
            <a:r>
              <a:rPr lang="es-CL" b="1" dirty="0" smtClean="0"/>
              <a:t>fallido</a:t>
            </a:r>
          </a:p>
          <a:p>
            <a:r>
              <a:rPr lang="es-CL" dirty="0"/>
              <a:t> (subtítulo) </a:t>
            </a:r>
            <a:r>
              <a:rPr lang="es-CL" i="1" dirty="0"/>
              <a:t>El ministro de Asuntos Exteriores de Francia, Jean-Marc </a:t>
            </a:r>
            <a:r>
              <a:rPr lang="es-CL" i="1" dirty="0" err="1"/>
              <a:t>Ayrault</a:t>
            </a:r>
            <a:r>
              <a:rPr lang="es-CL" i="1" dirty="0"/>
              <a:t>, advierte al presidente turco contra las represalias y le conmina a respetar el Estado de Derecho</a:t>
            </a:r>
            <a:r>
              <a:rPr lang="es-CL" dirty="0"/>
              <a:t>; </a:t>
            </a:r>
            <a:endParaRPr lang="es-CL" dirty="0" smtClean="0"/>
          </a:p>
        </p:txBody>
      </p:sp>
    </p:spTree>
    <p:extLst>
      <p:ext uri="{BB962C8B-B14F-4D97-AF65-F5344CB8AC3E}">
        <p14:creationId xmlns:p14="http://schemas.microsoft.com/office/powerpoint/2010/main" val="804944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0061" y="600364"/>
            <a:ext cx="8596668" cy="748937"/>
          </a:xfrm>
        </p:spPr>
        <p:txBody>
          <a:bodyPr/>
          <a:lstStyle/>
          <a:p>
            <a:r>
              <a:rPr lang="es-CL" dirty="0" smtClean="0"/>
              <a:t>VEAMOS UN PUNTO IMPORTANTE</a:t>
            </a:r>
            <a:endParaRPr lang="es-CL" dirty="0"/>
          </a:p>
        </p:txBody>
      </p:sp>
      <p:sp>
        <p:nvSpPr>
          <p:cNvPr id="3" name="Marcador de contenido 2"/>
          <p:cNvSpPr>
            <a:spLocks noGrp="1"/>
          </p:cNvSpPr>
          <p:nvPr>
            <p:ph idx="1"/>
          </p:nvPr>
        </p:nvSpPr>
        <p:spPr>
          <a:xfrm>
            <a:off x="440279" y="1788682"/>
            <a:ext cx="10860243" cy="3880773"/>
          </a:xfrm>
        </p:spPr>
        <p:txBody>
          <a:bodyPr>
            <a:normAutofit fontScale="92500" lnSpcReduction="10000"/>
          </a:bodyPr>
          <a:lstStyle/>
          <a:p>
            <a:r>
              <a:rPr lang="es-CL" dirty="0" smtClean="0"/>
              <a:t>El </a:t>
            </a:r>
            <a:r>
              <a:rPr lang="es-CL" dirty="0"/>
              <a:t>subtítulo </a:t>
            </a:r>
            <a:r>
              <a:rPr lang="es-CL" dirty="0" smtClean="0"/>
              <a:t> </a:t>
            </a:r>
            <a:r>
              <a:rPr lang="es-CL" dirty="0"/>
              <a:t>no </a:t>
            </a:r>
            <a:r>
              <a:rPr lang="es-CL" dirty="0" smtClean="0"/>
              <a:t>repite </a:t>
            </a:r>
            <a:r>
              <a:rPr lang="es-CL" dirty="0"/>
              <a:t>nunca información que ya aparece en el título, eso está claro, pero tampoco </a:t>
            </a:r>
            <a:r>
              <a:rPr lang="es-CL" dirty="0" smtClean="0"/>
              <a:t>repite </a:t>
            </a:r>
            <a:r>
              <a:rPr lang="es-CL" dirty="0"/>
              <a:t>ni nombres propios ni comunes, ni adjetivos, ni verbos. O sea, si el título dice </a:t>
            </a:r>
            <a:r>
              <a:rPr lang="es-CL" dirty="0" smtClean="0"/>
              <a:t>‘Mujica’, </a:t>
            </a:r>
            <a:r>
              <a:rPr lang="es-CL" dirty="0"/>
              <a:t>en el subtítulo diremos </a:t>
            </a:r>
            <a:r>
              <a:rPr lang="es-CL" dirty="0" smtClean="0"/>
              <a:t>‘ el expresidente de Uruguay ’ </a:t>
            </a:r>
            <a:r>
              <a:rPr lang="es-CL" dirty="0"/>
              <a:t>y </a:t>
            </a:r>
            <a:r>
              <a:rPr lang="es-CL" dirty="0" smtClean="0"/>
              <a:t>no Mujica </a:t>
            </a:r>
          </a:p>
          <a:p>
            <a:endParaRPr lang="es-CL" dirty="0"/>
          </a:p>
          <a:p>
            <a:r>
              <a:rPr lang="es-CL" dirty="0" smtClean="0"/>
              <a:t> </a:t>
            </a:r>
            <a:r>
              <a:rPr lang="es-CL" dirty="0"/>
              <a:t>Dicho esto, eviten hacer como ese </a:t>
            </a:r>
            <a:r>
              <a:rPr lang="es-CL" dirty="0" smtClean="0"/>
              <a:t>novato periodista que</a:t>
            </a:r>
            <a:r>
              <a:rPr lang="es-CL" dirty="0"/>
              <a:t>, </a:t>
            </a:r>
            <a:r>
              <a:rPr lang="es-CL" dirty="0" smtClean="0"/>
              <a:t>en un </a:t>
            </a:r>
            <a:r>
              <a:rPr lang="es-CL" dirty="0"/>
              <a:t>verano de muchos incendios, en un título de portada escribió “hectáreas quemadas”, y luego, en el subtítulo, para evitar las llamas escribió “hectáreas ardidas</a:t>
            </a:r>
            <a:r>
              <a:rPr lang="es-CL" dirty="0" smtClean="0"/>
              <a:t>”</a:t>
            </a:r>
          </a:p>
          <a:p>
            <a:endParaRPr lang="es-CL" dirty="0"/>
          </a:p>
          <a:p>
            <a:r>
              <a:rPr lang="es-CL" dirty="0" smtClean="0"/>
              <a:t>Seguro </a:t>
            </a:r>
            <a:r>
              <a:rPr lang="es-CL" dirty="0"/>
              <a:t>que encuentran una solución mucho mejor: calcinadas, abrasadas, arrasadas…, por ejemplo. O enfocar el subtítulo hacia otro aspecto: el numero de evacuados, las previsiones meteorológicas, las posibles causas, declaraciones de testigos…, en fin, hay muchas salidas antes </a:t>
            </a:r>
            <a:r>
              <a:rPr lang="es-CL" dirty="0" smtClean="0"/>
              <a:t>que escribir una aberración lingüística.</a:t>
            </a:r>
            <a:endParaRPr lang="es-CL" dirty="0"/>
          </a:p>
          <a:p>
            <a:endParaRPr lang="es-CL" dirty="0" smtClean="0"/>
          </a:p>
          <a:p>
            <a:endParaRPr lang="es-CL" dirty="0"/>
          </a:p>
        </p:txBody>
      </p:sp>
    </p:spTree>
    <p:extLst>
      <p:ext uri="{BB962C8B-B14F-4D97-AF65-F5344CB8AC3E}">
        <p14:creationId xmlns:p14="http://schemas.microsoft.com/office/powerpoint/2010/main" val="368062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93817" y="646807"/>
            <a:ext cx="8610600" cy="1293028"/>
          </a:xfrm>
        </p:spPr>
        <p:txBody>
          <a:bodyPr/>
          <a:lstStyle/>
          <a:p>
            <a:pPr algn="ctr"/>
            <a:r>
              <a:rPr lang="es-CL" b="1" dirty="0" err="1" smtClean="0">
                <a:solidFill>
                  <a:schemeClr val="accent4">
                    <a:lumMod val="75000"/>
                  </a:schemeClr>
                </a:solidFill>
              </a:rPr>
              <a:t>intertítulo</a:t>
            </a:r>
            <a:r>
              <a:rPr lang="es-CL" b="1" dirty="0" smtClean="0">
                <a:solidFill>
                  <a:schemeClr val="accent4">
                    <a:lumMod val="75000"/>
                  </a:schemeClr>
                </a:solidFill>
              </a:rPr>
              <a:t> </a:t>
            </a:r>
            <a:endParaRPr lang="es-CL" b="1" dirty="0">
              <a:solidFill>
                <a:schemeClr val="accent4">
                  <a:lumMod val="75000"/>
                </a:schemeClr>
              </a:solidFill>
            </a:endParaRPr>
          </a:p>
        </p:txBody>
      </p:sp>
      <p:sp>
        <p:nvSpPr>
          <p:cNvPr id="3" name="Marcador de contenido 2"/>
          <p:cNvSpPr>
            <a:spLocks noGrp="1"/>
          </p:cNvSpPr>
          <p:nvPr>
            <p:ph idx="1"/>
          </p:nvPr>
        </p:nvSpPr>
        <p:spPr/>
        <p:txBody>
          <a:bodyPr/>
          <a:lstStyle/>
          <a:p>
            <a:r>
              <a:rPr lang="es-CL" dirty="0" smtClean="0"/>
              <a:t>Según </a:t>
            </a:r>
            <a:r>
              <a:rPr lang="es-CL" dirty="0"/>
              <a:t>el Libro de Estilo de El País tiene dos funciones: </a:t>
            </a:r>
            <a:endParaRPr lang="es-CL" dirty="0" smtClean="0"/>
          </a:p>
          <a:p>
            <a:r>
              <a:rPr lang="es-CL" dirty="0" smtClean="0"/>
              <a:t>Sirve específicamente para “dividir </a:t>
            </a:r>
            <a:r>
              <a:rPr lang="es-CL" dirty="0"/>
              <a:t>una información extensa, con valor meramente de </a:t>
            </a:r>
            <a:r>
              <a:rPr lang="es-CL" dirty="0" smtClean="0"/>
              <a:t>diseño”</a:t>
            </a:r>
          </a:p>
          <a:p>
            <a:r>
              <a:rPr lang="es-CL" dirty="0" smtClean="0"/>
              <a:t> </a:t>
            </a:r>
            <a:r>
              <a:rPr lang="es-CL" dirty="0"/>
              <a:t>Esta última función es la más aceptada en la prensa </a:t>
            </a:r>
            <a:r>
              <a:rPr lang="es-CL" dirty="0" smtClean="0"/>
              <a:t>chilena y </a:t>
            </a:r>
            <a:r>
              <a:rPr lang="es-CL" dirty="0"/>
              <a:t>es la que refiere a lo que se conoce propiamente como “subtítulo”. En palabras de Gómez </a:t>
            </a:r>
            <a:r>
              <a:rPr lang="es-CL" dirty="0" err="1"/>
              <a:t>Mompart</a:t>
            </a:r>
            <a:r>
              <a:rPr lang="es-CL" dirty="0"/>
              <a:t>, “sirve para aligerar la lectura y para atraer la atención de algún nuevo dato. Va entre los párrafos de la noticia, en un cuerpo mayor y/o distinto de letra que los de la </a:t>
            </a:r>
            <a:r>
              <a:rPr lang="es-CL" dirty="0" smtClean="0"/>
              <a:t>información”.</a:t>
            </a:r>
            <a:endParaRPr lang="es-CL" dirty="0"/>
          </a:p>
        </p:txBody>
      </p:sp>
    </p:spTree>
    <p:extLst>
      <p:ext uri="{BB962C8B-B14F-4D97-AF65-F5344CB8AC3E}">
        <p14:creationId xmlns:p14="http://schemas.microsoft.com/office/powerpoint/2010/main" val="555465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55074" y="0"/>
            <a:ext cx="8610600" cy="1293028"/>
          </a:xfrm>
        </p:spPr>
        <p:txBody>
          <a:bodyPr/>
          <a:lstStyle/>
          <a:p>
            <a:pPr algn="ctr"/>
            <a:r>
              <a:rPr lang="es-CL" b="1" dirty="0">
                <a:solidFill>
                  <a:schemeClr val="accent4">
                    <a:lumMod val="75000"/>
                  </a:schemeClr>
                </a:solidFill>
              </a:rPr>
              <a:t>el destacado </a:t>
            </a:r>
          </a:p>
        </p:txBody>
      </p:sp>
      <p:sp>
        <p:nvSpPr>
          <p:cNvPr id="3" name="Marcador de contenido 2"/>
          <p:cNvSpPr>
            <a:spLocks noGrp="1"/>
          </p:cNvSpPr>
          <p:nvPr>
            <p:ph idx="1"/>
          </p:nvPr>
        </p:nvSpPr>
        <p:spPr>
          <a:xfrm>
            <a:off x="607423" y="1110342"/>
            <a:ext cx="10820400" cy="4024125"/>
          </a:xfrm>
        </p:spPr>
        <p:txBody>
          <a:bodyPr/>
          <a:lstStyle/>
          <a:p>
            <a:pPr algn="just"/>
            <a:r>
              <a:rPr lang="es-CL" dirty="0" smtClean="0"/>
              <a:t> Es</a:t>
            </a:r>
            <a:r>
              <a:rPr lang="es-CL" dirty="0"/>
              <a:t>, principalmente, un elemento de diseño que sirve para resaltar frases textuales o conceptos generales de una noticia. Se ubica, siempre, en medio de la masa gris de texto de la noticia, con un tamaño mayor de tipografía. Y, en este sentido, persigue dos objetivos</a:t>
            </a:r>
            <a:r>
              <a:rPr lang="es-CL" dirty="0" smtClean="0"/>
              <a:t>:</a:t>
            </a:r>
          </a:p>
          <a:p>
            <a:pPr algn="just"/>
            <a:r>
              <a:rPr lang="es-CL" dirty="0" smtClean="0"/>
              <a:t> </a:t>
            </a:r>
            <a:r>
              <a:rPr lang="es-CL" dirty="0"/>
              <a:t>1) “Romper” con esa masa gris que conforman las letras del texto noticioso para contribuir con un diseño de página armonioso y </a:t>
            </a:r>
            <a:r>
              <a:rPr lang="es-CL" dirty="0" smtClean="0"/>
              <a:t>agradable</a:t>
            </a:r>
            <a:r>
              <a:rPr lang="es-CL" dirty="0"/>
              <a:t>.</a:t>
            </a:r>
            <a:endParaRPr lang="es-CL" dirty="0" smtClean="0"/>
          </a:p>
          <a:p>
            <a:pPr algn="just"/>
            <a:r>
              <a:rPr lang="es-CL" dirty="0" smtClean="0"/>
              <a:t> </a:t>
            </a:r>
            <a:r>
              <a:rPr lang="es-CL" dirty="0"/>
              <a:t>2) Incluir aspectos de la noticia no desarrollados en el resto de los elementos de titulación y, de esta manera, atraer la atención del lector. </a:t>
            </a:r>
            <a:endParaRPr lang="es-CL" dirty="0" smtClean="0"/>
          </a:p>
          <a:p>
            <a:pPr algn="just"/>
            <a:endParaRPr lang="es-CL" dirty="0"/>
          </a:p>
          <a:p>
            <a:endParaRPr lang="es-CL" dirty="0" smtClean="0"/>
          </a:p>
          <a:p>
            <a:endParaRPr lang="es-CL" dirty="0"/>
          </a:p>
        </p:txBody>
      </p:sp>
      <p:pic>
        <p:nvPicPr>
          <p:cNvPr id="5" name="Imagen 4"/>
          <p:cNvPicPr>
            <a:picLocks noChangeAspect="1"/>
          </p:cNvPicPr>
          <p:nvPr/>
        </p:nvPicPr>
        <p:blipFill>
          <a:blip r:embed="rId2"/>
          <a:stretch>
            <a:fillRect/>
          </a:stretch>
        </p:blipFill>
        <p:spPr>
          <a:xfrm>
            <a:off x="1214846" y="3879668"/>
            <a:ext cx="9849394" cy="2978331"/>
          </a:xfrm>
          <a:prstGeom prst="rect">
            <a:avLst/>
          </a:prstGeom>
        </p:spPr>
      </p:pic>
    </p:spTree>
    <p:extLst>
      <p:ext uri="{BB962C8B-B14F-4D97-AF65-F5344CB8AC3E}">
        <p14:creationId xmlns:p14="http://schemas.microsoft.com/office/powerpoint/2010/main" val="3175178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653143" y="1081998"/>
            <a:ext cx="11025051" cy="4801314"/>
          </a:xfrm>
          <a:prstGeom prst="rect">
            <a:avLst/>
          </a:prstGeom>
        </p:spPr>
        <p:txBody>
          <a:bodyPr wrap="square">
            <a:spAutoFit/>
          </a:bodyPr>
          <a:lstStyle/>
          <a:p>
            <a:endParaRPr lang="es-CL" dirty="0"/>
          </a:p>
          <a:p>
            <a:r>
              <a:rPr lang="es-CL" dirty="0"/>
              <a:t>• Evitar los oficialismos y el lenguaje burocrático. </a:t>
            </a:r>
            <a:r>
              <a:rPr lang="es-CL" dirty="0" err="1"/>
              <a:t>Ej</a:t>
            </a:r>
            <a:r>
              <a:rPr lang="es-CL" dirty="0"/>
              <a:t>: “Comunicado de… o “La causa</a:t>
            </a:r>
          </a:p>
          <a:p>
            <a:r>
              <a:rPr lang="es-CL" dirty="0" smtClean="0"/>
              <a:t>de…”</a:t>
            </a:r>
            <a:endParaRPr lang="es-CL" dirty="0"/>
          </a:p>
          <a:p>
            <a:r>
              <a:rPr lang="es-CL" dirty="0"/>
              <a:t>• No jugar a las adivinanzas con el lector.</a:t>
            </a:r>
          </a:p>
          <a:p>
            <a:r>
              <a:rPr lang="es-CL" dirty="0"/>
              <a:t>• </a:t>
            </a:r>
            <a:r>
              <a:rPr lang="es-CL" dirty="0" smtClean="0"/>
              <a:t>Tratándose </a:t>
            </a:r>
            <a:r>
              <a:rPr lang="es-CL" dirty="0"/>
              <a:t>del título principal, la regla universal es dar la máxima información con</a:t>
            </a:r>
          </a:p>
          <a:p>
            <a:r>
              <a:rPr lang="es-CL" dirty="0"/>
              <a:t>las mínimas palabras, a riesgo de ser telegráfico (lo que no implica caer en el “código</a:t>
            </a:r>
          </a:p>
          <a:p>
            <a:r>
              <a:rPr lang="es-CL" dirty="0" err="1" smtClean="0"/>
              <a:t>tarzaniano</a:t>
            </a:r>
            <a:r>
              <a:rPr lang="es-CL" dirty="0" smtClean="0"/>
              <a:t>”</a:t>
            </a:r>
            <a:endParaRPr lang="es-CL" dirty="0"/>
          </a:p>
          <a:p>
            <a:r>
              <a:rPr lang="es-CL" dirty="0" smtClean="0"/>
              <a:t>• </a:t>
            </a:r>
            <a:r>
              <a:rPr lang="es-CL" dirty="0"/>
              <a:t>No redactar el título sin haber leído el texto hasta el final.</a:t>
            </a:r>
          </a:p>
          <a:p>
            <a:r>
              <a:rPr lang="es-CL" dirty="0"/>
              <a:t>• El título ha de ser coherente con </a:t>
            </a:r>
            <a:r>
              <a:rPr lang="es-CL" dirty="0" smtClean="0"/>
              <a:t>la bajada y </a:t>
            </a:r>
            <a:r>
              <a:rPr lang="es-CL" dirty="0"/>
              <a:t>el texto. </a:t>
            </a:r>
            <a:endParaRPr lang="es-CL" dirty="0" smtClean="0"/>
          </a:p>
          <a:p>
            <a:r>
              <a:rPr lang="es-CL" dirty="0" smtClean="0"/>
              <a:t>•• </a:t>
            </a:r>
            <a:r>
              <a:rPr lang="es-CL" dirty="0"/>
              <a:t>Dentro de cada estilo, piense en el lector. El título debe ser comprendido de</a:t>
            </a:r>
          </a:p>
          <a:p>
            <a:r>
              <a:rPr lang="es-CL" dirty="0"/>
              <a:t>inmediato.</a:t>
            </a:r>
          </a:p>
          <a:p>
            <a:r>
              <a:rPr lang="es-CL" dirty="0" smtClean="0"/>
              <a:t>• </a:t>
            </a:r>
            <a:r>
              <a:rPr lang="es-CL" dirty="0"/>
              <a:t>No trate de decidirlo todo en el título. Sólo lo específico, o la síntesis de lo</a:t>
            </a:r>
          </a:p>
          <a:p>
            <a:r>
              <a:rPr lang="es-CL" dirty="0"/>
              <a:t>específico cuando son varios temas.</a:t>
            </a:r>
          </a:p>
          <a:p>
            <a:r>
              <a:rPr lang="es-CL" dirty="0" smtClean="0"/>
              <a:t>• </a:t>
            </a:r>
            <a:r>
              <a:rPr lang="es-CL" dirty="0"/>
              <a:t>La idea de un título debe ser lo suficientemente clara como para que el lector no</a:t>
            </a:r>
          </a:p>
          <a:p>
            <a:r>
              <a:rPr lang="es-CL" dirty="0"/>
              <a:t>tenga que rebobinar y leer de nuevo: “Buscan intensamente a 4 detenidos”. ¿Cómo es</a:t>
            </a:r>
          </a:p>
          <a:p>
            <a:r>
              <a:rPr lang="es-CL" dirty="0"/>
              <a:t>eso de buscar “detenidos”? </a:t>
            </a:r>
            <a:r>
              <a:rPr lang="es-CL" dirty="0" smtClean="0"/>
              <a:t>“ “</a:t>
            </a:r>
            <a:r>
              <a:rPr lang="es-CL" dirty="0"/>
              <a:t>Una muerte dudosa” (</a:t>
            </a:r>
            <a:r>
              <a:rPr lang="es-CL" dirty="0" err="1" smtClean="0"/>
              <a:t>lamuerte</a:t>
            </a:r>
            <a:r>
              <a:rPr lang="es-CL" dirty="0" smtClean="0"/>
              <a:t> </a:t>
            </a:r>
            <a:r>
              <a:rPr lang="es-CL" dirty="0"/>
              <a:t>no es dudosa, está certificada por un forense; las causas de esa muerte pueden ser dudosas). </a:t>
            </a:r>
          </a:p>
        </p:txBody>
      </p:sp>
      <p:sp>
        <p:nvSpPr>
          <p:cNvPr id="6" name="CuadroTexto 5"/>
          <p:cNvSpPr txBox="1"/>
          <p:nvPr/>
        </p:nvSpPr>
        <p:spPr>
          <a:xfrm>
            <a:off x="5159829" y="425284"/>
            <a:ext cx="3914854" cy="523220"/>
          </a:xfrm>
          <a:prstGeom prst="rect">
            <a:avLst/>
          </a:prstGeom>
          <a:noFill/>
        </p:spPr>
        <p:txBody>
          <a:bodyPr wrap="none" rtlCol="0">
            <a:spAutoFit/>
          </a:bodyPr>
          <a:lstStyle/>
          <a:p>
            <a:r>
              <a:rPr lang="es-CL" sz="2800" b="1" dirty="0" smtClean="0">
                <a:solidFill>
                  <a:schemeClr val="accent4">
                    <a:lumMod val="75000"/>
                  </a:schemeClr>
                </a:solidFill>
              </a:rPr>
              <a:t> </a:t>
            </a:r>
            <a:r>
              <a:rPr lang="es-CL" sz="2800" b="1" dirty="0">
                <a:solidFill>
                  <a:schemeClr val="accent4">
                    <a:lumMod val="75000"/>
                  </a:schemeClr>
                </a:solidFill>
              </a:rPr>
              <a:t>Pautas “</a:t>
            </a:r>
            <a:r>
              <a:rPr lang="es-CL" sz="2800" b="1" dirty="0" smtClean="0">
                <a:solidFill>
                  <a:schemeClr val="accent4">
                    <a:lumMod val="75000"/>
                  </a:schemeClr>
                </a:solidFill>
              </a:rPr>
              <a:t>periodísticas</a:t>
            </a:r>
            <a:endParaRPr lang="es-CL" sz="2800" b="1" dirty="0">
              <a:solidFill>
                <a:schemeClr val="accent4">
                  <a:lumMod val="75000"/>
                </a:schemeClr>
              </a:solidFill>
            </a:endParaRPr>
          </a:p>
        </p:txBody>
      </p:sp>
    </p:spTree>
    <p:extLst>
      <p:ext uri="{BB962C8B-B14F-4D97-AF65-F5344CB8AC3E}">
        <p14:creationId xmlns:p14="http://schemas.microsoft.com/office/powerpoint/2010/main" val="3093220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82204" y="388983"/>
            <a:ext cx="10820400" cy="5891348"/>
          </a:xfrm>
        </p:spPr>
        <p:txBody>
          <a:bodyPr>
            <a:normAutofit lnSpcReduction="10000"/>
          </a:bodyPr>
          <a:lstStyle/>
          <a:p>
            <a:pPr marL="0" indent="0" algn="ctr">
              <a:buNone/>
            </a:pPr>
            <a:r>
              <a:rPr lang="es-CL" b="1" dirty="0" smtClean="0">
                <a:solidFill>
                  <a:schemeClr val="accent4">
                    <a:lumMod val="75000"/>
                  </a:schemeClr>
                </a:solidFill>
              </a:rPr>
              <a:t> </a:t>
            </a:r>
            <a:r>
              <a:rPr lang="es-CL" b="1" dirty="0">
                <a:solidFill>
                  <a:schemeClr val="accent4">
                    <a:lumMod val="75000"/>
                  </a:schemeClr>
                </a:solidFill>
              </a:rPr>
              <a:t>Pautas “</a:t>
            </a:r>
            <a:r>
              <a:rPr lang="es-CL" b="1" dirty="0" smtClean="0">
                <a:solidFill>
                  <a:schemeClr val="accent4">
                    <a:lumMod val="75000"/>
                  </a:schemeClr>
                </a:solidFill>
              </a:rPr>
              <a:t>gramaticales</a:t>
            </a:r>
            <a:endParaRPr lang="es-CL" b="1" dirty="0">
              <a:solidFill>
                <a:schemeClr val="accent4">
                  <a:lumMod val="75000"/>
                </a:schemeClr>
              </a:solidFill>
            </a:endParaRPr>
          </a:p>
          <a:p>
            <a:r>
              <a:rPr lang="es-CL" dirty="0"/>
              <a:t>En el ámbito de las pautas gramaticales, hay mucha divergencia de opiniones, y </a:t>
            </a:r>
            <a:r>
              <a:rPr lang="es-CL" dirty="0" smtClean="0"/>
              <a:t>la contrastación </a:t>
            </a:r>
            <a:r>
              <a:rPr lang="es-CL" dirty="0"/>
              <a:t>empírica derriba muchas de ellas.</a:t>
            </a:r>
          </a:p>
          <a:p>
            <a:r>
              <a:rPr lang="es-CL" dirty="0" smtClean="0"/>
              <a:t> </a:t>
            </a:r>
            <a:r>
              <a:rPr lang="es-CL" dirty="0"/>
              <a:t>En lo posible, los títulos serán oraciones simples (sujeto – verbo – predicado</a:t>
            </a:r>
            <a:r>
              <a:rPr lang="es-CL" dirty="0" smtClean="0"/>
              <a:t>),aunque </a:t>
            </a:r>
            <a:r>
              <a:rPr lang="es-CL" dirty="0"/>
              <a:t>ordenadas con la mayor fuerza posible y prescindiendo de alguno de </a:t>
            </a:r>
            <a:r>
              <a:rPr lang="es-CL" dirty="0" smtClean="0"/>
              <a:t>los elementos </a:t>
            </a:r>
            <a:r>
              <a:rPr lang="es-CL" dirty="0"/>
              <a:t>cuando su comprensión esté garantizada.</a:t>
            </a:r>
          </a:p>
          <a:p>
            <a:r>
              <a:rPr lang="es-CL" dirty="0"/>
              <a:t>• El título principal no debe contener más de diez </a:t>
            </a:r>
            <a:r>
              <a:rPr lang="es-CL" dirty="0" smtClean="0"/>
              <a:t>palabras</a:t>
            </a:r>
            <a:endParaRPr lang="es-CL" dirty="0"/>
          </a:p>
          <a:p>
            <a:r>
              <a:rPr lang="es-CL" dirty="0" smtClean="0"/>
              <a:t>.• Rehusar </a:t>
            </a:r>
            <a:r>
              <a:rPr lang="es-CL" dirty="0"/>
              <a:t>las abreviaciones.</a:t>
            </a:r>
          </a:p>
          <a:p>
            <a:r>
              <a:rPr lang="es-CL" dirty="0" smtClean="0"/>
              <a:t>• </a:t>
            </a:r>
            <a:r>
              <a:rPr lang="es-CL" dirty="0"/>
              <a:t>No utilizar palabras ambiguas.</a:t>
            </a:r>
          </a:p>
          <a:p>
            <a:r>
              <a:rPr lang="es-CL" dirty="0"/>
              <a:t>• </a:t>
            </a:r>
            <a:r>
              <a:rPr lang="es-CL" dirty="0" smtClean="0"/>
              <a:t> </a:t>
            </a:r>
            <a:r>
              <a:rPr lang="es-CL" dirty="0"/>
              <a:t>Recurra a términos claros y comprensibles para la mayoría de los lectores</a:t>
            </a:r>
            <a:r>
              <a:rPr lang="es-CL" dirty="0" smtClean="0"/>
              <a:t>.</a:t>
            </a:r>
          </a:p>
          <a:p>
            <a:r>
              <a:rPr lang="es-CL" dirty="0" smtClean="0"/>
              <a:t> </a:t>
            </a:r>
            <a:r>
              <a:rPr lang="es-ES" dirty="0"/>
              <a:t>No se debe abarcar la totalidad si no es así en el hecho: “Los obreros de una empresa hablarán con el canciller” está mal si sólo van a hablar dos obreros.</a:t>
            </a:r>
          </a:p>
          <a:p>
            <a:r>
              <a:rPr lang="es-ES" dirty="0"/>
              <a:t>• Evitar el “código </a:t>
            </a:r>
            <a:r>
              <a:rPr lang="es-ES" dirty="0" err="1"/>
              <a:t>tarzaniano</a:t>
            </a:r>
            <a:r>
              <a:rPr lang="es-ES" dirty="0"/>
              <a:t>”: “Erupción volcán no afecta poblaciones”; </a:t>
            </a:r>
          </a:p>
          <a:p>
            <a:r>
              <a:rPr lang="es-ES" dirty="0"/>
              <a:t>“Prohíben escritor entrar gobierno de San Salvador”. </a:t>
            </a:r>
          </a:p>
          <a:p>
            <a:r>
              <a:rPr lang="es-ES" dirty="0"/>
              <a:t> </a:t>
            </a:r>
            <a:endParaRPr lang="es-CL" dirty="0"/>
          </a:p>
        </p:txBody>
      </p:sp>
    </p:spTree>
    <p:extLst>
      <p:ext uri="{BB962C8B-B14F-4D97-AF65-F5344CB8AC3E}">
        <p14:creationId xmlns:p14="http://schemas.microsoft.com/office/powerpoint/2010/main" val="2515893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0668" y="1175657"/>
            <a:ext cx="10820400" cy="4024125"/>
          </a:xfrm>
        </p:spPr>
        <p:txBody>
          <a:bodyPr>
            <a:normAutofit/>
          </a:bodyPr>
          <a:lstStyle/>
          <a:p>
            <a:r>
              <a:rPr lang="es-CL" dirty="0" smtClean="0"/>
              <a:t>•”.</a:t>
            </a:r>
            <a:endParaRPr lang="es-CL" dirty="0"/>
          </a:p>
        </p:txBody>
      </p:sp>
    </p:spTree>
    <p:extLst>
      <p:ext uri="{BB962C8B-B14F-4D97-AF65-F5344CB8AC3E}">
        <p14:creationId xmlns:p14="http://schemas.microsoft.com/office/powerpoint/2010/main" val="2581852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a:xfrm>
            <a:off x="594360" y="796834"/>
            <a:ext cx="10820400" cy="6230983"/>
          </a:xfrm>
        </p:spPr>
        <p:txBody>
          <a:bodyPr>
            <a:normAutofit fontScale="85000" lnSpcReduction="20000"/>
          </a:bodyPr>
          <a:lstStyle/>
          <a:p>
            <a:pPr algn="ctr"/>
            <a:r>
              <a:rPr lang="es-CL" sz="4000" b="1" dirty="0">
                <a:solidFill>
                  <a:schemeClr val="accent4">
                    <a:lumMod val="75000"/>
                  </a:schemeClr>
                </a:solidFill>
              </a:rPr>
              <a:t>Uso de verbos, siglas y números </a:t>
            </a:r>
            <a:r>
              <a:rPr lang="es-CL" sz="4000" b="1" dirty="0" smtClean="0">
                <a:solidFill>
                  <a:schemeClr val="accent4">
                    <a:lumMod val="75000"/>
                  </a:schemeClr>
                </a:solidFill>
              </a:rPr>
              <a:t>•</a:t>
            </a:r>
          </a:p>
          <a:p>
            <a:r>
              <a:rPr lang="es-CL" sz="4000" b="1" dirty="0" smtClean="0">
                <a:solidFill>
                  <a:schemeClr val="accent4">
                    <a:lumMod val="75000"/>
                  </a:schemeClr>
                </a:solidFill>
              </a:rPr>
              <a:t> </a:t>
            </a:r>
          </a:p>
          <a:p>
            <a:pPr algn="just"/>
            <a:r>
              <a:rPr lang="es-CL" dirty="0" smtClean="0">
                <a:latin typeface="Arial" panose="020B0604020202020204" pitchFamily="34" charset="0"/>
                <a:cs typeface="Arial" panose="020B0604020202020204" pitchFamily="34" charset="0"/>
              </a:rPr>
              <a:t>Todos </a:t>
            </a:r>
            <a:r>
              <a:rPr lang="es-CL" dirty="0">
                <a:latin typeface="Arial" panose="020B0604020202020204" pitchFamily="34" charset="0"/>
                <a:cs typeface="Arial" panose="020B0604020202020204" pitchFamily="34" charset="0"/>
              </a:rPr>
              <a:t>los autores coinciden en que el título preferentemente debe tener un verbo, “explícito o implícito”, estima Mar de </a:t>
            </a:r>
            <a:r>
              <a:rPr lang="es-CL" dirty="0" err="1">
                <a:latin typeface="Arial" panose="020B0604020202020204" pitchFamily="34" charset="0"/>
                <a:cs typeface="Arial" panose="020B0604020202020204" pitchFamily="34" charset="0"/>
              </a:rPr>
              <a:t>Foncuberta</a:t>
            </a:r>
            <a:r>
              <a:rPr lang="es-CL" dirty="0">
                <a:latin typeface="Arial" panose="020B0604020202020204" pitchFamily="34" charset="0"/>
                <a:cs typeface="Arial" panose="020B0604020202020204" pitchFamily="34" charset="0"/>
              </a:rPr>
              <a:t>, pues “es un factor clave y le otorga exactitud y garra a su contenido</a:t>
            </a:r>
            <a:r>
              <a:rPr lang="es-CL" dirty="0" smtClean="0">
                <a:latin typeface="Arial" panose="020B0604020202020204" pitchFamily="34" charset="0"/>
                <a:cs typeface="Arial" panose="020B0604020202020204" pitchFamily="34" charset="0"/>
              </a:rPr>
              <a:t>”</a:t>
            </a:r>
          </a:p>
          <a:p>
            <a:pPr algn="just"/>
            <a:endParaRPr lang="es-CL" dirty="0">
              <a:latin typeface="Arial" panose="020B0604020202020204" pitchFamily="34" charset="0"/>
              <a:cs typeface="Arial" panose="020B0604020202020204" pitchFamily="34" charset="0"/>
            </a:endParaRPr>
          </a:p>
          <a:p>
            <a:pPr algn="just"/>
            <a:r>
              <a:rPr lang="es-CL" dirty="0" smtClean="0">
                <a:latin typeface="Arial" panose="020B0604020202020204" pitchFamily="34" charset="0"/>
                <a:cs typeface="Arial" panose="020B0604020202020204" pitchFamily="34" charset="0"/>
              </a:rPr>
              <a:t>• </a:t>
            </a:r>
            <a:r>
              <a:rPr lang="es-CL" dirty="0">
                <a:latin typeface="Arial" panose="020B0604020202020204" pitchFamily="34" charset="0"/>
                <a:cs typeface="Arial" panose="020B0604020202020204" pitchFamily="34" charset="0"/>
              </a:rPr>
              <a:t>También coinciden en que debe estar conjugado en presente: “La tendencia creciente a titular en tiempo presente representa una conciencia más clara de que la noticia tiene por objeto resumir el presente social, ofrecer al ciudadano la presencia resumida de la realidad social que le envuelve” 31. Gómez </a:t>
            </a:r>
            <a:r>
              <a:rPr lang="es-CL" dirty="0" err="1">
                <a:latin typeface="Arial" panose="020B0604020202020204" pitchFamily="34" charset="0"/>
                <a:cs typeface="Arial" panose="020B0604020202020204" pitchFamily="34" charset="0"/>
              </a:rPr>
              <a:t>Mompart</a:t>
            </a:r>
            <a:r>
              <a:rPr lang="es-CL" dirty="0">
                <a:latin typeface="Arial" panose="020B0604020202020204" pitchFamily="34" charset="0"/>
                <a:cs typeface="Arial" panose="020B0604020202020204" pitchFamily="34" charset="0"/>
              </a:rPr>
              <a:t> sostiene que “pese a que la noticia vaya en pasado”, es recomendable utilizar “pocos pretéritos”, y es “mucho mejor el presente histórico”. </a:t>
            </a:r>
            <a:endParaRPr lang="es-CL" dirty="0" smtClean="0">
              <a:latin typeface="Arial" panose="020B0604020202020204" pitchFamily="34" charset="0"/>
              <a:cs typeface="Arial" panose="020B0604020202020204" pitchFamily="34" charset="0"/>
            </a:endParaRPr>
          </a:p>
          <a:p>
            <a:pPr algn="just"/>
            <a:r>
              <a:rPr lang="es-CL" dirty="0" smtClean="0">
                <a:latin typeface="Arial" panose="020B0604020202020204" pitchFamily="34" charset="0"/>
                <a:cs typeface="Arial" panose="020B0604020202020204" pitchFamily="34" charset="0"/>
              </a:rPr>
              <a:t> </a:t>
            </a:r>
            <a:r>
              <a:rPr lang="es-CL" dirty="0">
                <a:latin typeface="Arial" panose="020B0604020202020204" pitchFamily="34" charset="0"/>
                <a:cs typeface="Arial" panose="020B0604020202020204" pitchFamily="34" charset="0"/>
              </a:rPr>
              <a:t>Para el caso de los adverbios, Gómez </a:t>
            </a:r>
            <a:r>
              <a:rPr lang="es-CL" dirty="0" err="1">
                <a:latin typeface="Arial" panose="020B0604020202020204" pitchFamily="34" charset="0"/>
                <a:cs typeface="Arial" panose="020B0604020202020204" pitchFamily="34" charset="0"/>
              </a:rPr>
              <a:t>Mompart</a:t>
            </a:r>
            <a:r>
              <a:rPr lang="es-CL" dirty="0">
                <a:latin typeface="Arial" panose="020B0604020202020204" pitchFamily="34" charset="0"/>
                <a:cs typeface="Arial" panose="020B0604020202020204" pitchFamily="34" charset="0"/>
              </a:rPr>
              <a:t> propone no usarlos: “Eliminar, en lo posible, los adverbios de tiempo (ayer, hoy, etc.). En caso de usarlos, colocarlos junto al verbo tal y como corresponde, a excepción de aquella noticia cuyo titular pretenda dar un gran relieve al momento</a:t>
            </a:r>
            <a:r>
              <a:rPr lang="es-CL" dirty="0" smtClean="0">
                <a:latin typeface="Arial" panose="020B0604020202020204" pitchFamily="34" charset="0"/>
                <a:cs typeface="Arial" panose="020B0604020202020204" pitchFamily="34" charset="0"/>
              </a:rPr>
              <a:t>”</a:t>
            </a:r>
          </a:p>
          <a:p>
            <a:pPr algn="just"/>
            <a:r>
              <a:rPr lang="es-CL" dirty="0" smtClean="0">
                <a:latin typeface="Arial" panose="020B0604020202020204" pitchFamily="34" charset="0"/>
                <a:cs typeface="Arial" panose="020B0604020202020204" pitchFamily="34" charset="0"/>
              </a:rPr>
              <a:t>Para </a:t>
            </a:r>
            <a:r>
              <a:rPr lang="es-CL" dirty="0">
                <a:latin typeface="Arial" panose="020B0604020202020204" pitchFamily="34" charset="0"/>
                <a:cs typeface="Arial" panose="020B0604020202020204" pitchFamily="34" charset="0"/>
              </a:rPr>
              <a:t>las siglas hay coincidencia en que sólo hay que usarlas cuando son muy conocidas, como </a:t>
            </a:r>
            <a:r>
              <a:rPr lang="es-CL" dirty="0" err="1" smtClean="0">
                <a:latin typeface="Arial" panose="020B0604020202020204" pitchFamily="34" charset="0"/>
                <a:cs typeface="Arial" panose="020B0604020202020204" pitchFamily="34" charset="0"/>
              </a:rPr>
              <a:t>Sename</a:t>
            </a:r>
            <a:r>
              <a:rPr lang="es-CL" dirty="0" smtClean="0">
                <a:latin typeface="Arial" panose="020B0604020202020204" pitchFamily="34" charset="0"/>
                <a:cs typeface="Arial" panose="020B0604020202020204" pitchFamily="34" charset="0"/>
              </a:rPr>
              <a:t>,  ONU, etc.. No </a:t>
            </a:r>
            <a:r>
              <a:rPr lang="es-CL" dirty="0">
                <a:latin typeface="Arial" panose="020B0604020202020204" pitchFamily="34" charset="0"/>
                <a:cs typeface="Arial" panose="020B0604020202020204" pitchFamily="34" charset="0"/>
              </a:rPr>
              <a:t>debe abusarse de </a:t>
            </a:r>
            <a:r>
              <a:rPr lang="es-CL" dirty="0" smtClean="0">
                <a:latin typeface="Arial" panose="020B0604020202020204" pitchFamily="34" charset="0"/>
                <a:cs typeface="Arial" panose="020B0604020202020204" pitchFamily="34" charset="0"/>
              </a:rPr>
              <a:t>ellas</a:t>
            </a:r>
          </a:p>
          <a:p>
            <a:pPr algn="just"/>
            <a:r>
              <a:rPr lang="es-CL" dirty="0" smtClean="0">
                <a:latin typeface="Arial" panose="020B0604020202020204" pitchFamily="34" charset="0"/>
                <a:cs typeface="Arial" panose="020B0604020202020204" pitchFamily="34" charset="0"/>
              </a:rPr>
              <a:t>Para </a:t>
            </a:r>
            <a:r>
              <a:rPr lang="es-CL" dirty="0">
                <a:latin typeface="Arial" panose="020B0604020202020204" pitchFamily="34" charset="0"/>
                <a:cs typeface="Arial" panose="020B0604020202020204" pitchFamily="34" charset="0"/>
              </a:rPr>
              <a:t>el caso de los números, Gómez </a:t>
            </a:r>
            <a:r>
              <a:rPr lang="es-CL" dirty="0" err="1">
                <a:latin typeface="Arial" panose="020B0604020202020204" pitchFamily="34" charset="0"/>
                <a:cs typeface="Arial" panose="020B0604020202020204" pitchFamily="34" charset="0"/>
              </a:rPr>
              <a:t>Mompart</a:t>
            </a:r>
            <a:r>
              <a:rPr lang="es-CL" dirty="0">
                <a:latin typeface="Arial" panose="020B0604020202020204" pitchFamily="34" charset="0"/>
                <a:cs typeface="Arial" panose="020B0604020202020204" pitchFamily="34" charset="0"/>
              </a:rPr>
              <a:t> dice que “conviene no empezar con cifras en guarismos”, que “es preferible con letras” salvo que el tamaño lo </a:t>
            </a:r>
            <a:r>
              <a:rPr lang="es-CL" dirty="0" smtClean="0">
                <a:latin typeface="Arial" panose="020B0604020202020204" pitchFamily="34" charset="0"/>
                <a:cs typeface="Arial" panose="020B0604020202020204" pitchFamily="34" charset="0"/>
              </a:rPr>
              <a:t>impida</a:t>
            </a:r>
          </a:p>
          <a:p>
            <a:pPr algn="just"/>
            <a:r>
              <a:rPr lang="es-CL" dirty="0" smtClean="0">
                <a:latin typeface="Arial" panose="020B0604020202020204" pitchFamily="34" charset="0"/>
                <a:cs typeface="Arial" panose="020B0604020202020204" pitchFamily="34" charset="0"/>
              </a:rPr>
              <a:t>En </a:t>
            </a:r>
            <a:r>
              <a:rPr lang="es-CL" dirty="0">
                <a:latin typeface="Arial" panose="020B0604020202020204" pitchFamily="34" charset="0"/>
                <a:cs typeface="Arial" panose="020B0604020202020204" pitchFamily="34" charset="0"/>
              </a:rPr>
              <a:t>cuanto a los signos de puntuación, lo que casi no se pone en discusión es que el título debe ser una sola oración. En cuanto a las comas, Domínguez señala que “el exceso de comas, dos puntos, punto y coma interrumpe en demasía la libertad de la lectura</a:t>
            </a:r>
            <a:r>
              <a:rPr lang="es-CL" dirty="0" smtClean="0">
                <a:latin typeface="Arial" panose="020B0604020202020204" pitchFamily="34" charset="0"/>
                <a:cs typeface="Arial" panose="020B0604020202020204" pitchFamily="34" charset="0"/>
              </a:rPr>
              <a:t>”</a:t>
            </a:r>
          </a:p>
          <a:p>
            <a:pPr algn="just"/>
            <a:r>
              <a:rPr lang="es-CL" dirty="0" smtClean="0">
                <a:latin typeface="Arial" panose="020B0604020202020204" pitchFamily="34" charset="0"/>
                <a:cs typeface="Arial" panose="020B0604020202020204" pitchFamily="34" charset="0"/>
              </a:rPr>
              <a:t>El </a:t>
            </a:r>
            <a:r>
              <a:rPr lang="es-CL" dirty="0">
                <a:latin typeface="Arial" panose="020B0604020202020204" pitchFamily="34" charset="0"/>
                <a:cs typeface="Arial" panose="020B0604020202020204" pitchFamily="34" charset="0"/>
              </a:rPr>
              <a:t>mejor titular es el que no necesita signos de puntuación como la coma y el punto y coma</a:t>
            </a:r>
            <a:r>
              <a:rPr lang="es-CL"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386484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b="1" dirty="0" smtClean="0"/>
              <a:t> </a:t>
            </a:r>
            <a:r>
              <a:rPr lang="es-CL" b="1" dirty="0">
                <a:solidFill>
                  <a:schemeClr val="accent5"/>
                </a:solidFill>
              </a:rPr>
              <a:t>El título </a:t>
            </a:r>
          </a:p>
        </p:txBody>
      </p:sp>
      <p:sp>
        <p:nvSpPr>
          <p:cNvPr id="3" name="Marcador de contenido 2"/>
          <p:cNvSpPr>
            <a:spLocks noGrp="1"/>
          </p:cNvSpPr>
          <p:nvPr>
            <p:ph idx="1"/>
          </p:nvPr>
        </p:nvSpPr>
        <p:spPr/>
        <p:txBody>
          <a:bodyPr/>
          <a:lstStyle/>
          <a:p>
            <a:r>
              <a:rPr lang="es-CL" dirty="0" smtClean="0"/>
              <a:t>El </a:t>
            </a:r>
            <a:r>
              <a:rPr lang="es-CL" dirty="0"/>
              <a:t>título es el elemento principal del titular. Como se ha detallado más arriba, su función es, básicamente, doble: informar y atraer. Según el caso, primará una u otra función y esto depende, básicamente, del formato </a:t>
            </a:r>
            <a:r>
              <a:rPr lang="es-CL" dirty="0" err="1"/>
              <a:t>redaccional</a:t>
            </a:r>
            <a:r>
              <a:rPr lang="es-CL" dirty="0"/>
              <a:t>. No es lo mismo titular una crónica puramente informativa que una nota de opinión o “de color”. </a:t>
            </a:r>
          </a:p>
        </p:txBody>
      </p:sp>
    </p:spTree>
    <p:extLst>
      <p:ext uri="{BB962C8B-B14F-4D97-AF65-F5344CB8AC3E}">
        <p14:creationId xmlns:p14="http://schemas.microsoft.com/office/powerpoint/2010/main" val="1842618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16494" y="1144589"/>
            <a:ext cx="10711544" cy="5786199"/>
          </a:xfrm>
          <a:prstGeom prst="rect">
            <a:avLst/>
          </a:prstGeom>
        </p:spPr>
        <p:txBody>
          <a:bodyPr wrap="square">
            <a:spAutoFit/>
          </a:bodyPr>
          <a:lstStyle/>
          <a:p>
            <a:r>
              <a:rPr lang="es-CL" sz="3200" b="1" dirty="0">
                <a:solidFill>
                  <a:schemeClr val="accent4">
                    <a:lumMod val="75000"/>
                  </a:schemeClr>
                </a:solidFill>
              </a:rPr>
              <a:t>Existen tres tipos básicos de clasificación de los títulos</a:t>
            </a:r>
            <a:r>
              <a:rPr lang="es-CL" sz="3200" b="1" dirty="0" smtClean="0">
                <a:solidFill>
                  <a:schemeClr val="accent4">
                    <a:lumMod val="75000"/>
                  </a:schemeClr>
                </a:solidFill>
              </a:rPr>
              <a:t>:</a:t>
            </a:r>
            <a:endParaRPr lang="es-CL" b="1" dirty="0" smtClean="0">
              <a:solidFill>
                <a:schemeClr val="accent4">
                  <a:lumMod val="75000"/>
                </a:schemeClr>
              </a:solidFill>
            </a:endParaRPr>
          </a:p>
          <a:p>
            <a:endParaRPr lang="es-CL" dirty="0"/>
          </a:p>
          <a:p>
            <a:pPr algn="just"/>
            <a:r>
              <a:rPr lang="es-CL" b="1" dirty="0" smtClean="0">
                <a:solidFill>
                  <a:schemeClr val="accent4">
                    <a:lumMod val="75000"/>
                  </a:schemeClr>
                </a:solidFill>
              </a:rPr>
              <a:t>Títulos </a:t>
            </a:r>
            <a:r>
              <a:rPr lang="es-CL" b="1" dirty="0">
                <a:solidFill>
                  <a:schemeClr val="accent4">
                    <a:lumMod val="75000"/>
                  </a:schemeClr>
                </a:solidFill>
              </a:rPr>
              <a:t>informativos: </a:t>
            </a:r>
            <a:r>
              <a:rPr lang="es-CL" dirty="0"/>
              <a:t>Explican el sujeto de la acción, la acción misma y sus circunstancias. Tienen verbo en voz activa, muchas veces en presente </a:t>
            </a:r>
            <a:r>
              <a:rPr lang="es-CL" dirty="0" smtClean="0"/>
              <a:t>,aunque </a:t>
            </a:r>
            <a:r>
              <a:rPr lang="es-CL" dirty="0"/>
              <a:t>en el cuerpo del artículo se utilice el pasado, y no emiten opiniones ni juicios de valor. </a:t>
            </a:r>
            <a:r>
              <a:rPr lang="es-CL" dirty="0" err="1"/>
              <a:t>Ej</a:t>
            </a:r>
            <a:r>
              <a:rPr lang="es-CL" dirty="0"/>
              <a:t>: </a:t>
            </a:r>
            <a:r>
              <a:rPr lang="es-CL" b="1" dirty="0">
                <a:solidFill>
                  <a:schemeClr val="accent5"/>
                </a:solidFill>
              </a:rPr>
              <a:t>Amplían la indemnización para hijos de los desaparecidos </a:t>
            </a:r>
            <a:r>
              <a:rPr lang="es-CL" b="1" dirty="0" smtClean="0">
                <a:solidFill>
                  <a:schemeClr val="accent5"/>
                </a:solidFill>
              </a:rPr>
              <a:t>•</a:t>
            </a:r>
          </a:p>
          <a:p>
            <a:pPr algn="just"/>
            <a:endParaRPr lang="es-CL" dirty="0"/>
          </a:p>
          <a:p>
            <a:pPr algn="just"/>
            <a:r>
              <a:rPr lang="es-CL" b="1" dirty="0" smtClean="0">
                <a:solidFill>
                  <a:schemeClr val="accent4">
                    <a:lumMod val="75000"/>
                  </a:schemeClr>
                </a:solidFill>
              </a:rPr>
              <a:t>Títulos  expresivos o valorativos: </a:t>
            </a:r>
            <a:r>
              <a:rPr lang="es-CL" dirty="0"/>
              <a:t>No aportan información sobre algún hecho, sino que evocan algo que se presume conocido. Pueden ser expresiones populares, dichos o refranes, títulos de libros y películas, letras de canciones, o simplemente palabras sueltas decoradas con signos </a:t>
            </a:r>
            <a:r>
              <a:rPr lang="es-CL" dirty="0" smtClean="0"/>
              <a:t>ortográficos. </a:t>
            </a:r>
          </a:p>
          <a:p>
            <a:pPr algn="just"/>
            <a:endParaRPr lang="es-CL" dirty="0" smtClean="0"/>
          </a:p>
          <a:p>
            <a:pPr algn="just"/>
            <a:r>
              <a:rPr lang="es-CL" dirty="0" smtClean="0"/>
              <a:t>Ej</a:t>
            </a:r>
            <a:r>
              <a:rPr lang="es-CL" dirty="0"/>
              <a:t>.: </a:t>
            </a:r>
            <a:r>
              <a:rPr lang="es-CL" dirty="0" smtClean="0"/>
              <a:t>[antetítulo]       Príncipes con </a:t>
            </a:r>
            <a:r>
              <a:rPr lang="es-CL" dirty="0"/>
              <a:t>plebeyas </a:t>
            </a:r>
            <a:endParaRPr lang="es-CL" dirty="0" smtClean="0"/>
          </a:p>
          <a:p>
            <a:pPr algn="just"/>
            <a:endParaRPr lang="es-CL" dirty="0"/>
          </a:p>
          <a:p>
            <a:pPr algn="just"/>
            <a:r>
              <a:rPr lang="es-CL" dirty="0" smtClean="0"/>
              <a:t>       [</a:t>
            </a:r>
            <a:r>
              <a:rPr lang="es-CL" dirty="0"/>
              <a:t>título</a:t>
            </a:r>
            <a:r>
              <a:rPr lang="es-CL" dirty="0" smtClean="0"/>
              <a:t>]              Se </a:t>
            </a:r>
            <a:r>
              <a:rPr lang="es-CL" dirty="0"/>
              <a:t>diluye la sangre azul de la realeza</a:t>
            </a:r>
          </a:p>
          <a:p>
            <a:pPr algn="just"/>
            <a:endParaRPr lang="es-CL" dirty="0" smtClean="0"/>
          </a:p>
          <a:p>
            <a:endParaRPr lang="es-CL" dirty="0"/>
          </a:p>
          <a:p>
            <a:endParaRPr lang="es-CL" dirty="0"/>
          </a:p>
        </p:txBody>
      </p:sp>
    </p:spTree>
    <p:extLst>
      <p:ext uri="{BB962C8B-B14F-4D97-AF65-F5344CB8AC3E}">
        <p14:creationId xmlns:p14="http://schemas.microsoft.com/office/powerpoint/2010/main" val="4044617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41565" y="124292"/>
            <a:ext cx="8610600" cy="1293028"/>
          </a:xfrm>
        </p:spPr>
        <p:txBody>
          <a:bodyPr/>
          <a:lstStyle/>
          <a:p>
            <a:pPr algn="ctr"/>
            <a:r>
              <a:rPr lang="es-CL" b="1" dirty="0" smtClean="0">
                <a:solidFill>
                  <a:schemeClr val="accent4">
                    <a:lumMod val="75000"/>
                  </a:schemeClr>
                </a:solidFill>
              </a:rPr>
              <a:t>La </a:t>
            </a:r>
            <a:r>
              <a:rPr lang="es-CL" b="1" dirty="0">
                <a:solidFill>
                  <a:schemeClr val="accent4">
                    <a:lumMod val="75000"/>
                  </a:schemeClr>
                </a:solidFill>
              </a:rPr>
              <a:t>bajada </a:t>
            </a:r>
          </a:p>
        </p:txBody>
      </p:sp>
      <p:sp>
        <p:nvSpPr>
          <p:cNvPr id="3" name="Marcador de contenido 2"/>
          <p:cNvSpPr>
            <a:spLocks noGrp="1"/>
          </p:cNvSpPr>
          <p:nvPr>
            <p:ph idx="1"/>
          </p:nvPr>
        </p:nvSpPr>
        <p:spPr>
          <a:xfrm>
            <a:off x="718919" y="770806"/>
            <a:ext cx="10820400" cy="5303520"/>
          </a:xfrm>
        </p:spPr>
        <p:txBody>
          <a:bodyPr>
            <a:normAutofit lnSpcReduction="10000"/>
          </a:bodyPr>
          <a:lstStyle/>
          <a:p>
            <a:pPr marL="0" indent="0">
              <a:buNone/>
            </a:pPr>
            <a:endParaRPr lang="es-CL" dirty="0" smtClean="0"/>
          </a:p>
          <a:p>
            <a:pPr algn="just"/>
            <a:r>
              <a:rPr lang="es-CL" dirty="0" smtClean="0"/>
              <a:t>La </a:t>
            </a:r>
            <a:r>
              <a:rPr lang="es-CL" dirty="0"/>
              <a:t>bajada desarrolla y amplía la información del título. Este elemento presenta, de manera precisa y concisa, la información de la que se da cuenta en el texto de la noticia. No es un resumen ni una vaga enumeración de hechos</a:t>
            </a:r>
            <a:r>
              <a:rPr lang="es-CL" dirty="0" smtClean="0"/>
              <a:t>.. </a:t>
            </a:r>
          </a:p>
          <a:p>
            <a:pPr algn="just"/>
            <a:r>
              <a:rPr lang="es-CL" dirty="0" smtClean="0"/>
              <a:t>El </a:t>
            </a:r>
            <a:r>
              <a:rPr lang="es-CL" dirty="0"/>
              <a:t>Manual de Clarín dice que </a:t>
            </a:r>
            <a:r>
              <a:rPr lang="es-CL" dirty="0" smtClean="0"/>
              <a:t>la función de la bajada es </a:t>
            </a:r>
            <a:r>
              <a:rPr lang="es-CL" dirty="0"/>
              <a:t>sostener y alimentar el </a:t>
            </a:r>
            <a:r>
              <a:rPr lang="es-CL" dirty="0" smtClean="0"/>
              <a:t>título. </a:t>
            </a:r>
            <a:r>
              <a:rPr lang="es-CL" dirty="0"/>
              <a:t>Contextualiza, ordena la información, </a:t>
            </a:r>
            <a:r>
              <a:rPr lang="es-CL" dirty="0" smtClean="0"/>
              <a:t>agrega  </a:t>
            </a:r>
            <a:r>
              <a:rPr lang="es-CL" dirty="0"/>
              <a:t>datos puntuales</a:t>
            </a:r>
            <a:r>
              <a:rPr lang="es-CL" dirty="0" smtClean="0"/>
              <a:t>”</a:t>
            </a:r>
          </a:p>
          <a:p>
            <a:pPr algn="just"/>
            <a:r>
              <a:rPr lang="es-CL" dirty="0" smtClean="0"/>
              <a:t> </a:t>
            </a:r>
            <a:r>
              <a:rPr lang="es-CL" dirty="0"/>
              <a:t>Gómez </a:t>
            </a:r>
            <a:r>
              <a:rPr lang="es-CL" dirty="0" err="1"/>
              <a:t>Mompart</a:t>
            </a:r>
            <a:r>
              <a:rPr lang="es-CL" dirty="0"/>
              <a:t>, por su parte, manifiesta que este elemento “añade las particularidades más sobresalientes de lo que después se desarrollará en la </a:t>
            </a:r>
            <a:r>
              <a:rPr lang="es-CL" dirty="0" smtClean="0"/>
              <a:t>noticia”</a:t>
            </a:r>
          </a:p>
          <a:p>
            <a:pPr algn="just"/>
            <a:r>
              <a:rPr lang="es-CL" dirty="0" smtClean="0"/>
              <a:t>  </a:t>
            </a:r>
            <a:r>
              <a:rPr lang="es-CL" dirty="0"/>
              <a:t>Martínez Valle coincide e indica que la bajada “aclara o complementa el título principal</a:t>
            </a:r>
            <a:r>
              <a:rPr lang="es-CL" dirty="0" smtClean="0"/>
              <a:t>”</a:t>
            </a:r>
          </a:p>
          <a:p>
            <a:pPr algn="just"/>
            <a:r>
              <a:rPr lang="es-CL" dirty="0" smtClean="0"/>
              <a:t>Ortiz </a:t>
            </a:r>
            <a:r>
              <a:rPr lang="es-CL" dirty="0"/>
              <a:t>señala que “ayuda a bajar del título a la </a:t>
            </a:r>
            <a:r>
              <a:rPr lang="es-CL" dirty="0" smtClean="0"/>
              <a:t>información”</a:t>
            </a:r>
          </a:p>
          <a:p>
            <a:pPr algn="just"/>
            <a:r>
              <a:rPr lang="es-CL" dirty="0" smtClean="0"/>
              <a:t>Es importante señalar que la información de la bajada no se repite en la entrada</a:t>
            </a:r>
            <a:endParaRPr lang="es-CL" dirty="0"/>
          </a:p>
        </p:txBody>
      </p:sp>
    </p:spTree>
    <p:extLst>
      <p:ext uri="{BB962C8B-B14F-4D97-AF65-F5344CB8AC3E}">
        <p14:creationId xmlns:p14="http://schemas.microsoft.com/office/powerpoint/2010/main" val="1462473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01291" y="738247"/>
            <a:ext cx="2505892" cy="1293028"/>
          </a:xfrm>
        </p:spPr>
        <p:txBody>
          <a:bodyPr/>
          <a:lstStyle/>
          <a:p>
            <a:r>
              <a:rPr lang="es-CL" b="1" dirty="0" smtClean="0">
                <a:solidFill>
                  <a:schemeClr val="accent4">
                    <a:lumMod val="75000"/>
                  </a:schemeClr>
                </a:solidFill>
              </a:rPr>
              <a:t>EJEMPLO</a:t>
            </a:r>
            <a:endParaRPr lang="es-CL" b="1" dirty="0">
              <a:solidFill>
                <a:schemeClr val="accent4">
                  <a:lumMod val="75000"/>
                </a:schemeClr>
              </a:solidFill>
            </a:endParaRPr>
          </a:p>
        </p:txBody>
      </p:sp>
      <p:sp>
        <p:nvSpPr>
          <p:cNvPr id="3" name="Marcador de contenido 2"/>
          <p:cNvSpPr>
            <a:spLocks noGrp="1"/>
          </p:cNvSpPr>
          <p:nvPr>
            <p:ph idx="1"/>
          </p:nvPr>
        </p:nvSpPr>
        <p:spPr/>
        <p:txBody>
          <a:bodyPr/>
          <a:lstStyle/>
          <a:p>
            <a:r>
              <a:rPr lang="es-CL" dirty="0" smtClean="0"/>
              <a:t>(Antetítulo)] </a:t>
            </a:r>
            <a:r>
              <a:rPr lang="es-CL" dirty="0" err="1" smtClean="0"/>
              <a:t>Excardiólogo</a:t>
            </a:r>
            <a:r>
              <a:rPr lang="es-CL" dirty="0" smtClean="0"/>
              <a:t> de la nasa </a:t>
            </a:r>
          </a:p>
          <a:p>
            <a:endParaRPr lang="es-CL" dirty="0" smtClean="0"/>
          </a:p>
          <a:p>
            <a:r>
              <a:rPr lang="es-CL" dirty="0" smtClean="0"/>
              <a:t>[Título]Un </a:t>
            </a:r>
            <a:r>
              <a:rPr lang="es-CL" dirty="0"/>
              <a:t>nuevo estudio para prevenir los infartos </a:t>
            </a:r>
            <a:endParaRPr lang="es-CL" dirty="0" smtClean="0"/>
          </a:p>
          <a:p>
            <a:endParaRPr lang="es-CL" dirty="0"/>
          </a:p>
          <a:p>
            <a:r>
              <a:rPr lang="es-CL" dirty="0" smtClean="0"/>
              <a:t>[</a:t>
            </a:r>
            <a:r>
              <a:rPr lang="es-CL" dirty="0"/>
              <a:t>bajada] Dicen que puede detectar la posibilidad de ataques cardíacos y cerebrales hasta con 6 años de anticipación. Lo hace analizando las arterias carótidas y datos genéticos.</a:t>
            </a:r>
          </a:p>
        </p:txBody>
      </p:sp>
    </p:spTree>
    <p:extLst>
      <p:ext uri="{BB962C8B-B14F-4D97-AF65-F5344CB8AC3E}">
        <p14:creationId xmlns:p14="http://schemas.microsoft.com/office/powerpoint/2010/main" val="3281130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L" b="1" dirty="0"/>
              <a:t> El titular y el texto </a:t>
            </a:r>
            <a:r>
              <a:rPr lang="es-CL" b="1" dirty="0" smtClean="0"/>
              <a:t>informativo</a:t>
            </a:r>
            <a:r>
              <a:rPr lang="es-CL" dirty="0"/>
              <a:t/>
            </a:r>
            <a:br>
              <a:rPr lang="es-CL" dirty="0"/>
            </a:br>
            <a:endParaRPr lang="es-CL" dirty="0"/>
          </a:p>
        </p:txBody>
      </p:sp>
      <p:sp>
        <p:nvSpPr>
          <p:cNvPr id="3" name="Marcador de contenido 2"/>
          <p:cNvSpPr>
            <a:spLocks noGrp="1"/>
          </p:cNvSpPr>
          <p:nvPr>
            <p:ph idx="1"/>
          </p:nvPr>
        </p:nvSpPr>
        <p:spPr>
          <a:xfrm>
            <a:off x="685800" y="2194560"/>
            <a:ext cx="10820400" cy="1934095"/>
          </a:xfrm>
        </p:spPr>
        <p:txBody>
          <a:bodyPr/>
          <a:lstStyle/>
          <a:p>
            <a:pPr algn="just"/>
            <a:r>
              <a:rPr lang="es-CL" dirty="0"/>
              <a:t>                Para llegar a formular </a:t>
            </a:r>
            <a:r>
              <a:rPr lang="es-CL" dirty="0" smtClean="0"/>
              <a:t>el </a:t>
            </a:r>
            <a:r>
              <a:rPr lang="es-CL" dirty="0"/>
              <a:t>titular </a:t>
            </a:r>
            <a:r>
              <a:rPr lang="es-CL" dirty="0" smtClean="0"/>
              <a:t>de </a:t>
            </a:r>
            <a:r>
              <a:rPr lang="es-CL" dirty="0"/>
              <a:t>la noticia, debo hacer un trabajo de comprensión y de compresión de todos los datos de qué dispongo, de modo que esta compresión o destilado del material informativo primario concluye con la resolución del titular, con la definición de la noticia. </a:t>
            </a:r>
            <a:r>
              <a:rPr lang="es-CL" dirty="0" smtClean="0"/>
              <a:t>                       Al final </a:t>
            </a:r>
            <a:r>
              <a:rPr lang="es-CL" dirty="0"/>
              <a:t>entre titular y texto deberá haber una relación plena de </a:t>
            </a:r>
            <a:r>
              <a:rPr lang="es-CL" dirty="0" smtClean="0"/>
              <a:t>coherencia.</a:t>
            </a:r>
            <a:endParaRPr lang="es-CL" dirty="0"/>
          </a:p>
        </p:txBody>
      </p:sp>
    </p:spTree>
    <p:extLst>
      <p:ext uri="{BB962C8B-B14F-4D97-AF65-F5344CB8AC3E}">
        <p14:creationId xmlns:p14="http://schemas.microsoft.com/office/powerpoint/2010/main" val="2113935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318921"/>
            <a:ext cx="8610600" cy="743261"/>
          </a:xfrm>
        </p:spPr>
        <p:txBody>
          <a:bodyPr/>
          <a:lstStyle/>
          <a:p>
            <a:r>
              <a:rPr lang="es-CL" dirty="0"/>
              <a:t>Una cuestión técnica</a:t>
            </a:r>
          </a:p>
        </p:txBody>
      </p:sp>
      <p:sp>
        <p:nvSpPr>
          <p:cNvPr id="3" name="Marcador de contenido 2"/>
          <p:cNvSpPr>
            <a:spLocks noGrp="1"/>
          </p:cNvSpPr>
          <p:nvPr>
            <p:ph idx="1"/>
          </p:nvPr>
        </p:nvSpPr>
        <p:spPr>
          <a:xfrm>
            <a:off x="492606" y="1062182"/>
            <a:ext cx="11283758" cy="4971731"/>
          </a:xfrm>
        </p:spPr>
        <p:txBody>
          <a:bodyPr>
            <a:normAutofit/>
          </a:bodyPr>
          <a:lstStyle/>
          <a:p>
            <a:pPr algn="just"/>
            <a:r>
              <a:rPr lang="es-CL" dirty="0"/>
              <a:t>E</a:t>
            </a:r>
            <a:r>
              <a:rPr lang="es-CL" dirty="0" smtClean="0"/>
              <a:t>n </a:t>
            </a:r>
            <a:r>
              <a:rPr lang="es-CL" dirty="0"/>
              <a:t>prensa escrita, da igual papel o virtual, el texto informativo </a:t>
            </a:r>
            <a:r>
              <a:rPr lang="es-CL" dirty="0">
                <a:solidFill>
                  <a:schemeClr val="accent4">
                    <a:lumMod val="75000"/>
                  </a:schemeClr>
                </a:solidFill>
              </a:rPr>
              <a:t>nunca continua el titular, </a:t>
            </a:r>
            <a:r>
              <a:rPr lang="es-CL" dirty="0">
                <a:solidFill>
                  <a:srgbClr val="FF0000"/>
                </a:solidFill>
              </a:rPr>
              <a:t>sino que arranca de cero</a:t>
            </a:r>
            <a:r>
              <a:rPr lang="es-CL" dirty="0"/>
              <a:t>, es decir, no da por conocido lo dicho en el titular. Podríamos decir que el titular y el texto informativo son textualmente autónomos </a:t>
            </a:r>
            <a:r>
              <a:rPr lang="es-CL" dirty="0" smtClean="0"/>
              <a:t>,pero </a:t>
            </a:r>
            <a:r>
              <a:rPr lang="es-CL" dirty="0"/>
              <a:t>contextualmente dependientes y coherentes, como dos expresiones de una misma y única noticia. </a:t>
            </a:r>
            <a:endParaRPr lang="es-CL" dirty="0" smtClean="0"/>
          </a:p>
          <a:p>
            <a:pPr algn="just"/>
            <a:endParaRPr lang="es-CL" dirty="0"/>
          </a:p>
          <a:p>
            <a:pPr algn="just"/>
            <a:r>
              <a:rPr lang="es-CL" dirty="0" smtClean="0"/>
              <a:t>Así </a:t>
            </a:r>
            <a:r>
              <a:rPr lang="es-CL" dirty="0"/>
              <a:t>pues, </a:t>
            </a:r>
            <a:r>
              <a:rPr lang="es-CL" dirty="0" smtClean="0"/>
              <a:t>una entrada de un  </a:t>
            </a:r>
            <a:r>
              <a:rPr lang="es-CL" dirty="0"/>
              <a:t>texto informativo nunca puede empezar con frases como: El acuerdo establece que…; El detenido fue interrogado…; La colisión se produjo…: Este bombardeo provocó…; </a:t>
            </a:r>
            <a:endParaRPr lang="es-CL" dirty="0" smtClean="0"/>
          </a:p>
          <a:p>
            <a:pPr algn="just"/>
            <a:r>
              <a:rPr lang="es-CL" dirty="0" smtClean="0"/>
              <a:t>En </a:t>
            </a:r>
            <a:r>
              <a:rPr lang="es-CL" dirty="0"/>
              <a:t>prensa escrita, pues, no hay continuidad ni sintáctica ni narrativa entre titular y texto informativo: lo que hay o debe haber es una absoluta coherencia entre la noticia que el titular designa y que luego el texto describe, detalla, completa</a:t>
            </a:r>
            <a:r>
              <a:rPr lang="es-CL" dirty="0" smtClean="0"/>
              <a:t>.</a:t>
            </a:r>
          </a:p>
          <a:p>
            <a:pPr algn="just"/>
            <a:endParaRPr lang="es-CL" dirty="0"/>
          </a:p>
          <a:p>
            <a:pPr algn="just"/>
            <a:endParaRPr lang="es-CL" dirty="0"/>
          </a:p>
          <a:p>
            <a:pPr algn="just"/>
            <a:endParaRPr lang="es-CL" dirty="0"/>
          </a:p>
        </p:txBody>
      </p:sp>
    </p:spTree>
    <p:extLst>
      <p:ext uri="{BB962C8B-B14F-4D97-AF65-F5344CB8AC3E}">
        <p14:creationId xmlns:p14="http://schemas.microsoft.com/office/powerpoint/2010/main" val="160107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25176" y="0"/>
            <a:ext cx="3320016" cy="1293028"/>
          </a:xfrm>
        </p:spPr>
        <p:txBody>
          <a:bodyPr/>
          <a:lstStyle/>
          <a:p>
            <a:r>
              <a:rPr lang="es-CL" dirty="0" smtClean="0"/>
              <a:t>EJEMPLO</a:t>
            </a:r>
            <a:endParaRPr lang="es-CL" dirty="0"/>
          </a:p>
        </p:txBody>
      </p:sp>
      <p:sp>
        <p:nvSpPr>
          <p:cNvPr id="3" name="Marcador de contenido 2"/>
          <p:cNvSpPr>
            <a:spLocks noGrp="1"/>
          </p:cNvSpPr>
          <p:nvPr>
            <p:ph idx="1"/>
          </p:nvPr>
        </p:nvSpPr>
        <p:spPr>
          <a:xfrm>
            <a:off x="714279" y="959862"/>
            <a:ext cx="10138448" cy="3880773"/>
          </a:xfrm>
        </p:spPr>
        <p:txBody>
          <a:bodyPr>
            <a:normAutofit lnSpcReduction="10000"/>
          </a:bodyPr>
          <a:lstStyle/>
          <a:p>
            <a:r>
              <a:rPr lang="es-CL" dirty="0"/>
              <a:t>(título</a:t>
            </a:r>
            <a:r>
              <a:rPr lang="es-CL" dirty="0" smtClean="0"/>
              <a:t>) </a:t>
            </a:r>
            <a:r>
              <a:rPr lang="es-CL" dirty="0"/>
              <a:t> </a:t>
            </a:r>
            <a:r>
              <a:rPr lang="es-CL" b="1" dirty="0"/>
              <a:t>UNA NUEVA EXPLOSIÓN SACUDE LA CENTRAL NUCLEAR DE FUKUSHIMA</a:t>
            </a:r>
            <a:endParaRPr lang="es-CL" dirty="0"/>
          </a:p>
          <a:p>
            <a:r>
              <a:rPr lang="es-CL" dirty="0"/>
              <a:t> </a:t>
            </a:r>
            <a:r>
              <a:rPr lang="es-CL" dirty="0" smtClean="0"/>
              <a:t>( Bajada)</a:t>
            </a:r>
            <a:r>
              <a:rPr lang="es-CL" dirty="0"/>
              <a:t> </a:t>
            </a:r>
            <a:r>
              <a:rPr lang="es-CL" b="1" dirty="0"/>
              <a:t>El estallido se ha producido en el reactor número tres y es similar al registrado hace dos días en el número uno a causa del terremoto del viernes en Japón. </a:t>
            </a:r>
            <a:endParaRPr lang="es-CL" b="1" dirty="0" smtClean="0"/>
          </a:p>
          <a:p>
            <a:endParaRPr lang="es-CL" b="1" dirty="0"/>
          </a:p>
          <a:p>
            <a:r>
              <a:rPr lang="es-CL" dirty="0" smtClean="0"/>
              <a:t>Entonces </a:t>
            </a:r>
            <a:r>
              <a:rPr lang="es-CL" dirty="0"/>
              <a:t>será fácil de entender </a:t>
            </a:r>
            <a:r>
              <a:rPr lang="es-CL" dirty="0" smtClean="0"/>
              <a:t>que al redactar la noticia, la </a:t>
            </a:r>
            <a:r>
              <a:rPr lang="es-CL" dirty="0"/>
              <a:t>información empezará de cero, o sea que no dará por sabido nada de lo dicho en el sumario. El texto podría ser, por ejemplo, el </a:t>
            </a:r>
            <a:r>
              <a:rPr lang="es-CL" dirty="0" smtClean="0"/>
              <a:t>siguiente:</a:t>
            </a:r>
            <a:r>
              <a:rPr lang="es-CL" dirty="0"/>
              <a:t> </a:t>
            </a:r>
            <a:endParaRPr lang="es-CL" dirty="0" smtClean="0"/>
          </a:p>
          <a:p>
            <a:endParaRPr lang="es-CL" dirty="0"/>
          </a:p>
          <a:p>
            <a:r>
              <a:rPr lang="es-CL" dirty="0" smtClean="0"/>
              <a:t>ENTRADA</a:t>
            </a:r>
            <a:endParaRPr lang="es-CL" dirty="0"/>
          </a:p>
        </p:txBody>
      </p:sp>
      <p:sp>
        <p:nvSpPr>
          <p:cNvPr id="4" name="Rectángulo 3"/>
          <p:cNvSpPr/>
          <p:nvPr/>
        </p:nvSpPr>
        <p:spPr>
          <a:xfrm>
            <a:off x="925175" y="4685344"/>
            <a:ext cx="8815581" cy="923330"/>
          </a:xfrm>
          <a:prstGeom prst="rect">
            <a:avLst/>
          </a:prstGeom>
        </p:spPr>
        <p:txBody>
          <a:bodyPr wrap="square">
            <a:spAutoFit/>
          </a:bodyPr>
          <a:lstStyle/>
          <a:p>
            <a:r>
              <a:rPr lang="es-ES" b="1" dirty="0"/>
              <a:t>Un nuevo estallido ha sacudido este lunes la central nuclear de Fukushima I, la más afectada de Japón por las averías derivadas del terremoto y el tsunami que sufrió el país el viernes.</a:t>
            </a:r>
          </a:p>
        </p:txBody>
      </p:sp>
    </p:spTree>
    <p:extLst>
      <p:ext uri="{BB962C8B-B14F-4D97-AF65-F5344CB8AC3E}">
        <p14:creationId xmlns:p14="http://schemas.microsoft.com/office/powerpoint/2010/main" val="2655282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50326" y="292774"/>
            <a:ext cx="4341091" cy="1000317"/>
          </a:xfrm>
        </p:spPr>
        <p:txBody>
          <a:bodyPr>
            <a:normAutofit fontScale="90000"/>
          </a:bodyPr>
          <a:lstStyle/>
          <a:p>
            <a:r>
              <a:rPr lang="es-CL" dirty="0" smtClean="0"/>
              <a:t>EL CUERPO  </a:t>
            </a:r>
            <a:br>
              <a:rPr lang="es-CL" dirty="0" smtClean="0"/>
            </a:br>
            <a:r>
              <a:rPr lang="es-CL" dirty="0" smtClean="0"/>
              <a:t>COMPLETO</a:t>
            </a:r>
            <a:endParaRPr lang="es-CL" dirty="0"/>
          </a:p>
        </p:txBody>
      </p:sp>
      <p:sp>
        <p:nvSpPr>
          <p:cNvPr id="3" name="Marcador de contenido 2"/>
          <p:cNvSpPr>
            <a:spLocks noGrp="1"/>
          </p:cNvSpPr>
          <p:nvPr>
            <p:ph idx="1"/>
          </p:nvPr>
        </p:nvSpPr>
        <p:spPr>
          <a:xfrm>
            <a:off x="677333" y="1465729"/>
            <a:ext cx="10766521" cy="4948518"/>
          </a:xfrm>
        </p:spPr>
        <p:txBody>
          <a:bodyPr>
            <a:normAutofit/>
          </a:bodyPr>
          <a:lstStyle/>
          <a:p>
            <a:pPr algn="just"/>
            <a:r>
              <a:rPr lang="es-CL" dirty="0"/>
              <a:t>Un nuevo estallido ha sacudido este lunes la central nuclear de Fukushima I, la más afectada de Japón por las averías derivadas del terremoto y el tsunami que sufrió el país el viernes</a:t>
            </a:r>
            <a:r>
              <a:rPr lang="es-CL" dirty="0" smtClean="0"/>
              <a:t>.</a:t>
            </a:r>
          </a:p>
          <a:p>
            <a:pPr algn="just"/>
            <a:r>
              <a:rPr lang="es-CL" dirty="0" smtClean="0"/>
              <a:t> </a:t>
            </a:r>
            <a:r>
              <a:rPr lang="es-CL" dirty="0"/>
              <a:t>Si el sábado fue el reactor número uno el que sufrió una explosión de hidrógeno, hoy, a las tres de la madrugada hora española, once de la mañana hora japonesa, se ha registrado otra explosión similar en el reactor número tres. La central tiene cuatro reactores nucleares. </a:t>
            </a:r>
            <a:endParaRPr lang="es-CL" dirty="0" smtClean="0"/>
          </a:p>
          <a:p>
            <a:pPr algn="just"/>
            <a:r>
              <a:rPr lang="es-CL" dirty="0" smtClean="0"/>
              <a:t>Según </a:t>
            </a:r>
            <a:r>
              <a:rPr lang="es-CL" dirty="0"/>
              <a:t>un informe que la Agencia japonesa de Seguridad Nuclear e Industrial (NISA) ha remitido al Organismo Internacional de Energía Atómica (OIEA), la estructura que contiene el reactor “está intacta”, y esto descartaría teóricamente una fusión del núcleo del reactor</a:t>
            </a:r>
            <a:r>
              <a:rPr lang="es-CL" dirty="0" smtClean="0"/>
              <a:t>.</a:t>
            </a:r>
          </a:p>
          <a:p>
            <a:pPr algn="just"/>
            <a:r>
              <a:rPr lang="es-CL" dirty="0" smtClean="0"/>
              <a:t> </a:t>
            </a:r>
            <a:r>
              <a:rPr lang="es-CL" dirty="0"/>
              <a:t>Seis personas han resultado heridas en el incidente de hoy. Entre los heridos hay al menos un militar, con fracturas de varios huesos, mientras otros sufren heridas leves, según datos de la agencia local </a:t>
            </a:r>
            <a:r>
              <a:rPr lang="es-CL" dirty="0" err="1"/>
              <a:t>Kyodo</a:t>
            </a:r>
            <a:r>
              <a:rPr lang="es-CL" dirty="0"/>
              <a:t>.</a:t>
            </a:r>
          </a:p>
          <a:p>
            <a:pPr algn="just"/>
            <a:endParaRPr lang="es-CL" dirty="0"/>
          </a:p>
        </p:txBody>
      </p:sp>
    </p:spTree>
    <p:extLst>
      <p:ext uri="{BB962C8B-B14F-4D97-AF65-F5344CB8AC3E}">
        <p14:creationId xmlns:p14="http://schemas.microsoft.com/office/powerpoint/2010/main" val="3103705366"/>
      </p:ext>
    </p:extLst>
  </p:cSld>
  <p:clrMapOvr>
    <a:masterClrMapping/>
  </p:clrMapOvr>
</p:sld>
</file>

<file path=ppt/theme/theme1.xml><?xml version="1.0" encoding="utf-8"?>
<a:theme xmlns:a="http://schemas.openxmlformats.org/drawingml/2006/main" name="Estela de condensación">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Estela de condensación</Template>
  <TotalTime>991</TotalTime>
  <Words>1860</Words>
  <Application>Microsoft Office PowerPoint</Application>
  <PresentationFormat>Panorámica</PresentationFormat>
  <Paragraphs>112</Paragraphs>
  <Slides>17</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17</vt:i4>
      </vt:variant>
    </vt:vector>
  </HeadingPairs>
  <TitlesOfParts>
    <vt:vector size="20" baseType="lpstr">
      <vt:lpstr>Arial</vt:lpstr>
      <vt:lpstr>Century Gothic</vt:lpstr>
      <vt:lpstr>Estela de condensación</vt:lpstr>
      <vt:lpstr>SOBRE TÍTULOS , SUBTÍTULOS, antetítulos e intertítulos</vt:lpstr>
      <vt:lpstr> El título </vt:lpstr>
      <vt:lpstr>Presentación de PowerPoint</vt:lpstr>
      <vt:lpstr>La bajada </vt:lpstr>
      <vt:lpstr>EJEMPLO</vt:lpstr>
      <vt:lpstr> El titular y el texto informativo </vt:lpstr>
      <vt:lpstr>Una cuestión técnica</vt:lpstr>
      <vt:lpstr>EJEMPLO</vt:lpstr>
      <vt:lpstr>EL CUERPO   COMPLETO</vt:lpstr>
      <vt:lpstr> títuloS y subtítulos </vt:lpstr>
      <vt:lpstr>VEAMOS UN PUNTO IMPORTANTE</vt:lpstr>
      <vt:lpstr>intertítulo </vt:lpstr>
      <vt:lpstr>el destacado </vt:lpstr>
      <vt:lpstr>Presentación de PowerPoint</vt:lpstr>
      <vt:lpstr>Presentación de PowerPoint</vt:lpstr>
      <vt:lpstr>Presentación de PowerPoint</vt:lpstr>
      <vt:lpstr>Presentación de PowerPoint</vt:lpstr>
    </vt:vector>
  </TitlesOfParts>
  <Company>InKulpado666</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ivan pizarro</dc:creator>
  <cp:lastModifiedBy>Ivan Pizarro</cp:lastModifiedBy>
  <cp:revision>22</cp:revision>
  <dcterms:created xsi:type="dcterms:W3CDTF">2019-09-08T11:58:02Z</dcterms:created>
  <dcterms:modified xsi:type="dcterms:W3CDTF">2023-11-05T22:53:04Z</dcterms:modified>
</cp:coreProperties>
</file>