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57"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270" r:id="rId27"/>
    <p:sldId id="27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8" d="100"/>
          <a:sy n="88" d="100"/>
        </p:scale>
        <p:origin x="44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A36FF8E1-2F01-4273-8E0D-8559FBD26411}" type="datetimeFigureOut">
              <a:rPr lang="es-CL" smtClean="0"/>
              <a:t>05-11-2023</a:t>
            </a:fld>
            <a:endParaRPr lang="es-CL"/>
          </a:p>
        </p:txBody>
      </p:sp>
      <p:sp>
        <p:nvSpPr>
          <p:cNvPr id="5" name="Footer Placeholder 4"/>
          <p:cNvSpPr>
            <a:spLocks noGrp="1"/>
          </p:cNvSpPr>
          <p:nvPr>
            <p:ph type="ftr" sz="quarter" idx="11"/>
          </p:nvPr>
        </p:nvSpPr>
        <p:spPr>
          <a:xfrm>
            <a:off x="1371600" y="4323845"/>
            <a:ext cx="6400800" cy="365125"/>
          </a:xfrm>
        </p:spPr>
        <p:txBody>
          <a:bodyPr/>
          <a:lstStyle/>
          <a:p>
            <a:endParaRPr lang="es-CL"/>
          </a:p>
        </p:txBody>
      </p:sp>
      <p:sp>
        <p:nvSpPr>
          <p:cNvPr id="6" name="Slide Number Placeholder 5"/>
          <p:cNvSpPr>
            <a:spLocks noGrp="1"/>
          </p:cNvSpPr>
          <p:nvPr>
            <p:ph type="sldNum" sz="quarter" idx="12"/>
          </p:nvPr>
        </p:nvSpPr>
        <p:spPr>
          <a:xfrm>
            <a:off x="8077200" y="1430866"/>
            <a:ext cx="2743200" cy="365125"/>
          </a:xfrm>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107886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286094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a:xfrm>
            <a:off x="685800" y="379941"/>
            <a:ext cx="6991492" cy="365125"/>
          </a:xfrm>
        </p:spPr>
        <p:txBody>
          <a:bodyPr/>
          <a:lstStyle/>
          <a:p>
            <a:endParaRPr lang="es-CL"/>
          </a:p>
        </p:txBody>
      </p:sp>
      <p:sp>
        <p:nvSpPr>
          <p:cNvPr id="7" name="Slide Number Placeholder 6"/>
          <p:cNvSpPr>
            <a:spLocks noGrp="1"/>
          </p:cNvSpPr>
          <p:nvPr>
            <p:ph type="sldNum" sz="quarter" idx="12"/>
          </p:nvPr>
        </p:nvSpPr>
        <p:spPr>
          <a:xfrm>
            <a:off x="10862452" y="381000"/>
            <a:ext cx="643748" cy="365125"/>
          </a:xfrm>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60301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a:xfrm>
            <a:off x="685800" y="379941"/>
            <a:ext cx="6991492" cy="365125"/>
          </a:xfrm>
        </p:spPr>
        <p:txBody>
          <a:bodyPr/>
          <a:lstStyle/>
          <a:p>
            <a:endParaRPr lang="es-CL"/>
          </a:p>
        </p:txBody>
      </p:sp>
      <p:sp>
        <p:nvSpPr>
          <p:cNvPr id="7" name="Slide Number Placeholder 6"/>
          <p:cNvSpPr>
            <a:spLocks noGrp="1"/>
          </p:cNvSpPr>
          <p:nvPr>
            <p:ph type="sldNum" sz="quarter" idx="12"/>
          </p:nvPr>
        </p:nvSpPr>
        <p:spPr>
          <a:xfrm>
            <a:off x="10862452" y="381000"/>
            <a:ext cx="643748" cy="365125"/>
          </a:xfrm>
        </p:spPr>
        <p:txBody>
          <a:bodyPr/>
          <a:lstStyle/>
          <a:p>
            <a:fld id="{B3A7779A-FFCB-49A6-83DE-B8BB6140E4C4}" type="slidenum">
              <a:rPr lang="es-CL" smtClean="0"/>
              <a:t>‹Nº›</a:t>
            </a:fld>
            <a:endParaRPr lang="es-CL"/>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19768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a:xfrm>
            <a:off x="685800" y="378883"/>
            <a:ext cx="6991492" cy="365125"/>
          </a:xfrm>
        </p:spPr>
        <p:txBody>
          <a:bodyPr/>
          <a:lstStyle/>
          <a:p>
            <a:endParaRPr lang="es-CL"/>
          </a:p>
        </p:txBody>
      </p:sp>
      <p:sp>
        <p:nvSpPr>
          <p:cNvPr id="7" name="Slide Number Placeholder 6"/>
          <p:cNvSpPr>
            <a:spLocks noGrp="1"/>
          </p:cNvSpPr>
          <p:nvPr>
            <p:ph type="sldNum" sz="quarter" idx="12"/>
          </p:nvPr>
        </p:nvSpPr>
        <p:spPr>
          <a:xfrm>
            <a:off x="10862452" y="381000"/>
            <a:ext cx="643748" cy="365125"/>
          </a:xfrm>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7480428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A36FF8E1-2F01-4273-8E0D-8559FBD26411}" type="datetimeFigureOut">
              <a:rPr lang="es-CL" smtClean="0"/>
              <a:t>05-11-2023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2998031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A36FF8E1-2F01-4273-8E0D-8559FBD26411}" type="datetimeFigureOut">
              <a:rPr lang="es-CL" smtClean="0"/>
              <a:t>05-11-2023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1699923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6FF8E1-2F01-4273-8E0D-8559FBD26411}" type="datetimeFigureOut">
              <a:rPr lang="es-CL" smtClean="0"/>
              <a:t>05-11-2023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882634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A36FF8E1-2F01-4273-8E0D-8559FBD26411}" type="datetimeFigureOut">
              <a:rPr lang="es-CL" smtClean="0"/>
              <a:t>05-11-2023</a:t>
            </a:fld>
            <a:endParaRPr lang="es-CL"/>
          </a:p>
        </p:txBody>
      </p:sp>
      <p:sp>
        <p:nvSpPr>
          <p:cNvPr id="5" name="Footer Placeholder 4"/>
          <p:cNvSpPr>
            <a:spLocks noGrp="1"/>
          </p:cNvSpPr>
          <p:nvPr>
            <p:ph type="ftr" sz="quarter" idx="11"/>
          </p:nvPr>
        </p:nvSpPr>
        <p:spPr>
          <a:xfrm>
            <a:off x="685800" y="381000"/>
            <a:ext cx="6991492" cy="365125"/>
          </a:xfrm>
        </p:spPr>
        <p:txBody>
          <a:bodyPr/>
          <a:lstStyle/>
          <a:p>
            <a:endParaRPr lang="es-CL"/>
          </a:p>
        </p:txBody>
      </p:sp>
      <p:sp>
        <p:nvSpPr>
          <p:cNvPr id="6" name="Slide Number Placeholder 5"/>
          <p:cNvSpPr>
            <a:spLocks noGrp="1"/>
          </p:cNvSpPr>
          <p:nvPr>
            <p:ph type="sldNum" sz="quarter" idx="12"/>
          </p:nvPr>
        </p:nvSpPr>
        <p:spPr>
          <a:xfrm>
            <a:off x="10862452" y="381000"/>
            <a:ext cx="643748" cy="365125"/>
          </a:xfrm>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1489396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36FF8E1-2F01-4273-8E0D-8559FBD26411}" type="datetimeFigureOut">
              <a:rPr lang="es-CL" smtClean="0"/>
              <a:t>05-11-2023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4240059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A36FF8E1-2F01-4273-8E0D-8559FBD26411}" type="datetimeFigureOut">
              <a:rPr lang="es-CL" smtClean="0"/>
              <a:t>05-11-2023</a:t>
            </a:fld>
            <a:endParaRPr lang="es-CL"/>
          </a:p>
        </p:txBody>
      </p:sp>
      <p:sp>
        <p:nvSpPr>
          <p:cNvPr id="5" name="Footer Placeholder 4"/>
          <p:cNvSpPr>
            <a:spLocks noGrp="1"/>
          </p:cNvSpPr>
          <p:nvPr>
            <p:ph type="ftr" sz="quarter" idx="11"/>
          </p:nvPr>
        </p:nvSpPr>
        <p:spPr>
          <a:xfrm>
            <a:off x="685800" y="381001"/>
            <a:ext cx="6991492" cy="364065"/>
          </a:xfrm>
        </p:spPr>
        <p:txBody>
          <a:bodyPr/>
          <a:lstStyle/>
          <a:p>
            <a:endParaRPr lang="es-CL"/>
          </a:p>
        </p:txBody>
      </p:sp>
      <p:sp>
        <p:nvSpPr>
          <p:cNvPr id="6" name="Slide Number Placeholder 5"/>
          <p:cNvSpPr>
            <a:spLocks noGrp="1"/>
          </p:cNvSpPr>
          <p:nvPr>
            <p:ph type="sldNum" sz="quarter" idx="12"/>
          </p:nvPr>
        </p:nvSpPr>
        <p:spPr>
          <a:xfrm>
            <a:off x="10862452" y="381000"/>
            <a:ext cx="643748" cy="365125"/>
          </a:xfrm>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1280143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308858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36FF8E1-2F01-4273-8E0D-8559FBD26411}" type="datetimeFigureOut">
              <a:rPr lang="es-CL" smtClean="0"/>
              <a:t>05-11-2023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369845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36FF8E1-2F01-4273-8E0D-8559FBD26411}" type="datetimeFigureOut">
              <a:rPr lang="es-CL" smtClean="0"/>
              <a:t>05-11-2023</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17140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6FF8E1-2F01-4273-8E0D-8559FBD26411}" type="datetimeFigureOut">
              <a:rPr lang="es-CL" smtClean="0"/>
              <a:t>05-11-2023</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330022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297815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A36FF8E1-2F01-4273-8E0D-8559FBD26411}" type="datetimeFigureOut">
              <a:rPr lang="es-CL" smtClean="0"/>
              <a:t>05-11-2023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B3A7779A-FFCB-49A6-83DE-B8BB6140E4C4}" type="slidenum">
              <a:rPr lang="es-CL" smtClean="0"/>
              <a:t>‹Nº›</a:t>
            </a:fld>
            <a:endParaRPr lang="es-CL"/>
          </a:p>
        </p:txBody>
      </p:sp>
    </p:spTree>
    <p:extLst>
      <p:ext uri="{BB962C8B-B14F-4D97-AF65-F5344CB8AC3E}">
        <p14:creationId xmlns:p14="http://schemas.microsoft.com/office/powerpoint/2010/main" val="4150717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6FF8E1-2F01-4273-8E0D-8559FBD26411}" type="datetimeFigureOut">
              <a:rPr lang="es-CL" smtClean="0"/>
              <a:t>05-11-2023</a:t>
            </a:fld>
            <a:endParaRPr lang="es-CL"/>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3A7779A-FFCB-49A6-83DE-B8BB6140E4C4}" type="slidenum">
              <a:rPr lang="es-CL" smtClean="0"/>
              <a:t>‹Nº›</a:t>
            </a:fld>
            <a:endParaRPr lang="es-CL"/>
          </a:p>
        </p:txBody>
      </p:sp>
    </p:spTree>
    <p:extLst>
      <p:ext uri="{BB962C8B-B14F-4D97-AF65-F5344CB8AC3E}">
        <p14:creationId xmlns:p14="http://schemas.microsoft.com/office/powerpoint/2010/main" val="216497373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3E5D72-B43A-4893-8FC0-F6CA9F4AC5F3}"/>
              </a:ext>
            </a:extLst>
          </p:cNvPr>
          <p:cNvSpPr>
            <a:spLocks noGrp="1"/>
          </p:cNvSpPr>
          <p:nvPr>
            <p:ph type="ctrTitle"/>
          </p:nvPr>
        </p:nvSpPr>
        <p:spPr>
          <a:xfrm>
            <a:off x="1667691" y="1289600"/>
            <a:ext cx="9448800" cy="1825096"/>
          </a:xfrm>
        </p:spPr>
        <p:txBody>
          <a:bodyPr/>
          <a:lstStyle/>
          <a:p>
            <a:r>
              <a:rPr lang="es-CL" dirty="0" smtClean="0"/>
              <a:t>LA NOTA INFORMATIVA </a:t>
            </a:r>
            <a:endParaRPr lang="es-CL" dirty="0"/>
          </a:p>
        </p:txBody>
      </p:sp>
      <p:pic>
        <p:nvPicPr>
          <p:cNvPr id="4" name="Imagen 3"/>
          <p:cNvPicPr>
            <a:picLocks noChangeAspect="1"/>
          </p:cNvPicPr>
          <p:nvPr/>
        </p:nvPicPr>
        <p:blipFill>
          <a:blip r:embed="rId2"/>
          <a:stretch>
            <a:fillRect/>
          </a:stretch>
        </p:blipFill>
        <p:spPr>
          <a:xfrm>
            <a:off x="3769329" y="630683"/>
            <a:ext cx="4078577" cy="768163"/>
          </a:xfrm>
          <a:prstGeom prst="rect">
            <a:avLst/>
          </a:prstGeom>
        </p:spPr>
      </p:pic>
      <p:pic>
        <p:nvPicPr>
          <p:cNvPr id="5" name="Imagen 4"/>
          <p:cNvPicPr>
            <a:picLocks noChangeAspect="1"/>
          </p:cNvPicPr>
          <p:nvPr/>
        </p:nvPicPr>
        <p:blipFill>
          <a:blip r:embed="rId3"/>
          <a:stretch>
            <a:fillRect/>
          </a:stretch>
        </p:blipFill>
        <p:spPr>
          <a:xfrm>
            <a:off x="1383706" y="326629"/>
            <a:ext cx="1987468" cy="1207113"/>
          </a:xfrm>
          <a:prstGeom prst="rect">
            <a:avLst/>
          </a:prstGeom>
        </p:spPr>
      </p:pic>
      <p:pic>
        <p:nvPicPr>
          <p:cNvPr id="6" name="Imagen 5"/>
          <p:cNvPicPr>
            <a:picLocks noChangeAspect="1"/>
          </p:cNvPicPr>
          <p:nvPr/>
        </p:nvPicPr>
        <p:blipFill>
          <a:blip r:embed="rId4"/>
          <a:stretch>
            <a:fillRect/>
          </a:stretch>
        </p:blipFill>
        <p:spPr>
          <a:xfrm>
            <a:off x="4049769" y="4259772"/>
            <a:ext cx="3798137" cy="585267"/>
          </a:xfrm>
          <a:prstGeom prst="rect">
            <a:avLst/>
          </a:prstGeom>
        </p:spPr>
      </p:pic>
    </p:spTree>
    <p:extLst>
      <p:ext uri="{BB962C8B-B14F-4D97-AF65-F5344CB8AC3E}">
        <p14:creationId xmlns:p14="http://schemas.microsoft.com/office/powerpoint/2010/main" val="238216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4FCD0EC-BCDC-4ABD-8940-4EFC60F257CA}"/>
              </a:ext>
            </a:extLst>
          </p:cNvPr>
          <p:cNvSpPr/>
          <p:nvPr/>
        </p:nvSpPr>
        <p:spPr>
          <a:xfrm>
            <a:off x="1073426" y="989883"/>
            <a:ext cx="10204174" cy="6401753"/>
          </a:xfrm>
          <a:prstGeom prst="rect">
            <a:avLst/>
          </a:prstGeom>
        </p:spPr>
        <p:txBody>
          <a:bodyPr wrap="square">
            <a:spAutoFit/>
          </a:bodyPr>
          <a:lstStyle/>
          <a:p>
            <a:r>
              <a:rPr lang="es-CL" sz="3200" b="1" dirty="0">
                <a:latin typeface="Times New Roman" panose="02020603050405020304" pitchFamily="18" charset="0"/>
                <a:ea typeface="Times New Roman" panose="02020603050405020304" pitchFamily="18" charset="0"/>
              </a:rPr>
              <a:t>4-La gramática.</a:t>
            </a: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Los consejos de la gramática tradicional se aplican para las notas informativas:</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S+P+CD+CI+CC:</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Los estudiantes de comunicación escribieron un libro para la educación en </a:t>
            </a:r>
            <a:r>
              <a:rPr lang="es-CL" sz="2400" dirty="0" smtClean="0">
                <a:latin typeface="Times New Roman" panose="02020603050405020304" pitchFamily="18" charset="0"/>
                <a:ea typeface="Times New Roman" panose="02020603050405020304" pitchFamily="18" charset="0"/>
              </a:rPr>
              <a:t>la Universidad de Santiago.</a:t>
            </a: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Con ese esquema es que se les recomienda a los redactores nuevos y a los estudiantes de comunicación, y a todo a quien quiera que su mensaje llegue claro a los lectores, que se redacten las notas informativas.</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Como se ve, en el ejemplo, esa oración bimembre está escrita con un verbo  en voz activa, conjuntamente con sus modificadores y no tuvimos que usar ni una sola coma.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endParaRPr lang="es-CL" sz="2400" dirty="0"/>
          </a:p>
        </p:txBody>
      </p:sp>
    </p:spTree>
    <p:extLst>
      <p:ext uri="{BB962C8B-B14F-4D97-AF65-F5344CB8AC3E}">
        <p14:creationId xmlns:p14="http://schemas.microsoft.com/office/powerpoint/2010/main" val="4137910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BB66235-FBB0-42D4-9FE8-3374A4FA7331}"/>
              </a:ext>
            </a:extLst>
          </p:cNvPr>
          <p:cNvSpPr/>
          <p:nvPr/>
        </p:nvSpPr>
        <p:spPr>
          <a:xfrm>
            <a:off x="755374" y="1112536"/>
            <a:ext cx="10376452" cy="5386090"/>
          </a:xfrm>
          <a:prstGeom prst="rect">
            <a:avLst/>
          </a:prstGeom>
        </p:spPr>
        <p:txBody>
          <a:bodyPr wrap="square">
            <a:spAutoFit/>
          </a:bodyPr>
          <a:lstStyle/>
          <a:p>
            <a:r>
              <a:rPr lang="es-CL" sz="3200" dirty="0">
                <a:latin typeface="Times New Roman" panose="02020603050405020304" pitchFamily="18" charset="0"/>
                <a:ea typeface="Times New Roman" panose="02020603050405020304" pitchFamily="18" charset="0"/>
              </a:rPr>
              <a:t>5-Las comas.</a:t>
            </a: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Sabemos, ya, todas las funciones que tienen las comas en la redacción. Tomemos en cuenta que las comas no separan sujeto y predicado, es decir, al lexema nominal y al lexema verbal:</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La Universidad Autónoma de Santo Domingo (UASD) graduó a dos mil nuevos profesionales.</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En una oración como esa vemos que muchos redactores caen en la trampa de escribirla así:</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La Universidad Autónoma de Santo Domingo (UASD), graduó a dos mil nuevos profesionales.</a:t>
            </a:r>
            <a:br>
              <a:rPr lang="es-CL" sz="2400" dirty="0">
                <a:latin typeface="Times New Roman" panose="02020603050405020304" pitchFamily="18" charset="0"/>
                <a:ea typeface="Times New Roman" panose="02020603050405020304" pitchFamily="18" charset="0"/>
              </a:rPr>
            </a:br>
            <a:endParaRPr lang="es-CL" sz="2400" dirty="0"/>
          </a:p>
        </p:txBody>
      </p:sp>
    </p:spTree>
    <p:extLst>
      <p:ext uri="{BB962C8B-B14F-4D97-AF65-F5344CB8AC3E}">
        <p14:creationId xmlns:p14="http://schemas.microsoft.com/office/powerpoint/2010/main" val="3736949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4907596-DFFB-44BA-8749-C4CF45315275}"/>
              </a:ext>
            </a:extLst>
          </p:cNvPr>
          <p:cNvSpPr/>
          <p:nvPr/>
        </p:nvSpPr>
        <p:spPr>
          <a:xfrm>
            <a:off x="848138" y="1401491"/>
            <a:ext cx="10614991" cy="4401205"/>
          </a:xfrm>
          <a:prstGeom prst="rect">
            <a:avLst/>
          </a:prstGeom>
        </p:spPr>
        <p:txBody>
          <a:bodyPr wrap="square">
            <a:spAutoFit/>
          </a:bodyPr>
          <a:lstStyle/>
          <a:p>
            <a:r>
              <a:rPr lang="es-CL" sz="2800" dirty="0">
                <a:latin typeface="Times New Roman" panose="02020603050405020304" pitchFamily="18" charset="0"/>
                <a:ea typeface="Times New Roman" panose="02020603050405020304" pitchFamily="18" charset="0"/>
              </a:rPr>
              <a:t>Veamos otro ejemplo:</a:t>
            </a:r>
            <a:br>
              <a:rPr lang="es-CL" sz="2800" dirty="0">
                <a:latin typeface="Times New Roman" panose="02020603050405020304" pitchFamily="18" charset="0"/>
                <a:ea typeface="Times New Roman" panose="02020603050405020304" pitchFamily="18" charset="0"/>
              </a:rPr>
            </a:br>
            <a:r>
              <a:rPr lang="es-CL" sz="2800" dirty="0">
                <a:latin typeface="Times New Roman" panose="02020603050405020304" pitchFamily="18" charset="0"/>
                <a:ea typeface="Times New Roman" panose="02020603050405020304" pitchFamily="18" charset="0"/>
              </a:rPr>
              <a:t/>
            </a:r>
            <a:br>
              <a:rPr lang="es-CL" sz="2800" dirty="0">
                <a:latin typeface="Times New Roman" panose="02020603050405020304" pitchFamily="18" charset="0"/>
                <a:ea typeface="Times New Roman" panose="02020603050405020304" pitchFamily="18" charset="0"/>
              </a:rPr>
            </a:br>
            <a:r>
              <a:rPr lang="es-CL" sz="2800" dirty="0">
                <a:latin typeface="Times New Roman" panose="02020603050405020304" pitchFamily="18" charset="0"/>
                <a:ea typeface="Times New Roman" panose="02020603050405020304" pitchFamily="18" charset="0"/>
              </a:rPr>
              <a:t>El rector de la Universidad Autónoma de Santo Domingo (UASD), Roberto Reyna, viajó a San Francisco para inaugurar el centro universitario.</a:t>
            </a:r>
            <a:br>
              <a:rPr lang="es-CL" sz="2800" dirty="0">
                <a:latin typeface="Times New Roman" panose="02020603050405020304" pitchFamily="18" charset="0"/>
                <a:ea typeface="Times New Roman" panose="02020603050405020304" pitchFamily="18" charset="0"/>
              </a:rPr>
            </a:br>
            <a:r>
              <a:rPr lang="es-CL" sz="2800" dirty="0">
                <a:latin typeface="Times New Roman" panose="02020603050405020304" pitchFamily="18" charset="0"/>
                <a:ea typeface="Times New Roman" panose="02020603050405020304" pitchFamily="18" charset="0"/>
              </a:rPr>
              <a:t/>
            </a:r>
            <a:br>
              <a:rPr lang="es-CL" sz="2800" dirty="0">
                <a:latin typeface="Times New Roman" panose="02020603050405020304" pitchFamily="18" charset="0"/>
                <a:ea typeface="Times New Roman" panose="02020603050405020304" pitchFamily="18" charset="0"/>
              </a:rPr>
            </a:br>
            <a:r>
              <a:rPr lang="es-CL" sz="2800" dirty="0">
                <a:latin typeface="Times New Roman" panose="02020603050405020304" pitchFamily="18" charset="0"/>
                <a:ea typeface="Times New Roman" panose="02020603050405020304" pitchFamily="18" charset="0"/>
              </a:rPr>
              <a:t>En este caso si amerita que se coloquen dos comas entre UASD y viajó, ya que Roberto Reyna está en aposición con relación a la UASD. Son dos nombres que realizan la misma función.</a:t>
            </a:r>
            <a:br>
              <a:rPr lang="es-CL" sz="2800" dirty="0">
                <a:latin typeface="Times New Roman" panose="02020603050405020304" pitchFamily="18" charset="0"/>
                <a:ea typeface="Times New Roman" panose="02020603050405020304" pitchFamily="18" charset="0"/>
              </a:rPr>
            </a:br>
            <a:endParaRPr lang="es-CL" sz="2800" dirty="0"/>
          </a:p>
        </p:txBody>
      </p:sp>
    </p:spTree>
    <p:extLst>
      <p:ext uri="{BB962C8B-B14F-4D97-AF65-F5344CB8AC3E}">
        <p14:creationId xmlns:p14="http://schemas.microsoft.com/office/powerpoint/2010/main" val="88417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379084-901F-484F-8712-BC2E1398D92C}"/>
              </a:ext>
            </a:extLst>
          </p:cNvPr>
          <p:cNvSpPr>
            <a:spLocks noGrp="1"/>
          </p:cNvSpPr>
          <p:nvPr>
            <p:ph idx="1"/>
          </p:nvPr>
        </p:nvSpPr>
        <p:spPr/>
        <p:txBody>
          <a:bodyPr/>
          <a:lstStyle/>
          <a:p>
            <a:r>
              <a:rPr lang="es-CL" dirty="0"/>
              <a:t>-    </a:t>
            </a:r>
            <a:r>
              <a:rPr lang="es-CL" b="1" dirty="0"/>
              <a:t>La información debe escribirse en tercera persona por lo que no debe utilizarse la primera persona ni las formas pronominales de la primera persona excepto que sean declaraciones textuales.</a:t>
            </a:r>
            <a:endParaRPr lang="es-CL" dirty="0"/>
          </a:p>
          <a:p>
            <a:pPr marL="293370" marR="2749550">
              <a:lnSpc>
                <a:spcPct val="107000"/>
              </a:lnSpc>
              <a:spcAft>
                <a:spcPts val="0"/>
              </a:spcAft>
              <a:tabLst>
                <a:tab pos="520700" algn="l"/>
              </a:tabLs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Mej</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las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las la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gas. </a:t>
            </a:r>
            <a:r>
              <a:rPr lang="es-CL" sz="2400" b="1" spc="5" dirty="0" err="1">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err="1">
                <a:latin typeface="Times New Roman" panose="02020603050405020304" pitchFamily="18" charset="0"/>
                <a:ea typeface="Times New Roman" panose="02020603050405020304" pitchFamily="18" charset="0"/>
                <a:cs typeface="Times New Roman" panose="02020603050405020304" pitchFamily="18" charset="0"/>
              </a:rPr>
              <a:t>j</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t>
            </a:r>
          </a:p>
          <a:p>
            <a:pPr marL="293370" marR="2749550">
              <a:lnSpc>
                <a:spcPct val="107000"/>
              </a:lnSpc>
              <a:spcAft>
                <a:spcPts val="0"/>
              </a:spcAft>
              <a:tabLst>
                <a:tab pos="520700" algn="l"/>
              </a:tabLst>
            </a:pP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514350">
              <a:lnSpc>
                <a:spcPts val="1355"/>
              </a:lnSpc>
              <a:spcAft>
                <a:spcPts val="0"/>
              </a:spcAft>
            </a:pP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os</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z</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tivo</a:t>
            </a:r>
            <a:r>
              <a:rPr lang="es-CL" sz="24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y</a:t>
            </a:r>
            <a:r>
              <a:rPr lang="es-CL" sz="2400" spc="8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sin</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tod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vía</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514350">
              <a:lnSpc>
                <a:spcPct val="107000"/>
              </a:lnSpc>
              <a:spcAft>
                <a:spcPts val="0"/>
              </a:spcAft>
            </a:pP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nun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 un 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90"/>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512445" marR="39370">
              <a:lnSpc>
                <a:spcPct val="107000"/>
              </a:lnSpc>
              <a:spcAft>
                <a:spcPts val="0"/>
              </a:spcAft>
            </a:pP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os</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3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nun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a:t>
            </a:r>
            <a:r>
              <a:rPr lang="es-CL" sz="24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a:t>
            </a:r>
            <a:r>
              <a:rPr lang="es-CL" sz="2400" spc="12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1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z</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a:t>
            </a:r>
            <a:r>
              <a:rPr lang="es-CL" sz="24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lo</a:t>
            </a:r>
            <a:r>
              <a:rPr lang="es-CL" sz="2400" spc="1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tivo.</a:t>
            </a:r>
            <a:r>
              <a:rPr lang="es-CL" sz="2400" spc="13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 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dida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tomó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 no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arr</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 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endParaRPr lang="es-CL" dirty="0"/>
          </a:p>
        </p:txBody>
      </p:sp>
    </p:spTree>
    <p:extLst>
      <p:ext uri="{BB962C8B-B14F-4D97-AF65-F5344CB8AC3E}">
        <p14:creationId xmlns:p14="http://schemas.microsoft.com/office/powerpoint/2010/main" val="1799263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8B58671-2F02-4CB9-B125-08BDED5C5595}"/>
              </a:ext>
            </a:extLst>
          </p:cNvPr>
          <p:cNvSpPr>
            <a:spLocks noGrp="1"/>
          </p:cNvSpPr>
          <p:nvPr>
            <p:ph idx="1"/>
          </p:nvPr>
        </p:nvSpPr>
        <p:spPr>
          <a:xfrm>
            <a:off x="341244" y="1054873"/>
            <a:ext cx="10820400" cy="4024125"/>
          </a:xfrm>
        </p:spPr>
        <p:txBody>
          <a:bodyPr>
            <a:normAutofit fontScale="92500"/>
          </a:bodyPr>
          <a:lstStyle/>
          <a:p>
            <a:r>
              <a:rPr lang="es-CL" dirty="0"/>
              <a:t>	</a:t>
            </a:r>
            <a:r>
              <a:rPr lang="es-CL" b="1" dirty="0"/>
              <a:t>La construcción sintáctica preferente será la de Sujeto-Verbo-Complementos.</a:t>
            </a:r>
            <a:endParaRPr lang="es-CL" dirty="0"/>
          </a:p>
          <a:p>
            <a:r>
              <a:rPr lang="es-CL" dirty="0"/>
              <a:t> </a:t>
            </a:r>
          </a:p>
          <a:p>
            <a:r>
              <a:rPr lang="es-CL" dirty="0"/>
              <a:t>En San Isidro, el Presidente compró una casa. (NO) El Presidente compró una casa en San Isidro. (SI)</a:t>
            </a:r>
          </a:p>
          <a:p>
            <a:r>
              <a:rPr lang="es-CL" dirty="0"/>
              <a:t>-	</a:t>
            </a:r>
            <a:r>
              <a:rPr lang="es-CL" b="1" dirty="0"/>
              <a:t>Los complementos se redactarán del más corto al más largo</a:t>
            </a:r>
            <a:r>
              <a:rPr lang="es-CL" dirty="0"/>
              <a:t>.</a:t>
            </a:r>
          </a:p>
          <a:p>
            <a:r>
              <a:rPr lang="es-CL" dirty="0"/>
              <a:t/>
            </a:r>
            <a:br>
              <a:rPr lang="es-CL" dirty="0"/>
            </a:br>
            <a:r>
              <a:rPr lang="es-CL" dirty="0"/>
              <a:t>El seleccionado partió hacia la India con el avión para preparar la expedición con tiempo con todo el material. (NO)</a:t>
            </a:r>
          </a:p>
          <a:p>
            <a:r>
              <a:rPr lang="es-CL" dirty="0"/>
              <a:t> </a:t>
            </a:r>
          </a:p>
          <a:p>
            <a:r>
              <a:rPr lang="es-CL" dirty="0"/>
              <a:t>El seleccionado salió en avión hacia la India con todo el material para preparar la expedición con tiempo. (SI)</a:t>
            </a:r>
          </a:p>
          <a:p>
            <a:endParaRPr lang="es-CL" dirty="0"/>
          </a:p>
        </p:txBody>
      </p:sp>
    </p:spTree>
    <p:extLst>
      <p:ext uri="{BB962C8B-B14F-4D97-AF65-F5344CB8AC3E}">
        <p14:creationId xmlns:p14="http://schemas.microsoft.com/office/powerpoint/2010/main" val="286803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08C069-F47B-4E13-B280-FB1D78F25953}"/>
              </a:ext>
            </a:extLst>
          </p:cNvPr>
          <p:cNvSpPr>
            <a:spLocks noGrp="1"/>
          </p:cNvSpPr>
          <p:nvPr>
            <p:ph idx="1"/>
          </p:nvPr>
        </p:nvSpPr>
        <p:spPr>
          <a:xfrm>
            <a:off x="394252" y="1439186"/>
            <a:ext cx="10820400" cy="4024125"/>
          </a:xfrm>
        </p:spPr>
        <p:txBody>
          <a:bodyPr/>
          <a:lstStyle/>
          <a:p>
            <a:pPr marL="229870" marR="37465" algn="just">
              <a:lnSpc>
                <a:spcPct val="107000"/>
              </a:lnSpc>
              <a:spcBef>
                <a:spcPts val="160"/>
              </a:spcBef>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Sup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ir</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los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isos.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b="1" spc="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 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0980" marR="36830" algn="just">
              <a:lnSpc>
                <a:spcPct val="107000"/>
              </a:lnSpc>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El</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vi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X,</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ini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ió</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a:t>
            </a:r>
            <a:r>
              <a:rPr lang="es-CL" sz="2400" spc="-25" dirty="0">
                <a:latin typeface="Times New Roman" panose="02020603050405020304" pitchFamily="18" charset="0"/>
                <a:ea typeface="Times New Roman" panose="02020603050405020304" pitchFamily="18" charset="0"/>
                <a:cs typeface="Times New Roman" panose="02020603050405020304" pitchFamily="18" charset="0"/>
              </a:rPr>
              <a:t>y</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vi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je de</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ña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 t</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muni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ipios</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 int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ior de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ovin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dist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itos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stos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que nun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2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bía visit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sostuvo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q</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ue</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á 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ecc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io</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400"/>
              </a:lnSpc>
              <a:spcBef>
                <a:spcPts val="5"/>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0980" marR="36195" algn="just">
              <a:lnSpc>
                <a:spcPct val="107000"/>
              </a:lnSpc>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El</a:t>
            </a:r>
            <a:r>
              <a:rPr lang="es-CL" sz="2400" spc="29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vi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24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sostu</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v</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29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que</a:t>
            </a:r>
            <a:r>
              <a:rPr lang="es-CL" sz="2400" spc="29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á</a:t>
            </a:r>
            <a:r>
              <a:rPr lang="es-CL" sz="24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cc</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29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X</a:t>
            </a:r>
            <a:r>
              <a:rPr lang="es-CL" sz="24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ini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ió  </a:t>
            </a:r>
            <a:r>
              <a:rPr lang="es-CL" sz="2400" spc="2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25" dirty="0">
                <a:latin typeface="Times New Roman" panose="02020603050405020304" pitchFamily="18" charset="0"/>
                <a:ea typeface="Times New Roman" panose="02020603050405020304" pitchFamily="18" charset="0"/>
                <a:cs typeface="Times New Roman" panose="02020603050405020304" pitchFamily="18" charset="0"/>
              </a:rPr>
              <a:t>y</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  vi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je</a:t>
            </a:r>
            <a:r>
              <a:rPr lang="es-CL" sz="2400" spc="28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e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ña</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mun</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ipios</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int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ior de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ovin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 que nu</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bía</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visit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endParaRPr lang="es-CL" dirty="0"/>
          </a:p>
        </p:txBody>
      </p:sp>
    </p:spTree>
    <p:extLst>
      <p:ext uri="{BB962C8B-B14F-4D97-AF65-F5344CB8AC3E}">
        <p14:creationId xmlns:p14="http://schemas.microsoft.com/office/powerpoint/2010/main" val="3128706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96BB9C3-E5B1-487E-B023-C36190CCF1EA}"/>
              </a:ext>
            </a:extLst>
          </p:cNvPr>
          <p:cNvSpPr>
            <a:spLocks noGrp="1"/>
          </p:cNvSpPr>
          <p:nvPr>
            <p:ph idx="1"/>
          </p:nvPr>
        </p:nvSpPr>
        <p:spPr>
          <a:xfrm>
            <a:off x="659296" y="776577"/>
            <a:ext cx="10820400" cy="5876014"/>
          </a:xfrm>
        </p:spPr>
        <p:txBody>
          <a:bodyPr>
            <a:normAutofit fontScale="92500" lnSpcReduction="20000"/>
          </a:bodyPr>
          <a:lstStyle/>
          <a:p>
            <a:pPr marL="1270">
              <a:lnSpc>
                <a:spcPct val="107000"/>
              </a:lnSpc>
              <a:spcAft>
                <a:spcPts val="0"/>
              </a:spcAft>
              <a:tabLst>
                <a:tab pos="228600" algn="l"/>
              </a:tabLst>
            </a:pP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Usar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ct</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v</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2250" marR="1346835">
              <a:lnSpc>
                <a:spcPct val="201000"/>
              </a:lnSpc>
              <a:spcAft>
                <a:spcPts val="0"/>
              </a:spcAft>
            </a:pP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 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ac</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 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onst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ión 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onst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uir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1270">
              <a:lnSpc>
                <a:spcPct val="107000"/>
              </a:lnSpc>
              <a:spcBef>
                <a:spcPts val="75"/>
              </a:spcBef>
              <a:spcAft>
                <a:spcPts val="0"/>
              </a:spcAft>
              <a:tabLst>
                <a:tab pos="228600" algn="l"/>
              </a:tabLs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p>
          <a:p>
            <a:pPr marL="1270">
              <a:lnSpc>
                <a:spcPct val="107000"/>
              </a:lnSpc>
              <a:spcBef>
                <a:spcPts val="75"/>
              </a:spcBef>
              <a:spcAft>
                <a:spcPts val="0"/>
              </a:spcAft>
              <a:tabLst>
                <a:tab pos="228600" algn="l"/>
              </a:tabLst>
            </a:pP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ivas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ga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ivas.</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2250" marR="1238885">
              <a:lnSpc>
                <a:spcPct val="201000"/>
              </a:lnSpc>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El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quiso 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ha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onomí</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El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ó</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arc</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onomí</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1270">
              <a:lnSpc>
                <a:spcPct val="107000"/>
              </a:lnSpc>
              <a:spcBef>
                <a:spcPts val="60"/>
              </a:spcBef>
              <a:spcAft>
                <a:spcPts val="0"/>
              </a:spcAft>
              <a:tabLst>
                <a:tab pos="228600" algn="l"/>
              </a:tabLs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p>
          <a:p>
            <a:pPr marL="1270">
              <a:lnSpc>
                <a:spcPct val="107000"/>
              </a:lnSpc>
              <a:spcBef>
                <a:spcPts val="60"/>
              </a:spcBef>
              <a:spcAft>
                <a:spcPts val="0"/>
              </a:spcAft>
              <a:tabLst>
                <a:tab pos="228600" algn="l"/>
              </a:tabLst>
            </a:pP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 v</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z</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iva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asiva.</a:t>
            </a: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2250" marR="1776730">
              <a:lnSpc>
                <a:spcPct val="201000"/>
              </a:lnSpc>
              <a:spcAft>
                <a:spcPts val="0"/>
              </a:spcAft>
            </a:pP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su mu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undida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por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dio.</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dio di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undió 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su mu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endParaRPr lang="es-CL" dirty="0"/>
          </a:p>
        </p:txBody>
      </p:sp>
    </p:spTree>
    <p:extLst>
      <p:ext uri="{BB962C8B-B14F-4D97-AF65-F5344CB8AC3E}">
        <p14:creationId xmlns:p14="http://schemas.microsoft.com/office/powerpoint/2010/main" val="1867518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548939-A140-4F78-BB43-BEE705544DA6}"/>
              </a:ext>
            </a:extLst>
          </p:cNvPr>
          <p:cNvSpPr>
            <a:spLocks noGrp="1"/>
          </p:cNvSpPr>
          <p:nvPr>
            <p:ph idx="1"/>
          </p:nvPr>
        </p:nvSpPr>
        <p:spPr>
          <a:xfrm>
            <a:off x="1003851" y="649357"/>
            <a:ext cx="10820400" cy="6208643"/>
          </a:xfrm>
        </p:spPr>
        <p:txBody>
          <a:bodyPr>
            <a:normAutofit fontScale="85000" lnSpcReduction="20000"/>
          </a:bodyPr>
          <a:lstStyle/>
          <a:p>
            <a:pPr marL="1270">
              <a:lnSpc>
                <a:spcPct val="107000"/>
              </a:lnSpc>
              <a:spcAft>
                <a:spcPts val="0"/>
              </a:spcAft>
              <a:tabLst>
                <a:tab pos="228600" algn="l"/>
              </a:tabLst>
            </a:pP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Usar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ct</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v</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p>
          <a:p>
            <a:pPr>
              <a:lnSpc>
                <a:spcPts val="1300"/>
              </a:lnSpc>
              <a:spcBef>
                <a:spcPts val="55"/>
              </a:spcBef>
              <a:spcAft>
                <a:spcPts val="0"/>
              </a:spcAft>
            </a:pP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 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ac</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do 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onst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ión 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a:t>
            </a:r>
          </a:p>
          <a:p>
            <a:pPr>
              <a:lnSpc>
                <a:spcPts val="1300"/>
              </a:lnSpc>
              <a:spcBef>
                <a:spcPts val="55"/>
              </a:spcBef>
              <a:spcAft>
                <a:spcPts val="0"/>
              </a:spcAft>
            </a:pPr>
            <a:endParaRPr lang="es-CL" sz="2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onst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uir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p>
          <a:p>
            <a:pPr>
              <a:lnSpc>
                <a:spcPts val="1300"/>
              </a:lnSpc>
              <a:spcBef>
                <a:spcPts val="55"/>
              </a:spcBef>
              <a:spcAft>
                <a:spcPts val="0"/>
              </a:spcAft>
            </a:pP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1270">
              <a:lnSpc>
                <a:spcPct val="107000"/>
              </a:lnSpc>
              <a:spcBef>
                <a:spcPts val="75"/>
              </a:spcBef>
              <a:spcAft>
                <a:spcPts val="0"/>
              </a:spcAft>
              <a:tabLst>
                <a:tab pos="228600" algn="l"/>
              </a:tabLst>
            </a:pP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ivas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ga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ivas.</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p>
          <a:p>
            <a:pPr>
              <a:lnSpc>
                <a:spcPts val="1300"/>
              </a:lnSpc>
              <a:spcBef>
                <a:spcPts val="55"/>
              </a:spcBef>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El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quiso 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ha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onomí</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p>
          <a:p>
            <a:pPr>
              <a:lnSpc>
                <a:spcPts val="1300"/>
              </a:lnSpc>
              <a:spcBef>
                <a:spcPts val="55"/>
              </a:spcBef>
              <a:spcAft>
                <a:spcPts val="0"/>
              </a:spcAft>
            </a:pPr>
            <a:endParaRPr lang="es-CL" sz="2400" spc="-5"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 El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ó</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bl</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arc</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onomí</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1270">
              <a:lnSpc>
                <a:spcPct val="107000"/>
              </a:lnSpc>
              <a:spcBef>
                <a:spcPts val="60"/>
              </a:spcBef>
              <a:spcAft>
                <a:spcPts val="0"/>
              </a:spcAft>
              <a:tabLst>
                <a:tab pos="228600" algn="l"/>
              </a:tabLst>
            </a:pPr>
            <a:endParaRPr lang="es-CL" sz="2400" dirty="0">
              <a:latin typeface="Times New Roman" panose="02020603050405020304" pitchFamily="18" charset="0"/>
              <a:ea typeface="Times New Roman" panose="02020603050405020304" pitchFamily="18" charset="0"/>
              <a:cs typeface="Times New Roman" panose="02020603050405020304" pitchFamily="18" charset="0"/>
            </a:endParaRPr>
          </a:p>
          <a:p>
            <a:pPr marL="1270">
              <a:lnSpc>
                <a:spcPct val="107000"/>
              </a:lnSpc>
              <a:spcBef>
                <a:spcPts val="60"/>
              </a:spcBef>
              <a:spcAft>
                <a:spcPts val="0"/>
              </a:spcAft>
              <a:tabLst>
                <a:tab pos="228600" algn="l"/>
              </a:tabLs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 v</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z</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iva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asiva.</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p>
          <a:p>
            <a:pPr>
              <a:lnSpc>
                <a:spcPts val="1300"/>
              </a:lnSpc>
              <a:spcBef>
                <a:spcPts val="55"/>
              </a:spcBef>
              <a:spcAft>
                <a:spcPts val="0"/>
              </a:spcAft>
            </a:pP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su mu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undida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por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dio.</a:t>
            </a:r>
            <a:r>
              <a:rPr lang="es-CL" sz="24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a:t>
            </a:r>
          </a:p>
          <a:p>
            <a:pPr>
              <a:lnSpc>
                <a:spcPts val="1300"/>
              </a:lnSpc>
              <a:spcBef>
                <a:spcPts val="55"/>
              </a:spcBef>
              <a:spcAft>
                <a:spcPts val="0"/>
              </a:spcAft>
            </a:pPr>
            <a:endParaRPr lang="es-CL" sz="2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300"/>
              </a:lnSpc>
              <a:spcBef>
                <a:spcPts val="55"/>
              </a:spcBef>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ra</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dio di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undió la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noti</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ia</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su mu</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9870" marR="36830" algn="just">
              <a:lnSpc>
                <a:spcPct val="107000"/>
              </a:lnSpc>
              <a:spcBef>
                <a:spcPts val="60"/>
              </a:spcBef>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p>
          <a:p>
            <a:pPr marL="229870" marR="36830" algn="just">
              <a:lnSpc>
                <a:spcPct val="107000"/>
              </a:lnSpc>
              <a:spcBef>
                <a:spcPts val="60"/>
              </a:spcBef>
            </a:pPr>
            <a:r>
              <a:rPr lang="es-CL" sz="2400" spc="18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du</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ir al</a:t>
            </a:r>
            <a:r>
              <a:rPr lang="es-CL" sz="2400" b="1" spc="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í</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 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jet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y</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ece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li</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f</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v</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 lo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g</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ue</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9870" marR="38100" algn="just">
              <a:lnSpc>
                <a:spcPct val="107000"/>
              </a:lnSpc>
            </a:pP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Así</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d</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se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j</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ivos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j</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2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se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2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ili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z</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ar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 v</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pPr marL="225425" marR="36830" indent="-225425" algn="just">
              <a:lnSpc>
                <a:spcPct val="107000"/>
              </a:lnSpc>
              <a:spcAft>
                <a:spcPts val="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No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sar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 los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br</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n</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 los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p</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sivos.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T</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r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on</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u</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so 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sivo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U”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o</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e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las </a:t>
            </a:r>
            <a:r>
              <a:rPr lang="es-CL" sz="2400" b="1" spc="2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ala</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ch</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 </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h</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las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x</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sio</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s “</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 “la</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2400" b="1" spc="10" dirty="0">
                <a:latin typeface="Times New Roman" panose="02020603050405020304" pitchFamily="18" charset="0"/>
                <a:ea typeface="Times New Roman" panose="02020603050405020304" pitchFamily="18" charset="0"/>
                <a:cs typeface="Times New Roman" panose="02020603050405020304" pitchFamily="18" charset="0"/>
              </a:rPr>
              <a:t>”</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 “los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os”, “las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 </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s</a:t>
            </a:r>
            <a:r>
              <a:rPr lang="es-CL" sz="24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as”.</a:t>
            </a:r>
            <a:endParaRPr lang="es-CL" sz="2000" dirty="0">
              <a:latin typeface="Calibri" panose="020F0502020204030204" pitchFamily="34" charset="0"/>
              <a:ea typeface="Times New Roman" panose="02020603050405020304" pitchFamily="18" charset="0"/>
              <a:cs typeface="Times New Roman" panose="02020603050405020304" pitchFamily="18" charset="0"/>
            </a:endParaRPr>
          </a:p>
          <a:p>
            <a:endParaRPr lang="es-CL" dirty="0"/>
          </a:p>
        </p:txBody>
      </p:sp>
    </p:spTree>
    <p:extLst>
      <p:ext uri="{BB962C8B-B14F-4D97-AF65-F5344CB8AC3E}">
        <p14:creationId xmlns:p14="http://schemas.microsoft.com/office/powerpoint/2010/main" val="3432129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30AE12A-6C55-47ED-8BF1-5C6E6AA17FC0}"/>
              </a:ext>
            </a:extLst>
          </p:cNvPr>
          <p:cNvSpPr>
            <a:spLocks noGrp="1"/>
          </p:cNvSpPr>
          <p:nvPr>
            <p:ph idx="1"/>
          </p:nvPr>
        </p:nvSpPr>
        <p:spPr>
          <a:xfrm>
            <a:off x="394252" y="1399430"/>
            <a:ext cx="10820400" cy="4736327"/>
          </a:xfrm>
        </p:spPr>
        <p:txBody>
          <a:bodyPr>
            <a:normAutofit/>
          </a:bodyPr>
          <a:lstStyle/>
          <a:p>
            <a:pPr algn="just"/>
            <a:r>
              <a:rPr lang="es-CL" sz="2400" dirty="0">
                <a:latin typeface="Baskerville Old Face" panose="02020602080505020303" pitchFamily="18" charset="0"/>
              </a:rPr>
              <a:t>-   En el texto informativo se utiliza el pasado simple y el futuro. El presente se utiliza en titulares.</a:t>
            </a:r>
          </a:p>
          <a:p>
            <a:pPr algn="just"/>
            <a:r>
              <a:rPr lang="es-CL" sz="2400" dirty="0">
                <a:latin typeface="Baskerville Old Face" panose="02020602080505020303" pitchFamily="18" charset="0"/>
              </a:rPr>
              <a:t> </a:t>
            </a:r>
          </a:p>
          <a:p>
            <a:pPr algn="just"/>
            <a:r>
              <a:rPr lang="es-CL" sz="2400" dirty="0">
                <a:latin typeface="Baskerville Old Face" panose="02020602080505020303" pitchFamily="18" charset="0"/>
              </a:rPr>
              <a:t>-Utilizar los verbos que denoten acción permanente, que sean vigorosos</a:t>
            </a:r>
          </a:p>
          <a:p>
            <a:pPr algn="just"/>
            <a:r>
              <a:rPr lang="es-CL" sz="2400" dirty="0">
                <a:latin typeface="Baskerville Old Face" panose="02020602080505020303" pitchFamily="18" charset="0"/>
              </a:rPr>
              <a:t> </a:t>
            </a:r>
          </a:p>
          <a:p>
            <a:pPr algn="just"/>
            <a:r>
              <a:rPr lang="es-CL" sz="2400" dirty="0">
                <a:latin typeface="Baskerville Old Face" panose="02020602080505020303" pitchFamily="18" charset="0"/>
              </a:rPr>
              <a:t>-Hay que evitar las palabras que no aporten información.</a:t>
            </a:r>
          </a:p>
          <a:p>
            <a:pPr algn="just"/>
            <a:r>
              <a:rPr lang="es-CL" sz="2400" dirty="0">
                <a:latin typeface="Baskerville Old Face" panose="02020602080505020303" pitchFamily="18" charset="0"/>
              </a:rPr>
              <a:t> </a:t>
            </a:r>
          </a:p>
          <a:p>
            <a:pPr algn="just"/>
            <a:r>
              <a:rPr lang="es-CL" sz="2400" dirty="0">
                <a:latin typeface="Baskerville Old Face" panose="02020602080505020303" pitchFamily="18" charset="0"/>
              </a:rPr>
              <a:t>-   Deben utilizarse palabras comunes para que el lector lo entienda. Hay que tener cuidado con los tecnicismos porque los periodistas debemos explicar la información al lector para que resulte de su comprensión. De todos modos, evitar caer en vulgarismos.</a:t>
            </a:r>
          </a:p>
          <a:p>
            <a:endParaRPr lang="es-CL" dirty="0"/>
          </a:p>
        </p:txBody>
      </p:sp>
    </p:spTree>
    <p:extLst>
      <p:ext uri="{BB962C8B-B14F-4D97-AF65-F5344CB8AC3E}">
        <p14:creationId xmlns:p14="http://schemas.microsoft.com/office/powerpoint/2010/main" val="691761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3338CCB-1D28-4110-A40F-0AD8503D2490}"/>
              </a:ext>
            </a:extLst>
          </p:cNvPr>
          <p:cNvSpPr>
            <a:spLocks noGrp="1"/>
          </p:cNvSpPr>
          <p:nvPr>
            <p:ph idx="1"/>
          </p:nvPr>
        </p:nvSpPr>
        <p:spPr>
          <a:xfrm>
            <a:off x="685800" y="901148"/>
            <a:ext cx="10820400" cy="5300869"/>
          </a:xfrm>
        </p:spPr>
        <p:txBody>
          <a:bodyPr>
            <a:normAutofit fontScale="85000" lnSpcReduction="10000"/>
          </a:bodyPr>
          <a:lstStyle/>
          <a:p>
            <a:pPr marL="293370">
              <a:lnSpc>
                <a:spcPct val="107000"/>
              </a:lnSpc>
              <a:spcAft>
                <a:spcPts val="0"/>
              </a:spcAft>
              <a:tabLst>
                <a:tab pos="520700" algn="l"/>
              </a:tabLs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Hay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li</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so</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los 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v</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ios 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os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marL="293370">
              <a:lnSpc>
                <a:spcPct val="107000"/>
              </a:lnSpc>
              <a:spcAft>
                <a:spcPts val="0"/>
              </a:spcAft>
              <a:tabLst>
                <a:tab pos="520700" algn="l"/>
              </a:tabLs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vi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so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g</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und</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os</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marL="293370">
              <a:lnSpc>
                <a:spcPct val="107000"/>
              </a:lnSpc>
              <a:spcAft>
                <a:spcPts val="0"/>
              </a:spcAft>
              <a:tabLst>
                <a:tab pos="520700" algn="l"/>
              </a:tabLs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x</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si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las si</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g</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las, so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re t</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 las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n</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 son</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y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as.</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marL="521970" marR="38100" algn="just">
              <a:lnSpc>
                <a:spcPct val="107000"/>
              </a:lnSpc>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x</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os la sigla la</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mer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 </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v</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z</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salga.</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 lo la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go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te</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x</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t</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 la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os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sar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sin</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x</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li</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marL="64770">
              <a:lnSpc>
                <a:spcPct val="107000"/>
              </a:lnSpc>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Ej.: El </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F</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ondo Mon</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t</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ar</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io</a:t>
            </a:r>
            <a:r>
              <a:rPr lang="es-CL" sz="3100" spc="1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nt</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ion</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l </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(F</a:t>
            </a:r>
            <a:r>
              <a:rPr lang="es-CL" sz="3100" spc="2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400"/>
              </a:lnSpc>
              <a:spcBef>
                <a:spcPts val="15"/>
              </a:spcBef>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marL="293370">
              <a:lnSpc>
                <a:spcPct val="107000"/>
              </a:lnSpc>
              <a:spcAft>
                <a:spcPts val="0"/>
              </a:spcAft>
              <a:tabLst>
                <a:tab pos="520700" algn="l"/>
              </a:tabLs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Colo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ar</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go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qu</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a:t>
            </a:r>
            <a:r>
              <a:rPr lang="es-CL" sz="3100" b="1" spc="-15" dirty="0">
                <a:latin typeface="Times New Roman" panose="02020603050405020304" pitchFamily="18" charset="0"/>
                <a:ea typeface="Times New Roman" panose="02020603050405020304" pitchFamily="18" charset="0"/>
                <a:cs typeface="Times New Roman" panose="02020603050405020304" pitchFamily="18" charset="0"/>
              </a:rPr>
              <a:t>m</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b</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 s</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u</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jet</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o </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d</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la o</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r</a:t>
            </a:r>
            <a:r>
              <a:rPr lang="es-CL" sz="3100" b="1" spc="10" dirty="0">
                <a:latin typeface="Times New Roman" panose="02020603050405020304" pitchFamily="18" charset="0"/>
                <a:ea typeface="Times New Roman" panose="02020603050405020304" pitchFamily="18" charset="0"/>
                <a:cs typeface="Times New Roman" panose="02020603050405020304" pitchFamily="18" charset="0"/>
              </a:rPr>
              <a:t>a</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c</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ió</a:t>
            </a:r>
            <a:r>
              <a:rPr lang="es-CL" sz="3100" b="1" spc="5"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a:lnSpc>
                <a:spcPts val="1300"/>
              </a:lnSpc>
              <a:spcBef>
                <a:spcPts val="80"/>
              </a:spcBef>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 </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pPr marL="64770">
              <a:lnSpc>
                <a:spcPct val="107000"/>
              </a:lnSpc>
              <a:spcAft>
                <a:spcPts val="0"/>
              </a:spcAft>
            </a:pPr>
            <a:r>
              <a:rPr lang="es-CL" sz="3100" dirty="0">
                <a:latin typeface="Times New Roman" panose="02020603050405020304" pitchFamily="18" charset="0"/>
                <a:ea typeface="Times New Roman" panose="02020603050405020304" pitchFamily="18" charset="0"/>
                <a:cs typeface="Times New Roman" panose="02020603050405020304" pitchFamily="18" charset="0"/>
              </a:rPr>
              <a:t>Ej.: El </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P</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re</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sid</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nte</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de</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la</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spc="10" dirty="0">
                <a:latin typeface="Times New Roman" panose="02020603050405020304" pitchFamily="18" charset="0"/>
                <a:ea typeface="Times New Roman" panose="02020603050405020304" pitchFamily="18" charset="0"/>
                <a:cs typeface="Times New Roman" panose="02020603050405020304" pitchFamily="18" charset="0"/>
              </a:rPr>
              <a:t>N</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ac</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ión N</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é</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stor</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 </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K</a:t>
            </a:r>
            <a:r>
              <a:rPr lang="es-CL" sz="3100" spc="15" dirty="0">
                <a:latin typeface="Times New Roman" panose="02020603050405020304" pitchFamily="18" charset="0"/>
                <a:ea typeface="Times New Roman" panose="02020603050405020304" pitchFamily="18" charset="0"/>
                <a:cs typeface="Times New Roman" panose="02020603050405020304" pitchFamily="18" charset="0"/>
              </a:rPr>
              <a:t>i</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rc</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hn</a:t>
            </a:r>
            <a:r>
              <a:rPr lang="es-CL" sz="3100" spc="5" dirty="0">
                <a:latin typeface="Times New Roman" panose="02020603050405020304" pitchFamily="18" charset="0"/>
                <a:ea typeface="Times New Roman" panose="02020603050405020304" pitchFamily="18" charset="0"/>
                <a:cs typeface="Times New Roman" panose="02020603050405020304" pitchFamily="18" charset="0"/>
              </a:rPr>
              <a:t>e</a:t>
            </a:r>
            <a:r>
              <a:rPr lang="es-CL" sz="3100" dirty="0">
                <a:latin typeface="Times New Roman" panose="02020603050405020304" pitchFamily="18" charset="0"/>
                <a:ea typeface="Times New Roman" panose="02020603050405020304" pitchFamily="18" charset="0"/>
                <a:cs typeface="Times New Roman" panose="02020603050405020304" pitchFamily="18" charset="0"/>
              </a:rPr>
              <a:t>r</a:t>
            </a:r>
            <a:endParaRPr lang="es-CL" sz="3100" dirty="0">
              <a:latin typeface="Calibri" panose="020F0502020204030204" pitchFamily="34" charset="0"/>
              <a:ea typeface="Times New Roman" panose="02020603050405020304" pitchFamily="18" charset="0"/>
              <a:cs typeface="Times New Roman" panose="02020603050405020304" pitchFamily="18" charset="0"/>
            </a:endParaRPr>
          </a:p>
          <a:p>
            <a:endParaRPr lang="es-CL" dirty="0"/>
          </a:p>
        </p:txBody>
      </p:sp>
    </p:spTree>
    <p:extLst>
      <p:ext uri="{BB962C8B-B14F-4D97-AF65-F5344CB8AC3E}">
        <p14:creationId xmlns:p14="http://schemas.microsoft.com/office/powerpoint/2010/main" val="2901268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AD62B7-0882-4B00-80B3-ACC39B42121C}"/>
              </a:ext>
            </a:extLst>
          </p:cNvPr>
          <p:cNvSpPr>
            <a:spLocks noGrp="1"/>
          </p:cNvSpPr>
          <p:nvPr>
            <p:ph idx="1"/>
          </p:nvPr>
        </p:nvSpPr>
        <p:spPr>
          <a:xfrm>
            <a:off x="579473" y="1366453"/>
            <a:ext cx="10313815" cy="4610277"/>
          </a:xfrm>
        </p:spPr>
        <p:txBody>
          <a:bodyPr>
            <a:normAutofit lnSpcReduction="10000"/>
          </a:bodyPr>
          <a:lstStyle/>
          <a:p>
            <a:pPr marL="0" indent="0" algn="just">
              <a:buNone/>
            </a:pPr>
            <a:r>
              <a:rPr lang="es-CL" sz="3600" dirty="0"/>
              <a:t>¿Qué es lo que busca ahora un lector de diarios, que por lo general ya conoce las noticias, porque vio por televisión el panorama de la medianoche, revisó las ediciones web o escuchó la radio antes de ir hasta el escaparate a comprar un ejemplar?</a:t>
            </a:r>
          </a:p>
          <a:p>
            <a:pPr marL="0" indent="0">
              <a:buNone/>
            </a:pPr>
            <a:endParaRPr lang="es-CL" sz="3600" dirty="0"/>
          </a:p>
          <a:p>
            <a:pPr marL="0" indent="0" algn="just">
              <a:buNone/>
            </a:pPr>
            <a:r>
              <a:rPr lang="es-CL" b="1" dirty="0">
                <a:solidFill>
                  <a:srgbClr val="FF0000"/>
                </a:solidFill>
              </a:rPr>
              <a:t>Sin dudas, el lector no compra el diario sólo para informarse como podría hacerlo a  través de otros medios. Va en busca de </a:t>
            </a:r>
            <a:r>
              <a:rPr lang="es-CL" b="1" u="sng" dirty="0">
                <a:solidFill>
                  <a:srgbClr val="FF0000"/>
                </a:solidFill>
              </a:rPr>
              <a:t>profundidad, de análisis, de contextualización y de entretenimiento</a:t>
            </a:r>
            <a:r>
              <a:rPr lang="es-CL" b="1" dirty="0">
                <a:solidFill>
                  <a:srgbClr val="FF0000"/>
                </a:solidFill>
              </a:rPr>
              <a:t>, con un lenguaje claro y preciso.</a:t>
            </a:r>
            <a:endParaRPr lang="es-CL" sz="3600" b="1" dirty="0">
              <a:solidFill>
                <a:srgbClr val="FF0000"/>
              </a:solidFill>
            </a:endParaRPr>
          </a:p>
        </p:txBody>
      </p:sp>
    </p:spTree>
    <p:extLst>
      <p:ext uri="{BB962C8B-B14F-4D97-AF65-F5344CB8AC3E}">
        <p14:creationId xmlns:p14="http://schemas.microsoft.com/office/powerpoint/2010/main" val="1392190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1AC613-BE2E-4D0A-B6EB-4C04DA4A7139}"/>
              </a:ext>
            </a:extLst>
          </p:cNvPr>
          <p:cNvSpPr>
            <a:spLocks noGrp="1"/>
          </p:cNvSpPr>
          <p:nvPr>
            <p:ph idx="1"/>
          </p:nvPr>
        </p:nvSpPr>
        <p:spPr>
          <a:xfrm>
            <a:off x="500270" y="1333169"/>
            <a:ext cx="10820400" cy="4024125"/>
          </a:xfrm>
        </p:spPr>
        <p:txBody>
          <a:bodyPr/>
          <a:lstStyle/>
          <a:p>
            <a:r>
              <a:rPr lang="es-CL" b="1" dirty="0"/>
              <a:t>Cuente todo, con cadencia</a:t>
            </a:r>
            <a:endParaRPr lang="es-CL" dirty="0"/>
          </a:p>
          <a:p>
            <a:r>
              <a:rPr lang="es-CL" dirty="0"/>
              <a:t>La narración de los hechos y de los datos ha de hacerse sin pretender contarlo todo a la vez. Hay que buscar una cadencia que no dé la sensación de barullo.</a:t>
            </a:r>
          </a:p>
          <a:p>
            <a:r>
              <a:rPr lang="es-CL" dirty="0"/>
              <a:t>Ejemplo de párrafo confuso:</a:t>
            </a:r>
          </a:p>
          <a:p>
            <a:r>
              <a:rPr lang="es-CL" dirty="0"/>
              <a:t>Oficialmente seis millones setecientos mil chilenos tienen derecho para que puedan  participar en el plebiscito, pero fuentes indican que no más de cinco millones y medio concurrirán a las urnas, siendo cifra importante y con poca abstención, debido fundamentalmente a que el Gobierno ha anticipado que se sancionará con hasta sesenta días de cárcel.</a:t>
            </a:r>
          </a:p>
          <a:p>
            <a:endParaRPr lang="es-CL" dirty="0"/>
          </a:p>
        </p:txBody>
      </p:sp>
    </p:spTree>
    <p:extLst>
      <p:ext uri="{BB962C8B-B14F-4D97-AF65-F5344CB8AC3E}">
        <p14:creationId xmlns:p14="http://schemas.microsoft.com/office/powerpoint/2010/main" val="1520884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BD3C7AF-A1C2-40A0-A46E-58F7280D283D}"/>
              </a:ext>
            </a:extLst>
          </p:cNvPr>
          <p:cNvSpPr>
            <a:spLocks noGrp="1"/>
          </p:cNvSpPr>
          <p:nvPr>
            <p:ph idx="1"/>
          </p:nvPr>
        </p:nvSpPr>
        <p:spPr>
          <a:xfrm>
            <a:off x="526774" y="1174143"/>
            <a:ext cx="10820400" cy="4895353"/>
          </a:xfrm>
        </p:spPr>
        <p:txBody>
          <a:bodyPr>
            <a:normAutofit fontScale="85000" lnSpcReduction="20000"/>
          </a:bodyPr>
          <a:lstStyle/>
          <a:p>
            <a:pPr>
              <a:lnSpc>
                <a:spcPct val="107000"/>
              </a:lnSpc>
              <a:spcAft>
                <a:spcPts val="800"/>
              </a:spcAft>
            </a:pPr>
            <a:r>
              <a:rPr lang="es-CL" sz="3600" dirty="0">
                <a:latin typeface="Times New Roman" panose="02020603050405020304" pitchFamily="18" charset="0"/>
                <a:ea typeface="Times New Roman" panose="02020603050405020304" pitchFamily="18" charset="0"/>
                <a:cs typeface="Times New Roman" panose="02020603050405020304" pitchFamily="18" charset="0"/>
              </a:rPr>
              <a:t>Los periodistas tienen la obligación de comunicar y hacer accesible al público en general, la información técnica especializada.</a:t>
            </a:r>
            <a:br>
              <a:rPr lang="es-CL" sz="3600" dirty="0">
                <a:latin typeface="Times New Roman" panose="02020603050405020304" pitchFamily="18" charset="0"/>
                <a:ea typeface="Times New Roman" panose="02020603050405020304" pitchFamily="18" charset="0"/>
                <a:cs typeface="Times New Roman" panose="02020603050405020304" pitchFamily="18" charset="0"/>
              </a:rPr>
            </a:br>
            <a:r>
              <a:rPr lang="es-CL" sz="3600" dirty="0">
                <a:latin typeface="Times New Roman" panose="02020603050405020304" pitchFamily="18" charset="0"/>
                <a:ea typeface="Times New Roman" panose="02020603050405020304" pitchFamily="18" charset="0"/>
                <a:cs typeface="Times New Roman" panose="02020603050405020304" pitchFamily="18" charset="0"/>
              </a:rPr>
              <a:t>La presencia de palabras eruditas no explicadas refleja la incapacidad del redactor para comprender y transmitir una realidad compleja.</a:t>
            </a:r>
            <a:endParaRPr lang="es-CL"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3600" dirty="0">
                <a:latin typeface="Times New Roman" panose="02020603050405020304" pitchFamily="18" charset="0"/>
                <a:ea typeface="Times New Roman" panose="02020603050405020304" pitchFamily="18" charset="0"/>
                <a:cs typeface="Times New Roman" panose="02020603050405020304" pitchFamily="18" charset="0"/>
              </a:rPr>
              <a:t>Ejemplo:</a:t>
            </a:r>
            <a:endParaRPr lang="es-CL"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Helv"/>
                <a:ea typeface="Times New Roman" panose="02020603050405020304" pitchFamily="18" charset="0"/>
                <a:cs typeface="Times New Roman" panose="02020603050405020304" pitchFamily="18" charset="0"/>
              </a:rPr>
              <a:t>Se trata del segundo incidente ocurrido al Jefe de Estado. El 15 de agosto el helicóptero a bordo del cual se encontraba Bani </a:t>
            </a:r>
            <a:r>
              <a:rPr lang="es-CL" sz="2400" dirty="0" err="1">
                <a:latin typeface="Helv"/>
                <a:ea typeface="Times New Roman" panose="02020603050405020304" pitchFamily="18" charset="0"/>
                <a:cs typeface="Times New Roman" panose="02020603050405020304" pitchFamily="18" charset="0"/>
              </a:rPr>
              <a:t>Sadr</a:t>
            </a:r>
            <a:r>
              <a:rPr lang="es-CL" sz="2400" dirty="0">
                <a:latin typeface="Helv"/>
                <a:ea typeface="Times New Roman" panose="02020603050405020304" pitchFamily="18" charset="0"/>
                <a:cs typeface="Times New Roman" panose="02020603050405020304" pitchFamily="18" charset="0"/>
              </a:rPr>
              <a:t> había tenido que efectuar un aterrizaje de emergencia a causa de una avería mecánica y se había estrellado contra el suelo. También entonces el presidente iraní salió incólume.</a:t>
            </a:r>
            <a:endParaRPr lang="es-CL" sz="3200" dirty="0">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318916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EDAC2-F388-4CD0-944D-CE9596DE5560}"/>
              </a:ext>
            </a:extLst>
          </p:cNvPr>
          <p:cNvSpPr>
            <a:spLocks noGrp="1"/>
          </p:cNvSpPr>
          <p:nvPr>
            <p:ph type="title"/>
          </p:nvPr>
        </p:nvSpPr>
        <p:spPr/>
        <p:txBody>
          <a:bodyPr/>
          <a:lstStyle/>
          <a:p>
            <a:r>
              <a:rPr lang="es-CL" dirty="0"/>
              <a:t>Revise los antecedentes</a:t>
            </a:r>
            <a:br>
              <a:rPr lang="es-CL" dirty="0"/>
            </a:br>
            <a:endParaRPr lang="es-CL" dirty="0"/>
          </a:p>
        </p:txBody>
      </p:sp>
      <p:sp>
        <p:nvSpPr>
          <p:cNvPr id="3" name="Marcador de contenido 2">
            <a:extLst>
              <a:ext uri="{FF2B5EF4-FFF2-40B4-BE49-F238E27FC236}">
                <a16:creationId xmlns:a16="http://schemas.microsoft.com/office/drawing/2014/main" id="{0591F70F-9888-4401-BAB6-580E90EFB227}"/>
              </a:ext>
            </a:extLst>
          </p:cNvPr>
          <p:cNvSpPr>
            <a:spLocks noGrp="1"/>
          </p:cNvSpPr>
          <p:nvPr>
            <p:ph idx="1"/>
          </p:nvPr>
        </p:nvSpPr>
        <p:spPr/>
        <p:txBody>
          <a:bodyPr/>
          <a:lstStyle/>
          <a:p>
            <a:r>
              <a:rPr lang="es-CL" dirty="0"/>
              <a:t>Un texto informativo debe explicarse por sí mismo. Ha de estar concebido de tal manera que el lector no necesite emplear otra fuente para recordar los antecedentes y comprender la información que se le ofrece.</a:t>
            </a:r>
          </a:p>
          <a:p>
            <a:r>
              <a:rPr lang="es-CL" dirty="0"/>
              <a:t>Recuerde que no todos los lectores han comprado el periódico el día anterior, y sí lo hicieron es probable que no leyeran todos los artículos. </a:t>
            </a:r>
          </a:p>
          <a:p>
            <a:r>
              <a:rPr lang="es-CL" dirty="0"/>
              <a:t>Para ello el redactor debe presentar los datos actuales y sus antecedentes que permitan comprender el entorno de los hechos que se narran.</a:t>
            </a:r>
          </a:p>
          <a:p>
            <a:r>
              <a:rPr lang="es-CL" dirty="0"/>
              <a:t>________________________________________</a:t>
            </a:r>
          </a:p>
          <a:p>
            <a:endParaRPr lang="es-CL" dirty="0"/>
          </a:p>
        </p:txBody>
      </p:sp>
    </p:spTree>
    <p:extLst>
      <p:ext uri="{BB962C8B-B14F-4D97-AF65-F5344CB8AC3E}">
        <p14:creationId xmlns:p14="http://schemas.microsoft.com/office/powerpoint/2010/main" val="2368171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374182E-26AB-4578-9594-A506FEE26E75}"/>
              </a:ext>
            </a:extLst>
          </p:cNvPr>
          <p:cNvSpPr>
            <a:spLocks noGrp="1"/>
          </p:cNvSpPr>
          <p:nvPr>
            <p:ph idx="1"/>
          </p:nvPr>
        </p:nvSpPr>
        <p:spPr>
          <a:xfrm>
            <a:off x="646043" y="683812"/>
            <a:ext cx="10820400" cy="5955527"/>
          </a:xfrm>
        </p:spPr>
        <p:txBody>
          <a:bodyPr>
            <a:normAutofit fontScale="92500" lnSpcReduction="20000"/>
          </a:bodyPr>
          <a:lstStyle/>
          <a:p>
            <a:pPr>
              <a:lnSpc>
                <a:spcPct val="107000"/>
              </a:lnSpc>
              <a:spcAft>
                <a:spcPts val="800"/>
              </a:spcAft>
            </a:pPr>
            <a:r>
              <a:rPr lang="es-CL" sz="3900" b="1" dirty="0">
                <a:latin typeface="Times New Roman" panose="02020603050405020304" pitchFamily="18" charset="0"/>
                <a:ea typeface="Times New Roman" panose="02020603050405020304" pitchFamily="18" charset="0"/>
                <a:cs typeface="Times New Roman" panose="02020603050405020304" pitchFamily="18" charset="0"/>
              </a:rPr>
              <a:t>                      Rigor de los datos</a:t>
            </a:r>
            <a:endParaRPr lang="es-CL" sz="39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El rigor del dato es fundamental en las informaciones. No basta con escribir que un grupo de agricultores ha tomado el municipio, habrá que precisar de cuántos se trataba.</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Si se informa de unas jornadas de estudio, se debe especificar el número de asistentes, los países o regiones de los que proceden.</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Si se escribe:</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1900" b="1" dirty="0">
                <a:latin typeface="Helv"/>
                <a:ea typeface="Times New Roman" panose="02020603050405020304" pitchFamily="18" charset="0"/>
                <a:cs typeface="Times New Roman" panose="02020603050405020304" pitchFamily="18" charset="0"/>
              </a:rPr>
              <a:t>«los alumnos de tres facultades de la Universidad han protestado por...» </a:t>
            </a:r>
            <a:endParaRPr lang="es-CL" sz="19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debe precisarse cuántos son en total los estudiantes afectados y cuántos de ellos han suscrito la protesta.</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En lugar de describir a un personaje como un hombre alto, es mejor precisar que mide 1.90 centímetros.</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En lugar de decir que un orador estaba agitado, conviene indicar que golpeó la mesa con el puño, o describir cualquier otro acto con el que haya manifestado su agitación.</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882920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EC35B09-98DA-4046-BF13-C668B10CDC4C}"/>
              </a:ext>
            </a:extLst>
          </p:cNvPr>
          <p:cNvSpPr>
            <a:spLocks noGrp="1"/>
          </p:cNvSpPr>
          <p:nvPr>
            <p:ph idx="1"/>
          </p:nvPr>
        </p:nvSpPr>
        <p:spPr>
          <a:xfrm>
            <a:off x="526774" y="1266908"/>
            <a:ext cx="10820400" cy="4550796"/>
          </a:xfrm>
        </p:spPr>
        <p:txBody>
          <a:bodyPr>
            <a:normAutofit lnSpcReduction="10000"/>
          </a:bodyPr>
          <a:lstStyle/>
          <a:p>
            <a:r>
              <a:rPr lang="es-CL" sz="3500" b="1" dirty="0"/>
              <a:t>Cuidado con el tiempo</a:t>
            </a:r>
          </a:p>
          <a:p>
            <a:r>
              <a:rPr lang="es-CL" dirty="0"/>
              <a:t>No cambie desaprensivamente el tiempo del verbo. Casi todas las noticias se redactan mejor en pretérito. No olvide conservar las reglas de la concordancia de los tiempos del verbo.</a:t>
            </a:r>
          </a:p>
          <a:p>
            <a:r>
              <a:rPr lang="es-CL" dirty="0"/>
              <a:t>Ejemplos:</a:t>
            </a:r>
          </a:p>
          <a:p>
            <a:r>
              <a:rPr lang="es-CL" dirty="0"/>
              <a:t>El estallido de dos artefactos explosivos era hasta el medio día el único incidente que empaña la realización del plebiscito.</a:t>
            </a:r>
          </a:p>
          <a:p>
            <a:r>
              <a:rPr lang="es-CL" dirty="0"/>
              <a:t>La realización del acto plebiscitario alude a una realización temporal dentro de la cual está incluido el estallido de los explosivos.</a:t>
            </a:r>
          </a:p>
          <a:p>
            <a:r>
              <a:rPr lang="es-CL" dirty="0"/>
              <a:t>Debió escribirse:</a:t>
            </a:r>
          </a:p>
          <a:p>
            <a:r>
              <a:rPr lang="es-CL" dirty="0"/>
              <a:t>•	El estallido de dos artefactos explosivos era hasta el mediodía el único incidente que empañaba...</a:t>
            </a:r>
          </a:p>
          <a:p>
            <a:endParaRPr lang="es-CL" dirty="0"/>
          </a:p>
        </p:txBody>
      </p:sp>
    </p:spTree>
    <p:extLst>
      <p:ext uri="{BB962C8B-B14F-4D97-AF65-F5344CB8AC3E}">
        <p14:creationId xmlns:p14="http://schemas.microsoft.com/office/powerpoint/2010/main" val="2006564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61A4C0-DC46-4021-8FA7-4335974A09E1}"/>
              </a:ext>
            </a:extLst>
          </p:cNvPr>
          <p:cNvSpPr>
            <a:spLocks noGrp="1"/>
          </p:cNvSpPr>
          <p:nvPr>
            <p:ph type="title"/>
          </p:nvPr>
        </p:nvSpPr>
        <p:spPr>
          <a:xfrm>
            <a:off x="3710608" y="804130"/>
            <a:ext cx="3064565" cy="759628"/>
          </a:xfrm>
        </p:spPr>
        <p:txBody>
          <a:bodyPr>
            <a:normAutofit fontScale="90000"/>
          </a:bodyPr>
          <a:lstStyle/>
          <a:p>
            <a:r>
              <a:rPr lang="es-CL" dirty="0"/>
              <a:t>Compare</a:t>
            </a:r>
            <a:br>
              <a:rPr lang="es-CL" dirty="0"/>
            </a:br>
            <a:endParaRPr lang="es-CL" dirty="0"/>
          </a:p>
        </p:txBody>
      </p:sp>
      <p:sp>
        <p:nvSpPr>
          <p:cNvPr id="3" name="Marcador de contenido 2">
            <a:extLst>
              <a:ext uri="{FF2B5EF4-FFF2-40B4-BE49-F238E27FC236}">
                <a16:creationId xmlns:a16="http://schemas.microsoft.com/office/drawing/2014/main" id="{AAAD6F30-FAB7-45A7-97EA-E44658213EB9}"/>
              </a:ext>
            </a:extLst>
          </p:cNvPr>
          <p:cNvSpPr>
            <a:spLocks noGrp="1"/>
          </p:cNvSpPr>
          <p:nvPr>
            <p:ph idx="1"/>
          </p:nvPr>
        </p:nvSpPr>
        <p:spPr/>
        <p:txBody>
          <a:bodyPr>
            <a:normAutofit/>
          </a:bodyPr>
          <a:lstStyle/>
          <a:p>
            <a:r>
              <a:rPr lang="es-CL" dirty="0"/>
              <a:t>Trátese de relacionar las estadísticas con algo que tenga algún significado para el lector. Las cifras por sí solas son muy abstractas, por lo que es mejor comparar los hechos con aquellas cosas conocidas.</a:t>
            </a:r>
          </a:p>
          <a:p>
            <a:r>
              <a:rPr lang="es-CL" dirty="0"/>
              <a:t>Ejemplo: </a:t>
            </a:r>
          </a:p>
          <a:p>
            <a:r>
              <a:rPr lang="es-CL" dirty="0"/>
              <a:t>Cuando los infantes de Marina de los Estados Unidos desembarcaron en el Líbano, significaba muy poco informar que el litoral libanés era de 190 kilómetros. Pero los lectores de Nueva York tuvieron una imagen muy clara cuando leyeron que el objetivo de la Marina de Guerra de los Estados Unidos era ocupar una faja de tierra tan extensa como el litoral del sur de Long Island.</a:t>
            </a:r>
          </a:p>
          <a:p>
            <a:r>
              <a:rPr lang="es-CL" dirty="0"/>
              <a:t>________________________________________</a:t>
            </a:r>
          </a:p>
          <a:p>
            <a:endParaRPr lang="es-CL" dirty="0"/>
          </a:p>
        </p:txBody>
      </p:sp>
    </p:spTree>
    <p:extLst>
      <p:ext uri="{BB962C8B-B14F-4D97-AF65-F5344CB8AC3E}">
        <p14:creationId xmlns:p14="http://schemas.microsoft.com/office/powerpoint/2010/main" val="2544051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37B689-10A8-416F-91FC-A5381B602D88}"/>
              </a:ext>
            </a:extLst>
          </p:cNvPr>
          <p:cNvSpPr>
            <a:spLocks noGrp="1"/>
          </p:cNvSpPr>
          <p:nvPr>
            <p:ph type="title"/>
          </p:nvPr>
        </p:nvSpPr>
        <p:spPr>
          <a:xfrm>
            <a:off x="-218661" y="737869"/>
            <a:ext cx="8610600" cy="1293028"/>
          </a:xfrm>
        </p:spPr>
        <p:txBody>
          <a:bodyPr/>
          <a:lstStyle/>
          <a:p>
            <a:r>
              <a:rPr lang="es-CL" dirty="0"/>
              <a:t>Directo al grano</a:t>
            </a:r>
            <a:br>
              <a:rPr lang="es-CL" dirty="0"/>
            </a:br>
            <a:endParaRPr lang="es-CL" dirty="0"/>
          </a:p>
        </p:txBody>
      </p:sp>
      <p:sp>
        <p:nvSpPr>
          <p:cNvPr id="3" name="Marcador de contenido 2">
            <a:extLst>
              <a:ext uri="{FF2B5EF4-FFF2-40B4-BE49-F238E27FC236}">
                <a16:creationId xmlns:a16="http://schemas.microsoft.com/office/drawing/2014/main" id="{9FD84631-7635-487A-8B45-79C3546AC4F2}"/>
              </a:ext>
            </a:extLst>
          </p:cNvPr>
          <p:cNvSpPr>
            <a:spLocks noGrp="1"/>
          </p:cNvSpPr>
          <p:nvPr>
            <p:ph idx="1"/>
          </p:nvPr>
        </p:nvSpPr>
        <p:spPr/>
        <p:txBody>
          <a:bodyPr>
            <a:normAutofit lnSpcReduction="10000"/>
          </a:bodyPr>
          <a:lstStyle/>
          <a:p>
            <a:r>
              <a:rPr lang="es-CL" dirty="0"/>
              <a:t>El uso de frases que alargan innecesariamente el texto perjudica su claridad. Es mejor ir directo al asunto principal, suprimiendo las palabras que rodean el tema principal.</a:t>
            </a:r>
          </a:p>
          <a:p>
            <a:r>
              <a:rPr lang="es-CL" dirty="0"/>
              <a:t>Veamos, por ejemplo, esta presentación de datos que da muchos rodeos:</a:t>
            </a:r>
          </a:p>
          <a:p>
            <a:r>
              <a:rPr lang="es-CL" dirty="0"/>
              <a:t>Es posible que, con motivo de la primera reunión de los cancilleres del Pacto Amazónico a efectuarse en Brasil en Octubre, exista también alguna relación en esa fecha con los países de la Comunidad Andina de Naciones.</a:t>
            </a:r>
          </a:p>
          <a:p>
            <a:r>
              <a:rPr lang="es-CL" dirty="0"/>
              <a:t>Propongamos una versión más limpia de la nota:</a:t>
            </a:r>
          </a:p>
          <a:p>
            <a:r>
              <a:rPr lang="es-CL" dirty="0"/>
              <a:t>En octubre, al celebrarse en Brasil la reunión de cancilleres del Pacto Amazónico, probablemente se establecerá contacto con los países de la Comunidad Andina de Naciones </a:t>
            </a:r>
          </a:p>
          <a:p>
            <a:r>
              <a:rPr lang="es-CL" dirty="0"/>
              <a:t>________________________________________</a:t>
            </a:r>
          </a:p>
          <a:p>
            <a:endParaRPr lang="es-CL" dirty="0"/>
          </a:p>
        </p:txBody>
      </p:sp>
      <p:sp>
        <p:nvSpPr>
          <p:cNvPr id="4" name="Rectángulo 3">
            <a:extLst>
              <a:ext uri="{FF2B5EF4-FFF2-40B4-BE49-F238E27FC236}">
                <a16:creationId xmlns:a16="http://schemas.microsoft.com/office/drawing/2014/main" id="{4C120D17-3E02-4535-BEBE-A19ADE46AB11}"/>
              </a:ext>
            </a:extLst>
          </p:cNvPr>
          <p:cNvSpPr/>
          <p:nvPr/>
        </p:nvSpPr>
        <p:spPr>
          <a:xfrm>
            <a:off x="970722" y="4797287"/>
            <a:ext cx="10535478" cy="12589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969911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13CFF7-3206-499E-B8E1-BA3036A27EA2}"/>
              </a:ext>
            </a:extLst>
          </p:cNvPr>
          <p:cNvSpPr>
            <a:spLocks noGrp="1"/>
          </p:cNvSpPr>
          <p:nvPr>
            <p:ph idx="1"/>
          </p:nvPr>
        </p:nvSpPr>
        <p:spPr>
          <a:xfrm>
            <a:off x="115956" y="405517"/>
            <a:ext cx="10820400" cy="6286831"/>
          </a:xfrm>
        </p:spPr>
        <p:txBody>
          <a:bodyPr>
            <a:normAutofit lnSpcReduction="10000"/>
          </a:bodyPr>
          <a:lstStyle/>
          <a:p>
            <a:pPr>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Las trabas estilísticas y gramaticales más comunes se presentan por el uso de: </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Lo retorcido</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La prosa retorcida, artificial o que revele excitación. Estar lleno de detalles que esconden la importancia del hecho principal es el mayor defecto, imperdonable de una entrada extensa y llena de frases intercaladas.</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CL" sz="2400" b="1" dirty="0">
                <a:latin typeface="Times New Roman" panose="02020603050405020304" pitchFamily="18" charset="0"/>
                <a:ea typeface="Times New Roman" panose="02020603050405020304" pitchFamily="18" charset="0"/>
                <a:cs typeface="Times New Roman" panose="02020603050405020304" pitchFamily="18" charset="0"/>
              </a:rPr>
              <a:t>Lo vago</a:t>
            </a:r>
            <a:endParaRPr lang="es-CL" sz="20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L" sz="2400" dirty="0">
                <a:latin typeface="Times New Roman" panose="02020603050405020304" pitchFamily="18" charset="0"/>
                <a:ea typeface="Times New Roman" panose="02020603050405020304" pitchFamily="18" charset="0"/>
                <a:cs typeface="Times New Roman" panose="02020603050405020304" pitchFamily="18" charset="0"/>
              </a:rPr>
              <a:t>Las frases turbias, vagas, ambiguas. Palabras como "varios", "muchos", "algunos", "pequeño", "grande" representan una mala información y al inicio de la entrada periodística son un desastre en el texto. A toda costa deben evitarse frases que no dicen nada.</a:t>
            </a:r>
            <a:r>
              <a:rPr lang="es-CL" sz="3600" dirty="0">
                <a:latin typeface="Times New Roman" panose="02020603050405020304" pitchFamily="18" charset="0"/>
                <a:ea typeface="Times New Roman" panose="02020603050405020304" pitchFamily="18" charset="0"/>
                <a:cs typeface="Times New Roman" panose="02020603050405020304" pitchFamily="18" charset="0"/>
              </a:rPr>
              <a:t> Ejemplo:</a:t>
            </a:r>
            <a:endParaRPr lang="es-CL" sz="3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L" sz="2400" dirty="0">
                <a:latin typeface="Helv"/>
                <a:ea typeface="Times New Roman" panose="02020603050405020304" pitchFamily="18" charset="0"/>
                <a:cs typeface="Times New Roman" panose="02020603050405020304" pitchFamily="18" charset="0"/>
              </a:rPr>
              <a:t>a) Fue un día diferente para tal fulano...</a:t>
            </a:r>
            <a:endParaRPr lang="es-CL" sz="3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s-CL" sz="2400" dirty="0">
                <a:latin typeface="Helv"/>
                <a:ea typeface="Times New Roman" panose="02020603050405020304" pitchFamily="18" charset="0"/>
                <a:cs typeface="Times New Roman" panose="02020603050405020304" pitchFamily="18" charset="0"/>
              </a:rPr>
              <a:t>b) El crimen fue algo terrible...</a:t>
            </a:r>
            <a:endParaRPr lang="es-CL" sz="3200"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endParaRPr lang="es-CL"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07000"/>
              </a:lnSpc>
              <a:spcAft>
                <a:spcPts val="800"/>
              </a:spcAft>
            </a:pPr>
            <a:endParaRPr lang="es-CL" sz="2400" dirty="0">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800"/>
              </a:spcAft>
            </a:pPr>
            <a:endParaRPr lang="es-CL" sz="2000" dirty="0">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2707283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9D65F62-F279-4548-8370-0FB4E23DB74D}"/>
              </a:ext>
            </a:extLst>
          </p:cNvPr>
          <p:cNvSpPr>
            <a:spLocks noGrp="1"/>
          </p:cNvSpPr>
          <p:nvPr>
            <p:ph idx="1"/>
          </p:nvPr>
        </p:nvSpPr>
        <p:spPr>
          <a:xfrm>
            <a:off x="646044" y="1624716"/>
            <a:ext cx="10820400" cy="4024125"/>
          </a:xfrm>
        </p:spPr>
        <p:txBody>
          <a:bodyPr>
            <a:normAutofit/>
          </a:bodyPr>
          <a:lstStyle/>
          <a:p>
            <a:pPr algn="just"/>
            <a:r>
              <a:rPr lang="es-CL" sz="3200" dirty="0">
                <a:latin typeface="Garamond" panose="02020404030301010803" pitchFamily="18" charset="0"/>
              </a:rPr>
              <a:t>La noticia en sí misma puede no ser interesante, pero yo la puedo </a:t>
            </a:r>
            <a:r>
              <a:rPr lang="es-CL" sz="3200" i="1" dirty="0">
                <a:latin typeface="Garamond,Italic"/>
              </a:rPr>
              <a:t>hacer interesante</a:t>
            </a:r>
            <a:r>
              <a:rPr lang="es-CL" sz="3200" dirty="0">
                <a:latin typeface="Garamond" panose="02020404030301010803" pitchFamily="18" charset="0"/>
              </a:rPr>
              <a:t>”. </a:t>
            </a:r>
          </a:p>
          <a:p>
            <a:pPr algn="just"/>
            <a:endParaRPr lang="es-CL" sz="3200" dirty="0">
              <a:latin typeface="Garamond" panose="02020404030301010803" pitchFamily="18" charset="0"/>
            </a:endParaRPr>
          </a:p>
          <a:p>
            <a:pPr algn="just"/>
            <a:r>
              <a:rPr lang="es-CL" sz="3200" dirty="0">
                <a:latin typeface="Garamond" panose="02020404030301010803" pitchFamily="18" charset="0"/>
              </a:rPr>
              <a:t>“Lo importante es </a:t>
            </a:r>
            <a:r>
              <a:rPr lang="es-CL" sz="3200" i="1" dirty="0">
                <a:latin typeface="Garamond,Italic"/>
              </a:rPr>
              <a:t>cómo cuentas  </a:t>
            </a:r>
            <a:r>
              <a:rPr lang="es-CL" sz="3200" dirty="0">
                <a:latin typeface="Garamond" panose="02020404030301010803" pitchFamily="18" charset="0"/>
              </a:rPr>
              <a:t>lo que supuestamente es noticia hoy. No decir pormenorizadamente lo que pasó, sino la </a:t>
            </a:r>
            <a:r>
              <a:rPr lang="es-CL" sz="3200" i="1" dirty="0">
                <a:latin typeface="Garamond,Italic"/>
              </a:rPr>
              <a:t>forma </a:t>
            </a:r>
            <a:r>
              <a:rPr lang="es-CL" sz="3200" dirty="0">
                <a:latin typeface="Garamond" panose="02020404030301010803" pitchFamily="18" charset="0"/>
              </a:rPr>
              <a:t>en que cuentas la noticia, cómo editas la noticia”.</a:t>
            </a:r>
            <a:endParaRPr lang="es-CL" sz="3200" dirty="0"/>
          </a:p>
        </p:txBody>
      </p:sp>
    </p:spTree>
    <p:extLst>
      <p:ext uri="{BB962C8B-B14F-4D97-AF65-F5344CB8AC3E}">
        <p14:creationId xmlns:p14="http://schemas.microsoft.com/office/powerpoint/2010/main" val="3383251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21464C5B-9D4C-43DC-88FB-9F0CA9C27412}"/>
              </a:ext>
            </a:extLst>
          </p:cNvPr>
          <p:cNvSpPr/>
          <p:nvPr/>
        </p:nvSpPr>
        <p:spPr>
          <a:xfrm>
            <a:off x="967409" y="1438296"/>
            <a:ext cx="11012556" cy="5632311"/>
          </a:xfrm>
          <a:prstGeom prst="rect">
            <a:avLst/>
          </a:prstGeom>
        </p:spPr>
        <p:txBody>
          <a:bodyPr wrap="square">
            <a:spAutoFit/>
          </a:bodyPr>
          <a:lstStyle/>
          <a:p>
            <a:r>
              <a:rPr lang="es-CL" sz="2000" dirty="0">
                <a:ea typeface="Times New Roman" panose="02020603050405020304" pitchFamily="18" charset="0"/>
              </a:rPr>
              <a:t>1-La citas en el periodismo informativo:</a:t>
            </a:r>
            <a:br>
              <a:rPr lang="es-CL" sz="2000" dirty="0">
                <a:ea typeface="Times New Roman" panose="02020603050405020304" pitchFamily="18" charset="0"/>
              </a:rPr>
            </a:br>
            <a:r>
              <a:rPr lang="es-CL" sz="2000" dirty="0">
                <a:ea typeface="Times New Roman" panose="02020603050405020304" pitchFamily="18" charset="0"/>
              </a:rPr>
              <a:t>a) las citas directas con las comillas (” ”) y las indirectas con el QUE.</a:t>
            </a:r>
            <a:br>
              <a:rPr lang="es-CL" sz="2000" dirty="0">
                <a:ea typeface="Times New Roman" panose="02020603050405020304" pitchFamily="18" charset="0"/>
              </a:rPr>
            </a:br>
            <a:r>
              <a:rPr lang="es-CL" sz="2000" dirty="0">
                <a:ea typeface="Times New Roman" panose="02020603050405020304" pitchFamily="18" charset="0"/>
              </a:rPr>
              <a:t/>
            </a:r>
            <a:br>
              <a:rPr lang="es-CL" sz="2000" dirty="0">
                <a:ea typeface="Times New Roman" panose="02020603050405020304" pitchFamily="18" charset="0"/>
              </a:rPr>
            </a:br>
            <a:r>
              <a:rPr lang="es-CL" sz="2000" dirty="0">
                <a:ea typeface="Times New Roman" panose="02020603050405020304" pitchFamily="18" charset="0"/>
              </a:rPr>
              <a:t>Una de las formas que hay para atribuir las declaraciones que se emiten desde una fuente informativa es el citarlo de manera directa o las llamadas citas textuales.</a:t>
            </a:r>
            <a:br>
              <a:rPr lang="es-CL" sz="2000" dirty="0">
                <a:ea typeface="Times New Roman" panose="02020603050405020304" pitchFamily="18" charset="0"/>
              </a:rPr>
            </a:br>
            <a:r>
              <a:rPr lang="es-CL" sz="2000" dirty="0">
                <a:ea typeface="Times New Roman" panose="02020603050405020304" pitchFamily="18" charset="0"/>
              </a:rPr>
              <a:t/>
            </a:r>
            <a:br>
              <a:rPr lang="es-CL" sz="2000" dirty="0">
                <a:ea typeface="Times New Roman" panose="02020603050405020304" pitchFamily="18" charset="0"/>
              </a:rPr>
            </a:br>
            <a:r>
              <a:rPr lang="es-CL" sz="2000" dirty="0">
                <a:ea typeface="Times New Roman" panose="02020603050405020304" pitchFamily="18" charset="0"/>
              </a:rPr>
              <a:t>Esto es sencillo si se toman en cuenta estas observaciones: supongamos que un funcionario dijo: YO VOY A SER SOLTERO TODA MI VIDA. (Ejemplo extraído de manual Lenguaje y Periodismo) Usted va a su periódico para reproducir eso.</a:t>
            </a:r>
            <a:br>
              <a:rPr lang="es-CL" sz="2000" dirty="0">
                <a:ea typeface="Times New Roman" panose="02020603050405020304" pitchFamily="18" charset="0"/>
              </a:rPr>
            </a:br>
            <a:r>
              <a:rPr lang="es-CL" sz="2000" dirty="0">
                <a:ea typeface="Times New Roman" panose="02020603050405020304" pitchFamily="18" charset="0"/>
              </a:rPr>
              <a:t/>
            </a:r>
            <a:br>
              <a:rPr lang="es-CL" sz="2000" dirty="0">
                <a:ea typeface="Times New Roman" panose="02020603050405020304" pitchFamily="18" charset="0"/>
              </a:rPr>
            </a:br>
            <a:r>
              <a:rPr lang="es-CL" sz="2000" dirty="0">
                <a:ea typeface="Times New Roman" panose="02020603050405020304" pitchFamily="18" charset="0"/>
              </a:rPr>
              <a:t>Ejemplo 1:     El funcionario dijo: “Yo voy a ser soltero toda mi vida”</a:t>
            </a:r>
            <a:br>
              <a:rPr lang="es-CL" sz="2000" dirty="0">
                <a:ea typeface="Times New Roman" panose="02020603050405020304" pitchFamily="18" charset="0"/>
              </a:rPr>
            </a:br>
            <a:r>
              <a:rPr lang="es-CL" sz="2000" dirty="0">
                <a:ea typeface="Times New Roman" panose="02020603050405020304" pitchFamily="18" charset="0"/>
              </a:rPr>
              <a:t/>
            </a:r>
            <a:br>
              <a:rPr lang="es-CL" sz="2000" dirty="0">
                <a:ea typeface="Times New Roman" panose="02020603050405020304" pitchFamily="18" charset="0"/>
              </a:rPr>
            </a:br>
            <a:r>
              <a:rPr lang="es-CL" sz="2000" dirty="0">
                <a:ea typeface="Times New Roman" panose="02020603050405020304" pitchFamily="18" charset="0"/>
              </a:rPr>
              <a:t>Ejemplo 2:   “Yo voy a ser soltero toda mi vida”, dijo el funcionario.</a:t>
            </a:r>
            <a:br>
              <a:rPr lang="es-CL" sz="2000" dirty="0">
                <a:ea typeface="Times New Roman" panose="02020603050405020304" pitchFamily="18" charset="0"/>
              </a:rPr>
            </a:br>
            <a:r>
              <a:rPr lang="es-CL" sz="2000" dirty="0">
                <a:ea typeface="Times New Roman" panose="02020603050405020304" pitchFamily="18" charset="0"/>
              </a:rPr>
              <a:t/>
            </a:r>
            <a:br>
              <a:rPr lang="es-CL" sz="2000" dirty="0">
                <a:ea typeface="Times New Roman" panose="02020603050405020304" pitchFamily="18" charset="0"/>
              </a:rPr>
            </a:br>
            <a:r>
              <a:rPr lang="es-CL" sz="2000" dirty="0">
                <a:ea typeface="Times New Roman" panose="02020603050405020304" pitchFamily="18" charset="0"/>
              </a:rPr>
              <a:t>Ejemplo 3:   </a:t>
            </a:r>
            <a:r>
              <a:rPr lang="es-CL" dirty="0"/>
              <a:t>“Yo voy a ser soltero”, dijo el funcionario, además, agregó “toda mi vida”.</a:t>
            </a:r>
            <a:br>
              <a:rPr lang="es-CL" dirty="0"/>
            </a:br>
            <a:r>
              <a:rPr lang="es-CL" sz="2000" dirty="0">
                <a:ea typeface="Times New Roman" panose="02020603050405020304" pitchFamily="18" charset="0"/>
              </a:rPr>
              <a:t/>
            </a:r>
            <a:br>
              <a:rPr lang="es-CL" sz="2000" dirty="0">
                <a:ea typeface="Times New Roman" panose="02020603050405020304" pitchFamily="18" charset="0"/>
              </a:rPr>
            </a:br>
            <a:r>
              <a:rPr lang="es-CL" sz="2000" dirty="0">
                <a:latin typeface="Times New Roman" panose="02020603050405020304" pitchFamily="18" charset="0"/>
                <a:ea typeface="Times New Roman" panose="02020603050405020304" pitchFamily="18" charset="0"/>
              </a:rPr>
              <a:t/>
            </a:r>
            <a:br>
              <a:rPr lang="es-CL" sz="2000" dirty="0">
                <a:latin typeface="Times New Roman" panose="02020603050405020304" pitchFamily="18" charset="0"/>
                <a:ea typeface="Times New Roman" panose="02020603050405020304" pitchFamily="18" charset="0"/>
              </a:rPr>
            </a:br>
            <a:endParaRPr lang="es-CL" sz="2000" dirty="0"/>
          </a:p>
        </p:txBody>
      </p:sp>
    </p:spTree>
    <p:extLst>
      <p:ext uri="{BB962C8B-B14F-4D97-AF65-F5344CB8AC3E}">
        <p14:creationId xmlns:p14="http://schemas.microsoft.com/office/powerpoint/2010/main" val="3054151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90389B4-1B9D-42C2-8163-B2837F3081FD}"/>
              </a:ext>
            </a:extLst>
          </p:cNvPr>
          <p:cNvSpPr/>
          <p:nvPr/>
        </p:nvSpPr>
        <p:spPr>
          <a:xfrm>
            <a:off x="795130" y="1133356"/>
            <a:ext cx="10575235" cy="5724644"/>
          </a:xfrm>
          <a:prstGeom prst="rect">
            <a:avLst/>
          </a:prstGeom>
        </p:spPr>
        <p:txBody>
          <a:bodyPr wrap="square">
            <a:spAutoFit/>
          </a:bodyPr>
          <a:lstStyle/>
          <a:p>
            <a:r>
              <a:rPr lang="es-CL" sz="2400" dirty="0">
                <a:latin typeface="Times New Roman" panose="02020603050405020304" pitchFamily="18" charset="0"/>
                <a:ea typeface="Times New Roman" panose="02020603050405020304" pitchFamily="18" charset="0"/>
              </a:rPr>
              <a:t>Citas indirectas con el pronombre relativo QUE.</a:t>
            </a: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Ejemplo 1:  El funcionario dijo que él va a ser soltero toda su vida.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Ejemplo 2, mejorado:    El funcionario dijo que él será soltero toda su vida.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Forma incorrecta.    El funcionario dijo que “Yo voy a ser soltero toda mi vida”.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Como leemos en este ejemplo las comillas y el pronombre relativo QUE están mal combinados. El QUE nunca sustituye a los dos puntos. Ahí lo que se dice es que el funcionario dijo que el redactor de la nota será soltero toda su vida. Esto se corrige de la forma siguiente:</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El funcionario dijo: “Yo voy a ser soltero toda mi vida”.</a:t>
            </a:r>
            <a:br>
              <a:rPr lang="es-CL" sz="2400" dirty="0">
                <a:latin typeface="Times New Roman" panose="02020603050405020304" pitchFamily="18" charset="0"/>
                <a:ea typeface="Times New Roman" panose="02020603050405020304" pitchFamily="18" charset="0"/>
              </a:rPr>
            </a:b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endParaRPr lang="es-CL" dirty="0"/>
          </a:p>
        </p:txBody>
      </p:sp>
    </p:spTree>
    <p:extLst>
      <p:ext uri="{BB962C8B-B14F-4D97-AF65-F5344CB8AC3E}">
        <p14:creationId xmlns:p14="http://schemas.microsoft.com/office/powerpoint/2010/main" val="2638261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3636501-1C48-4CED-A343-E1B2D2C07143}"/>
              </a:ext>
            </a:extLst>
          </p:cNvPr>
          <p:cNvSpPr/>
          <p:nvPr/>
        </p:nvSpPr>
        <p:spPr>
          <a:xfrm>
            <a:off x="1311964" y="1325869"/>
            <a:ext cx="10243931" cy="5478423"/>
          </a:xfrm>
          <a:prstGeom prst="rect">
            <a:avLst/>
          </a:prstGeom>
        </p:spPr>
        <p:txBody>
          <a:bodyPr wrap="square">
            <a:spAutoFit/>
          </a:bodyPr>
          <a:lstStyle/>
          <a:p>
            <a:r>
              <a:rPr lang="es-CL" sz="3200" b="1" dirty="0">
                <a:latin typeface="Times New Roman" panose="02020603050405020304" pitchFamily="18" charset="0"/>
                <a:ea typeface="Times New Roman" panose="02020603050405020304" pitchFamily="18" charset="0"/>
              </a:rPr>
              <a:t>2-El verbo en las notas informativas.</a:t>
            </a: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Como en las notas informativas se les exige a los redactores concisión y precisión, aquí haremos algunas indicaciones.</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El verbo en las notas informativas debe estar conjugado en indicativo y pasado: Corrió, inauguró…esto le da fortaleza a su nota informativa.</a:t>
            </a:r>
          </a:p>
          <a:p>
            <a:r>
              <a:rPr lang="es-CL" sz="2400" dirty="0">
                <a:latin typeface="Times New Roman" panose="02020603050405020304" pitchFamily="18" charset="0"/>
                <a:ea typeface="Times New Roman" panose="02020603050405020304" pitchFamily="18" charset="0"/>
              </a:rPr>
              <a:t>Deben evitarse los tiempos compuestos con el verbo haber: ha corrido, diga corrió.</a:t>
            </a:r>
          </a:p>
          <a:p>
            <a:r>
              <a:rPr lang="es-CL" sz="2400" dirty="0">
                <a:latin typeface="Times New Roman" panose="02020603050405020304" pitchFamily="18" charset="0"/>
                <a:ea typeface="Times New Roman" panose="02020603050405020304" pitchFamily="18" charset="0"/>
              </a:rPr>
              <a:t>No use perífrasis verbal, tomó una decisión, diga decidió.</a:t>
            </a:r>
          </a:p>
          <a:p>
            <a:r>
              <a:rPr lang="es-CL" sz="2400" dirty="0">
                <a:latin typeface="Times New Roman" panose="02020603050405020304" pitchFamily="18" charset="0"/>
                <a:ea typeface="Times New Roman" panose="02020603050405020304" pitchFamily="18" charset="0"/>
              </a:rPr>
              <a:t>No emplee el gerundio, infinitivo y participio. El infinitivo funciona como sustantivo; el gerundio como adverbio y el participio como adjetivo. Además, el gerundio, los redactores, lo utilizan en más de un 95 por ciento de forma errada.</a:t>
            </a:r>
            <a:br>
              <a:rPr lang="es-CL" sz="2400" dirty="0">
                <a:latin typeface="Times New Roman" panose="02020603050405020304" pitchFamily="18" charset="0"/>
                <a:ea typeface="Times New Roman" panose="02020603050405020304" pitchFamily="18" charset="0"/>
              </a:rPr>
            </a:br>
            <a:r>
              <a:rPr lang="es-CL" dirty="0">
                <a:latin typeface="Times New Roman" panose="02020603050405020304" pitchFamily="18" charset="0"/>
                <a:ea typeface="Times New Roman" panose="02020603050405020304" pitchFamily="18" charset="0"/>
              </a:rPr>
              <a:t/>
            </a:r>
            <a:br>
              <a:rPr lang="es-CL" dirty="0">
                <a:latin typeface="Times New Roman" panose="02020603050405020304" pitchFamily="18" charset="0"/>
                <a:ea typeface="Times New Roman" panose="02020603050405020304" pitchFamily="18" charset="0"/>
              </a:rPr>
            </a:br>
            <a:endParaRPr lang="es-CL" dirty="0"/>
          </a:p>
        </p:txBody>
      </p:sp>
    </p:spTree>
    <p:extLst>
      <p:ext uri="{BB962C8B-B14F-4D97-AF65-F5344CB8AC3E}">
        <p14:creationId xmlns:p14="http://schemas.microsoft.com/office/powerpoint/2010/main" val="3613113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20D04EA-93FF-4E33-8711-647DE29220F3}"/>
              </a:ext>
            </a:extLst>
          </p:cNvPr>
          <p:cNvSpPr/>
          <p:nvPr/>
        </p:nvSpPr>
        <p:spPr>
          <a:xfrm>
            <a:off x="1046922" y="1647305"/>
            <a:ext cx="9753600" cy="3785652"/>
          </a:xfrm>
          <a:prstGeom prst="rect">
            <a:avLst/>
          </a:prstGeom>
        </p:spPr>
        <p:txBody>
          <a:bodyPr wrap="square">
            <a:spAutoFit/>
          </a:bodyPr>
          <a:lstStyle/>
          <a:p>
            <a:r>
              <a:rPr lang="es-CL" sz="2400" dirty="0">
                <a:latin typeface="Times New Roman" panose="02020603050405020304" pitchFamily="18" charset="0"/>
                <a:ea typeface="Times New Roman" panose="02020603050405020304" pitchFamily="18" charset="0"/>
              </a:rPr>
              <a:t>Se recomienda, también, escribir en voz activa. Si decimos:</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Manuel escribió un libro (voz activa)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Un libro fue escrito por Manuel (voz pasiva)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En este ejemplo se ve, claramente, que en voz activa se ahorran palabras, además el sujeto, Manuel, se le da el orden de importancia que merece, ya que fue él quien escribió el libro, por ende es él el protagonista principal, no el libro. Además, el idioma español le da preferencia a la VOZ ACTIVA.</a:t>
            </a:r>
            <a:br>
              <a:rPr lang="es-CL" sz="2400" dirty="0">
                <a:latin typeface="Times New Roman" panose="02020603050405020304" pitchFamily="18" charset="0"/>
                <a:ea typeface="Times New Roman" panose="02020603050405020304" pitchFamily="18" charset="0"/>
              </a:rPr>
            </a:br>
            <a:endParaRPr lang="es-CL" sz="2400" dirty="0"/>
          </a:p>
        </p:txBody>
      </p:sp>
    </p:spTree>
    <p:extLst>
      <p:ext uri="{BB962C8B-B14F-4D97-AF65-F5344CB8AC3E}">
        <p14:creationId xmlns:p14="http://schemas.microsoft.com/office/powerpoint/2010/main" val="504238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5F25262-9007-4668-8F62-6229A59A1288}"/>
              </a:ext>
            </a:extLst>
          </p:cNvPr>
          <p:cNvSpPr/>
          <p:nvPr/>
        </p:nvSpPr>
        <p:spPr>
          <a:xfrm>
            <a:off x="1179443" y="1028343"/>
            <a:ext cx="10084905" cy="5016758"/>
          </a:xfrm>
          <a:prstGeom prst="rect">
            <a:avLst/>
          </a:prstGeom>
        </p:spPr>
        <p:txBody>
          <a:bodyPr wrap="square">
            <a:spAutoFit/>
          </a:bodyPr>
          <a:lstStyle/>
          <a:p>
            <a:r>
              <a:rPr lang="es-CL" sz="3200" b="1" dirty="0">
                <a:latin typeface="Times New Roman" panose="02020603050405020304" pitchFamily="18" charset="0"/>
                <a:ea typeface="Times New Roman" panose="02020603050405020304" pitchFamily="18" charset="0"/>
              </a:rPr>
              <a:t>3-Los adjetivos, adverbios y conectores.</a:t>
            </a: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Los adjetivos calificativos están prohibidos en las notas informativas. En vez de decir concentración multitudinaria, mejor escriba la cantidad de personas que asistieron a la marcha, al mitin.</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Los adverbios producen un efecto parecido al de los adjetivos. Por decir que un carro chocó porque iba aceleradísimo, mejor diga que iba a 275 kilómetros por hora.</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
            </a:r>
            <a:br>
              <a:rPr lang="es-CL" sz="2400" dirty="0">
                <a:latin typeface="Times New Roman" panose="02020603050405020304" pitchFamily="18" charset="0"/>
                <a:ea typeface="Times New Roman" panose="02020603050405020304" pitchFamily="18" charset="0"/>
              </a:rPr>
            </a:br>
            <a:r>
              <a:rPr lang="es-CL" sz="2400" dirty="0">
                <a:latin typeface="Times New Roman" panose="02020603050405020304" pitchFamily="18" charset="0"/>
                <a:ea typeface="Times New Roman" panose="02020603050405020304" pitchFamily="18" charset="0"/>
              </a:rPr>
              <a:t>Los conectores denotan la relación que existe entre dos palabras, frases u oraciones, juntándolos o enlazándolos siempre gramaticalmente.</a:t>
            </a:r>
            <a:br>
              <a:rPr lang="es-CL" sz="2400" dirty="0">
                <a:latin typeface="Times New Roman" panose="02020603050405020304" pitchFamily="18" charset="0"/>
                <a:ea typeface="Times New Roman" panose="02020603050405020304" pitchFamily="18" charset="0"/>
              </a:rPr>
            </a:br>
            <a:endParaRPr lang="es-CL" sz="2400" dirty="0"/>
          </a:p>
        </p:txBody>
      </p:sp>
    </p:spTree>
    <p:extLst>
      <p:ext uri="{BB962C8B-B14F-4D97-AF65-F5344CB8AC3E}">
        <p14:creationId xmlns:p14="http://schemas.microsoft.com/office/powerpoint/2010/main" val="2076526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446711CF-1E2D-445C-AF0E-56505336301D}"/>
              </a:ext>
            </a:extLst>
          </p:cNvPr>
          <p:cNvSpPr/>
          <p:nvPr/>
        </p:nvSpPr>
        <p:spPr>
          <a:xfrm>
            <a:off x="503583" y="1225689"/>
            <a:ext cx="11118574" cy="5324535"/>
          </a:xfrm>
          <a:prstGeom prst="rect">
            <a:avLst/>
          </a:prstGeom>
        </p:spPr>
        <p:txBody>
          <a:bodyPr wrap="square">
            <a:spAutoFit/>
          </a:bodyPr>
          <a:lstStyle/>
          <a:p>
            <a:r>
              <a:rPr lang="es-CL" sz="2000" dirty="0">
                <a:latin typeface="Tahoma" panose="020B0604030504040204" pitchFamily="34" charset="0"/>
                <a:ea typeface="Tahoma" panose="020B0604030504040204" pitchFamily="34" charset="0"/>
                <a:cs typeface="Tahoma" panose="020B0604030504040204" pitchFamily="34" charset="0"/>
              </a:rPr>
              <a:t>El uso de los conectores debe ser mesurado y no todos se puede usar en las notas informativas. Por el momento utilizaremos solamente la Y (copulativa). Para los demás casos seremos prudentes en su uso. Además, cuando escribimos:</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El Presidente dijo que el gobierno aumentará los sueldos a los empleados públicos </a:t>
            </a:r>
            <a:r>
              <a:rPr lang="es-CL" sz="2000" b="1" dirty="0">
                <a:latin typeface="Tahoma" panose="020B0604030504040204" pitchFamily="34" charset="0"/>
                <a:ea typeface="Tahoma" panose="020B0604030504040204" pitchFamily="34" charset="0"/>
                <a:cs typeface="Tahoma" panose="020B0604030504040204" pitchFamily="34" charset="0"/>
              </a:rPr>
              <a:t>,porque </a:t>
            </a:r>
            <a:r>
              <a:rPr lang="es-CL" sz="2000" dirty="0">
                <a:latin typeface="Tahoma" panose="020B0604030504040204" pitchFamily="34" charset="0"/>
                <a:ea typeface="Tahoma" panose="020B0604030504040204" pitchFamily="34" charset="0"/>
                <a:cs typeface="Tahoma" panose="020B0604030504040204" pitchFamily="34" charset="0"/>
              </a:rPr>
              <a:t>la inflación subió un tres por ciento.</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En esta oración, la conjunción PORQUE hace que el redactor opine, sin querer, o por desconocimiento. También, los conectores son elementos que no añaden nada a una nota informativa (cuando se redacta en tercera persona). Lo correcto, si se usa el conector es:</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El Presidente dijo que el gobierno aumentará los sueldos a los empleados públicos, </a:t>
            </a:r>
            <a:r>
              <a:rPr lang="es-CL" sz="2000" b="1" dirty="0">
                <a:latin typeface="Tahoma" panose="020B0604030504040204" pitchFamily="34" charset="0"/>
                <a:ea typeface="Tahoma" panose="020B0604030504040204" pitchFamily="34" charset="0"/>
                <a:cs typeface="Tahoma" panose="020B0604030504040204" pitchFamily="34" charset="0"/>
              </a:rPr>
              <a:t>porque, según añadió</a:t>
            </a:r>
            <a:r>
              <a:rPr lang="es-CL" sz="2000" dirty="0">
                <a:latin typeface="Tahoma" panose="020B0604030504040204" pitchFamily="34" charset="0"/>
                <a:ea typeface="Tahoma" panose="020B0604030504040204" pitchFamily="34" charset="0"/>
                <a:cs typeface="Tahoma" panose="020B0604030504040204" pitchFamily="34" charset="0"/>
              </a:rPr>
              <a:t>, la inflación subió un tres por ciento. También se puede escribir en dos párrafos diferentes:</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
            </a:r>
            <a:br>
              <a:rPr lang="es-CL" sz="2000" dirty="0">
                <a:latin typeface="Tahoma" panose="020B0604030504040204" pitchFamily="34" charset="0"/>
                <a:ea typeface="Tahoma" panose="020B0604030504040204" pitchFamily="34" charset="0"/>
                <a:cs typeface="Tahoma" panose="020B0604030504040204" pitchFamily="34" charset="0"/>
              </a:rPr>
            </a:br>
            <a:r>
              <a:rPr lang="es-CL" sz="2000" dirty="0">
                <a:latin typeface="Tahoma" panose="020B0604030504040204" pitchFamily="34" charset="0"/>
                <a:ea typeface="Tahoma" panose="020B0604030504040204" pitchFamily="34" charset="0"/>
                <a:cs typeface="Tahoma" panose="020B0604030504040204" pitchFamily="34" charset="0"/>
              </a:rPr>
              <a:t/>
            </a:r>
            <a:br>
              <a:rPr lang="es-CL" sz="2000" dirty="0">
                <a:latin typeface="Tahoma" panose="020B0604030504040204" pitchFamily="34" charset="0"/>
                <a:ea typeface="Tahoma" panose="020B0604030504040204" pitchFamily="34" charset="0"/>
                <a:cs typeface="Tahoma" panose="020B0604030504040204" pitchFamily="34" charset="0"/>
              </a:rPr>
            </a:br>
            <a:endParaRPr lang="es-CL"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66717166"/>
      </p:ext>
    </p:extLst>
  </p:cSld>
  <p:clrMapOvr>
    <a:masterClrMapping/>
  </p:clrMapOvr>
</p:sld>
</file>

<file path=ppt/theme/theme1.xml><?xml version="1.0" encoding="utf-8"?>
<a:theme xmlns:a="http://schemas.openxmlformats.org/drawingml/2006/main" name="Estela de condensación">
  <a:themeElements>
    <a:clrScheme name="Estela de condensación">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Estela de condensació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Estela de condensación</Template>
  <TotalTime>473</TotalTime>
  <Words>1166</Words>
  <Application>Microsoft Office PowerPoint</Application>
  <PresentationFormat>Panorámica</PresentationFormat>
  <Paragraphs>138</Paragraphs>
  <Slides>27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27</vt:i4>
      </vt:variant>
    </vt:vector>
  </HeadingPairs>
  <TitlesOfParts>
    <vt:vector size="38" baseType="lpstr">
      <vt:lpstr>Arial</vt:lpstr>
      <vt:lpstr>Baskerville Old Face</vt:lpstr>
      <vt:lpstr>Calibri</vt:lpstr>
      <vt:lpstr>Century Gothic</vt:lpstr>
      <vt:lpstr>Garamond</vt:lpstr>
      <vt:lpstr>Garamond,Italic</vt:lpstr>
      <vt:lpstr>Helv</vt:lpstr>
      <vt:lpstr>Symbol</vt:lpstr>
      <vt:lpstr>Tahoma</vt:lpstr>
      <vt:lpstr>Times New Roman</vt:lpstr>
      <vt:lpstr>Estela de condensación</vt:lpstr>
      <vt:lpstr>LA NOTA INFORMATIVA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Revise los antecedentes </vt:lpstr>
      <vt:lpstr>Presentación de PowerPoint</vt:lpstr>
      <vt:lpstr>Presentación de PowerPoint</vt:lpstr>
      <vt:lpstr>Compare </vt:lpstr>
      <vt:lpstr>Directo al grano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ovp constanzo</dc:creator>
  <cp:lastModifiedBy>Ivan Pizarro</cp:lastModifiedBy>
  <cp:revision>18</cp:revision>
  <dcterms:created xsi:type="dcterms:W3CDTF">2017-08-06T20:30:51Z</dcterms:created>
  <dcterms:modified xsi:type="dcterms:W3CDTF">2023-11-05T22:45:31Z</dcterms:modified>
</cp:coreProperties>
</file>