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2"/>
    <p:sldMasterId id="2147483791" r:id="rId3"/>
  </p:sldMasterIdLst>
  <p:notesMasterIdLst>
    <p:notesMasterId r:id="rId24"/>
  </p:notesMasterIdLst>
  <p:handoutMasterIdLst>
    <p:handoutMasterId r:id="rId25"/>
  </p:handoutMasterIdLst>
  <p:sldIdLst>
    <p:sldId id="315" r:id="rId4"/>
    <p:sldId id="316" r:id="rId5"/>
    <p:sldId id="332" r:id="rId6"/>
    <p:sldId id="333" r:id="rId7"/>
    <p:sldId id="326" r:id="rId8"/>
    <p:sldId id="319" r:id="rId9"/>
    <p:sldId id="322" r:id="rId10"/>
    <p:sldId id="325" r:id="rId11"/>
    <p:sldId id="317" r:id="rId12"/>
    <p:sldId id="335" r:id="rId13"/>
    <p:sldId id="330" r:id="rId14"/>
    <p:sldId id="327" r:id="rId15"/>
    <p:sldId id="329" r:id="rId16"/>
    <p:sldId id="328" r:id="rId17"/>
    <p:sldId id="341" r:id="rId18"/>
    <p:sldId id="340" r:id="rId19"/>
    <p:sldId id="324" r:id="rId20"/>
    <p:sldId id="323" r:id="rId21"/>
    <p:sldId id="339" r:id="rId22"/>
    <p:sldId id="342" r:id="rId23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00FF00"/>
    <a:srgbClr val="FF6600"/>
    <a:srgbClr val="FF0000"/>
    <a:srgbClr val="000058"/>
    <a:srgbClr val="1C1C1C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7491" autoAdjust="0"/>
  </p:normalViewPr>
  <p:slideViewPr>
    <p:cSldViewPr>
      <p:cViewPr varScale="1">
        <p:scale>
          <a:sx n="71" d="100"/>
          <a:sy n="71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4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0C8243A-710E-4523-A2E1-DBECD52024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994B3-8CA1-48A4-9B31-8B1B958A3D73}" type="datetimeFigureOut">
              <a:rPr lang="es-CL" smtClean="0"/>
              <a:pPr/>
              <a:t>06-08-2013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8A5AE-DFE1-425C-8784-787D2AAD9B6D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11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Y otra gran aplicación de la </a:t>
            </a:r>
            <a:r>
              <a:rPr lang="es-CL" dirty="0" err="1" smtClean="0"/>
              <a:t>biotecnologia</a:t>
            </a:r>
            <a:r>
              <a:rPr lang="es-CL" dirty="0" smtClean="0"/>
              <a:t>, que</a:t>
            </a:r>
            <a:r>
              <a:rPr lang="es-CL" baseline="0" dirty="0" smtClean="0"/>
              <a:t> se ha </a:t>
            </a:r>
            <a:r>
              <a:rPr lang="es-CL" baseline="0" dirty="0" err="1" smtClean="0"/>
              <a:t>implemetado</a:t>
            </a:r>
            <a:r>
              <a:rPr lang="es-CL" baseline="0" dirty="0" smtClean="0"/>
              <a:t> hace varios años, pero aun no se masifica ni se produce en grandes escalas es la </a:t>
            </a:r>
            <a:r>
              <a:rPr lang="es-CL" baseline="0" dirty="0" err="1" smtClean="0"/>
              <a:t>biolixiviacion</a:t>
            </a:r>
            <a:r>
              <a:rPr lang="es-CL" baseline="0" dirty="0" smtClean="0"/>
              <a:t>, proceso en el que distintas bacterias </a:t>
            </a:r>
            <a:r>
              <a:rPr lang="es-CL" baseline="0" dirty="0" err="1" smtClean="0"/>
              <a:t>actuan</a:t>
            </a:r>
            <a:r>
              <a:rPr lang="es-CL" baseline="0" dirty="0" smtClean="0"/>
              <a:t> sobre rocas con muy poca </a:t>
            </a:r>
            <a:r>
              <a:rPr lang="es-CL" baseline="0" dirty="0" err="1" smtClean="0"/>
              <a:t>concentracion</a:t>
            </a:r>
            <a:r>
              <a:rPr lang="es-CL" baseline="0" dirty="0" smtClean="0"/>
              <a:t> de cobre, estando este como sulfuro de cobre y liberando el cobre de forma pura para su posterior tratamiento.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b="0" u="none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2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9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A5AE-DFE1-425C-8784-787D2AAD9B6D}" type="slidenum">
              <a:rPr lang="es-CL" smtClean="0"/>
              <a:pPr/>
              <a:t>10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7"/>
          <p:cNvSpPr>
            <a:spLocks noChangeArrowheads="1"/>
          </p:cNvSpPr>
          <p:nvPr userDrawn="1"/>
        </p:nvSpPr>
        <p:spPr bwMode="auto">
          <a:xfrm>
            <a:off x="152400" y="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5" name="Oval 70"/>
          <p:cNvSpPr>
            <a:spLocks noChangeArrowheads="1"/>
          </p:cNvSpPr>
          <p:nvPr userDrawn="1"/>
        </p:nvSpPr>
        <p:spPr bwMode="auto">
          <a:xfrm>
            <a:off x="152400" y="533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6" name="Oval 73"/>
          <p:cNvSpPr>
            <a:spLocks noChangeArrowheads="1"/>
          </p:cNvSpPr>
          <p:nvPr userDrawn="1"/>
        </p:nvSpPr>
        <p:spPr bwMode="auto">
          <a:xfrm>
            <a:off x="152400" y="1066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" name="Oval 76"/>
          <p:cNvSpPr>
            <a:spLocks noChangeArrowheads="1"/>
          </p:cNvSpPr>
          <p:nvPr userDrawn="1"/>
        </p:nvSpPr>
        <p:spPr bwMode="auto">
          <a:xfrm>
            <a:off x="152400" y="1600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8" name="Oval 79"/>
          <p:cNvSpPr>
            <a:spLocks noChangeArrowheads="1"/>
          </p:cNvSpPr>
          <p:nvPr userDrawn="1"/>
        </p:nvSpPr>
        <p:spPr bwMode="auto">
          <a:xfrm>
            <a:off x="152400" y="2133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Oval 99"/>
          <p:cNvSpPr>
            <a:spLocks noChangeArrowheads="1"/>
          </p:cNvSpPr>
          <p:nvPr userDrawn="1"/>
        </p:nvSpPr>
        <p:spPr bwMode="auto">
          <a:xfrm>
            <a:off x="152400" y="2667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" name="Oval 101"/>
          <p:cNvSpPr>
            <a:spLocks noChangeArrowheads="1"/>
          </p:cNvSpPr>
          <p:nvPr userDrawn="1"/>
        </p:nvSpPr>
        <p:spPr bwMode="auto">
          <a:xfrm>
            <a:off x="152400" y="3200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1" name="Oval 103"/>
          <p:cNvSpPr>
            <a:spLocks noChangeArrowheads="1"/>
          </p:cNvSpPr>
          <p:nvPr userDrawn="1"/>
        </p:nvSpPr>
        <p:spPr bwMode="auto">
          <a:xfrm>
            <a:off x="152400" y="3733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Oval 105"/>
          <p:cNvSpPr>
            <a:spLocks noChangeArrowheads="1"/>
          </p:cNvSpPr>
          <p:nvPr userDrawn="1"/>
        </p:nvSpPr>
        <p:spPr bwMode="auto">
          <a:xfrm>
            <a:off x="15240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Oval 112"/>
          <p:cNvSpPr>
            <a:spLocks noChangeArrowheads="1"/>
          </p:cNvSpPr>
          <p:nvPr userDrawn="1"/>
        </p:nvSpPr>
        <p:spPr bwMode="auto">
          <a:xfrm>
            <a:off x="152400" y="4800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4" name="Oval 124"/>
          <p:cNvSpPr>
            <a:spLocks noChangeArrowheads="1"/>
          </p:cNvSpPr>
          <p:nvPr userDrawn="1"/>
        </p:nvSpPr>
        <p:spPr bwMode="auto">
          <a:xfrm>
            <a:off x="152400" y="5334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Oval 126"/>
          <p:cNvSpPr>
            <a:spLocks noChangeArrowheads="1"/>
          </p:cNvSpPr>
          <p:nvPr userDrawn="1"/>
        </p:nvSpPr>
        <p:spPr bwMode="auto">
          <a:xfrm>
            <a:off x="152400" y="5867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Oval 128"/>
          <p:cNvSpPr>
            <a:spLocks noChangeArrowheads="1"/>
          </p:cNvSpPr>
          <p:nvPr userDrawn="1"/>
        </p:nvSpPr>
        <p:spPr bwMode="auto">
          <a:xfrm>
            <a:off x="152400" y="6400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Rectangle 134"/>
          <p:cNvSpPr>
            <a:spLocks noChangeArrowheads="1"/>
          </p:cNvSpPr>
          <p:nvPr userDrawn="1"/>
        </p:nvSpPr>
        <p:spPr bwMode="auto">
          <a:xfrm>
            <a:off x="455613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  <a:alpha val="0"/>
                </a:srgbClr>
              </a:gs>
              <a:gs pos="50000">
                <a:srgbClr val="000066">
                  <a:alpha val="69000"/>
                </a:srgbClr>
              </a:gs>
              <a:gs pos="100000">
                <a:srgbClr val="000066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" name="Oval 68"/>
          <p:cNvSpPr>
            <a:spLocks noChangeArrowheads="1"/>
          </p:cNvSpPr>
          <p:nvPr userDrawn="1"/>
        </p:nvSpPr>
        <p:spPr bwMode="auto">
          <a:xfrm>
            <a:off x="1524000" y="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Oval 71"/>
          <p:cNvSpPr>
            <a:spLocks noChangeArrowheads="1"/>
          </p:cNvSpPr>
          <p:nvPr userDrawn="1"/>
        </p:nvSpPr>
        <p:spPr bwMode="auto">
          <a:xfrm>
            <a:off x="1524000" y="533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0" name="Oval 74"/>
          <p:cNvSpPr>
            <a:spLocks noChangeArrowheads="1"/>
          </p:cNvSpPr>
          <p:nvPr userDrawn="1"/>
        </p:nvSpPr>
        <p:spPr bwMode="auto">
          <a:xfrm>
            <a:off x="1524000" y="1066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Oval 77"/>
          <p:cNvSpPr>
            <a:spLocks noChangeArrowheads="1"/>
          </p:cNvSpPr>
          <p:nvPr userDrawn="1"/>
        </p:nvSpPr>
        <p:spPr bwMode="auto">
          <a:xfrm>
            <a:off x="1524000" y="1600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2" name="Oval 80"/>
          <p:cNvSpPr>
            <a:spLocks noChangeArrowheads="1"/>
          </p:cNvSpPr>
          <p:nvPr userDrawn="1"/>
        </p:nvSpPr>
        <p:spPr bwMode="auto">
          <a:xfrm>
            <a:off x="1524000" y="2133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Oval 100"/>
          <p:cNvSpPr>
            <a:spLocks noChangeArrowheads="1"/>
          </p:cNvSpPr>
          <p:nvPr userDrawn="1"/>
        </p:nvSpPr>
        <p:spPr bwMode="auto">
          <a:xfrm>
            <a:off x="1524000" y="2667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Oval 102"/>
          <p:cNvSpPr>
            <a:spLocks noChangeArrowheads="1"/>
          </p:cNvSpPr>
          <p:nvPr userDrawn="1"/>
        </p:nvSpPr>
        <p:spPr bwMode="auto">
          <a:xfrm>
            <a:off x="1524000" y="3200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Oval 104"/>
          <p:cNvSpPr>
            <a:spLocks noChangeArrowheads="1"/>
          </p:cNvSpPr>
          <p:nvPr userDrawn="1"/>
        </p:nvSpPr>
        <p:spPr bwMode="auto">
          <a:xfrm>
            <a:off x="1524000" y="3733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Oval 106"/>
          <p:cNvSpPr>
            <a:spLocks noChangeArrowheads="1"/>
          </p:cNvSpPr>
          <p:nvPr userDrawn="1"/>
        </p:nvSpPr>
        <p:spPr bwMode="auto">
          <a:xfrm>
            <a:off x="1524000" y="4267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Oval 113"/>
          <p:cNvSpPr>
            <a:spLocks noChangeArrowheads="1"/>
          </p:cNvSpPr>
          <p:nvPr userDrawn="1"/>
        </p:nvSpPr>
        <p:spPr bwMode="auto">
          <a:xfrm>
            <a:off x="1524000" y="4800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Oval 125"/>
          <p:cNvSpPr>
            <a:spLocks noChangeArrowheads="1"/>
          </p:cNvSpPr>
          <p:nvPr userDrawn="1"/>
        </p:nvSpPr>
        <p:spPr bwMode="auto">
          <a:xfrm>
            <a:off x="1524000" y="5334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Oval 127"/>
          <p:cNvSpPr>
            <a:spLocks noChangeArrowheads="1"/>
          </p:cNvSpPr>
          <p:nvPr userDrawn="1"/>
        </p:nvSpPr>
        <p:spPr bwMode="auto">
          <a:xfrm>
            <a:off x="1524000" y="5867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" name="Oval 129"/>
          <p:cNvSpPr>
            <a:spLocks noChangeArrowheads="1"/>
          </p:cNvSpPr>
          <p:nvPr userDrawn="1"/>
        </p:nvSpPr>
        <p:spPr bwMode="auto">
          <a:xfrm>
            <a:off x="1524000" y="6400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Rectangle 132"/>
          <p:cNvSpPr>
            <a:spLocks noChangeArrowheads="1"/>
          </p:cNvSpPr>
          <p:nvPr userDrawn="1"/>
        </p:nvSpPr>
        <p:spPr bwMode="auto">
          <a:xfrm>
            <a:off x="17526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Rectangle 133"/>
          <p:cNvSpPr>
            <a:spLocks noChangeArrowheads="1"/>
          </p:cNvSpPr>
          <p:nvPr userDrawn="1"/>
        </p:nvSpPr>
        <p:spPr bwMode="auto">
          <a:xfrm>
            <a:off x="304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Rectangle 162"/>
          <p:cNvSpPr>
            <a:spLocks noChangeArrowheads="1"/>
          </p:cNvSpPr>
          <p:nvPr userDrawn="1"/>
        </p:nvSpPr>
        <p:spPr bwMode="auto">
          <a:xfrm>
            <a:off x="9906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28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2514600" y="838200"/>
            <a:ext cx="5334000" cy="2241550"/>
          </a:xfr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</a:gradFill>
        </p:spPr>
        <p:txBody>
          <a:bodyPr/>
          <a:lstStyle>
            <a:lvl1pPr>
              <a:defRPr sz="4000">
                <a:solidFill>
                  <a:schemeClr val="tx1"/>
                </a:solidFill>
                <a:effectLst/>
              </a:defRPr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1628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14600" y="4191000"/>
            <a:ext cx="5791200" cy="1143000"/>
          </a:xfr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</a:gradFill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s-CL" smtClean="0"/>
              <a:t>Haga clic para modificar el estilo de subtítulo del patrón</a:t>
            </a:r>
            <a:endParaRPr lang="es-CL"/>
          </a:p>
        </p:txBody>
      </p:sp>
      <p:sp>
        <p:nvSpPr>
          <p:cNvPr id="34" name="Rectangle 13"/>
          <p:cNvSpPr>
            <a:spLocks noGrp="1" noChangeArrowheads="1"/>
          </p:cNvSpPr>
          <p:nvPr>
            <p:ph type="ftr" sz="quarter" idx="10"/>
          </p:nvPr>
        </p:nvSpPr>
        <p:spPr>
          <a:xfrm>
            <a:off x="4800600" y="6248400"/>
            <a:ext cx="1981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67600" y="6248400"/>
            <a:ext cx="1371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47B65-9ADB-4EAA-8017-87A5D970CEFD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36" name="Rectangle 12"/>
          <p:cNvSpPr>
            <a:spLocks noGrp="1" noChangeArrowheads="1"/>
          </p:cNvSpPr>
          <p:nvPr>
            <p:ph type="dt" sz="quarter" idx="12"/>
          </p:nvPr>
        </p:nvSpPr>
        <p:spPr>
          <a:xfrm>
            <a:off x="2209800" y="6248400"/>
            <a:ext cx="1828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CL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93C0F-19F7-42B2-A752-A95012FC2C8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67550" y="228600"/>
            <a:ext cx="1619250" cy="5638800"/>
          </a:xfrm>
        </p:spPr>
        <p:txBody>
          <a:bodyPr vert="eaVert"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4705350" cy="5638800"/>
          </a:xfrm>
        </p:spPr>
        <p:txBody>
          <a:bodyPr vert="eaVert"/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3329-5540-41A1-88DB-743477F249F8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147B65-9ADB-4EAA-8017-87A5D970CEFD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val 67"/>
          <p:cNvSpPr>
            <a:spLocks noChangeArrowheads="1"/>
          </p:cNvSpPr>
          <p:nvPr userDrawn="1"/>
        </p:nvSpPr>
        <p:spPr bwMode="auto">
          <a:xfrm>
            <a:off x="152400" y="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" name="Oval 70"/>
          <p:cNvSpPr>
            <a:spLocks noChangeArrowheads="1"/>
          </p:cNvSpPr>
          <p:nvPr userDrawn="1"/>
        </p:nvSpPr>
        <p:spPr bwMode="auto">
          <a:xfrm>
            <a:off x="152400" y="533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3" name="Oval 73"/>
          <p:cNvSpPr>
            <a:spLocks noChangeArrowheads="1"/>
          </p:cNvSpPr>
          <p:nvPr userDrawn="1"/>
        </p:nvSpPr>
        <p:spPr bwMode="auto">
          <a:xfrm>
            <a:off x="152400" y="1066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5" name="Oval 76"/>
          <p:cNvSpPr>
            <a:spLocks noChangeArrowheads="1"/>
          </p:cNvSpPr>
          <p:nvPr userDrawn="1"/>
        </p:nvSpPr>
        <p:spPr bwMode="auto">
          <a:xfrm>
            <a:off x="152400" y="1600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" name="Oval 79"/>
          <p:cNvSpPr>
            <a:spLocks noChangeArrowheads="1"/>
          </p:cNvSpPr>
          <p:nvPr userDrawn="1"/>
        </p:nvSpPr>
        <p:spPr bwMode="auto">
          <a:xfrm>
            <a:off x="152400" y="2133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7" name="Oval 99"/>
          <p:cNvSpPr>
            <a:spLocks noChangeArrowheads="1"/>
          </p:cNvSpPr>
          <p:nvPr userDrawn="1"/>
        </p:nvSpPr>
        <p:spPr bwMode="auto">
          <a:xfrm>
            <a:off x="152400" y="2667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" name="Oval 101"/>
          <p:cNvSpPr>
            <a:spLocks noChangeArrowheads="1"/>
          </p:cNvSpPr>
          <p:nvPr userDrawn="1"/>
        </p:nvSpPr>
        <p:spPr bwMode="auto">
          <a:xfrm>
            <a:off x="152400" y="3200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9" name="Oval 103"/>
          <p:cNvSpPr>
            <a:spLocks noChangeArrowheads="1"/>
          </p:cNvSpPr>
          <p:nvPr userDrawn="1"/>
        </p:nvSpPr>
        <p:spPr bwMode="auto">
          <a:xfrm>
            <a:off x="152400" y="3733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1" name="Oval 105"/>
          <p:cNvSpPr>
            <a:spLocks noChangeArrowheads="1"/>
          </p:cNvSpPr>
          <p:nvPr userDrawn="1"/>
        </p:nvSpPr>
        <p:spPr bwMode="auto">
          <a:xfrm>
            <a:off x="15240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3" name="Oval 112"/>
          <p:cNvSpPr>
            <a:spLocks noChangeArrowheads="1"/>
          </p:cNvSpPr>
          <p:nvPr userDrawn="1"/>
        </p:nvSpPr>
        <p:spPr bwMode="auto">
          <a:xfrm>
            <a:off x="152400" y="4800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4" name="Oval 124"/>
          <p:cNvSpPr>
            <a:spLocks noChangeArrowheads="1"/>
          </p:cNvSpPr>
          <p:nvPr userDrawn="1"/>
        </p:nvSpPr>
        <p:spPr bwMode="auto">
          <a:xfrm>
            <a:off x="152400" y="5334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5" name="Oval 126"/>
          <p:cNvSpPr>
            <a:spLocks noChangeArrowheads="1"/>
          </p:cNvSpPr>
          <p:nvPr userDrawn="1"/>
        </p:nvSpPr>
        <p:spPr bwMode="auto">
          <a:xfrm>
            <a:off x="152400" y="5867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6" name="Oval 128"/>
          <p:cNvSpPr>
            <a:spLocks noChangeArrowheads="1"/>
          </p:cNvSpPr>
          <p:nvPr userDrawn="1"/>
        </p:nvSpPr>
        <p:spPr bwMode="auto">
          <a:xfrm>
            <a:off x="152400" y="6400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7" name="Rectangle 134"/>
          <p:cNvSpPr>
            <a:spLocks noChangeArrowheads="1"/>
          </p:cNvSpPr>
          <p:nvPr userDrawn="1"/>
        </p:nvSpPr>
        <p:spPr bwMode="auto">
          <a:xfrm>
            <a:off x="455613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  <a:alpha val="0"/>
                </a:srgbClr>
              </a:gs>
              <a:gs pos="50000">
                <a:srgbClr val="000066">
                  <a:alpha val="69000"/>
                </a:srgbClr>
              </a:gs>
              <a:gs pos="100000">
                <a:srgbClr val="000066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8" name="Oval 68"/>
          <p:cNvSpPr>
            <a:spLocks noChangeArrowheads="1"/>
          </p:cNvSpPr>
          <p:nvPr userDrawn="1"/>
        </p:nvSpPr>
        <p:spPr bwMode="auto">
          <a:xfrm>
            <a:off x="1524000" y="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29" name="Oval 71"/>
          <p:cNvSpPr>
            <a:spLocks noChangeArrowheads="1"/>
          </p:cNvSpPr>
          <p:nvPr userDrawn="1"/>
        </p:nvSpPr>
        <p:spPr bwMode="auto">
          <a:xfrm>
            <a:off x="1524000" y="533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0" name="Oval 74"/>
          <p:cNvSpPr>
            <a:spLocks noChangeArrowheads="1"/>
          </p:cNvSpPr>
          <p:nvPr userDrawn="1"/>
        </p:nvSpPr>
        <p:spPr bwMode="auto">
          <a:xfrm>
            <a:off x="1524000" y="1066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1" name="Oval 77"/>
          <p:cNvSpPr>
            <a:spLocks noChangeArrowheads="1"/>
          </p:cNvSpPr>
          <p:nvPr userDrawn="1"/>
        </p:nvSpPr>
        <p:spPr bwMode="auto">
          <a:xfrm>
            <a:off x="1524000" y="1600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2" name="Oval 80"/>
          <p:cNvSpPr>
            <a:spLocks noChangeArrowheads="1"/>
          </p:cNvSpPr>
          <p:nvPr userDrawn="1"/>
        </p:nvSpPr>
        <p:spPr bwMode="auto">
          <a:xfrm>
            <a:off x="1524000" y="2133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3" name="Oval 100"/>
          <p:cNvSpPr>
            <a:spLocks noChangeArrowheads="1"/>
          </p:cNvSpPr>
          <p:nvPr userDrawn="1"/>
        </p:nvSpPr>
        <p:spPr bwMode="auto">
          <a:xfrm>
            <a:off x="1524000" y="2667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4" name="Oval 102"/>
          <p:cNvSpPr>
            <a:spLocks noChangeArrowheads="1"/>
          </p:cNvSpPr>
          <p:nvPr userDrawn="1"/>
        </p:nvSpPr>
        <p:spPr bwMode="auto">
          <a:xfrm>
            <a:off x="1524000" y="3200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5" name="Oval 104"/>
          <p:cNvSpPr>
            <a:spLocks noChangeArrowheads="1"/>
          </p:cNvSpPr>
          <p:nvPr userDrawn="1"/>
        </p:nvSpPr>
        <p:spPr bwMode="auto">
          <a:xfrm>
            <a:off x="1524000" y="3733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6" name="Oval 106"/>
          <p:cNvSpPr>
            <a:spLocks noChangeArrowheads="1"/>
          </p:cNvSpPr>
          <p:nvPr userDrawn="1"/>
        </p:nvSpPr>
        <p:spPr bwMode="auto">
          <a:xfrm>
            <a:off x="1524000" y="4267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7" name="Oval 113"/>
          <p:cNvSpPr>
            <a:spLocks noChangeArrowheads="1"/>
          </p:cNvSpPr>
          <p:nvPr userDrawn="1"/>
        </p:nvSpPr>
        <p:spPr bwMode="auto">
          <a:xfrm>
            <a:off x="1524000" y="4800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8" name="Oval 125"/>
          <p:cNvSpPr>
            <a:spLocks noChangeArrowheads="1"/>
          </p:cNvSpPr>
          <p:nvPr userDrawn="1"/>
        </p:nvSpPr>
        <p:spPr bwMode="auto">
          <a:xfrm>
            <a:off x="1524000" y="5334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39" name="Oval 127"/>
          <p:cNvSpPr>
            <a:spLocks noChangeArrowheads="1"/>
          </p:cNvSpPr>
          <p:nvPr userDrawn="1"/>
        </p:nvSpPr>
        <p:spPr bwMode="auto">
          <a:xfrm>
            <a:off x="1524000" y="5867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0" name="Oval 129"/>
          <p:cNvSpPr>
            <a:spLocks noChangeArrowheads="1"/>
          </p:cNvSpPr>
          <p:nvPr userDrawn="1"/>
        </p:nvSpPr>
        <p:spPr bwMode="auto">
          <a:xfrm>
            <a:off x="1524000" y="6400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1" name="Rectangle 132"/>
          <p:cNvSpPr>
            <a:spLocks noChangeArrowheads="1"/>
          </p:cNvSpPr>
          <p:nvPr userDrawn="1"/>
        </p:nvSpPr>
        <p:spPr bwMode="auto">
          <a:xfrm>
            <a:off x="17526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2" name="Rectangle 133"/>
          <p:cNvSpPr>
            <a:spLocks noChangeArrowheads="1"/>
          </p:cNvSpPr>
          <p:nvPr userDrawn="1"/>
        </p:nvSpPr>
        <p:spPr bwMode="auto">
          <a:xfrm>
            <a:off x="304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angle 162"/>
          <p:cNvSpPr>
            <a:spLocks noChangeArrowheads="1"/>
          </p:cNvSpPr>
          <p:nvPr userDrawn="1"/>
        </p:nvSpPr>
        <p:spPr bwMode="auto">
          <a:xfrm>
            <a:off x="9906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C44716-AB6C-437A-8FA2-99EFBCC5D34F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02E88CB-F107-43DB-9191-5154D253110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0109CE-DAC8-406B-B28D-36BE620E8093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DC31E6-A63B-4851-9040-DD6F1C336F25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2527E7-ED48-4947-884B-39BD9BA147EC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A9E9C9-01D4-45AA-95DA-9870D1A39C29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B16D20-FE0F-4999-AD5F-DE977060C243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44716-AB6C-437A-8FA2-99EFBCC5D34F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8A99B8-D43D-4881-B006-BEF9A6C2F00A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493C0F-19F7-42B2-A752-A95012FC2C8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993329-5540-41A1-88DB-743477F249F8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88CB-F107-43DB-9191-5154D253110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24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124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09CE-DAC8-406B-B28D-36BE620E8093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C31E6-A63B-4851-9040-DD6F1C336F25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27E7-ED48-4947-884B-39BD9BA147EC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9E9C9-01D4-45AA-95DA-9870D1A39C29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16D20-FE0F-4999-AD5F-DE977060C243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CL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A99B8-D43D-4881-B006-BEF9A6C2F00A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6477000" cy="1139825"/>
          </a:xfrm>
          <a:prstGeom prst="rect">
            <a:avLst/>
          </a:prstGeom>
          <a:gradFill rotWithShape="1">
            <a:gsLst>
              <a:gs pos="0">
                <a:srgbClr val="DDDDDD">
                  <a:alpha val="48000"/>
                </a:srgbClr>
              </a:gs>
              <a:gs pos="100000">
                <a:srgbClr val="DDDDDD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cambiar el estilo de título	</a:t>
            </a:r>
          </a:p>
        </p:txBody>
      </p:sp>
      <p:sp>
        <p:nvSpPr>
          <p:cNvPr id="1618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00800" cy="4267200"/>
          </a:xfrm>
          <a:prstGeom prst="rect">
            <a:avLst/>
          </a:prstGeom>
          <a:gradFill rotWithShape="1">
            <a:gsLst>
              <a:gs pos="0">
                <a:srgbClr val="DDDDDD">
                  <a:alpha val="53999"/>
                </a:srgbClr>
              </a:gs>
              <a:gs pos="100000">
                <a:srgbClr val="DDDDDD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1618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62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18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618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8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42A0DA-BE8E-4E30-BBC6-7C3F41205FD0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61935" name="Oval 143"/>
          <p:cNvSpPr>
            <a:spLocks noChangeArrowheads="1"/>
          </p:cNvSpPr>
          <p:nvPr/>
        </p:nvSpPr>
        <p:spPr bwMode="auto">
          <a:xfrm>
            <a:off x="152400" y="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36" name="Oval 144"/>
          <p:cNvSpPr>
            <a:spLocks noChangeArrowheads="1"/>
          </p:cNvSpPr>
          <p:nvPr/>
        </p:nvSpPr>
        <p:spPr bwMode="auto">
          <a:xfrm>
            <a:off x="152400" y="533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37" name="Oval 145"/>
          <p:cNvSpPr>
            <a:spLocks noChangeArrowheads="1"/>
          </p:cNvSpPr>
          <p:nvPr/>
        </p:nvSpPr>
        <p:spPr bwMode="auto">
          <a:xfrm>
            <a:off x="152400" y="1066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38" name="Oval 146"/>
          <p:cNvSpPr>
            <a:spLocks noChangeArrowheads="1"/>
          </p:cNvSpPr>
          <p:nvPr/>
        </p:nvSpPr>
        <p:spPr bwMode="auto">
          <a:xfrm>
            <a:off x="152400" y="1600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39" name="Oval 147"/>
          <p:cNvSpPr>
            <a:spLocks noChangeArrowheads="1"/>
          </p:cNvSpPr>
          <p:nvPr/>
        </p:nvSpPr>
        <p:spPr bwMode="auto">
          <a:xfrm>
            <a:off x="152400" y="2133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0" name="Oval 148"/>
          <p:cNvSpPr>
            <a:spLocks noChangeArrowheads="1"/>
          </p:cNvSpPr>
          <p:nvPr/>
        </p:nvSpPr>
        <p:spPr bwMode="auto">
          <a:xfrm>
            <a:off x="152400" y="2667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1" name="Oval 149"/>
          <p:cNvSpPr>
            <a:spLocks noChangeArrowheads="1"/>
          </p:cNvSpPr>
          <p:nvPr/>
        </p:nvSpPr>
        <p:spPr bwMode="auto">
          <a:xfrm>
            <a:off x="152400" y="3200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2" name="Oval 150"/>
          <p:cNvSpPr>
            <a:spLocks noChangeArrowheads="1"/>
          </p:cNvSpPr>
          <p:nvPr/>
        </p:nvSpPr>
        <p:spPr bwMode="auto">
          <a:xfrm>
            <a:off x="152400" y="3733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3" name="Oval 151"/>
          <p:cNvSpPr>
            <a:spLocks noChangeArrowheads="1"/>
          </p:cNvSpPr>
          <p:nvPr/>
        </p:nvSpPr>
        <p:spPr bwMode="auto">
          <a:xfrm>
            <a:off x="152400" y="42672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4" name="Oval 152"/>
          <p:cNvSpPr>
            <a:spLocks noChangeArrowheads="1"/>
          </p:cNvSpPr>
          <p:nvPr/>
        </p:nvSpPr>
        <p:spPr bwMode="auto">
          <a:xfrm>
            <a:off x="152400" y="48006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5" name="Oval 153"/>
          <p:cNvSpPr>
            <a:spLocks noChangeArrowheads="1"/>
          </p:cNvSpPr>
          <p:nvPr/>
        </p:nvSpPr>
        <p:spPr bwMode="auto">
          <a:xfrm>
            <a:off x="152400" y="53340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6" name="Oval 154"/>
          <p:cNvSpPr>
            <a:spLocks noChangeArrowheads="1"/>
          </p:cNvSpPr>
          <p:nvPr/>
        </p:nvSpPr>
        <p:spPr bwMode="auto">
          <a:xfrm>
            <a:off x="152400" y="58674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7" name="Oval 155"/>
          <p:cNvSpPr>
            <a:spLocks noChangeArrowheads="1"/>
          </p:cNvSpPr>
          <p:nvPr/>
        </p:nvSpPr>
        <p:spPr bwMode="auto">
          <a:xfrm>
            <a:off x="152400" y="6400800"/>
            <a:ext cx="457200" cy="457200"/>
          </a:xfrm>
          <a:prstGeom prst="ellipse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</a:srgbClr>
              </a:gs>
              <a:gs pos="100000">
                <a:srgbClr val="000080">
                  <a:alpha val="97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8" name="Rectangle 156"/>
          <p:cNvSpPr>
            <a:spLocks noChangeArrowheads="1"/>
          </p:cNvSpPr>
          <p:nvPr/>
        </p:nvSpPr>
        <p:spPr bwMode="auto">
          <a:xfrm>
            <a:off x="455613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shade val="0"/>
                  <a:invGamma/>
                  <a:alpha val="0"/>
                </a:srgbClr>
              </a:gs>
              <a:gs pos="50000">
                <a:srgbClr val="000066">
                  <a:alpha val="69000"/>
                </a:srgbClr>
              </a:gs>
              <a:gs pos="100000">
                <a:srgbClr val="000066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49" name="Oval 157"/>
          <p:cNvSpPr>
            <a:spLocks noChangeArrowheads="1"/>
          </p:cNvSpPr>
          <p:nvPr/>
        </p:nvSpPr>
        <p:spPr bwMode="auto">
          <a:xfrm>
            <a:off x="1524000" y="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0" name="Oval 158"/>
          <p:cNvSpPr>
            <a:spLocks noChangeArrowheads="1"/>
          </p:cNvSpPr>
          <p:nvPr/>
        </p:nvSpPr>
        <p:spPr bwMode="auto">
          <a:xfrm>
            <a:off x="1524000" y="533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1" name="Oval 159"/>
          <p:cNvSpPr>
            <a:spLocks noChangeArrowheads="1"/>
          </p:cNvSpPr>
          <p:nvPr/>
        </p:nvSpPr>
        <p:spPr bwMode="auto">
          <a:xfrm>
            <a:off x="1524000" y="1066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2" name="Oval 160"/>
          <p:cNvSpPr>
            <a:spLocks noChangeArrowheads="1"/>
          </p:cNvSpPr>
          <p:nvPr/>
        </p:nvSpPr>
        <p:spPr bwMode="auto">
          <a:xfrm>
            <a:off x="1524000" y="1600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3" name="Oval 161"/>
          <p:cNvSpPr>
            <a:spLocks noChangeArrowheads="1"/>
          </p:cNvSpPr>
          <p:nvPr/>
        </p:nvSpPr>
        <p:spPr bwMode="auto">
          <a:xfrm>
            <a:off x="1524000" y="2133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4" name="Oval 162"/>
          <p:cNvSpPr>
            <a:spLocks noChangeArrowheads="1"/>
          </p:cNvSpPr>
          <p:nvPr/>
        </p:nvSpPr>
        <p:spPr bwMode="auto">
          <a:xfrm>
            <a:off x="1524000" y="2667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5" name="Oval 163"/>
          <p:cNvSpPr>
            <a:spLocks noChangeArrowheads="1"/>
          </p:cNvSpPr>
          <p:nvPr/>
        </p:nvSpPr>
        <p:spPr bwMode="auto">
          <a:xfrm>
            <a:off x="1524000" y="3200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6" name="Oval 164"/>
          <p:cNvSpPr>
            <a:spLocks noChangeArrowheads="1"/>
          </p:cNvSpPr>
          <p:nvPr/>
        </p:nvSpPr>
        <p:spPr bwMode="auto">
          <a:xfrm>
            <a:off x="1524000" y="3733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7" name="Oval 165"/>
          <p:cNvSpPr>
            <a:spLocks noChangeArrowheads="1"/>
          </p:cNvSpPr>
          <p:nvPr/>
        </p:nvSpPr>
        <p:spPr bwMode="auto">
          <a:xfrm>
            <a:off x="1524000" y="4267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8" name="Oval 166"/>
          <p:cNvSpPr>
            <a:spLocks noChangeArrowheads="1"/>
          </p:cNvSpPr>
          <p:nvPr/>
        </p:nvSpPr>
        <p:spPr bwMode="auto">
          <a:xfrm>
            <a:off x="1524000" y="4800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59" name="Oval 167"/>
          <p:cNvSpPr>
            <a:spLocks noChangeArrowheads="1"/>
          </p:cNvSpPr>
          <p:nvPr/>
        </p:nvSpPr>
        <p:spPr bwMode="auto">
          <a:xfrm>
            <a:off x="1524000" y="53340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0" name="Oval 168"/>
          <p:cNvSpPr>
            <a:spLocks noChangeArrowheads="1"/>
          </p:cNvSpPr>
          <p:nvPr/>
        </p:nvSpPr>
        <p:spPr bwMode="auto">
          <a:xfrm>
            <a:off x="1524000" y="5867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1" name="Oval 169"/>
          <p:cNvSpPr>
            <a:spLocks noChangeArrowheads="1"/>
          </p:cNvSpPr>
          <p:nvPr/>
        </p:nvSpPr>
        <p:spPr bwMode="auto">
          <a:xfrm>
            <a:off x="1524000" y="64008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97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2" name="Rectangle 170"/>
          <p:cNvSpPr>
            <a:spLocks noChangeArrowheads="1"/>
          </p:cNvSpPr>
          <p:nvPr/>
        </p:nvSpPr>
        <p:spPr bwMode="auto">
          <a:xfrm>
            <a:off x="17526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3" name="Rectangle 171"/>
          <p:cNvSpPr>
            <a:spLocks noChangeArrowheads="1"/>
          </p:cNvSpPr>
          <p:nvPr/>
        </p:nvSpPr>
        <p:spPr bwMode="auto">
          <a:xfrm>
            <a:off x="304800" y="0"/>
            <a:ext cx="762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61964" name="Rectangle 172"/>
          <p:cNvSpPr>
            <a:spLocks noChangeArrowheads="1"/>
          </p:cNvSpPr>
          <p:nvPr/>
        </p:nvSpPr>
        <p:spPr bwMode="auto">
          <a:xfrm>
            <a:off x="990600" y="0"/>
            <a:ext cx="152400" cy="6858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tint val="0"/>
                  <a:invGamma/>
                  <a:alpha val="0"/>
                </a:srgbClr>
              </a:gs>
              <a:gs pos="50000">
                <a:srgbClr val="000080">
                  <a:alpha val="59000"/>
                </a:srgbClr>
              </a:gs>
              <a:gs pos="100000">
                <a:srgbClr val="000080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1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5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1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1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1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19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1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19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1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9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1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19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1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1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1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1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1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1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61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0.15 -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1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33333E-6 L -0.15 -3.3333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1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0.15 -4.44444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1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4.44444E-6 L -0.15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1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0.15 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4.44444E-6 L -0.15 4.44444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1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0.15 3.33333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1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3.33333E-6 L -0.15 3.33333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1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35" grpId="0" animBg="1"/>
      <p:bldP spid="161936" grpId="0" animBg="1"/>
      <p:bldP spid="161937" grpId="0" animBg="1"/>
      <p:bldP spid="161938" grpId="0" animBg="1"/>
      <p:bldP spid="161939" grpId="0" animBg="1"/>
      <p:bldP spid="161940" grpId="0" animBg="1"/>
      <p:bldP spid="161941" grpId="0" animBg="1"/>
      <p:bldP spid="161942" grpId="0" animBg="1"/>
      <p:bldP spid="161943" grpId="0" animBg="1"/>
      <p:bldP spid="161944" grpId="0" animBg="1"/>
      <p:bldP spid="161945" grpId="0" animBg="1"/>
      <p:bldP spid="161946" grpId="0" animBg="1"/>
      <p:bldP spid="161947" grpId="0" animBg="1"/>
      <p:bldP spid="161949" grpId="0" animBg="1"/>
      <p:bldP spid="161950" grpId="0" animBg="1"/>
      <p:bldP spid="161951" grpId="0" animBg="1"/>
      <p:bldP spid="161952" grpId="0" animBg="1"/>
      <p:bldP spid="161953" grpId="0" animBg="1"/>
      <p:bldP spid="161954" grpId="0" animBg="1"/>
      <p:bldP spid="161955" grpId="0" animBg="1"/>
      <p:bldP spid="161956" grpId="0" animBg="1"/>
      <p:bldP spid="161957" grpId="0" animBg="1"/>
      <p:bldP spid="161958" grpId="0" animBg="1"/>
      <p:bldP spid="161959" grpId="0" animBg="1"/>
      <p:bldP spid="161960" grpId="0" animBg="1"/>
      <p:bldP spid="161961" grpId="0" animBg="1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B42A0DA-BE8E-4E30-BBC6-7C3F41205FD0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med" advClick="0" advTm="5000"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514600" y="1187450"/>
            <a:ext cx="5334000" cy="2241550"/>
          </a:xfrm>
        </p:spPr>
        <p:txBody>
          <a:bodyPr/>
          <a:lstStyle/>
          <a:p>
            <a:pPr eaLnBrk="1" hangingPunct="1">
              <a:defRPr/>
            </a:pPr>
            <a:r>
              <a:rPr lang="es-ES" sz="5400" dirty="0" smtClean="0"/>
              <a:t>Biotecnología</a:t>
            </a:r>
          </a:p>
        </p:txBody>
      </p:sp>
      <p:sp>
        <p:nvSpPr>
          <p:cNvPr id="180234" name="Rectangle 10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smtClean="0"/>
              <a:t>Pecha kucha| José Ruiz| Español 2</a:t>
            </a: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C:\Users\jona\Desktop\antiossidanti-naturali-come-assumerli_e80441aefa582b5625ab957eea1a16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396552" y="0"/>
            <a:ext cx="1006459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5362" name="Picture 2" descr="C:\Users\jona\Desktop\W0200908166143490233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-49695" y="0"/>
            <a:ext cx="91936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2290" name="Picture 2" descr="C:\Users\jona\Desktop\monsan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87624" y="0"/>
            <a:ext cx="7499350" cy="2977354"/>
          </a:xfrm>
          <a:prstGeom prst="rect">
            <a:avLst/>
          </a:prstGeom>
          <a:noFill/>
        </p:spPr>
      </p:pic>
      <p:pic>
        <p:nvPicPr>
          <p:cNvPr id="11266" name="Picture 2" descr="http://www.ecoportal.net/var/ecoportal_net/storage/images/objetos_relacionados/335_5_3/1381184-1-esl-ES/335_5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924944"/>
            <a:ext cx="5558389" cy="393305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338" name="Picture 2" descr="C:\Users\jona\Desktop\transgenicos-1170x7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 descr="C:\Users\jona\Desktop\size1_57390_mons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Fermentación. </a:t>
            </a:r>
            <a:endParaRPr lang="es-CL" dirty="0"/>
          </a:p>
        </p:txBody>
      </p:sp>
      <p:pic>
        <p:nvPicPr>
          <p:cNvPr id="6146" name="Picture 2" descr="C:\Users\jona\Desktop\fermentacion 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6" name="Picture 4" descr="C:\Users\jona\Desktop\imagenes biotec\304555-2000x114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5" name="Picture 3" descr="C:\Users\jona\Desktop\3.1.4_fungi_2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689" y="3933056"/>
            <a:ext cx="3765311" cy="29249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C:\Users\jona\Desktop\el-teniente-1024x66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C:\Users\jona\Desktop\B5A754BD-8543-4D1A-A66F-F887F4FFF77D_mw1024_n_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33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gray">
          <a:xfrm>
            <a:off x="1907704" y="1412776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CL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>
            <a:off x="2051720" y="476672"/>
            <a:ext cx="5328592" cy="7920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alpha val="99001"/>
                </a:schemeClr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>
                  <a:alpha val="99001"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3600" dirty="0" smtClean="0"/>
              <a:t>Biotecnología.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51520" y="3789040"/>
            <a:ext cx="1579563" cy="2070100"/>
            <a:chOff x="576" y="2476"/>
            <a:chExt cx="995" cy="1304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03433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03434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sp>
            <p:nvSpPr>
              <p:cNvPr id="103435" name="Text Box 11"/>
              <p:cNvSpPr txBox="1">
                <a:spLocks noChangeArrowheads="1"/>
              </p:cNvSpPr>
              <p:nvPr/>
            </p:nvSpPr>
            <p:spPr bwMode="gray">
              <a:xfrm>
                <a:off x="669" y="2244"/>
                <a:ext cx="1147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Medicina</a:t>
                </a:r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343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L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526337" y="3717032"/>
            <a:ext cx="1617663" cy="2070100"/>
            <a:chOff x="1776" y="2476"/>
            <a:chExt cx="1019" cy="1304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103439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3440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03441" name="Text Box 17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iorremediación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3442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L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995936" y="3861048"/>
            <a:ext cx="1631950" cy="2114550"/>
            <a:chOff x="3072" y="2448"/>
            <a:chExt cx="1028" cy="1332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03445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103446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03447" name="Text Box 23"/>
            <p:cNvSpPr txBox="1">
              <a:spLocks noChangeArrowheads="1"/>
            </p:cNvSpPr>
            <p:nvPr/>
          </p:nvSpPr>
          <p:spPr bwMode="gray">
            <a:xfrm>
              <a:off x="3120" y="290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</a:t>
              </a:r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ndustria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3448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L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724128" y="3789040"/>
            <a:ext cx="1579563" cy="2114550"/>
            <a:chOff x="4272" y="2448"/>
            <a:chExt cx="995" cy="1332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965"/>
              <a:chOff x="2400" y="1488"/>
              <a:chExt cx="1152" cy="1152"/>
            </a:xfrm>
          </p:grpSpPr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103452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CL"/>
                </a:p>
              </p:txBody>
            </p:sp>
            <p:sp>
              <p:nvSpPr>
                <p:cNvPr id="103453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L"/>
                </a:p>
              </p:txBody>
            </p:sp>
          </p:grpSp>
          <p:sp>
            <p:nvSpPr>
              <p:cNvPr id="103454" name="Text Box 30"/>
              <p:cNvSpPr txBox="1">
                <a:spLocks noChangeArrowheads="1"/>
              </p:cNvSpPr>
              <p:nvPr/>
            </p:nvSpPr>
            <p:spPr bwMode="gray">
              <a:xfrm>
                <a:off x="2526" y="2025"/>
                <a:ext cx="870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b="1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Minería</a:t>
                </a:r>
                <a:r>
                  <a:rPr lang="en-US" sz="2000" b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endPara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103455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L"/>
            </a:p>
          </p:txBody>
        </p:sp>
      </p:grpSp>
      <p:grpSp>
        <p:nvGrpSpPr>
          <p:cNvPr id="34" name="Group 13"/>
          <p:cNvGrpSpPr>
            <a:grpSpLocks/>
          </p:cNvGrpSpPr>
          <p:nvPr/>
        </p:nvGrpSpPr>
        <p:grpSpPr bwMode="auto">
          <a:xfrm>
            <a:off x="2123728" y="3789040"/>
            <a:ext cx="1617663" cy="2070100"/>
            <a:chOff x="1776" y="2476"/>
            <a:chExt cx="1019" cy="1304"/>
          </a:xfrm>
        </p:grpSpPr>
        <p:grpSp>
          <p:nvGrpSpPr>
            <p:cNvPr id="35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38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CL"/>
              </a:p>
            </p:txBody>
          </p:sp>
          <p:sp>
            <p:nvSpPr>
              <p:cNvPr id="39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36" name="Text Box 17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r>
                <a:rPr lang="en-US" sz="2000" b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gricultura</a:t>
              </a:r>
              <a:endPara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7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CL"/>
            </a:p>
          </p:txBody>
        </p:sp>
      </p:grpSp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C:\Users\jona\Desktop\col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788024" y="2564904"/>
            <a:ext cx="391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Veterinaria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04048" y="90872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Genética </a:t>
            </a:r>
          </a:p>
          <a:p>
            <a:pPr algn="ctr"/>
            <a:endParaRPr lang="es-E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99992" y="0"/>
            <a:ext cx="4108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Bioquímica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836712"/>
            <a:ext cx="4031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Agronomía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9552" y="2420888"/>
            <a:ext cx="332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Virología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11560" y="0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Biología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23528" y="1556792"/>
            <a:ext cx="3108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Química </a:t>
            </a:r>
            <a:endParaRPr lang="es-E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99992" y="1700808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Ingeniería </a:t>
            </a:r>
            <a:endParaRPr lang="es-C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83568" y="3789040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Farmacia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4932040" y="3861048"/>
            <a:ext cx="3377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Medicina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23528" y="4797152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Microbiología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419903" y="4941168"/>
            <a:ext cx="3724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Alimentos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39552" y="5934670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Minería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635896" y="5934670"/>
            <a:ext cx="5840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Biorremediación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4" grpId="1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7498080" cy="1143000"/>
          </a:xfrm>
        </p:spPr>
        <p:txBody>
          <a:bodyPr/>
          <a:lstStyle/>
          <a:p>
            <a:pPr algn="ctr"/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1786624" y="2060848"/>
            <a:ext cx="66738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Muchas gracias.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7410" name="Picture 2" descr="C:\Users\jona\Desktop\first-view-STm-HD6-net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9458" name="Picture 2" descr="C:\Users\jona\Desktop\fondo_hd_43_neurona_3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 descr="C:\Users\jona\Desktop\metodo laboratory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C:\Users\jona\Desktop\E70090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Insulina.</a:t>
            </a:r>
            <a:endParaRPr lang="es-CL" dirty="0"/>
          </a:p>
        </p:txBody>
      </p:sp>
      <p:pic>
        <p:nvPicPr>
          <p:cNvPr id="7170" name="Picture 2" descr="C:\Users\jona\Desktop\am_79224_4560040_9692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5656" y="1063542"/>
            <a:ext cx="6906393" cy="51848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2" name="Picture 2" descr="C:\Users\jona\Desktop\Pinky y Cerebro-958018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C:\Users\jona\Desktop\20121112NachhaltigkeitPI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1933205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78A73D-5C22-4C9C-8132-7BE4C4EEBC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123</Words>
  <Application>Microsoft Office PowerPoint</Application>
  <PresentationFormat>Presentación en pantalla (4:3)</PresentationFormat>
  <Paragraphs>46</Paragraphs>
  <Slides>20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TS101933205</vt:lpstr>
      <vt:lpstr>Solsticio</vt:lpstr>
      <vt:lpstr>Biotecnología</vt:lpstr>
      <vt:lpstr>Diapositiva 2</vt:lpstr>
      <vt:lpstr>Diapositiva 3</vt:lpstr>
      <vt:lpstr>Diapositiva 4</vt:lpstr>
      <vt:lpstr>Diapositiva 5</vt:lpstr>
      <vt:lpstr>Diapositiva 6</vt:lpstr>
      <vt:lpstr>Insulina.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Fermentación. 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Biotecnología</dc:title>
  <dc:creator>jona</dc:creator>
  <cp:lastModifiedBy>jona</cp:lastModifiedBy>
  <cp:revision>56</cp:revision>
  <dcterms:created xsi:type="dcterms:W3CDTF">2013-08-04T22:22:24Z</dcterms:created>
  <dcterms:modified xsi:type="dcterms:W3CDTF">2013-08-06T17:57:06Z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TC019332059991</vt:lpwstr>
  </property>
</Properties>
</file>