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0" r:id="rId3"/>
    <p:sldId id="295" r:id="rId4"/>
    <p:sldId id="256" r:id="rId5"/>
    <p:sldId id="278" r:id="rId6"/>
    <p:sldId id="281" r:id="rId7"/>
    <p:sldId id="282" r:id="rId8"/>
    <p:sldId id="279" r:id="rId9"/>
    <p:sldId id="280" r:id="rId10"/>
    <p:sldId id="291" r:id="rId11"/>
    <p:sldId id="285" r:id="rId12"/>
    <p:sldId id="286" r:id="rId13"/>
    <p:sldId id="287" r:id="rId14"/>
    <p:sldId id="288" r:id="rId15"/>
    <p:sldId id="289" r:id="rId16"/>
    <p:sldId id="283" r:id="rId17"/>
    <p:sldId id="284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E22"/>
    <a:srgbClr val="00FF00"/>
    <a:srgbClr val="FF3300"/>
    <a:srgbClr val="DE12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EB01-F572-4AC4-92A1-757E351165F7}" type="datetimeFigureOut">
              <a:rPr lang="es-CL" smtClean="0"/>
              <a:pPr/>
              <a:t>05-08-2013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E448-5DC6-4F4B-9792-1C6A9CA0A47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8434" name="Picture 2" descr="http://www.acee.cl/sites/all/modules/achee_contenido/images/ampolleta_pr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033264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635896" y="1844824"/>
            <a:ext cx="5307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EFICIENCIA ENERGÉTICA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11960" y="3068960"/>
            <a:ext cx="389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Andrés Pavez Jiménez</a:t>
            </a:r>
            <a:endParaRPr lang="es-CL" sz="32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04.olx.cl/ui/20/80/11/1338589833_389427911_1-Fotos-de--estufa-a-gas-tro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764704"/>
            <a:ext cx="7632848" cy="564830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499992" y="357301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Mejora la </a:t>
            </a:r>
            <a:r>
              <a:rPr lang="es-ES" sz="5400" b="1" dirty="0" smtClean="0">
                <a:solidFill>
                  <a:srgbClr val="FF3300"/>
                </a:solidFill>
              </a:rPr>
              <a:t>aislación térmica</a:t>
            </a:r>
            <a:endParaRPr lang="es-CL" sz="5400" b="1" dirty="0">
              <a:solidFill>
                <a:srgbClr val="FF3300"/>
              </a:solidFill>
            </a:endParaRPr>
          </a:p>
        </p:txBody>
      </p:sp>
      <p:cxnSp>
        <p:nvCxnSpPr>
          <p:cNvPr id="7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572000" y="76470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36AE22"/>
                </a:solidFill>
              </a:rPr>
              <a:t>Dimensiona</a:t>
            </a:r>
          </a:p>
          <a:p>
            <a:pPr algn="ctr"/>
            <a:r>
              <a:rPr lang="es-ES" sz="5400" b="1" dirty="0" smtClean="0"/>
              <a:t>tu consumo</a:t>
            </a:r>
            <a:endParaRPr lang="es-CL" sz="5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 descr="http://2.fimagenes.com/i/4/9/ab/412_98266_5470216_623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7544" y="2636912"/>
            <a:ext cx="383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3">
                    <a:lumMod val="50000"/>
                  </a:schemeClr>
                </a:solidFill>
              </a:rPr>
              <a:t>Pinta tu casa</a:t>
            </a:r>
            <a:endParaRPr lang="es-CL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501008"/>
            <a:ext cx="3124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3">
                    <a:lumMod val="50000"/>
                  </a:schemeClr>
                </a:solidFill>
              </a:rPr>
              <a:t>de colores</a:t>
            </a:r>
            <a:endParaRPr lang="es-CL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4365104"/>
            <a:ext cx="3195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/>
              <a:t>CLAROS</a:t>
            </a:r>
            <a:endParaRPr lang="es-CL" sz="7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8" name="Picture 4" descr="http://www.mundosimpson.com.ar/galerias/simpsons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7200800" cy="354907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987824" y="692696"/>
            <a:ext cx="345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/>
              <a:t>Reúnete en</a:t>
            </a:r>
            <a:endParaRPr lang="es-CL" sz="5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555776" y="1700808"/>
            <a:ext cx="4425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b="1" dirty="0" smtClean="0">
                <a:solidFill>
                  <a:schemeClr val="accent5"/>
                </a:solidFill>
                <a:latin typeface="+mj-lt"/>
              </a:rPr>
              <a:t>FAMILIA</a:t>
            </a:r>
            <a:endParaRPr lang="es-CL" sz="96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http://www.acee.cl/sites/default/files/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1859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332656"/>
            <a:ext cx="276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En la cocina…</a:t>
            </a:r>
            <a:endParaRPr lang="es-CL"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23528" y="836712"/>
            <a:ext cx="3618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FFFF00"/>
                </a:solidFill>
              </a:rPr>
              <a:t>Ollas tapadas</a:t>
            </a:r>
          </a:p>
          <a:p>
            <a:r>
              <a:rPr lang="es-ES" sz="4800" b="1" dirty="0" smtClean="0">
                <a:solidFill>
                  <a:srgbClr val="FFFF00"/>
                </a:solidFill>
              </a:rPr>
              <a:t>Llama justa</a:t>
            </a:r>
            <a:endParaRPr lang="es-C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20" name="Picture 4" descr="http://img.archiexpo.es/images_ae/photo-g/lampara-de-escritorio-led-para-oficinas-63863-204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708326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195736" y="2348880"/>
            <a:ext cx="6363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/>
              <a:t>Ilumina </a:t>
            </a:r>
            <a:r>
              <a:rPr lang="es-ES" sz="5400" b="1" dirty="0" smtClean="0">
                <a:solidFill>
                  <a:srgbClr val="7030A0"/>
                </a:solidFill>
              </a:rPr>
              <a:t>directamente</a:t>
            </a:r>
            <a:endParaRPr lang="es-CL" sz="5400" b="1" dirty="0">
              <a:solidFill>
                <a:srgbClr val="7030A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87824" y="3356992"/>
            <a:ext cx="4565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Tus </a:t>
            </a:r>
            <a:r>
              <a:rPr lang="es-ES" sz="4000" b="1" dirty="0" smtClean="0">
                <a:solidFill>
                  <a:schemeClr val="accent6"/>
                </a:solidFill>
              </a:rPr>
              <a:t>zonas de Trabajo</a:t>
            </a:r>
            <a:endParaRPr lang="es-CL" sz="4000" b="1" dirty="0">
              <a:solidFill>
                <a:schemeClr val="accent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704" y="4797152"/>
            <a:ext cx="698477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36AE22"/>
                </a:solidFill>
              </a:rPr>
              <a:t>40 [W] en Escritorio </a:t>
            </a:r>
            <a:r>
              <a:rPr lang="es-CL" sz="3200" b="1" dirty="0" smtClean="0"/>
              <a:t>&gt; </a:t>
            </a:r>
            <a:r>
              <a:rPr lang="es-CL" sz="3200" b="1" dirty="0" smtClean="0">
                <a:solidFill>
                  <a:srgbClr val="FF0000"/>
                </a:solidFill>
              </a:rPr>
              <a:t>200 [W] en Techo</a:t>
            </a:r>
            <a:endParaRPr lang="es-CL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titulo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http://www.acee.cl/sites/default/file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99792" y="404664"/>
            <a:ext cx="599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Conduce a </a:t>
            </a:r>
            <a:r>
              <a:rPr lang="es-ES" sz="3600" b="1" dirty="0" smtClean="0">
                <a:solidFill>
                  <a:srgbClr val="7030A0"/>
                </a:solidFill>
              </a:rPr>
              <a:t>velocidad uniforme</a:t>
            </a:r>
            <a:endParaRPr lang="es-CL" sz="3600" b="1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76747" y="1052736"/>
            <a:ext cx="646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Revisa la presión de </a:t>
            </a:r>
            <a:r>
              <a:rPr lang="es-ES" sz="3600" b="1" dirty="0" smtClean="0">
                <a:solidFill>
                  <a:srgbClr val="7030A0"/>
                </a:solidFill>
              </a:rPr>
              <a:t>neumáticos</a:t>
            </a:r>
            <a:endParaRPr lang="es-CL" sz="3600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-6903"/>
            <a:ext cx="2527721" cy="68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115616" y="1628800"/>
            <a:ext cx="3897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cs typeface="Andalus" pitchFamily="18" charset="-78"/>
              </a:rPr>
              <a:t>Utiliza un TERMO</a:t>
            </a:r>
            <a:endParaRPr lang="es-CL" sz="4000" b="1" dirty="0"/>
          </a:p>
        </p:txBody>
      </p:sp>
      <p:sp>
        <p:nvSpPr>
          <p:cNvPr id="8" name="7 Rectángulo"/>
          <p:cNvSpPr/>
          <p:nvPr/>
        </p:nvSpPr>
        <p:spPr>
          <a:xfrm>
            <a:off x="683568" y="2492896"/>
            <a:ext cx="5097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cs typeface="Andalus" pitchFamily="18" charset="-78"/>
              </a:rPr>
              <a:t>para mantener el agua </a:t>
            </a:r>
            <a:endParaRPr lang="es-CL" sz="4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3429000"/>
            <a:ext cx="330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solidFill>
                  <a:srgbClr val="DE1212"/>
                </a:solidFill>
              </a:rPr>
              <a:t>Caliente</a:t>
            </a:r>
            <a:endParaRPr lang="es-CL" sz="7200" b="1" dirty="0">
              <a:solidFill>
                <a:srgbClr val="DE1212"/>
              </a:solidFill>
            </a:endParaRPr>
          </a:p>
        </p:txBody>
      </p:sp>
      <p:cxnSp>
        <p:nvCxnSpPr>
          <p:cNvPr id="10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ivinapastora2019.files.wordpress.com/2010/07/hervid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476" y="2276872"/>
            <a:ext cx="3073524" cy="2274407"/>
          </a:xfrm>
          <a:prstGeom prst="rect">
            <a:avLst/>
          </a:prstGeom>
          <a:noFill/>
        </p:spPr>
      </p:pic>
      <p:pic>
        <p:nvPicPr>
          <p:cNvPr id="13316" name="Picture 4" descr="http://i.anunciosya.com.mx/i-a/SYaN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528392" cy="3528392"/>
          </a:xfrm>
          <a:prstGeom prst="rect">
            <a:avLst/>
          </a:prstGeom>
          <a:noFill/>
        </p:spPr>
      </p:pic>
      <p:pic>
        <p:nvPicPr>
          <p:cNvPr id="13318" name="Picture 6" descr="http://www.novatostradingclub.com/wp-content/uploads/2010/10/planc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3384376" cy="240666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475656" y="1124744"/>
            <a:ext cx="6263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cs typeface="Andalus" pitchFamily="18" charset="-78"/>
              </a:rPr>
              <a:t>¿Qué tienen en común?</a:t>
            </a:r>
            <a:endParaRPr lang="es-CL" sz="4800" b="1" dirty="0"/>
          </a:p>
        </p:txBody>
      </p:sp>
      <p:sp>
        <p:nvSpPr>
          <p:cNvPr id="9" name="8 Rectángulo"/>
          <p:cNvSpPr/>
          <p:nvPr/>
        </p:nvSpPr>
        <p:spPr>
          <a:xfrm>
            <a:off x="2339752" y="332656"/>
            <a:ext cx="4409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7030A0"/>
                </a:solidFill>
                <a:cs typeface="Andalus" pitchFamily="18" charset="-78"/>
              </a:rPr>
              <a:t>ALTO CONSUMO</a:t>
            </a:r>
            <a:endParaRPr lang="es-CL" sz="4800" b="1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titulo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http://www.lgblog.es/wp-content/uploads/2009/03/lg-ps80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4" y="0"/>
            <a:ext cx="910548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475656" y="1268760"/>
            <a:ext cx="621567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>
                    <a:lumMod val="95000"/>
                  </a:schemeClr>
                </a:solidFill>
                <a:cs typeface="Andalus" pitchFamily="18" charset="-78"/>
              </a:rPr>
              <a:t>¿Qué </a:t>
            </a:r>
            <a:r>
              <a:rPr lang="es-ES" sz="4800" b="1" dirty="0" smtClean="0">
                <a:solidFill>
                  <a:schemeClr val="bg1">
                    <a:lumMod val="95000"/>
                  </a:schemeClr>
                </a:solidFill>
                <a:cs typeface="Andalus" pitchFamily="18" charset="-78"/>
              </a:rPr>
              <a:t>tecnología es más</a:t>
            </a:r>
          </a:p>
          <a:p>
            <a:pPr algn="ctr"/>
            <a:r>
              <a:rPr lang="es-ES" sz="9600" b="1" dirty="0" smtClean="0">
                <a:solidFill>
                  <a:srgbClr val="92D050"/>
                </a:solidFill>
                <a:cs typeface="Andalus" pitchFamily="18" charset="-78"/>
              </a:rPr>
              <a:t>EFICIENTE</a:t>
            </a:r>
            <a:r>
              <a:rPr lang="es-ES" sz="9600" b="1" dirty="0" smtClean="0">
                <a:solidFill>
                  <a:srgbClr val="92D050"/>
                </a:solidFill>
                <a:cs typeface="Andalus" pitchFamily="18" charset="-78"/>
              </a:rPr>
              <a:t>?</a:t>
            </a:r>
            <a:endParaRPr lang="es-CL" sz="9600" b="1" dirty="0">
              <a:solidFill>
                <a:srgbClr val="92D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3933056"/>
            <a:ext cx="6617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$2160/$6000/$2880</a:t>
            </a:r>
            <a:r>
              <a:rPr lang="es-ES" sz="4400" b="1" dirty="0" smtClean="0">
                <a:solidFill>
                  <a:srgbClr val="00FF00"/>
                </a:solidFill>
              </a:rPr>
              <a:t>/$1440</a:t>
            </a:r>
            <a:endParaRPr lang="es-CL" sz="4400" b="1" dirty="0">
              <a:solidFill>
                <a:srgbClr val="00FF00"/>
              </a:solidFill>
            </a:endParaRPr>
          </a:p>
        </p:txBody>
      </p:sp>
      <p:cxnSp>
        <p:nvCxnSpPr>
          <p:cNvPr id="7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http://www.ison21.es/wp-content/uploads/2008/05/etiquetado-eficiencia-energet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840760" cy="52680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547664" y="260648"/>
            <a:ext cx="6308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cs typeface="Andalus" pitchFamily="18" charset="-78"/>
              </a:rPr>
              <a:t>Etiquetado de eficiencia</a:t>
            </a:r>
            <a:endParaRPr lang="es-CL" sz="4800" b="1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94311"/>
            <a:ext cx="6413896" cy="546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590589" y="260648"/>
            <a:ext cx="36808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b="1" dirty="0" smtClean="0">
                <a:cs typeface="Andalus" pitchFamily="18" charset="-78"/>
              </a:rPr>
              <a:t>… en </a:t>
            </a:r>
            <a:r>
              <a:rPr lang="es-ES" sz="6000" b="1" dirty="0" smtClean="0">
                <a:solidFill>
                  <a:srgbClr val="FF0000"/>
                </a:solidFill>
                <a:cs typeface="Andalus" pitchFamily="18" charset="-78"/>
              </a:rPr>
              <a:t>CHILE</a:t>
            </a:r>
          </a:p>
        </p:txBody>
      </p:sp>
      <p:cxnSp>
        <p:nvCxnSpPr>
          <p:cNvPr id="8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acuerdos.cl/wp-content/uploads/2013/03/img_tip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5040560" cy="504056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971600" y="1052736"/>
            <a:ext cx="37191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 smtClean="0">
                <a:cs typeface="Andalus" pitchFamily="18" charset="-78"/>
              </a:rPr>
              <a:t>Súmate al </a:t>
            </a:r>
          </a:p>
          <a:p>
            <a:pPr algn="ctr"/>
            <a:r>
              <a:rPr lang="es-ES" sz="4800" b="1" dirty="0" smtClean="0">
                <a:cs typeface="Andalus" pitchFamily="18" charset="-78"/>
              </a:rPr>
              <a:t>desafío por la</a:t>
            </a:r>
            <a:endParaRPr lang="es-CL" sz="4800" b="1" dirty="0"/>
          </a:p>
        </p:txBody>
      </p:sp>
      <p:sp>
        <p:nvSpPr>
          <p:cNvPr id="10" name="9 Rectángulo"/>
          <p:cNvSpPr/>
          <p:nvPr/>
        </p:nvSpPr>
        <p:spPr>
          <a:xfrm>
            <a:off x="683568" y="2852936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36AE22"/>
                </a:solidFill>
                <a:cs typeface="Andalus" pitchFamily="18" charset="-78"/>
              </a:rPr>
              <a:t>EFICIENCIA</a:t>
            </a:r>
          </a:p>
          <a:p>
            <a:pPr algn="ctr"/>
            <a:r>
              <a:rPr lang="es-ES" sz="6000" b="1" dirty="0" smtClean="0">
                <a:solidFill>
                  <a:srgbClr val="36AE22"/>
                </a:solidFill>
                <a:cs typeface="Andalus" pitchFamily="18" charset="-78"/>
              </a:rPr>
              <a:t>ENERGÉTICA</a:t>
            </a:r>
            <a:endParaRPr lang="es-CL" sz="6000" b="1" dirty="0">
              <a:solidFill>
                <a:srgbClr val="36AE2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51720" y="5085184"/>
            <a:ext cx="1688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cs typeface="Andalus" pitchFamily="18" charset="-78"/>
              </a:rPr>
              <a:t>¡Gracias!</a:t>
            </a:r>
            <a:endParaRPr lang="es-CL" sz="3200" dirty="0"/>
          </a:p>
        </p:txBody>
      </p:sp>
      <p:cxnSp>
        <p:nvCxnSpPr>
          <p:cNvPr id="12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http://radio.uchile.cl/wp-content/uploads/2013/01/ER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499992" y="404664"/>
            <a:ext cx="37224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¿ERNC?</a:t>
            </a:r>
            <a:endParaRPr lang="es-CL" sz="88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20072" y="2204864"/>
            <a:ext cx="2268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¡No!</a:t>
            </a:r>
            <a:endParaRPr lang="es-CL" sz="88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366"/>
            <a:ext cx="7134225" cy="60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995936" y="332656"/>
            <a:ext cx="49020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“No hay energía más barata</a:t>
            </a:r>
          </a:p>
          <a:p>
            <a:r>
              <a:rPr lang="es-ES" sz="3200" b="1" dirty="0" smtClean="0"/>
              <a:t> que la que no se consume”</a:t>
            </a:r>
            <a:endParaRPr lang="es-CL" sz="3200" b="1" dirty="0"/>
          </a:p>
        </p:txBody>
      </p:sp>
      <p:cxnSp>
        <p:nvCxnSpPr>
          <p:cNvPr id="10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4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7410" name="Picture 2" descr="http://2.bp.blogspot.com/-upn73q1xuBQ/UDbC4qUNxtI/AAAAAAAAAGg/AOCiUrpJNQ8/s1600/AHORRO+DE+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59"/>
            <a:ext cx="9144000" cy="69189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120556" y="332656"/>
            <a:ext cx="602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REEMPLAZA TUS AMPOLLETAS</a:t>
            </a:r>
            <a:endParaRPr lang="es-CL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7" descr="http://www.mabe.cl/wp-content/uploads/2011/09/refrigerador-RML267XHUNS0-abie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000500" cy="6067426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395536" y="1556792"/>
            <a:ext cx="37188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cs typeface="Andalus" pitchFamily="18" charset="-78"/>
              </a:rPr>
              <a:t>Algunas </a:t>
            </a:r>
          </a:p>
          <a:p>
            <a:endParaRPr lang="es-ES" sz="4000" b="1" dirty="0" smtClean="0">
              <a:cs typeface="Andalus" pitchFamily="18" charset="-78"/>
            </a:endParaRPr>
          </a:p>
          <a:p>
            <a:pPr algn="ctr"/>
            <a:r>
              <a:rPr lang="es-ES" sz="6000" b="1" dirty="0" smtClean="0">
                <a:solidFill>
                  <a:srgbClr val="C00000"/>
                </a:solidFill>
                <a:cs typeface="Andalus" pitchFamily="18" charset="-78"/>
              </a:rPr>
              <a:t>MALAS</a:t>
            </a:r>
          </a:p>
          <a:p>
            <a:pPr algn="ctr"/>
            <a:r>
              <a:rPr lang="es-ES" sz="6000" b="1" dirty="0" smtClean="0">
                <a:solidFill>
                  <a:srgbClr val="C00000"/>
                </a:solidFill>
                <a:cs typeface="Andalus" pitchFamily="18" charset="-78"/>
              </a:rPr>
              <a:t>PRÁCTICAS</a:t>
            </a:r>
            <a:endParaRPr lang="es-CL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logcdn.com/es.engadget.com/media/2012/11/moxied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7308304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139952" y="1124744"/>
            <a:ext cx="4372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cs typeface="Andalus" pitchFamily="18" charset="-78"/>
              </a:rPr>
              <a:t>Toma duchas cortas</a:t>
            </a:r>
            <a:endParaRPr lang="es-CL" sz="4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882047" y="2204864"/>
            <a:ext cx="5261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 smtClean="0">
                <a:solidFill>
                  <a:srgbClr val="00B0F0"/>
                </a:solidFill>
              </a:rPr>
              <a:t>De 5 minutos</a:t>
            </a:r>
            <a:endParaRPr lang="es-CL" sz="7200" b="1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www.compostera.cl/wp-content/uploads/2009/10/vampi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38" name="AutoShape 6" descr="http://media.treehugger.com/assets/images/2011/10/2007-12-15_122223-vampire-pow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7469883" cy="24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88541" y="980728"/>
            <a:ext cx="864371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dirty="0" smtClean="0"/>
              <a:t>EVITA EL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7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CONSUMO VAMPIRO</a:t>
            </a:r>
            <a:endParaRPr lang="es-CL" sz="7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1.bp.blogspot.com/_GWMivXtt13Q/Si1izkcvhSI/AAAAAAAAADs/NLOqQhLsWiw/s400/02+patula+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2628900" cy="3810000"/>
          </a:xfrm>
          <a:prstGeom prst="rect">
            <a:avLst/>
          </a:prstGeom>
          <a:noFill/>
        </p:spPr>
      </p:pic>
      <p:pic>
        <p:nvPicPr>
          <p:cNvPr id="8" name="Picture 2" descr="http://3.bp.blogspot.com/-HWy-Uuc9FpM/T9inNWqNmBI/AAAAAAAAAAU/QReNmXGr9cQ/s1600/cargador_pa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4392488" cy="439248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67544" y="908720"/>
            <a:ext cx="5499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cs typeface="Andalus" pitchFamily="18" charset="-78"/>
              </a:rPr>
              <a:t>CONSUMO COMPLETO</a:t>
            </a:r>
            <a:endParaRPr lang="es-CL" sz="4400" b="1" dirty="0"/>
          </a:p>
        </p:txBody>
      </p:sp>
      <p:sp>
        <p:nvSpPr>
          <p:cNvPr id="10" name="9 Rectángulo"/>
          <p:cNvSpPr/>
          <p:nvPr/>
        </p:nvSpPr>
        <p:spPr>
          <a:xfrm>
            <a:off x="683568" y="1916832"/>
            <a:ext cx="4769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  <a:cs typeface="Andalus" pitchFamily="18" charset="-78"/>
              </a:rPr>
              <a:t>¡Con o sin celular!</a:t>
            </a:r>
            <a:endParaRPr lang="es-CL" sz="4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8"/>
          <p:cNvCxnSpPr/>
          <p:nvPr/>
        </p:nvCxnSpPr>
        <p:spPr>
          <a:xfrm>
            <a:off x="431032" y="6741368"/>
            <a:ext cx="871296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152</Words>
  <Application>Microsoft Office PowerPoint</Application>
  <PresentationFormat>Presentación en pantalla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3</vt:lpstr>
      <vt:lpstr>Diapositiva 2</vt:lpstr>
      <vt:lpstr>Diapositiva 3</vt:lpstr>
      <vt:lpstr>Diapositiva 4</vt:lpstr>
      <vt:lpstr>4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titulo</vt:lpstr>
      <vt:lpstr>Diapositiva 16</vt:lpstr>
      <vt:lpstr>Diapositiva 17</vt:lpstr>
      <vt:lpstr>titulo</vt:lpstr>
      <vt:lpstr>Diapositiva 19</vt:lpstr>
      <vt:lpstr>Diapositiva 20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Andrés</dc:creator>
  <cp:lastModifiedBy>Andrés</cp:lastModifiedBy>
  <cp:revision>48</cp:revision>
  <dcterms:created xsi:type="dcterms:W3CDTF">2013-08-03T22:54:15Z</dcterms:created>
  <dcterms:modified xsi:type="dcterms:W3CDTF">2013-08-05T21:53:29Z</dcterms:modified>
</cp:coreProperties>
</file>