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0"/>
  </p:notesMasterIdLst>
  <p:sldIdLst>
    <p:sldId id="257" r:id="rId2"/>
    <p:sldId id="262" r:id="rId3"/>
    <p:sldId id="278" r:id="rId4"/>
    <p:sldId id="259" r:id="rId5"/>
    <p:sldId id="260" r:id="rId6"/>
    <p:sldId id="275" r:id="rId7"/>
    <p:sldId id="276" r:id="rId8"/>
    <p:sldId id="277" r:id="rId9"/>
    <p:sldId id="280" r:id="rId10"/>
    <p:sldId id="261" r:id="rId11"/>
    <p:sldId id="274" r:id="rId12"/>
    <p:sldId id="265" r:id="rId13"/>
    <p:sldId id="267" r:id="rId14"/>
    <p:sldId id="281" r:id="rId15"/>
    <p:sldId id="269" r:id="rId16"/>
    <p:sldId id="268" r:id="rId17"/>
    <p:sldId id="282" r:id="rId18"/>
    <p:sldId id="283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19931-2DB2-4F9E-91ED-F154E136D5EB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4D137-C8BD-4025-83AC-E554C62FC7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7582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6E9C4-539E-4B3E-A4A9-2DB707CC1F32}" type="slidenum">
              <a:rPr lang="en-GB"/>
              <a:pPr/>
              <a:t>3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La idea surgió pensando en una posible actividad que implicase a alumnos de distintos cursos. Esta premisa nos obligaba a desechar ideas relacionadas con contenidos concretos de asignaturas y pensar en algo de interés para los alumnos, para la titulación y además relativamente alejado de los habituales trabajos sobre aspectos teórico-prácticos de la carrera. Decidimos así diseñar una actividad que les diese a los alumnos unas pautas a seguir cuando, necesariamente, se tengan que enfrentar a la búsqueda de un empleo, desde la mejor forma de diseñar un curriculum, hasta el momento de enfrentarse a la tan temida entrevista de trabajo. </a:t>
            </a:r>
          </a:p>
        </p:txBody>
      </p:sp>
    </p:spTree>
    <p:extLst>
      <p:ext uri="{BB962C8B-B14F-4D97-AF65-F5344CB8AC3E}">
        <p14:creationId xmlns:p14="http://schemas.microsoft.com/office/powerpoint/2010/main" val="62429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0749684-B7C7-4D32-B49D-62BA2779A9E9}" type="datetimeFigureOut">
              <a:rPr lang="es-ES" smtClean="0"/>
              <a:t>15/04/2024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2C0096-D464-42B2-97EC-AFD2ABB7475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blog.yovijob.com/2013/06/03/el-videocurriculum-en-franci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youtube.com/watch?v=RdXfbOcUqRo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dXfbOcUqRo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ilaborum.files.wordpress.com/2010/03/video_curriculu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62500">
            <a:off x="990802" y="4256355"/>
            <a:ext cx="2592288" cy="221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7704" y="2636912"/>
            <a:ext cx="5549364" cy="172788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>
                <a:solidFill>
                  <a:schemeClr val="tx1"/>
                </a:solidFill>
              </a:rPr>
              <a:t>Videocurrículum: La nueva forma de buscar trabajo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6" name="5 Imagen" descr="videocurriculu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12862">
            <a:off x="5810325" y="4288549"/>
            <a:ext cx="2666963" cy="1800200"/>
          </a:xfrm>
          <a:prstGeom prst="rect">
            <a:avLst/>
          </a:prstGeom>
        </p:spPr>
      </p:pic>
      <p:sp>
        <p:nvSpPr>
          <p:cNvPr id="4" name="AutoShape 6" descr="data:image/jpeg;base64,/9j/4AAQSkZJRgABAQAAAQABAAD/2wCEAAkGBhQSEBAQEBQQEBAQEA8PDxAQEA8QEA8PFRAVFBQQFRQXHCYeFxkjGRQVHy8gJScpOCwtFR4xNTAqNSYtLCkBCQoKDgwOFw8PGikdHBwpKSkpKSksLCkpKSkpKSkpKSwpLCkpKSkpLCkpKSktLCksLCksKSwpKSksKSwpKSkpKf/AABEIAK0BJAMBIgACEQEDEQH/xAAcAAAABwEBAAAAAAAAAAAAAAAAAgMEBQYHAQj/xABSEAABAwIEAwMGCAgJCwUAAAABAAIDBBEFBhIhEzFBIlFxBxQyYYGRFSNCVLHB0dIIFlJTcpOUoSQzRGJkgpKzwhclQ1Vjc3Sio6ThNWWDtMP/xAAaAQADAQEBAQAAAAAAAAAAAAAAAQIDBAUG/8QAJBEAAwEAAgICAgIDAAAAAAAAAAECEQMhEjFBURMiBGEUgZH/2gAMAwEAAhEDEQA/ANuQXEFRJ1C64ggDqC4ggAy6EVGCTGjqISjpMoQMCM0ohK6wpiQouFdRJZA0EuIAHMk2AUlDKo5qPxXGYaWIzVMjIY2/KebXPc0c3H1C6oGf/LCaZzoqSCTVct85qopI4bj821wBk67kgddwsXxbG5qqTi1Mr539HPNw0dzGizWD1ABIenqvC8TjqIY6iFwfFKwPY4XFwe8HcHoR0snYWJeQ3NxZK7DZNRZNrmpubuHIG3kZ/Na4DV0FwerltoQhi8actTaNOWqmQjq4SulIvcgZ2+6PdM31G6MK5vUhDQDiyJc3XIqpp5EJcIEcDUnO3ZLLhRoyJlJBR2tuE4qWBJ0h3V70Q12NpoCmczLKdmYLJi+m1IVBhASJrI5StZSaSmTqZbqkYsYkpIm5T00iIYN1aohyIBhQT5jNkEeQeJdUEEFxnUBBBcQI6guJhiuJ8Idkan93QBKmpWsuZdvESCOFTvhuR7tnmNw+SQBf7Uv8Pys9NxH87S0t/cLhY/mR0f41f0WopMqo1uYJtJex4eAL6QA0+8KMoc0VE1zFBWuFyAeFI1ht3PdZpHrBTXKvhA/47+WkX9AyBoLnENaBckkAAd5J5KiCSrkNpLwi2+qUSO/RswkX8T71Vc0ZFqKlpjZWymIuL/N5m3iL9rXLCLgWFtQdbotE2/gxrjU/Omif5Q6SRxjpZ6eeQX2bKwgW6gA3cPDb1phW1rpD2yXdw5NHgOSwzEvJtXRc4WzNG94Htkt/VdZ37lYMhZIxafS+KWeipvztQXuDm/7Onf6XidI9apPCTRpSLHURp6g2t7bqLn8mkFZu6njp2nczNaYpXesNba/i7bkbFXSiwFkIbqc6eRoA4soZqJHyg1oDWnwCkQlVDSIfLeUKWgZopYmsJAD5XdqaT9J53Phy9SmguLrVKGxeNOWptGnLVbIQCkZXgC5SzlTs347w2kApDzQuZMwtjB0ndUd2aZXO5myhq3FnyOPMoQ0sjuQKHeGs8bZbcOzK5pBJVvw3NAeAL7rKXamDtbI2HY0WPG+10ppMd8eG501TqS0jtlVMvYzxGixVh1khU1hhoSQk3SER0lHdNZImS6ZLHLqi6cRDZMYwpBnJQ2NEViKjdXRTc8eo2SAwve6ub+yHIx0bJhMd1NVNMQFGTUh5rSaJpCLWoJI6ggq0gvCCCCwNwFcXHvAFzsO8pjUYmBfTv6+imqU+yph16D11doFh6X0KqYvjrYgXP39f2pfEaw7nc+vos28oOL8OMNJ7Urg0BhBfpPMtHfa/7ly1Ttno8ULjRdaTF4atrtBGphtsdwbA3HvXBiulr2SEEtaSO9w71SMtSQRsc2ip5WyuDQ972AWNjbU/cX5nmmr6eWSfhMeZJn7PcLlkTOtlPi28NnSS1lrwTMNM57YRM19VIJJJIWXcyKIEBjC70eJzJaNxffkmeL+UKXD3tpxGJqdxeQ3Xw3MJIJsbHUNybKxYZl+OGm4Ya1xYwua4tBcH2vquet1VMSysa+qZGWyloY594dN2dAS5w0gc+fct/HwpYctV58dN/BIUHlYo5NpONTn/AGkZe3x1R6rDxsrXhk4qWh9KRNG69pWn4ruN399+gufUojLXkUpoXcSrJq3A3ZE+wgaP5zRbinx29S0aGMABrQGtAsGgAADuAHJdOs4HX0R9Fl9g7Uvxrueki0TT+j8o+s39VlMnkg1q6VDKRHT81wI1RzRGqGWgyMEVGCaBi0actTVicsVsgLO6zT4LIM8V95S2/Vati0lonEdxWC49M51Sb39JQ0aQ+yxZewJrgHFW+lwljRyCq2E15jYPBTlBjuo2XI9bPTWJDDMuC6hdoVNnwktBPVaPX4kLWIUBWMDwSAhNoblNdjPJWIObKGnvWvwi7QfUsayw0ipAt1W0Uo7I8F2a2jyrSTGs9HdNRRkFTVkm+NLXhGEeyLdP2M2STW2KcBSARkYR3LgajEKkMZzbrppQQnXDC6AgCO+CQgpJBMWISumlTibW7DtO7hy9pUXUYg5+3JvcOqRDbLCufepOiOD5oWnqXPN3HwA5BRuIVwYDvZdr8RDGkkrIM8Z8fxDFGCGgAvcbtuC0OaGm3UEG/cRZZJOmdOzC1lyxDOcbA/SdTwDZjSNTndB6lndaHSTGeZ2uQi7erWA93eUwxSqmppHU88AhlYAXML7ntC4NxcG463TnC60TN078VpAEYBJeCbDQBu7e2w33XTHGpObk53XS6Q/wrFvN3SPsX62EEbXJFy32X5oZaxetbM7zUceeclxiEQkHqHQho2F7gK4Za8kc05ElYTSw8xELGokFzzHoxjlzud+QWqYJl+Ckj4dNG2Ju2ojd7z3ved3HxK0zvTB288SKwDCal0TTXcGKQjtR0xcfe5xOn1ht/U5TFFhMULnuiaGF4Y11ibWZfSADy5lPHIqvDN0/R1AOXEUlMgcNlRy5NWFLKWi5oaVB3RWoTc0GrJmyDIwRV0JoGLMTliasTpitkBKqLU0jvCyzMOAhs2q3VawVSc6WbusrXRvxUk+yIpsLDmhLU+GBrklheIDSjyVx1bLkenqSk1o9lw4ORfgoAIkdeeqXdXbIQ6WLRTBcCaJNVldI22ACgcvS6t1YF1wsR5PLSb6AgggrMhORqJE9KvGySibulgC6CCCYAQQQQAEEEEAVB0tkwrsVDQd1F12NhoO6kMAym6cierBbFzZCbh0ncX9zfV19XXjmG+kd1WpWsTwLBXVr+LMCKVp2B245HyR/M7z15d9qN+EHFEKuj0aBMaeQTNbz4Ye0Qkju3kA8Ct3a0AAAAACwAFgB3ALz3+EA22KRO76GMDuuJZPtXZMqUcNW7rWZsAl6DEJIJY54HuimicHxyM5td9BBBIIOxBIKPibYRIfNnSvhs3S6ZjWSardoENJFr3smjkAeicn+WikqKceePbS1TOzKzTI6OQ2/jYyAeye47jlvsTNnyn4b86b+qqPuLzRK2Ivg82EwOhnG4pYfjh6bmFvyLd6sGCYFLWTcGEbizpJDuyFl7and552b1t3AkPSfE9AYZnuiqXujp5jK5rdbrQ1Aa1t7C7iwAX3sL72PcVJ/Ckf5X/K77FUcDy/HSwiGEWHpPc49uV9t3vPU/QLAWATfMeYIqOEyym5O0cbba5X/AJLfrPRWheJZcazlSUkYkqJeG0nS3sSOc53c1rQSfcoel8rOHSyMiillfJI4NY0UtVdzvaz2+xYXiWIT19SC4GSaQ6IYWeiwc9DAeQ2uXHuJNgNtRybktlEzW/TJUvFnvAJbGPzcd+neetvABaHgjRW4zEObv3FCpzTTxsc+SQMY0FznOBAAHMkqsVVUyNjpJHNjYxpc9ztg0DqSsZzpnV1Y8sYSylYbsYbgyEcpHj6G9PHkNgpSNcm8tOGX/jZiO/zab6wrFRZqhkY2QcVrXjU0PjLHW6EtO49qyDI+QraaurADtnQU7gez1Ekg7+5vTmd9hfnHv396SnfZe4Wj8You939lVzEPLHh0MjonPmc9h0v4cJe1rurdV7XHXu5LNc859ILqWkdZwu2aZp9DvjjP5Xe7p035ZwEmkvQaz11ljMcVdTtqafXwnOewa26HXabHa/eprigcysJ8m2dxS4YIj6QnnPsJBS+JeU6R19JstFDaIb7NlqcZjYN3D3rP875ohe0gOBKzHEc3zSX7R96r8ta97u0Sd0fjDyZpeX8VDtuitEVN1ComCUREQeFYaHMOkaXdFw8k4+j1v4/L12WMU19yonGMQDAbdFyXH9Qs3qkThjnxve7uKmJ/bs05eT9XhzCPKI2LslWeh8pUT+ZCwjFRaVwHeU1iqXDkSvS8UeL2em6fNsL+Th71I0+JsdycPevMUOMSN5OPvUvh2dZoyO0feofGh6z0iHXXGtWZ5W8o3EIY877BaTTTh7Q4dVLloaeiyCCCkYEEEEABBBBAFKyxkrhls9VZ82zmR7FkR6E9HO/cPXzVuQQTUpdImqdPWcWP+XvC470dRb41/Ehc42cCxg1MGl1wN3u3Fr335BbAsn/CAkAhoSdvjZxc/oNTJRjfCHSw/qRfdRHN9f8A04fuonnDfym+8Ipnb+U33hI0FBK4cnEeDYx9DVJ4bmqqgZw4Z3xtJLiGsg3cepJZcqIa7V6Pa9Tdz+5KijkPKKY+EMp+pAE2c9V/zqX+xB9xRWI4pNO/iTyySPA0gu0bNvewAFgi/Bk35mo/UTfdRvgifpT1P7PP91AHKDF5qdxdBK+NzhpLmhly297bjZPHZ1rfnU3/AE/upmcEqOlPVfs0/wB1c+Aan5tVfs0/3UAcxHMVTO3RNPLIwEO0uItqHIkAb2TGOoc1wc1zg5pDmm/Ijkd08GXqrpS1f7PMPpajjKlZ81qfbE4JAddmqrP8qqP1hSEuZKpwINTUkHYjjPF/VsU6/E6t+az/ANgfagMk1p/k03tDR9afYEHb1n3lcPifeVPfiPXfNpPfH95M8Ty5UU7BJPE6JhcGBxLDdxBIGx7mn3JAScT+yALAWGwFhy5oOSdO7YeA+hGeV1kBXJEjcJVEeEhGrZCaJYdJ7k8xLLWl1wNlCeS+ss7SVoeN1dhyXNyTrOnjvxWkDgmA6nC6sWY4BDSut+So3DsQ07hI5zxnVTHwURx+I+Tm8/RimKSXkcfWUyBS1QbucfWUiuvDmHDCjFJNdZd1oAksGqtEjT6wvQOUMV1wt8F5ujksQVsnkwxHUzSSnWOCHqZqHGRTMkbrhcuUrWL8ZDjJsXIhegNY84yCZ61xAax6gggVQAWW+XSsdE3DJWEB8dRO5hLQ4auEOYOxWorJvwgzaDDz/SJv7lAL2UjCc61ElQxs88ccXac8hlJETZpIY10gDbl1trja9t1LVWa3N1iKticHvcwO49M3zUfFta5rBEXTAlz3EnshrbahbUc21oakFmpyZzYZXMNXw4yY2Rytlp3/AC5HOe/SXDTpja2+28w2GyiMwZ4fwITTVJ4kmh0lnh8sQLXOLSA4gWJazdvQ7qgOcgHo0C6S5qqThrJfOJuL8IPgdJcajH5sHhvK3MpnhOeJm8czTSy2gcYA+WYXqNbQxvxbm7Wc4m/5HMdWbv8A0cH/AN2d++hH2KvFyWjNCdmmAGHVW1bxE2pFRofVNdUSOYwRmO+wa1zn6eWzBqv1aV+bminmEVRI+Z75Qy0uINLIrtZEWawRfQC83cDqJ58lR7oakaBMYVjdQainBqKkgzwAgzzEFplaCCC7cWTnN+Mztr6xjZ6hrGzvDWtnla1o7gAbAKGwx1p4PVPD/eNT/PDbYlW/79x97QUATWHZvhbTRwzPne+0Rmk1zaiXVQMrQ4doFkI2IdYl3IpStzNBJHIzzh8cugtZPHFO2M6pw+zWc9TWM0azueIedlQyVxLQJ/MGMAuiNNUzOaIY43N+OiIcyNoL3Entuc7Ub+ChZqt7xZ75HjnZ73OF7c9zzSSBKAJyB+w8B9CVeU0adm/oj6Evq2XUiAwK65EXWuQBZsi1+ido7yFtdXG18Ad3hef8AdaZviFt0NTeFg9QWV+yvgjoo7H1XUbndwEG3cpxzeqqmeaj4uyS9iRmch3KSHNHkKTjWwg0jkGOSczkSORIB3dXDIeOmKVrb7EqliRO8NqtEjXdxVIVLo9QUU+tgd3hKFVXI2YmyxNbfcAK3ELmqcYkxIohTiy4WpDEF1GK4gWj1cJQXFQzqyX8IcfwahP9Il/uVrKyr8IJ4FLQuc3W1tYS5ly3W0ROJZqG4uBa45XSYIwwPQLlorcvRWBGGUwvC6VwfWVpcHCJsjYu22znODwAW3F2PF+yu1cFHHTy1AoaRzYmxkj+EXL5ImSNYdVrdmSO/wClbokaGbuci6lZXZtp+mG0Q9rj9SKc3Q9MOoP7JP1JAJHfBnerFGn2GkA+tV9WZ2efi+EKKgEZfxOGY3Fmu1tenle2101/G7uosL9tJf8AxJgQRKGsd496nRm4/M8L/Yx95KMzq9vo0uGt8KQD/EkBC0Eg40O/+li/vApbP+2J1nL+MaffGxXXCcRdNHQPEVK0zxVksuik1bxTNYxotfTcvF3G6cT4hKeISIdTjPomkpIuCx0c/AbDI8PIMjnAgWPUbdEwMg1Ialr/AB5vjWk08bw6dkLX00bCSZxFSa77gSFsm/hbkbs8cxmaCGV4OktDnRyOhpuDITVOijhA0gl5jbxDY7IwDLLoXVkPlCrOj4h4U8P1tTHEc11VRGYppA+MkOLRFAzcG43a0FIAmvst/RH0JxCdkjT0rntFhewH0JaNhbsV0Jkh0W9ijIsgVCH2FyWlafWFruF1epjfALGKSTtDxWp5TluwKKGWSb0Vn2c6u+y0Gb0SsszpcPKhCRVpCuRrl0Zq2AQnKR1JapCRZGTyUN4MXjelgU0GyVY9UmIuGTcyGCQAna4W94JibZow4HovLMchButW8mmabERuKpryRD6ZsOlEkaVxlSCAV01gWHoPY2MZQXTVhdRpI9QRbrt0jQCy38INo8yormw89ALrX0gwyXNuthvZakss/CHH+b6X/jQP+3lSYIzWLyfwODXNq53NeziMLcKqrObtu0k73uLd9xbmjsyBT7EVFUexxBbDpR2b/TuOzz3GybMxHFGnanqQ3RFG1nms4jYyOPQGtb0BFie8tb3JQVeJ9u1I4a3CU/wVwtNvebc+mb8+mkWAskaHaHKlHK0vjqqqRrXBpLKJ27iRsBzce0L2va4vzSVbgWHwu0SVVUHWa7anBBaRcOBFwR6wUnS02IxhojpS3RM+aP8AgzCYy8jUxhd6LDpGw6C17EpCtwGvmLS+mf2BpYGRxxhrOjNjyHIe3vKAFPM8L+cVp/8AgZ91FNLhf5+vPhFH9ibDJVaeVNL/AMn2owyNXfNpPfH95PH9CFTFhY/0mInwjgH0hJn4M78UPspB9K6Mg1/zZ/8Abi+8u/5P6/5s79ZB95LH9ATWISULaPDi44iIx575uYnU7Zh8aBJxCdufK3TmoUOwsC2nFSL30l9IBfv2HNS+J5OrH0WHxNhvJAazit4kI0iSVrmbl1jcA8lFDye13WJg8Z4fqcgYOPhf5nED4ywfUjCswofyasPjMwfQVz/J5WfkxDxni+1dHk6q/wCjjxqI0AA4jhfzSq9tR/5TLFK2jdGRT080Ul22e+cvAF9+zfe4T0+Typ6upR41DEzxTKUsETpXvpnNBaC2Odr3m5A2bb1oA0fJ+Ux5gyocPThY8e1t1QsVsJnAd5Ws4NizBgtKwHtCliB8eGFj2IuJlcfWVpLJZ26BCUpaRz+QKcz4RI0XLStdQYyOiNnLUckm7AsteLEeK1LIv8WFFCLZJyWb57g3utHeqZnaiJYTZQCMya5Ha9FfEQTcLjGm+y2AE4S+Cxan2KUZhj3DkUrS0L4nBxBUUvJdFT0+xTGsHLDqHIqMjYpzEMTLxYqLunxy0v2FbTfQRrU/wiuMUjXA23TIlJOfZapmbR6By1mDixN33sFMcdY5kTGSHabrR/hJYWsfRi20TnGQUJ8IIKMDyLwCjhR0eNQn5YHi1w+pKjGIfzjf3/Yo85+zqfHf0/8Ag9WXfhDD/NtN/wAcz/68y0N2Owj5d/BrvsWX+XrGWS4dAxgfcVsbtTgA23AnHffr3I8p+xrjtdtMpVPm+ARwiSepe9kcRcRJW3dIOE6RjiXdq7myAG1gCPYabOFOQNM0wLnuJ1OqnBhENmEjq3W1pIBF9R2sk6LBaGTgtZBMZZWh/DNWNcbCzW17wB2WuFrb/LaDYkJxTZXpHsjkFNLpkYx4Lqt+zXRl4JAaTyAG3Vw9l4BHwZyYdIdI8WM79eicjVxhwxo4hJBj4mxJALm/khMsdzU2SJjKd08bmvuSZJLlhZcjVe+z3FtiT6AIteym2ZbpXcLRSudxWOkafO5m2YGNdqN2g2Otg2vu4A2QiyxA4Q6aInjadANZOC0GIyXfZvZAHZP84gboxgUY4tN+en/WyfainEJTzklPjI/7VacQpqSGGKd1CCyYMMYFfPq7TC8XGmwIAF9/lN532ivhii/1f/30/wBinBkM+Zx9Jzz4ucfrSegK9Zdw2lq2VD20LGCFhIBrKlxkktcMHKwsNz4bFS1TQ03weyWOlikjjaZ2RFzwSHDU+8npEgd9+QHhDpJ4ariqlpl4YEYNHcFYxmel6YdTe2WQ/Uu/jXT9MOpPa55+pX0ZFb0juCLpVl/G2H/V9F7Q4rhzfH0oMP8AbET9aQFbsgPYrCc3jpQ4Z7aYn/Em2IZi4zHR+bUEOrSdcFPw5G2cD2Xaja9rH1EoA1jKeX9dBSuJ2fBGfe1B3k9Y511M5FrAcOom9RTxj3BWSnsOa49tU+z1PGHK6ITCclxx2uAnuI5cje22ke5TWpFc4J+VDUyY1mnJJY67BcXVkyhhrmRi4IV3lp2vPaF05ZExrdgAumeXrs4+Xge/qRlLQ33KcVeBMkbZwT2F4Tpqxdts2njUrCh13k2jdcgJpTeTRjXXIWivdbmiAg8k/OsBROlTOTmAbAKPq8qteC226vT5QFF1M4a7UVEO5eo0pTUtMxfMGAGF5BGygJI1omfa8SbNG6oseGvd0K9WK8l2ePaUvpkc4pIm6scGVnu5hStHkrvTwzfIiPyZA7iXsVfpgdkpl/AGx22VkOGt7kOOzJ35FXa53rQVoGHN7kEvAkZOcg2QKIfWFJvrSvESPqXRNPqQqpn3C3VlM2KMsa9szJQXkhtg17SNgfyktNXuUdUVbitE8ZlbVLGVN+EV8bWNFSwNjaGsDJHjS1pBAvo39FvPo0DkEx88r2mwmkOkaRY3Abe9h2VqeVMpiscdchYG2uA0En232Wi4TkekgsWxNe8fLl7Zv3gHYewLol2+zhpccvDztgWUsXqnAU7ajSXNcZS8xRNIDWhxebA2DG7C57I2Vyb5CsTcBrr4wRY2EtU4NOoP22HJwB8QCt3AXVoZP+jyxj/kxxGCbhVBDo7kx1L5JH07zpa30rEtcQ1jbEA9gcwF2LyVzEXM8IPc0Pd9i9SSxBwLXAOaRYtcAQR3EHms+znlBkEbqqldwQzd8GnXE7b5G44Z5crj1KK8vg14/wAfqkZ/kPLUtK+oa9zXseGkEBwAcLjqN7i3uUhhFBZtRCT2WTSWHTRJ8Zp8O2R4BKUuOucQNI32Jv0RcPl+Oqj/ALu/rOjmuVttnoTiWIyybKs/Hlhijll0Pc1vDikkJbfs+iO6ykm+TDENJeaeVjQLkyBsQA/ruCvcGY6mCpLIJ5Y2DS/h3a+Ikk3GhwIF7b2t71KYli8tS9vFeTqIAA2Y2/c3ktfyHP8AgXvFn+zP6bybh7TG2SSSq0F2mJrDGLC9u1bwuXBS+F+QuSRhdNVCndqsGGnbIS2w7W0u29xb1K/0mHCnBawkkm73H0nH7PUuyTO7yuyOF5+zPM5f5M7kLopzPIIzrXk+FK0f/onEfkBh610h8IGD/ErHxXd5TmCqdfmnXHguPl8njJfBMsxU1PDA1xfwmNZrIALrdSAlp6AE9kpq2YkJanJvzXO0ds016Y7EYDbEokTxfdccy66IAhJFVVfY7ErLJrUOY7kUzrxZpso6hcSdytPBNaYfmqKzSTZTEHYp9A0pKCFO2xrHxR0/kb9iVZT6hsUahpw0blHLUk8WVJEu2PXRMUdUUbHGxRnSEBM+KdS0mdMavCEx/AoxyAuoSnwdo6K0V/aO6bsgC7oWI8vlryoZQ0IHROmU6dMhCVbEFWmeHKOHdSmhFpYBZOdKzbNpXQ1IQSrmboI0e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32" name="Picture 8" descr="http://blog.binternational.es/wp-content/uploads/2012/10/video-c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5139">
            <a:off x="960864" y="237771"/>
            <a:ext cx="3348670" cy="198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uttowebvideo.com/wp-content/uploads/2011/12/video-curriculu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28202">
            <a:off x="5502454" y="646054"/>
            <a:ext cx="2937484" cy="181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21393" y="476672"/>
            <a:ext cx="81534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es-ES" sz="3200" dirty="0" smtClean="0">
                <a:solidFill>
                  <a:srgbClr val="FF0000"/>
                </a:solidFill>
              </a:rPr>
              <a:t>Es importante destacar que el </a:t>
            </a:r>
            <a:r>
              <a:rPr lang="es-ES" sz="3200" dirty="0" err="1" smtClean="0">
                <a:solidFill>
                  <a:srgbClr val="FF0000"/>
                </a:solidFill>
              </a:rPr>
              <a:t>videocurrículum</a:t>
            </a:r>
            <a:r>
              <a:rPr lang="es-ES" sz="3200" dirty="0" smtClean="0">
                <a:solidFill>
                  <a:srgbClr val="FF0000"/>
                </a:solidFill>
              </a:rPr>
              <a:t> no suele reemplazar al CV tradicional, sino que funciona como un complemento. A la empresa, le sirve para analizar las habilidades comunicativas del postulante, su capacidad de expresión y su presencia física.</a:t>
            </a:r>
          </a:p>
          <a:p>
            <a:pPr algn="just"/>
            <a:endParaRPr lang="es-ES" dirty="0"/>
          </a:p>
        </p:txBody>
      </p:sp>
      <p:pic>
        <p:nvPicPr>
          <p:cNvPr id="4" name="3 Imagen" descr="preexc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789040"/>
            <a:ext cx="6500858" cy="3068960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08112"/>
          </a:xfrm>
        </p:spPr>
        <p:txBody>
          <a:bodyPr>
            <a:normAutofit fontScale="90000"/>
          </a:bodyPr>
          <a:lstStyle/>
          <a:p>
            <a:r>
              <a:rPr lang="es-PE" b="1" dirty="0" smtClean="0">
                <a:solidFill>
                  <a:srgbClr val="FFC000"/>
                </a:solidFill>
              </a:rPr>
              <a:t>Las empresas recomiendan que …</a:t>
            </a:r>
            <a:endParaRPr lang="es-PE" b="1" dirty="0">
              <a:solidFill>
                <a:srgbClr val="FFC000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quarter" idx="1"/>
          </p:nvPr>
        </p:nvSpPr>
        <p:spPr>
          <a:xfrm>
            <a:off x="612648" y="836712"/>
            <a:ext cx="8153400" cy="525928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PE" sz="2400" dirty="0" smtClean="0"/>
              <a:t>El </a:t>
            </a:r>
            <a:r>
              <a:rPr lang="es-PE" sz="2400" dirty="0" err="1"/>
              <a:t>videocurrículum</a:t>
            </a:r>
            <a:r>
              <a:rPr lang="es-PE" sz="2400" dirty="0"/>
              <a:t> no se extienda por más de tres minutos. </a:t>
            </a:r>
            <a:endParaRPr lang="es-PE" sz="2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s-PE" sz="2400" dirty="0" smtClean="0"/>
              <a:t>La </a:t>
            </a:r>
            <a:r>
              <a:rPr lang="es-PE" sz="2400" dirty="0"/>
              <a:t>persona debe vestirse como si tuviera que participar de una entrevista y, por supuesto, tiene que cuidar su vocabulario y darle un estilo formal a la presentación.</a:t>
            </a:r>
            <a:br>
              <a:rPr lang="es-PE" sz="2400" dirty="0"/>
            </a:br>
            <a:r>
              <a:rPr lang="es-PE" sz="2400" dirty="0" smtClean="0"/>
              <a:t>Una </a:t>
            </a:r>
            <a:r>
              <a:rPr lang="es-PE" sz="2400" dirty="0"/>
              <a:t>vez que se graba un </a:t>
            </a:r>
            <a:r>
              <a:rPr lang="es-PE" sz="2400" dirty="0" err="1"/>
              <a:t>videocurrículum</a:t>
            </a:r>
            <a:r>
              <a:rPr lang="es-PE" sz="2400" dirty="0"/>
              <a:t>, ¿qué hacer con él? Una opción es enviarlo espontáneamente a una empresa o responder con el video un aviso específico. Cada vez son más los portales de empleo, por otra parte, que permiten cargar el </a:t>
            </a:r>
            <a:r>
              <a:rPr lang="es-PE" sz="2400" dirty="0" err="1"/>
              <a:t>videocurrículum</a:t>
            </a:r>
            <a:r>
              <a:rPr lang="es-PE" sz="2400" dirty="0"/>
              <a:t> en el perfil. Se trata, después de todo, de una herramienta más para tratar de conquistar al posible empleador</a:t>
            </a:r>
            <a:r>
              <a:rPr lang="es-PE" sz="1600" dirty="0"/>
              <a:t>.</a:t>
            </a:r>
          </a:p>
        </p:txBody>
      </p:sp>
      <p:pic>
        <p:nvPicPr>
          <p:cNvPr id="13316" name="Picture 4" descr="https://encrypted-tbn1.gstatic.com/images?q=tbn:ANd9GcQxLHaJIxJQHOlV3wt1MoEpoPybRaLYEGbRILl-xnwj3sJC-1l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096000"/>
            <a:ext cx="6911680" cy="1005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949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36096" y="1988840"/>
            <a:ext cx="3600400" cy="990600"/>
          </a:xfrm>
        </p:spPr>
        <p:txBody>
          <a:bodyPr>
            <a:normAutofit fontScale="90000"/>
          </a:bodyPr>
          <a:lstStyle/>
          <a:p>
            <a:r>
              <a:rPr lang="es-PE" dirty="0" smtClean="0">
                <a:solidFill>
                  <a:srgbClr val="FF0000"/>
                </a:solidFill>
                <a:hlinkClick r:id="rId2"/>
              </a:rPr>
              <a:t/>
            </a:r>
            <a:br>
              <a:rPr lang="es-PE" dirty="0" smtClean="0">
                <a:solidFill>
                  <a:srgbClr val="FF0000"/>
                </a:solidFill>
                <a:hlinkClick r:id="rId2"/>
              </a:rPr>
            </a:br>
            <a:r>
              <a:rPr lang="es-PE" dirty="0" smtClean="0">
                <a:solidFill>
                  <a:srgbClr val="FF0000"/>
                </a:solidFill>
                <a:hlinkClick r:id="rId2"/>
              </a:rPr>
              <a:t>.</a:t>
            </a:r>
            <a:r>
              <a:rPr lang="es-PE" dirty="0">
                <a:solidFill>
                  <a:srgbClr val="FF0000"/>
                </a:solidFill>
              </a:rPr>
              <a:t/>
            </a:r>
            <a:br>
              <a:rPr lang="es-PE" dirty="0">
                <a:solidFill>
                  <a:srgbClr val="FF0000"/>
                </a:solidFill>
              </a:rPr>
            </a:b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-252536" y="476672"/>
            <a:ext cx="6336704" cy="4639816"/>
          </a:xfrm>
        </p:spPr>
        <p:txBody>
          <a:bodyPr>
            <a:noAutofit/>
          </a:bodyPr>
          <a:lstStyle/>
          <a:p>
            <a:pPr algn="just" fontAlgn="base"/>
            <a:r>
              <a:rPr lang="es-PE" sz="2800" b="1" dirty="0">
                <a:solidFill>
                  <a:srgbClr val="FF0000"/>
                </a:solidFill>
              </a:rPr>
              <a:t>En Francia </a:t>
            </a:r>
            <a:r>
              <a:rPr lang="es-PE" sz="2800" dirty="0"/>
              <a:t>el </a:t>
            </a:r>
            <a:r>
              <a:rPr lang="es-PE" sz="2800" dirty="0" err="1" smtClean="0"/>
              <a:t>Videocurrículum</a:t>
            </a:r>
            <a:r>
              <a:rPr lang="es-PE" sz="2800" dirty="0" smtClean="0"/>
              <a:t> </a:t>
            </a:r>
            <a:r>
              <a:rPr lang="es-PE" sz="2800" dirty="0"/>
              <a:t>es aceptado como una forma rápida de conocer al candidato de una forma más completa. El CV tradicional está demasiado estandarizado y el proceso de selección es fatigoso y largo.</a:t>
            </a:r>
          </a:p>
          <a:p>
            <a:pPr algn="just" fontAlgn="base"/>
            <a:r>
              <a:rPr lang="es-PE" sz="2800" dirty="0"/>
              <a:t>Antes era muy usado por las carreras de diseño, medios de comunicación  y de marketing porque podían mostrar su creatividad, su trabajo, sus competencias, su facilidad al hablar… </a:t>
            </a:r>
            <a:endParaRPr lang="es-PE" sz="2800" dirty="0" smtClean="0"/>
          </a:p>
          <a:p>
            <a:pPr algn="just" fontAlgn="base"/>
            <a:r>
              <a:rPr lang="es-PE" sz="2800" dirty="0" smtClean="0"/>
              <a:t>Pero</a:t>
            </a:r>
            <a:r>
              <a:rPr lang="es-PE" sz="2800" dirty="0"/>
              <a:t> </a:t>
            </a:r>
            <a:r>
              <a:rPr lang="es-PE" sz="2800" b="1" dirty="0"/>
              <a:t>cada día se utiliza más para cualquier trabajo</a:t>
            </a:r>
            <a:r>
              <a:rPr lang="es-PE" sz="2800" dirty="0"/>
              <a:t> como apoyo del CV tradicional.</a:t>
            </a:r>
          </a:p>
          <a:p>
            <a:pPr algn="just"/>
            <a:endParaRPr lang="es-PE" sz="2800" dirty="0"/>
          </a:p>
        </p:txBody>
      </p:sp>
      <p:pic>
        <p:nvPicPr>
          <p:cNvPr id="6146" name="Picture 2" descr="http://yovijob.files.wordpress.com/2013/06/paris-106863_6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73916"/>
            <a:ext cx="237323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274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-31"/>
            <a:ext cx="8153400" cy="558552"/>
          </a:xfrm>
        </p:spPr>
        <p:txBody>
          <a:bodyPr>
            <a:normAutofit fontScale="90000"/>
          </a:bodyPr>
          <a:lstStyle/>
          <a:p>
            <a:r>
              <a:rPr lang="es-PE" dirty="0" smtClean="0">
                <a:solidFill>
                  <a:schemeClr val="tx1"/>
                </a:solidFill>
              </a:rPr>
              <a:t>Opiniones: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-172338" y="-1467544"/>
            <a:ext cx="8746248" cy="2264326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endParaRPr lang="es-PE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fontAlgn="base">
              <a:lnSpc>
                <a:spcPct val="150000"/>
              </a:lnSpc>
            </a:pPr>
            <a:endParaRPr lang="es-PE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endParaRPr lang="es-PE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endParaRPr lang="es-PE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s-PE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entrevistador </a:t>
            </a:r>
            <a:r>
              <a:rPr lang="es-PE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 </a:t>
            </a:r>
            <a:r>
              <a:rPr lang="es-P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usar su intuición sobre la personalidad del candidato sin necesidad de entrevistarlo. Se analiza la vestimenta, el tono de voz, los </a:t>
            </a:r>
            <a:r>
              <a:rPr lang="es-PE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gestos, el lenguaje corporal… </a:t>
            </a:r>
            <a:r>
              <a:rPr lang="es-PE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que el candidato puede practicar y sacar lo mejor de sí mismo en su propia casa y con menos nervios que si fuera en una entrevista cara a cara</a:t>
            </a:r>
            <a:r>
              <a:rPr lang="es-PE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86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sz="3500" dirty="0"/>
              <a:t>En 1999 cuando se empezó a usar el </a:t>
            </a:r>
            <a:r>
              <a:rPr lang="es-MX" sz="3500" dirty="0" err="1"/>
              <a:t>Videocurriculum</a:t>
            </a:r>
            <a:r>
              <a:rPr lang="es-MX" sz="3500" dirty="0"/>
              <a:t> en Europa no  tuvo mucho éxito ya que llegó demasiado pronto: la gente usaba internet para trabajar y buscar información, pero no tenían una identidad digital como ahora. </a:t>
            </a:r>
            <a:endParaRPr lang="es-MX" sz="3500" dirty="0" smtClean="0"/>
          </a:p>
          <a:p>
            <a:pPr algn="just"/>
            <a:r>
              <a:rPr lang="es-MX" sz="3500" dirty="0" smtClean="0"/>
              <a:t>Actualmente </a:t>
            </a:r>
            <a:r>
              <a:rPr lang="es-MX" sz="3500" dirty="0"/>
              <a:t>las “ nuevas generaciones digitales no tienen dificultad para usar una webcam (uso de Skype), las nuevas tecnologías (</a:t>
            </a:r>
            <a:r>
              <a:rPr lang="es-MX" sz="3500" dirty="0" err="1"/>
              <a:t>tablets</a:t>
            </a:r>
            <a:r>
              <a:rPr lang="es-MX" sz="3500" dirty="0"/>
              <a:t>, </a:t>
            </a:r>
            <a:r>
              <a:rPr lang="es-MX" sz="3500" dirty="0" err="1"/>
              <a:t>smartphones</a:t>
            </a:r>
            <a:r>
              <a:rPr lang="es-MX" sz="3500" dirty="0"/>
              <a:t>), y/o tener una presencia activa en internet (redes sociales). </a:t>
            </a:r>
            <a:r>
              <a:rPr lang="es-MX" sz="3500" dirty="0" smtClean="0"/>
              <a:t/>
            </a:r>
            <a:br>
              <a:rPr lang="es-MX" sz="3500" dirty="0" smtClean="0"/>
            </a:br>
            <a:endParaRPr lang="es-MX" sz="3500" dirty="0" smtClean="0"/>
          </a:p>
          <a:p>
            <a:pPr algn="just"/>
            <a:r>
              <a:rPr lang="es-MX" sz="3500" dirty="0" smtClean="0"/>
              <a:t>Por </a:t>
            </a:r>
            <a:r>
              <a:rPr lang="es-MX" sz="3500" dirty="0"/>
              <a:t>lo que la transición natural va del CV al </a:t>
            </a:r>
            <a:r>
              <a:rPr lang="es-MX" sz="3500" dirty="0" err="1"/>
              <a:t>Videocurriculum</a:t>
            </a:r>
            <a:r>
              <a:rPr lang="es-MX" sz="3500" dirty="0"/>
              <a:t> respondiendo a una necesidad tanto de los candidatos como de las empresas. 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64688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32970"/>
            <a:ext cx="8153400" cy="990600"/>
          </a:xfrm>
        </p:spPr>
        <p:txBody>
          <a:bodyPr>
            <a:normAutofit/>
          </a:bodyPr>
          <a:lstStyle/>
          <a:p>
            <a:r>
              <a:rPr lang="es-PE" dirty="0" smtClean="0">
                <a:solidFill>
                  <a:schemeClr val="tx1"/>
                </a:solidFill>
              </a:rPr>
              <a:t>Anécdota de David Heredia: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1108910" y="764704"/>
            <a:ext cx="8046031" cy="59766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PE" sz="2400" dirty="0"/>
              <a:t>El </a:t>
            </a:r>
            <a:r>
              <a:rPr lang="es-PE" sz="2400" dirty="0" smtClean="0"/>
              <a:t> </a:t>
            </a:r>
            <a:r>
              <a:rPr lang="es-PE" sz="2400" b="1" dirty="0" err="1" smtClean="0">
                <a:solidFill>
                  <a:srgbClr val="FF0000"/>
                </a:solidFill>
                <a:hlinkClick r:id="rId2"/>
              </a:rPr>
              <a:t>videocurrículum</a:t>
            </a:r>
            <a:r>
              <a:rPr lang="es-PE" sz="2400" b="1" dirty="0">
                <a:solidFill>
                  <a:srgbClr val="FF0000"/>
                </a:solidFill>
                <a:hlinkClick r:id="rId2"/>
              </a:rPr>
              <a:t>» de David Heredia</a:t>
            </a:r>
            <a:r>
              <a:rPr lang="es-PE" sz="2400" dirty="0"/>
              <a:t> llegó incluso hasta los medios de comunicación gracias a su originalidad y talento para conmover a quienes lo vieron. El joven publicista dio sin duda en el clavo cuando escogió el modo en que podría demostrar sus dotes como creativo, pues hizo que </a:t>
            </a:r>
            <a:r>
              <a:rPr lang="es-PE" sz="2400" b="1" dirty="0"/>
              <a:t>fueran sus abuelos y no él los protagonistas</a:t>
            </a:r>
            <a:r>
              <a:rPr lang="es-PE" sz="2400" dirty="0"/>
              <a:t> de su carta de presentación al entorno laboral. De hecho, son ellos quienes emocionan a todo el que ve este vídeo con la historia de David, un relato común -el de un joven que abandona su actual empleo para hacer algo que de verdad le llene- pero </a:t>
            </a:r>
            <a:r>
              <a:rPr lang="es-PE" sz="2400" b="1" dirty="0"/>
              <a:t>que cobra un sentido especial </a:t>
            </a:r>
            <a:r>
              <a:rPr lang="es-PE" sz="2400" dirty="0"/>
              <a:t>cuando son ellos quienes la cuentan. «Si mi nieto fuera un </a:t>
            </a:r>
            <a:r>
              <a:rPr lang="es-PE" sz="2400" dirty="0" smtClean="0"/>
              <a:t>tonto </a:t>
            </a:r>
            <a:r>
              <a:rPr lang="es-PE" sz="2400" dirty="0"/>
              <a:t>se lo diría igual, pero es que vale mucho</a:t>
            </a:r>
            <a:r>
              <a:rPr lang="es-PE" sz="2400" dirty="0" smtClean="0"/>
              <a:t>».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s-PE" sz="1900" b="1" dirty="0" smtClean="0"/>
              <a:t>95.007 REPRODUCCIONES EN YOUTUBE</a:t>
            </a:r>
            <a:endParaRPr lang="es-PE" sz="1900" b="1" dirty="0"/>
          </a:p>
        </p:txBody>
      </p:sp>
      <p:pic>
        <p:nvPicPr>
          <p:cNvPr id="5122" name="Picture 2" descr="http://i.ytimg.com/vi/RdXfbOcUqRo/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0" y="3222144"/>
            <a:ext cx="864096" cy="163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66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267744" y="40770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>
                <a:hlinkClick r:id="rId2"/>
              </a:rPr>
              <a:t>https://www.youtube.com/watch?v=RdXfbOcUqRo</a:t>
            </a:r>
            <a:endParaRPr lang="es-PE" dirty="0"/>
          </a:p>
        </p:txBody>
      </p:sp>
      <p:sp>
        <p:nvSpPr>
          <p:cNvPr id="6" name="Rectángulo 5"/>
          <p:cNvSpPr/>
          <p:nvPr/>
        </p:nvSpPr>
        <p:spPr>
          <a:xfrm>
            <a:off x="1187624" y="2276872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solidFill>
                  <a:srgbClr val="333333"/>
                </a:solidFill>
                <a:latin typeface="arial" panose="020B0604020202020204" pitchFamily="34" charset="0"/>
              </a:rPr>
              <a:t>David ha trabajado en Telecinco, viendo que no estaba a gusto con su trabajo </a:t>
            </a:r>
            <a:r>
              <a:rPr lang="es-PE" dirty="0" smtClean="0">
                <a:solidFill>
                  <a:srgbClr val="333333"/>
                </a:solidFill>
                <a:latin typeface="arial" panose="020B0604020202020204" pitchFamily="34" charset="0"/>
              </a:rPr>
              <a:t>decidió </a:t>
            </a:r>
            <a:r>
              <a:rPr lang="es-PE" dirty="0">
                <a:solidFill>
                  <a:srgbClr val="333333"/>
                </a:solidFill>
                <a:latin typeface="arial" panose="020B0604020202020204" pitchFamily="34" charset="0"/>
              </a:rPr>
              <a:t>buscar mejor suerte. Busca un trabajo como </a:t>
            </a:r>
            <a:r>
              <a:rPr lang="es-PE" b="1" dirty="0">
                <a:solidFill>
                  <a:srgbClr val="333333"/>
                </a:solidFill>
                <a:latin typeface="arial" panose="020B0604020202020204" pitchFamily="34" charset="0"/>
              </a:rPr>
              <a:t>creativo publicitario</a:t>
            </a:r>
            <a:r>
              <a:rPr lang="es-PE" dirty="0">
                <a:solidFill>
                  <a:srgbClr val="333333"/>
                </a:solidFill>
                <a:latin typeface="arial" panose="020B0604020202020204" pitchFamily="34" charset="0"/>
              </a:rPr>
              <a:t>, como muestra de su talento sube este </a:t>
            </a:r>
            <a:r>
              <a:rPr lang="es-PE" dirty="0" smtClean="0">
                <a:solidFill>
                  <a:srgbClr val="333333"/>
                </a:solidFill>
                <a:latin typeface="arial" panose="020B0604020202020204" pitchFamily="34" charset="0"/>
              </a:rPr>
              <a:t>video-currículum</a:t>
            </a:r>
            <a:r>
              <a:rPr lang="es-PE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2697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256184"/>
          </a:xfrm>
        </p:spPr>
        <p:txBody>
          <a:bodyPr>
            <a:normAutofit fontScale="90000"/>
          </a:bodyPr>
          <a:lstStyle/>
          <a:p>
            <a:r>
              <a:rPr lang="es-ES" altLang="es-CL" b="1" dirty="0"/>
              <a:t>Contenidos mínimos:</a:t>
            </a:r>
            <a:br>
              <a:rPr lang="es-ES" altLang="es-CL" b="1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610625" y="1852433"/>
            <a:ext cx="8153400" cy="4997152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rabicPeriod"/>
            </a:pPr>
            <a:r>
              <a:rPr lang="es-ES" altLang="es-CL" sz="2400" dirty="0" smtClean="0"/>
              <a:t> Breve </a:t>
            </a:r>
            <a:r>
              <a:rPr lang="es-ES" altLang="es-CL" sz="2400" dirty="0"/>
              <a:t>presentación personal</a:t>
            </a:r>
          </a:p>
          <a:p>
            <a:pPr marL="571500" indent="-571500">
              <a:buFont typeface="+mj-lt"/>
              <a:buAutoNum type="arabicPeriod"/>
            </a:pPr>
            <a:r>
              <a:rPr lang="es-ES" altLang="es-CL" sz="2400" dirty="0" smtClean="0"/>
              <a:t> Antecedentes </a:t>
            </a:r>
            <a:r>
              <a:rPr lang="es-ES" altLang="es-CL" sz="2400" dirty="0"/>
              <a:t>de </a:t>
            </a:r>
            <a:r>
              <a:rPr lang="es-ES" altLang="es-CL" sz="2400" dirty="0" smtClean="0"/>
              <a:t>Educación  (   Formación Complementaria)</a:t>
            </a:r>
            <a:endParaRPr lang="es-ES" altLang="es-CL" sz="2400" dirty="0"/>
          </a:p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r>
              <a:rPr lang="es-ES" altLang="es-CL" sz="2400" dirty="0"/>
              <a:t> Antecedentes Laborales </a:t>
            </a:r>
            <a:endParaRPr lang="es-ES" altLang="es-CL" sz="2400" dirty="0" smtClean="0"/>
          </a:p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r>
              <a:rPr lang="es-ES" altLang="es-CL" sz="2400" dirty="0"/>
              <a:t> Habilidades  o Capacidades</a:t>
            </a:r>
          </a:p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r>
              <a:rPr lang="es-ES" altLang="es-CL" sz="2400" dirty="0" smtClean="0"/>
              <a:t> Fortalezas</a:t>
            </a:r>
            <a:endParaRPr lang="es-ES" altLang="es-CL" sz="2400" dirty="0"/>
          </a:p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r>
              <a:rPr lang="es-ES" altLang="es-CL" sz="2400" dirty="0" smtClean="0"/>
              <a:t> Idiomas</a:t>
            </a:r>
          </a:p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r>
              <a:rPr lang="es-ES" altLang="es-CL" sz="2400" dirty="0" smtClean="0"/>
              <a:t> Informática </a:t>
            </a:r>
          </a:p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r>
              <a:rPr lang="es-ES" altLang="es-CL" sz="2400" dirty="0" smtClean="0"/>
              <a:t> Intereses</a:t>
            </a:r>
            <a:r>
              <a:rPr lang="es-ES" altLang="es-CL" sz="2400" dirty="0"/>
              <a:t>, hobbies </a:t>
            </a:r>
            <a:r>
              <a:rPr lang="es-ES" altLang="es-CL" sz="2400" dirty="0" smtClean="0"/>
              <a:t>…</a:t>
            </a:r>
          </a:p>
          <a:p>
            <a:pPr marL="571500" indent="-571500">
              <a:lnSpc>
                <a:spcPct val="90000"/>
              </a:lnSpc>
              <a:buFont typeface="+mj-lt"/>
              <a:buAutoNum type="arabicPeriod"/>
            </a:pPr>
            <a:endParaRPr lang="es-ES" altLang="es-CL" sz="2400" dirty="0"/>
          </a:p>
          <a:p>
            <a:pPr marL="471488" lvl="1" indent="0">
              <a:lnSpc>
                <a:spcPct val="90000"/>
              </a:lnSpc>
              <a:buNone/>
            </a:pPr>
            <a:r>
              <a:rPr lang="es-ES" altLang="es-CL" sz="2400" dirty="0" smtClean="0"/>
              <a:t>Contacto</a:t>
            </a:r>
            <a:r>
              <a:rPr lang="es-ES" altLang="es-CL" sz="2400" dirty="0"/>
              <a:t>:   nombre y </a:t>
            </a:r>
            <a:r>
              <a:rPr lang="es-ES" altLang="es-CL" sz="2400" dirty="0" smtClean="0"/>
              <a:t>apellidos. celular</a:t>
            </a:r>
            <a:r>
              <a:rPr lang="es-ES" altLang="es-CL" sz="2400" dirty="0"/>
              <a:t>, correo, </a:t>
            </a:r>
          </a:p>
          <a:p>
            <a:pPr marL="457200" indent="-457200">
              <a:buFont typeface="+mj-lt"/>
              <a:buAutoNum type="arabicPeriod"/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82172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253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740100" y="1541140"/>
            <a:ext cx="81534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s-ES" sz="2400" dirty="0" smtClean="0"/>
              <a:t>Revisar los avisos laborales en los diarios y enviar el currículum por carta ya resulta algo casi prehistórico: la tecnología ha modificado la búsqueda de personal y la manera de postularse a un empleo. Las presentaciones en video, en auge.</a:t>
            </a:r>
          </a:p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-2268760" y="260648"/>
            <a:ext cx="8153400" cy="990600"/>
          </a:xfrm>
        </p:spPr>
        <p:txBody>
          <a:bodyPr/>
          <a:lstStyle/>
          <a:p>
            <a:pPr algn="r"/>
            <a:r>
              <a:rPr lang="es-PE" dirty="0" smtClean="0">
                <a:solidFill>
                  <a:srgbClr val="FFC000"/>
                </a:solidFill>
              </a:rPr>
              <a:t>Introducción</a:t>
            </a:r>
            <a:endParaRPr lang="es-PE" dirty="0">
              <a:solidFill>
                <a:srgbClr val="FFC000"/>
              </a:solidFill>
            </a:endParaRPr>
          </a:p>
        </p:txBody>
      </p:sp>
      <p:sp>
        <p:nvSpPr>
          <p:cNvPr id="4" name="AutoShape 2" descr="data:image/jpeg;base64,/9j/4AAQSkZJRgABAQAAAQABAAD/2wCEAAkGBhMSEBUUEhQVFRUVGRUUFRYVEhUVFRQUFBcWFRgXGBQXHSYeGBkkGRcWHy8gIycpLSwsFR4xNTAqNSYsLCkBCQoKDgwOFA8PGCkcHBwpKSkpLCktNSwpKSkpKSopKSwpKSkvKSwpKSkpKSksKSkpKSwpKSkpKSkpLCwpKSkpLP/AABEIAPQAzgMBIgACEQEDEQH/xAAcAAEAAwADAQEAAAAAAAAAAAAABQYHAQIEAwj/xABQEAABAwEDBgUODAQFBAMAAAABAAIDEQQSIQUGBzFBURMicYGRFDJCUlRhcpKTobHC0dIVGCMkM0NTc4KyweEXYqLwFjSDs+IIY3S0JTVE/8QAFwEBAQEBAAAAAAAAAAAAAAAAAAEDAv/EACIRAQABBAIDAAMBAAAAAAAAAAACARETURJSAzKBMUJDcf/aAAwDAQACEQMRAD8A3FERAREQEREBERAREQEXn6vj4Tgrwv0rd20/v0r0ICIiAiIgIiICIiAiIgIiICIiAiIgIiICIiAiIgIiIIjLUPBltoaONHg+gxdEcDXk18ylWPBAIxBxHIUewEEHEHAjeCovIjywvs7tcZqwnbE7FvRq5kEsiIgIiICIiAiIgIi+NstIjjc86mgu6BqQeexZYZLJJG28HRG6680gHVi07RiF7lH5Es5bCL3XOq9/hONT5yVIICIiAiIgIiICIiAiIgIiICictMLCy0N1x4P78Tuu6NfSpZdXsBBBFQcCN4KAx4IBGIOI5CuyiciPLC+zuOMR4h7aJ3Wnm1cylkBERAREQEREBROW3X3RQjs3XneBHQ+d13zqWURk35S0Sy7AeCZyMrU87i7zIJZraBcoiAiIgIiICIiAiIgIiICIiAiIgicttMZZaG/V4SAbYna+g0d0qVY4EAjUcQuHsBBBxBFCN4Ki8hvLC+zuOMXWE9lE7rTzauZBLIiICIiAiIg8eVrWY4XuHXUo3vvdxW+chc5KsnBwsbuGPfO9eLKPytoii2M+Vf52tH5j0KYQEREBERAREQEREBERAREQEREBERAUTlscGWWgfV4SU2xO19Bo7mKll1kjDgQRUEEEbwdaDlrqio1HFcqKyG8svwONTEeKTrdEcWHm1cylUBERAXBK5Udl6ciEtb10hEbfxazzNqUHxyEL5knP1juL4DcG+YA85UuvlZYAxjWjUAAvqgIiICIiAiIgIiICIiAiIgIiICIiAiIgicst4NzLQOw4snficcT+E0PSpVrqio1FcSRhwIIqCCCN4OBUXkKQtvwOPGhNGk9lEcWHow5kEsiIgKJeeFtYHYwtqfDf7BTpPfUnPMGNc46mguPIBUqOzfiPBmR3XSuLz3q6hzauZBKIiICIiAiIgIiICIvDacuWeM0fNG07i9oPRVB7kUO7O+xDXaYvHC6HPWxd0R9JP6Itk2igjnzYvt2+K8+qvmc/7APrx4knuqXLVWFFXf4g2HZNXkY/2Lo7SJYR9afEf7EvQ410sqKrnSRYu3d5Ny6nSZYR2bvJlL0XjXS1Iqp/Eyxdu7xP3XB0nWLtn+J+6Xoca6WxQ+XBwTmWkfV8WTvwuOJ/CaO6VF/xNsXbP8mV859JtgILXOcQQQRwZNQcCl6Jxrpb2uqKjauVQciaR7LFFwcj3m4S1jrhJMY629uNMOZSbdJtiOp0nknJehxrpK5wPLmshbrlcAfAGLv0HOpSNgAAGoAAcypAz6sptRle5waxobH8m44nFxoNW7mCkf4kWH7R3k3+xL02ca6WhFWBpIsH2x8m/wBi7s0iWA/Xjycnuq3LVWRFBRZ8WJxAE7cd4e0dLgFNxyhwBaQQcQQagjvFEdkREBERBXM/Mrus9kJYSHPcGVGsAgk0Ow0HnWIZRy2Q6jWku14mlK8lSSVrulU/NI/vPUesQONsAOouYCDuNK+lcVpSUrVaxrxhej6PyvL9n0h6+bspyn6tnOCP1V0ylkFsVLscdKD6sHZvUVIA3sI/Jt9iuOOkyS2rwtsp7GPp/wCa6utknax+n1lPi3Rj7PxWr7R21h1AHkjr6ArwimSW1YNsfuj5m/8AJdTbZP5fFr6XK3tmrqieeSE+xfQB51QyeTTjE5y2potUm9nit95dxbJdhZ4rPeVxpIPqZPEHtXBlf9jJ4gU4x0c5bVHq+bezxGe1cnKM/bN8VntVrNqdtjkH+mujsogaw4csbvYpwjoyS2q5yjPWt5laUrdZ7VwcoT9szxWe1WQ5Wb21OUU9IXeO1l3WkHkoU4R0ZJbVtuVbR27fFZ7V3+FrRqD4/FZ7ytlnie4018wXXO2w8HZ211uOPeo5iY4aMktqhJlq0A4uZXwWj1lw3Ldo/wC2eUN95WLMWxMkfNfY11LtLzQaYu3q3HIkB1wx+Tb7Exx0ZJbZkMuWg7I+gfo5dvhSY62Rn8J95aQc3rMfqIvJt9i6OzYsv2EfihMcNGSe2e2XKfGDZImCpAvC8KE6qgk4d9a3ouyq5zpIS4FoaHgA1umoaaY6jUdCxfLDRHaXNaKNZIABsAD2+1axomna60yXafRnUKdm1c1jxlSzvlyhW7U0RFqxEREFH0tA9SR0+0H5HrEYq9WCuu8z9Ft2lp1LJH96PyPWIWc/PB4TdveC5p7fGn8/rZbVY+EYOQehUB+TjaLQ5hJEbDdNOyI1+dabZusHIPQqVmyypc7e5x6SV0zS+T8gQxtF2No79AT0lSUdnaNgXZowXYKDu2Ibl9GxBdGruCg7iMbkMIOxcAruCg+RsbTsXxkyWw7B0L2hcqCDtGb0Z1tHQqxlnNfgvlIeK4bNhV/kCjMpR1YVR4M24GvibJtOzcRgR0qK0in5FnL6zFK5pH5GRvayOHSAf1UTpFPyTOX1mKiL0enGblHpcrfaLUyMVe4NHf8A7xVKzJtQjZaHuwa3jHkF4rzHLZlrO4uLeNGIqUDiWmoDseKGmpdrG6pCC4szjgPZ0GoEtcAeelFItkDm1aQQdoxCrWSbCSxofExlDWNl+QhpI7IEk7BUV5gvVaZhZZGkvFJnUMYFQ2oreDhhTEU3hWyM4zl/zcn3nrNWp6Iv81J90fzsWU5yO+dyfefqxarojcDa5Ka+Cds/nYs5e0W0fSTWkRF2yEREFI0strY4/vR+R6w+DC2Dwm+gLctK1OpGXtXCD8j1hjCOrW3dV5noC5p7/Gn8/rb45KRV3Mr0NVSzT6wKzud8gfuz+RVXNN3EHIuqs1rquQVm+k3OW1WSeDgJSyN7DVt1hq5jsTVzSetc3oXwnzztPww6Jsp6nZeeWBjCLscPCuFaXsSDt2rkak0rtVZrm1n3FFZJrTNLaZ3B7Wm+ABekvOa2KMOIY0BpqSdnIF4bVpGnmyjZGwOkigldAHRvjZV1+W64hxBJaW7QUGtgrsHKh5Q0sWaKV7BHNKIjdkkY1txprd2nEVwrhXYpLLOkSy2eCGXjy8OKxNjbxnDUSa0u0JpvrggtocubypFn0mQy2a0yRse2azMc90Mooag3RqOIDiAdRCz8Z75UFnbbeqqtdO6Hgixt2rWNk62lLtHUwx76o3N5Xjt/WlZnDn1ajleBjpCLPNwD+DusoGzxNcW3rt6ge4itdi7ZhZ02u2Wi0CaUviYxxa26wAFzwG4tAPWh21BcM1n4zt3PaekfsovSK6kbP77Jq92bLvlbR/p+sozSYfkG8vrNQU+w2lwgtDW7bp5g6q+tkyy5nAudck4N77waGkVeY39iKE3WkYbWLjNZt50oOIIAPJiuLXkWSIngmtc1zqvqCatwwI3DXhjVBbrBlfhK8U4VunXeaQDUb9mpRk8z5WcRrXjhI4y40q3Em8wE118WoB60qKyJwt9/AwEOAugO4RzXXnNDiTqbgK4nnKtGR82hG/hXgcJda2jSSxl0UN0HVXXTZVdDPM4j85l8M+li1LQ3KDbJNX0LtXhxrLs4x85l8P8AVi1TRCwC2PpT6J+rw41nL2o0j6ya+iIu2YiIgpmlRhNjZT7QflesKDaW1oPbM/RbtpUB6ibT7Rv5XLBnE9WNrib0a5/f40/n9bQD8j+D1VVM03cQcitllFY299rfOFS815KCm6o6CrVmjNMlmrZoJO1kczx219RVjM6Qz2y1SnZZrS/pZwY/MtTy7kSK2Q8FLeDatdVhAcC2tMSDvOxeDIWYlmsol4MynhmGJ197SQ067tGCh6dSisosv/1U/wD5Nn/25lLN/wA/kjwLD/vFXyHRtZG2aSAGUtkcx9XPaXNewODS0hoGpxwIOtcWPRlZY5IZA+cuhLC29K0gmN18VBZgK7ARh0q3Rl+TbIXttpdKYom3TKBEJC8GYBoAJFKOIOtezKTWgZMEbnPaGuo5zbhPzyWvFqaY99aJlLRhZZpXyB00fCGsjI3gMca3tRBpjjTVuovblbMGy2iGKKjoxAKROjdRzQcSDUG9U4441x2lBmsA+c5X+6tX/sxFezN7LkVmyOHTWaO0h1rlaGyUo08DEbwq047OdaHkHMazWVsoAdKZwWyulcHOc11atwAoDWp2neomPRDYhJeLpiyteDMgu8lQ29Tnr30FQz7tAZarBamMEbXQQSBjdTLjibooNQaWjUpLQ/Z6Q2qTeY2DmD3H0hXTOXMyz20RiW+0RBzWcG5reK67hi04C6KLpkrN2Kw2d8cJeWucXkvcHOqQG6w0YUaNm9B1zZPy0/8Ap+so/SX9A3l9Zq9uaxrJaD32DzOXk0hisTOX1moK5mTZrzpPwj0q6UjibeeQ0byVVczrQ2KO0PdqaQT/AFYL6SWwyG+801VNL10OrdY0dk80JpqFKnVQhZIs5LOTThQN1agHnIopOtRgqjY7U6Y8WBzmHsi8CtNxIDSajUAdSlYXcC+jQ4Ql1wgigjeSQKbhUXSNnF21XVkuznOkfOpfC91adogaerXavoX6gO3j3LMs6j86k8L3VpWh5wNud9y/ZTs41nL8xbR9ZNkREXbIREQVDSjTqEV+0Z6HLA5nA2ttO2j/AFW96U6dQGoqOEZ6ywGanVTaCgqz0lc/v8afz+tqsb/k2eC30BUfJDrs8rd0jx/UVdrD9EzwW+gKi20GHKMrThecHjvh4B9NehWrNbmPX1Dl4oJagL7teoPU1y7VXnD124RB9w5dg5fC+uQ9B9w5C5fASLm+g7ly8OVJKMK9JeobL9qpGUHTM/rZnb5KdDR7V5M//o2cvrNXtzOhIsocR173vHJW6D/So3SG75Jn99k1UVKxynqedo7ZhPIHH9l63XzDVuIbJeLeyPCRNa1wFASKNcK7K99fHNpgdwoOINAeeq9TbI6J2IvNqMcaEDGhDaHXtGIxQWl+VmQMq8MvV4rQOIwHrRTeBTDvc6hzlXhnkA1LuDpeaGuvcJeIAr1tBXDvE71HxRmWQ8d5qSQzg2uLa48U3eLy4bzirDk3N9scnCGtexDjWhOtxPbEUXVUUDOf/NS+EPQ1abodcernfcv39vHvWZZ0D51L4Q9DVpmhyQG3PpX6F+/t496zr+aNY+smzIiLtmIiIKhpSbXJzqduz0lfn60NItLK72ekr9C6TR/8c/vOj/Mvz1lMFsrX0wwpWtKtNaYrn9qNKelf9bnkKAGGN7zRt1uJ24bFFZ75LgtIY+JwZNHg11OK9uu66nfxB2VKzqPSPO0BtyMtGoVdQclSn8R5Trgi8/tXTNbbEZGto9uI3EEeZetto7x6FSm6RXdzs8Y+xdhpGd3O3xz7FLC7C0hduqhvVKGkc7bMPHPsXb+I422b+soLr1SN67CYKlDSKzub+pcjSPH3OfGUF14Yb12FoG9Uv+JMXc58ZdhpMj+wd437qi4PtI2VPMVA5Ssrp3hruJHXjHsiNwGzlKjTpMj+wd437r5P0jQn/wDOek+1BoditcTmNjFG3QGt3UAoAqfpKjpE0d/1mqHOkOPZZ/6io7Lmd/VLA0xubSlONUYEHVRB68y7Ne4XlaPSrhHYwNlVm+S85HWcOuNPGNTWnNgQV7Rn5Pu8zfdVGhNJGAaRzj2qn/4qtXwlwFwcHfuXLmNzVfv69XG3KO/x1P8AzdDPcT/G09dtdWIZWnLcQeLOpvzuTwh6GrTNEMNLa/V9E/UP541llvc6V97AvcamhqScKk7sAtR0Og9WvqKfIu217ONcS9qNY+smxIiLtkIiIIfO3JRtNimib1xbVg3uaQ4DnIpzr89ThzXFrgQQaOa5oqCNjmka1+nVH5Qzfs05rNBFI7VefG1zqbrxFVxKHJpCfF+bXWUUxYznYKr4Os0e1rOgLStMej5jLKLVY4xGYfpmRi6HRHs6Da0+YncsONsf2zvGKzxy7NMsOq0tyfEdTQeSn6IclR06wdJVXGUJBqe7pK5blSXt3dKmOfYyePqtUeS4drPOV9BkSEnAeY+1VP4Xl7d3Su7cuTD6xymPydjJ4+q0SZvx1281R6XL5vyLF3x+L91W/hybtyufhybtz0BMfk7HPx9Vk+Ao9Y87jTpQZFZTrK8j6/qq6Mvz9uegIM4J+3PmCcPJ2Ofj6ps5OiBxafGK7tyZDtH9X7qAfl2Yihf5h7F0+GJe2K64T2nOHVbY8h2c7K/iK6TZBYCCxt4bQCajzqrNy3MNTz5k+G5vtHdK5x+TsuTx9VmZk+EmhZQjXr9BK7fBcfaNPOfaqo7K0pNS91d9cVx8KS9u7pVxz7GSHVdYcn2c4GIA8p/Ur0fAkJxaxvJdDvMVSLNa5nuaxrnuc4hrWgkkuJoABvJoF+kcz9G0EFkjbao2yznjSOcS6jj2DcdTdXfxO1TFPsZIdWU9TuaLojZT+QNb04ArRdE+RntMloc0taRwbK9liC4jvCgFeXcrizNOxg1Fni52A+lSrWgCgFAMABqAXcfHat61u5l5b0tSlnKIi2YiIiAiIg6TQh7S1wBa4FrgRUEEUII3UWT2v/p2sznuLLTMxpJIaWRuug6hXAmi1tEGOH/pxh7sk8iz3k+LhD3ZL5FnvLY0QY38XCHuyXyLPeXPxcIe7JfIs95bGiDHPi4Q92S+RZ7yfFxh7sl8iz3lsaIMc+LjF3ZL5FnvJ8XGHuyXyLPeWxogxz4uMXdkvkWe8nxcYu7JfIs95bGiDHPi4w92S+RZ7yfFxh7sl8iz3lsaIMc+LjD3ZL5FnvLn4uUPdknkWe8tiRBnuZehqz2C0i0GV072giMPY1oY44FwAJq6mA3VK0JEQEREBERAREQEREBERAREQEREBERAREQEREBERAREQEREBERAREQf/9k="/>
          <p:cNvSpPr>
            <a:spLocks noChangeAspect="1" noChangeArrowheads="1"/>
          </p:cNvSpPr>
          <p:nvPr/>
        </p:nvSpPr>
        <p:spPr bwMode="auto">
          <a:xfrm>
            <a:off x="1403648" y="2315143"/>
            <a:ext cx="2592288" cy="259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0246" name="Picture 6" descr="http://dicasemgeral.xpg.uol.com.br/wp-content/uploads/2012/02/93c5a__132942672912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619" y="3356992"/>
            <a:ext cx="4231729" cy="281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6541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" dirty="0"/>
              <a:t>Diseño de un </a:t>
            </a:r>
            <a:r>
              <a:rPr lang="es-ES" dirty="0" err="1" smtClean="0"/>
              <a:t>videocurriculum</a:t>
            </a:r>
            <a:r>
              <a:rPr lang="es-ES" dirty="0" smtClean="0"/>
              <a:t> </a:t>
            </a:r>
            <a:r>
              <a:rPr lang="es-ES" dirty="0"/>
              <a:t>…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824413" y="115888"/>
            <a:ext cx="42846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sz="1200" b="0">
                <a:solidFill>
                  <a:srgbClr val="585A4E"/>
                </a:solidFill>
                <a:effectDag name="">
                  <a:cont type="tree" name="">
                    <a:effect ref="fillLine"/>
                    <a:outerShdw dist="38100" dir="13500000" algn="br">
                      <a:srgbClr val="85877B"/>
                    </a:outerShdw>
                  </a:cont>
                  <a:cont type="tree" name="">
                    <a:effect ref="fillLine"/>
                    <a:outerShdw dist="38100" dir="2700000" algn="tl">
                      <a:srgbClr val="34362E"/>
                    </a:outerShdw>
                  </a:cont>
                  <a:effect ref="fillLine"/>
                </a:effectDag>
              </a:rPr>
              <a:t>II Xornada de Innovación Educativa na Universidade</a:t>
            </a:r>
          </a:p>
        </p:txBody>
      </p:sp>
      <p:pic>
        <p:nvPicPr>
          <p:cNvPr id="27652" name="Picture 4" descr="Entrevista de trabaj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1916113"/>
            <a:ext cx="6552727" cy="4159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60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5976664" cy="4495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s-ES" sz="2400" dirty="0" smtClean="0"/>
              <a:t>. En sintonía con los nuevos tiempos, las empresas y los potenciales trabajadores ahora se vinculan a través de Internet.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es-ES" sz="2400" dirty="0" smtClean="0"/>
              <a:t>Ya no se trata simplemente de leer avisos online y de responder a través del correo electrónico, adjuntando un documento de texto. Tampoco es cuestión de publicar el mismo tipo de documento en una plataforma específica. La última tendencia consiste en </a:t>
            </a:r>
            <a:r>
              <a:rPr lang="es-ES" sz="2400" dirty="0" err="1" smtClean="0"/>
              <a:t>videocurrículums</a:t>
            </a:r>
            <a:r>
              <a:rPr lang="es-ES" sz="2400" dirty="0" smtClean="0"/>
              <a:t>, pequeñas presentaciones audiovisuales.</a:t>
            </a:r>
            <a:endParaRPr lang="es-ES" sz="2400" dirty="0"/>
          </a:p>
        </p:txBody>
      </p:sp>
      <p:pic>
        <p:nvPicPr>
          <p:cNvPr id="11266" name="Picture 2" descr="http://www.hacercurriculum.net/wp-content/uploads/2011/07/la-diccion-en-el-video-curricul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669" y="1484784"/>
            <a:ext cx="297633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628800"/>
            <a:ext cx="1872208" cy="46805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21" y="24867"/>
            <a:ext cx="6361800" cy="811845"/>
          </a:xfrm>
        </p:spPr>
        <p:txBody>
          <a:bodyPr/>
          <a:lstStyle/>
          <a:p>
            <a:r>
              <a:rPr lang="es-ES_tradnl" b="1" dirty="0" smtClean="0">
                <a:solidFill>
                  <a:srgbClr val="FFC000"/>
                </a:solidFill>
              </a:rPr>
              <a:t>La imagen lo es todo:</a:t>
            </a:r>
            <a:endParaRPr lang="es-ES" b="1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23728" y="1484784"/>
            <a:ext cx="7020272" cy="562038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s-ES" sz="2000" dirty="0" smtClean="0"/>
              <a:t>       El </a:t>
            </a:r>
            <a:r>
              <a:rPr lang="es-ES" sz="2000" dirty="0" err="1" smtClean="0"/>
              <a:t>videocurrículum</a:t>
            </a:r>
            <a:r>
              <a:rPr lang="es-ES" sz="2000" dirty="0" smtClean="0"/>
              <a:t> implica ir más allá del CV con fotografía. Se trata, aún a falta de interactividad, del formato virtual más parecido a una entrevista personal. El postulante se graba hablando sobre su formación, experiencia y expectativas laborales, agregando valor al monótono currículum de texto.</a:t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>        Para crear un </a:t>
            </a:r>
            <a:r>
              <a:rPr lang="es-ES" sz="2000" dirty="0" err="1" smtClean="0"/>
              <a:t>videocurrículum</a:t>
            </a:r>
            <a:r>
              <a:rPr lang="es-ES" sz="2000" dirty="0" smtClean="0"/>
              <a:t>, alcanza con tener una videocámara o webcam, un micrófono y conexión a Internet. Existen, de todas maneras, empresas que ofrecen el servicio de grabación de </a:t>
            </a:r>
            <a:r>
              <a:rPr lang="es-ES" sz="2000" dirty="0" err="1" smtClean="0"/>
              <a:t>videocurrículums</a:t>
            </a:r>
            <a:r>
              <a:rPr lang="es-ES" sz="2000" dirty="0" smtClean="0"/>
              <a:t> para garantizar un resultado profesional.</a:t>
            </a:r>
            <a:br>
              <a:rPr lang="es-ES" sz="2000" dirty="0" smtClean="0"/>
            </a:br>
            <a:r>
              <a:rPr lang="es-ES" sz="1800" dirty="0" smtClean="0"/>
              <a:t/>
            </a:r>
            <a:br>
              <a:rPr lang="es-ES" sz="1800" dirty="0" smtClean="0"/>
            </a:br>
            <a:endParaRPr lang="es-ES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/>
              <a:t>¿Qué aporta?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215749" y="723900"/>
            <a:ext cx="8578721" cy="5472608"/>
          </a:xfrm>
        </p:spPr>
        <p:txBody>
          <a:bodyPr>
            <a:noAutofit/>
          </a:bodyPr>
          <a:lstStyle/>
          <a:p>
            <a:pPr lvl="0"/>
            <a:r>
              <a:rPr lang="es-CL" sz="2400" dirty="0" smtClean="0"/>
              <a:t>Muestra el dominio de idiomas, si verdaderamente se tiene tal dominio-.</a:t>
            </a:r>
          </a:p>
          <a:p>
            <a:pPr lvl="0"/>
            <a:r>
              <a:rPr lang="es-CL" sz="2400" dirty="0" smtClean="0"/>
              <a:t>Puede servir para visualizar los trabajos realizados: artistas gráficos, cantantes, actores, etc.</a:t>
            </a:r>
          </a:p>
          <a:p>
            <a:pPr lvl="0"/>
            <a:r>
              <a:rPr lang="es-CL" sz="2400" dirty="0" smtClean="0"/>
              <a:t>Permite que la empresa tenga una primera imagen del candidato y decida si lo entrevista o no.</a:t>
            </a:r>
          </a:p>
          <a:p>
            <a:pPr lvl="0"/>
            <a:r>
              <a:rPr lang="es-CL" sz="2400" dirty="0" smtClean="0"/>
              <a:t>Aporta mucha más información, mejorando el proceso de comunicación y de selección. Frente a la despersonalización que supone el cv escrito, que reduce el perfil personal a un conjunto de datos ajustados a unos formatos estandarizados </a:t>
            </a:r>
          </a:p>
          <a:p>
            <a:pPr lvl="0"/>
            <a:r>
              <a:rPr lang="es-CL" sz="2400" dirty="0" smtClean="0"/>
              <a:t>El </a:t>
            </a:r>
            <a:r>
              <a:rPr lang="es-CL" sz="2400" dirty="0" err="1" smtClean="0"/>
              <a:t>VideoCV</a:t>
            </a:r>
            <a:r>
              <a:rPr lang="es-CL" sz="2400" dirty="0" smtClean="0"/>
              <a:t> nos aporta una multitud de información clave en un proceso de comunicación como la voz, la imagen, el lenguaje gestual....</a:t>
            </a:r>
          </a:p>
          <a:p>
            <a:pPr lvl="0"/>
            <a:r>
              <a:rPr lang="es-CL" sz="2400" dirty="0" smtClean="0"/>
              <a:t>Pone de manifiesto las capacidades comunicativas y de síntesis del candidato.</a:t>
            </a:r>
          </a:p>
          <a:p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4744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/>
              <a:t>Consejos para la elaboración de un vídeo currículum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495800"/>
          </a:xfrm>
        </p:spPr>
        <p:txBody>
          <a:bodyPr>
            <a:normAutofit lnSpcReduction="10000"/>
          </a:bodyPr>
          <a:lstStyle/>
          <a:p>
            <a:r>
              <a:rPr lang="es-CL" dirty="0"/>
              <a:t> </a:t>
            </a:r>
            <a:r>
              <a:rPr lang="es-CL" dirty="0" smtClean="0"/>
              <a:t>Debe </a:t>
            </a:r>
            <a:r>
              <a:rPr lang="es-CL" dirty="0"/>
              <a:t>tener una duración máxima de 2 </a:t>
            </a:r>
            <a:r>
              <a:rPr lang="es-CL" dirty="0" smtClean="0"/>
              <a:t>O 3 minutos .</a:t>
            </a:r>
            <a:endParaRPr lang="es-CL" dirty="0"/>
          </a:p>
          <a:p>
            <a:pPr lvl="0"/>
            <a:r>
              <a:rPr lang="es-CL" dirty="0"/>
              <a:t>La calidad del vídeo debe ser aceptable y en un formato y tamaño adecuado para su publicación en la web.</a:t>
            </a:r>
          </a:p>
          <a:p>
            <a:pPr lvl="0"/>
            <a:r>
              <a:rPr lang="es-CL" dirty="0"/>
              <a:t>Cuidar el aspecto físico, igual que harías si fueras a acudir a una entrevista.</a:t>
            </a:r>
          </a:p>
          <a:p>
            <a:pPr lvl="0"/>
            <a:r>
              <a:rPr lang="es-CL" dirty="0"/>
              <a:t>Preparar un </a:t>
            </a:r>
            <a:r>
              <a:rPr lang="es-CL" dirty="0" smtClean="0"/>
              <a:t>guion </a:t>
            </a:r>
            <a:r>
              <a:rPr lang="es-CL" dirty="0"/>
              <a:t>con la misma estructura que un CV, pero sin incluir fechas ni datos concretos referidos a </a:t>
            </a:r>
            <a:r>
              <a:rPr lang="es-CL" dirty="0" smtClean="0"/>
              <a:t>empresas.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697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1840" y="498701"/>
            <a:ext cx="8153400" cy="46409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CONSEJOS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0" y="498701"/>
            <a:ext cx="8225408" cy="5832648"/>
          </a:xfrm>
        </p:spPr>
        <p:txBody>
          <a:bodyPr>
            <a:noAutofit/>
          </a:bodyPr>
          <a:lstStyle/>
          <a:p>
            <a:pPr lvl="0" algn="just"/>
            <a:endParaRPr lang="es-CL" sz="2400" dirty="0" smtClean="0"/>
          </a:p>
          <a:p>
            <a:pPr lvl="0" algn="just"/>
            <a:endParaRPr lang="es-CL" sz="2400" dirty="0"/>
          </a:p>
          <a:p>
            <a:pPr lvl="0" algn="just"/>
            <a:r>
              <a:rPr lang="es-CL" sz="3200" dirty="0" smtClean="0"/>
              <a:t>Repetir </a:t>
            </a:r>
            <a:r>
              <a:rPr lang="es-CL" sz="3200" dirty="0"/>
              <a:t>la grabación hasta que se consiga un discurso natural. Conviene contrastar el efecto que produce con otras personas.</a:t>
            </a:r>
          </a:p>
          <a:p>
            <a:pPr lvl="0" algn="just"/>
            <a:r>
              <a:rPr lang="es-CL" sz="3200" dirty="0"/>
              <a:t>El tono: Ni demasiado serio, ni demasiado gracioso. </a:t>
            </a:r>
            <a:r>
              <a:rPr lang="es-CL" sz="3200" dirty="0" smtClean="0"/>
              <a:t>Sonreír </a:t>
            </a:r>
            <a:r>
              <a:rPr lang="es-CL" sz="3200" dirty="0"/>
              <a:t>relaja y crea proximidad. Hay que hablar mirando a la cámara pero sin olvidar que no hablamos para ella, sino para otras personas. </a:t>
            </a:r>
          </a:p>
          <a:p>
            <a:pPr lvl="0" algn="just"/>
            <a:r>
              <a:rPr lang="es-CL" sz="3200" dirty="0"/>
              <a:t>Encuadre: Solo el busto. O sea, la cámara debe estar próxima, pero sin desenfocar ni distorsionar</a:t>
            </a:r>
            <a:r>
              <a:rPr lang="es-CL" sz="3200" dirty="0" smtClean="0"/>
              <a:t>.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2752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153400" cy="449580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Cierre : Además de una despedida, dependiendo de cómo vayamos a difundir nuestro vídeo será necesario incluir algún medio de contacto, que podría ser una cuenta de e-mail creada específicamente par este fin. Este dato lo podemos sobre impresionar sobre el vídeo.</a:t>
            </a:r>
          </a:p>
          <a:p>
            <a:pPr algn="just"/>
            <a:r>
              <a:rPr lang="es-MX" sz="2800" dirty="0"/>
              <a:t> Rotular: Es conveniente poner un texto superpuesto a la imagen conceptos importantes que queramos destacar</a:t>
            </a:r>
          </a:p>
          <a:p>
            <a:pPr algn="just"/>
            <a:r>
              <a:rPr lang="es-MX" sz="2800" dirty="0"/>
              <a:t>Ir al grano: si no hemos cautivado en los primeros 30 segundos, seguramente lo perderemos</a:t>
            </a:r>
          </a:p>
          <a:p>
            <a:pPr algn="just"/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830472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424</TotalTime>
  <Words>870</Words>
  <Application>Microsoft Office PowerPoint</Application>
  <PresentationFormat>Presentación en pantalla (4:3)</PresentationFormat>
  <Paragraphs>65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Arial</vt:lpstr>
      <vt:lpstr>Calibri</vt:lpstr>
      <vt:lpstr>Tw Cen MT</vt:lpstr>
      <vt:lpstr>Wingdings</vt:lpstr>
      <vt:lpstr>Wingdings 2</vt:lpstr>
      <vt:lpstr>Intermedio</vt:lpstr>
      <vt:lpstr>Videocurrículum: La nueva forma de buscar trabajo</vt:lpstr>
      <vt:lpstr>Introducción</vt:lpstr>
      <vt:lpstr>Diseño de un videocurriculum …</vt:lpstr>
      <vt:lpstr>Presentación de PowerPoint</vt:lpstr>
      <vt:lpstr>La imagen lo es todo:</vt:lpstr>
      <vt:lpstr>¿Qué aporta? </vt:lpstr>
      <vt:lpstr>Consejos para la elaboración de un vídeo currículum </vt:lpstr>
      <vt:lpstr>CONSEJOS</vt:lpstr>
      <vt:lpstr>Presentación de PowerPoint</vt:lpstr>
      <vt:lpstr>Presentación de PowerPoint</vt:lpstr>
      <vt:lpstr>Las empresas recomiendan que …</vt:lpstr>
      <vt:lpstr> . </vt:lpstr>
      <vt:lpstr>Opiniones:</vt:lpstr>
      <vt:lpstr>Presentación de PowerPoint</vt:lpstr>
      <vt:lpstr>Anécdota de David Heredia:</vt:lpstr>
      <vt:lpstr>Presentación de PowerPoint</vt:lpstr>
      <vt:lpstr>Contenidos mínimos: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Ivan Pizarro</cp:lastModifiedBy>
  <cp:revision>48</cp:revision>
  <dcterms:created xsi:type="dcterms:W3CDTF">2013-09-14T20:37:28Z</dcterms:created>
  <dcterms:modified xsi:type="dcterms:W3CDTF">2024-04-16T04:17:25Z</dcterms:modified>
</cp:coreProperties>
</file>