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3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4627" y="596537"/>
            <a:ext cx="8596668" cy="1320800"/>
          </a:xfrm>
        </p:spPr>
        <p:txBody>
          <a:bodyPr>
            <a:normAutofit/>
          </a:bodyPr>
          <a:lstStyle/>
          <a:p>
            <a:r>
              <a:rPr lang="es-CL" sz="5400" dirty="0" smtClean="0"/>
              <a:t>ARGUMENTACIÓN ORAL</a:t>
            </a:r>
            <a:endParaRPr lang="es-CL" sz="5400" dirty="0"/>
          </a:p>
        </p:txBody>
      </p:sp>
      <p:pic>
        <p:nvPicPr>
          <p:cNvPr id="4" name="Marcador de contenido 3" descr="Diente de león: El texto argumentativo o argumentació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949" y="1917337"/>
            <a:ext cx="5868538" cy="3173278"/>
          </a:xfrm>
        </p:spPr>
      </p:pic>
      <p:sp>
        <p:nvSpPr>
          <p:cNvPr id="5" name="CuadroTexto 4"/>
          <p:cNvSpPr txBox="1"/>
          <p:nvPr/>
        </p:nvSpPr>
        <p:spPr>
          <a:xfrm>
            <a:off x="3220872" y="5636525"/>
            <a:ext cx="39597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/>
              <a:t>IVAN PIZARRO VEGA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373933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Convencer con la palabra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8569" y="1557916"/>
            <a:ext cx="11292995" cy="3880773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El </a:t>
            </a:r>
            <a:r>
              <a:rPr lang="es-MX" sz="3200" dirty="0"/>
              <a:t>texto argumentativo es aquel que nos sirve para defender ante un público nuestra opinión con la intención de convencer. </a:t>
            </a:r>
            <a:endParaRPr lang="es-MX" sz="3200" dirty="0" smtClean="0"/>
          </a:p>
          <a:p>
            <a:pPr algn="just"/>
            <a:r>
              <a:rPr lang="es-MX" sz="3200" dirty="0" smtClean="0"/>
              <a:t>La </a:t>
            </a:r>
            <a:r>
              <a:rPr lang="es-MX" sz="3200" dirty="0"/>
              <a:t>máxima expresión de esta tipología textual es el debate educativo, algo que requiere mucha práctica e investigación. Para dar los primeros pasos hacia ese camino podemos realizar ensayos componiendo textos sencillos que nos ayuden a trabajar nuestras habilidades a la hora de componer los textos y de exponerlos oralmente.</a:t>
            </a:r>
          </a:p>
          <a:p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37477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Conceptos básicos de la argumentación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1079" y="1557916"/>
            <a:ext cx="10648757" cy="5300084"/>
          </a:xfrm>
        </p:spPr>
        <p:txBody>
          <a:bodyPr/>
          <a:lstStyle/>
          <a:p>
            <a:pPr algn="just"/>
            <a:r>
              <a:rPr lang="es-MX" sz="3600" dirty="0" smtClean="0"/>
              <a:t>El </a:t>
            </a:r>
            <a:r>
              <a:rPr lang="es-MX" sz="3600" dirty="0"/>
              <a:t>punto de partida de un debate es la pregunta. Suele ser una cuestión de interés general o de actualidad que se puede responder con un SÍ o con un NO, lo que da lugar a las dos posturas: A FAVOR y EN CONTRA. En nuestro caso, vamos a optar por plantear cuestiones que ya se inclinan hacia una de las posturas.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0530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Argumentos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1690326"/>
            <a:ext cx="9276563" cy="3880773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Para </a:t>
            </a:r>
            <a:r>
              <a:rPr lang="es-MX" sz="2400" dirty="0"/>
              <a:t>defender nuestra postura necesitamos argumentos que sean capaces de convencer a la audiencia de que la postura que se está defendiendo es la correcta. En nuestro caso vamos a tratar de desarrollar 3 argumentos.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Para encontrar estos argumentos recurrimos fundamentalmente a dos técnicas. Por una parte, indagar sobre nuestros conocimientos previos y preguntarnos qué conocemos del tema. Por otro lado, realizando una labor de investigación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22821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método </a:t>
            </a:r>
            <a:r>
              <a:rPr lang="es-MX" dirty="0" smtClean="0"/>
              <a:t>TARE </a:t>
            </a:r>
            <a:r>
              <a:rPr lang="es-MX" dirty="0"/>
              <a:t/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98886"/>
            <a:ext cx="9890517" cy="4984794"/>
          </a:xfrm>
        </p:spPr>
        <p:txBody>
          <a:bodyPr>
            <a:normAutofit fontScale="92500" lnSpcReduction="20000"/>
          </a:bodyPr>
          <a:lstStyle/>
          <a:p>
            <a:r>
              <a:rPr lang="es-MX" sz="2800" dirty="0" smtClean="0"/>
              <a:t>Bajo </a:t>
            </a:r>
            <a:r>
              <a:rPr lang="es-MX" sz="2800" dirty="0"/>
              <a:t>este acrónimo se esconden las claves para desarrollar los argumentos de manera que los dotemos de validez y credibilidad:</a:t>
            </a:r>
          </a:p>
          <a:p>
            <a:r>
              <a:rPr lang="es-MX" sz="2800" b="1" dirty="0" smtClean="0">
                <a:solidFill>
                  <a:srgbClr val="00B050"/>
                </a:solidFill>
              </a:rPr>
              <a:t>T</a:t>
            </a:r>
            <a:r>
              <a:rPr lang="es-MX" sz="2800" dirty="0" smtClean="0"/>
              <a:t>:Tesis :  </a:t>
            </a:r>
            <a:r>
              <a:rPr lang="es-MX" sz="2800" dirty="0" smtClean="0"/>
              <a:t>Postura sobre un tema</a:t>
            </a:r>
            <a:endParaRPr lang="es-MX" sz="2800" dirty="0"/>
          </a:p>
          <a:p>
            <a:pPr algn="just"/>
            <a:r>
              <a:rPr lang="es-MX" sz="2800" b="1" dirty="0">
                <a:solidFill>
                  <a:srgbClr val="00B050"/>
                </a:solidFill>
              </a:rPr>
              <a:t>A</a:t>
            </a:r>
            <a:r>
              <a:rPr lang="es-MX" sz="2800" dirty="0"/>
              <a:t> </a:t>
            </a:r>
            <a:r>
              <a:rPr lang="es-MX" sz="2800" dirty="0" smtClean="0"/>
              <a:t>–Argumentación : </a:t>
            </a:r>
            <a:r>
              <a:rPr lang="es-MX" sz="2800" dirty="0"/>
              <a:t>se </a:t>
            </a:r>
            <a:r>
              <a:rPr lang="es-MX" sz="2800" dirty="0" smtClean="0"/>
              <a:t>corrobora la idea con argumentos , </a:t>
            </a:r>
            <a:r>
              <a:rPr lang="es-MX" sz="2800" dirty="0"/>
              <a:t>de forma que la información quede representada de forma clara.</a:t>
            </a:r>
          </a:p>
          <a:p>
            <a:pPr algn="just"/>
            <a:r>
              <a:rPr lang="es-MX" sz="2800" b="1" dirty="0">
                <a:solidFill>
                  <a:srgbClr val="00B050"/>
                </a:solidFill>
              </a:rPr>
              <a:t>R</a:t>
            </a:r>
            <a:r>
              <a:rPr lang="es-MX" sz="2800" dirty="0"/>
              <a:t> - Razonamiento: en este </a:t>
            </a:r>
            <a:r>
              <a:rPr lang="es-MX" sz="2800" dirty="0" smtClean="0"/>
              <a:t>desarrollamos </a:t>
            </a:r>
            <a:r>
              <a:rPr lang="es-MX" sz="2800" dirty="0"/>
              <a:t>las premisas en las que se fundamenta la afirmación sobre la que hemos construido nuestro argumento.</a:t>
            </a:r>
          </a:p>
          <a:p>
            <a:pPr algn="just"/>
            <a:r>
              <a:rPr lang="es-MX" sz="2800" b="1" dirty="0">
                <a:solidFill>
                  <a:srgbClr val="00B050"/>
                </a:solidFill>
              </a:rPr>
              <a:t>E</a:t>
            </a:r>
            <a:r>
              <a:rPr lang="es-MX" sz="2800" dirty="0"/>
              <a:t> - Evidencia: se trata de demostrar mediante datos y fuentes reconocibles y reconocidas que nuestras afirmaciones no están basadas en opiniones sin fundamento, sino </a:t>
            </a:r>
            <a:r>
              <a:rPr lang="es-MX" sz="2800" dirty="0" smtClean="0"/>
              <a:t>en estudios e investigaciones .</a:t>
            </a:r>
            <a:endParaRPr lang="es-MX" sz="2800" dirty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2061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43401"/>
            <a:ext cx="8596668" cy="923696"/>
          </a:xfrm>
        </p:spPr>
        <p:txBody>
          <a:bodyPr>
            <a:normAutofit fontScale="90000"/>
          </a:bodyPr>
          <a:lstStyle/>
          <a:p>
            <a:r>
              <a:rPr lang="es-MX" dirty="0"/>
              <a:t>Argumentando con </a:t>
            </a:r>
            <a:r>
              <a:rPr lang="es-MX" dirty="0" smtClean="0"/>
              <a:t> TARE</a:t>
            </a:r>
            <a:r>
              <a:rPr lang="es-MX" dirty="0"/>
              <a:t/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9140" y="1267097"/>
            <a:ext cx="10295466" cy="3880773"/>
          </a:xfrm>
        </p:spPr>
        <p:txBody>
          <a:bodyPr>
            <a:noAutofit/>
          </a:bodyPr>
          <a:lstStyle/>
          <a:p>
            <a:r>
              <a:rPr lang="es-MX" sz="2000" dirty="0" smtClean="0"/>
              <a:t>Vamos </a:t>
            </a:r>
            <a:r>
              <a:rPr lang="es-MX" sz="2000" dirty="0"/>
              <a:t>a ejemplificar el uso del método </a:t>
            </a:r>
            <a:r>
              <a:rPr lang="es-MX" sz="2000" dirty="0" smtClean="0"/>
              <a:t>TARE </a:t>
            </a:r>
            <a:r>
              <a:rPr lang="es-MX" sz="2000" dirty="0"/>
              <a:t>creando dos argumentos relacionados con el mismo tema. Para llevarlo a la práctica con éxito lo recomendable es que integres la investigación con tu propio pensamiento.</a:t>
            </a:r>
          </a:p>
          <a:p>
            <a:endParaRPr lang="es-MX" sz="2000" dirty="0"/>
          </a:p>
          <a:p>
            <a:r>
              <a:rPr lang="es-MX" sz="2000" dirty="0" smtClean="0"/>
              <a:t>T: </a:t>
            </a:r>
            <a:r>
              <a:rPr lang="es-MX" sz="2000" dirty="0"/>
              <a:t>En el colegio debería enseñarse a hacer tareas domésticas.</a:t>
            </a:r>
          </a:p>
          <a:p>
            <a:r>
              <a:rPr lang="es-MX" sz="2000" b="1" dirty="0" smtClean="0">
                <a:solidFill>
                  <a:srgbClr val="FF0000"/>
                </a:solidFill>
              </a:rPr>
              <a:t>Argumento </a:t>
            </a:r>
            <a:r>
              <a:rPr lang="es-MX" sz="2000" b="1" dirty="0">
                <a:solidFill>
                  <a:srgbClr val="FF0000"/>
                </a:solidFill>
              </a:rPr>
              <a:t>1:</a:t>
            </a:r>
          </a:p>
          <a:p>
            <a:r>
              <a:rPr lang="es-MX" sz="2000" dirty="0"/>
              <a:t>A - Es necesario igualar el porcentaje de reparto de tareas en el hogar.</a:t>
            </a:r>
          </a:p>
          <a:p>
            <a:r>
              <a:rPr lang="es-MX" sz="2000" dirty="0"/>
              <a:t>R - Si los hombres y las mujeres saben hacer las tareas por igual, será más fácil que se compartan en el hogar.</a:t>
            </a:r>
          </a:p>
          <a:p>
            <a:r>
              <a:rPr lang="es-MX" sz="2000" dirty="0"/>
              <a:t>E - Según el Índice de Igualdad de Género del Instituto Europeo de Igualdad de Género (https://eige.europa.eu/gender-equality-index/2019/domain/time), el porcentaje de personas que realizan a diario labores del hogar y cocinan es de un 78,8% mujeres y 33,7% hombres.</a:t>
            </a:r>
          </a:p>
          <a:p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06968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7071" y="240349"/>
            <a:ext cx="10883294" cy="5925320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Ahora tendrán que  aplicar el método TARE </a:t>
            </a:r>
            <a:r>
              <a:rPr lang="es-MX" sz="2400" dirty="0" smtClean="0"/>
              <a:t>en dos de las siguientes premisas :</a:t>
            </a:r>
          </a:p>
          <a:p>
            <a:pPr algn="just"/>
            <a:r>
              <a:rPr lang="es-MX" sz="2400" dirty="0" smtClean="0"/>
              <a:t>Es mejor </a:t>
            </a:r>
            <a:r>
              <a:rPr lang="es-MX" sz="2400" dirty="0" smtClean="0"/>
              <a:t> utilizar más la bicicleta para movilizarnos.</a:t>
            </a:r>
            <a:endParaRPr lang="es-MX" sz="2400" dirty="0"/>
          </a:p>
          <a:p>
            <a:pPr algn="just"/>
            <a:r>
              <a:rPr lang="es-MX" sz="2400" dirty="0"/>
              <a:t>Es mejor vivir en el campo que en la ciudad.</a:t>
            </a:r>
          </a:p>
          <a:p>
            <a:pPr algn="just"/>
            <a:r>
              <a:rPr lang="es-MX" sz="2400" dirty="0"/>
              <a:t>En los colegios debería haber muchas más horas de Educación Física.</a:t>
            </a:r>
          </a:p>
          <a:p>
            <a:pPr algn="just"/>
            <a:r>
              <a:rPr lang="es-MX" sz="2400" dirty="0"/>
              <a:t>Debemos consumir mucha menos carne.</a:t>
            </a:r>
          </a:p>
          <a:p>
            <a:pPr algn="just"/>
            <a:r>
              <a:rPr lang="es-MX" sz="2400" dirty="0"/>
              <a:t>Debería instalarse un chip localizador a cada niño para evitar desapariciones.</a:t>
            </a:r>
          </a:p>
          <a:p>
            <a:pPr algn="just"/>
            <a:r>
              <a:rPr lang="es-MX" sz="2400" dirty="0"/>
              <a:t>Los profesores pueden ser sustituidos por robots</a:t>
            </a:r>
            <a:r>
              <a:rPr lang="es-MX" sz="2400" dirty="0" smtClean="0"/>
              <a:t>.</a:t>
            </a:r>
          </a:p>
          <a:p>
            <a:pPr algn="just"/>
            <a:r>
              <a:rPr lang="es-MX" sz="2400" dirty="0" smtClean="0"/>
              <a:t>Una vez que  tengan su </a:t>
            </a:r>
            <a:r>
              <a:rPr lang="es-MX" sz="2400" dirty="0"/>
              <a:t>modelo de argumentación </a:t>
            </a:r>
            <a:r>
              <a:rPr lang="es-MX" sz="2400" dirty="0" smtClean="0"/>
              <a:t>tendrán  </a:t>
            </a:r>
            <a:r>
              <a:rPr lang="es-MX" sz="2400" dirty="0"/>
              <a:t>que exponerlo en </a:t>
            </a:r>
            <a:r>
              <a:rPr lang="es-MX" sz="2400" dirty="0" smtClean="0"/>
              <a:t>público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4099581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47930" y="2080591"/>
            <a:ext cx="2517913" cy="1320800"/>
          </a:xfrm>
        </p:spPr>
        <p:txBody>
          <a:bodyPr/>
          <a:lstStyle/>
          <a:p>
            <a:r>
              <a:rPr lang="es-CL" dirty="0" smtClean="0"/>
              <a:t>                          GRACIAS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382327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563</Words>
  <Application>Microsoft Office PowerPoint</Application>
  <PresentationFormat>Panorámica</PresentationFormat>
  <Paragraphs>34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</vt:lpstr>
      <vt:lpstr>ARGUMENTACIÓN ORAL</vt:lpstr>
      <vt:lpstr>Convencer con la palabra </vt:lpstr>
      <vt:lpstr>Conceptos básicos de la argumentación </vt:lpstr>
      <vt:lpstr>Argumentos </vt:lpstr>
      <vt:lpstr>El método TARE  </vt:lpstr>
      <vt:lpstr>Argumentando con  TARE </vt:lpstr>
      <vt:lpstr>Presentación de PowerPoint</vt:lpstr>
      <vt:lpstr>                          GRACIAS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ARGUMENTACIÓN ORAL</dc:title>
  <dc:creator>Ivan Pizarro</dc:creator>
  <cp:lastModifiedBy>Ivan Pizarro</cp:lastModifiedBy>
  <cp:revision>10</cp:revision>
  <dcterms:created xsi:type="dcterms:W3CDTF">2024-05-24T21:53:45Z</dcterms:created>
  <dcterms:modified xsi:type="dcterms:W3CDTF">2024-07-29T04:42:10Z</dcterms:modified>
</cp:coreProperties>
</file>