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7" r:id="rId20"/>
    <p:sldId id="278" r:id="rId21"/>
    <p:sldId id="276" r:id="rId22"/>
    <p:sldId id="279" r:id="rId23"/>
    <p:sldId id="280" r:id="rId24"/>
    <p:sldId id="281" r:id="rId25"/>
    <p:sldId id="290" r:id="rId26"/>
    <p:sldId id="291" r:id="rId27"/>
    <p:sldId id="292" r:id="rId28"/>
    <p:sldId id="293" r:id="rId29"/>
    <p:sldId id="294" r:id="rId30"/>
    <p:sldId id="295" r:id="rId31"/>
    <p:sldId id="344" r:id="rId32"/>
    <p:sldId id="296" r:id="rId33"/>
    <p:sldId id="297" r:id="rId34"/>
    <p:sldId id="298" r:id="rId35"/>
    <p:sldId id="299" r:id="rId36"/>
    <p:sldId id="300" r:id="rId37"/>
    <p:sldId id="305" r:id="rId38"/>
    <p:sldId id="301" r:id="rId39"/>
    <p:sldId id="302" r:id="rId40"/>
    <p:sldId id="303" r:id="rId41"/>
    <p:sldId id="304" r:id="rId42"/>
    <p:sldId id="306" r:id="rId43"/>
    <p:sldId id="307" r:id="rId44"/>
    <p:sldId id="308" r:id="rId45"/>
    <p:sldId id="309" r:id="rId46"/>
    <p:sldId id="310" r:id="rId47"/>
    <p:sldId id="311" r:id="rId48"/>
    <p:sldId id="312" r:id="rId49"/>
    <p:sldId id="313" r:id="rId50"/>
    <p:sldId id="314" r:id="rId51"/>
    <p:sldId id="315" r:id="rId52"/>
    <p:sldId id="316" r:id="rId53"/>
    <p:sldId id="318" r:id="rId54"/>
    <p:sldId id="319" r:id="rId55"/>
    <p:sldId id="336" r:id="rId56"/>
    <p:sldId id="337" r:id="rId57"/>
    <p:sldId id="339" r:id="rId58"/>
    <p:sldId id="340" r:id="rId59"/>
    <p:sldId id="341" r:id="rId60"/>
    <p:sldId id="342"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7/28/2024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7/28/2024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7/28/2024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7/28/2024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7/28/2024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7/28/2024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7/28/2024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7/28/2024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7/28/2024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7/28/2024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COMO GANAR DEBATES</a:t>
            </a:r>
            <a:endParaRPr lang="es-CL" dirty="0"/>
          </a:p>
        </p:txBody>
      </p:sp>
      <p:sp>
        <p:nvSpPr>
          <p:cNvPr id="3" name="Subtítulo 2"/>
          <p:cNvSpPr>
            <a:spLocks noGrp="1"/>
          </p:cNvSpPr>
          <p:nvPr>
            <p:ph type="subTitle" idx="1"/>
          </p:nvPr>
        </p:nvSpPr>
        <p:spPr/>
        <p:txBody>
          <a:bodyPr/>
          <a:lstStyle/>
          <a:p>
            <a:r>
              <a:rPr lang="es-CL" dirty="0" smtClean="0"/>
              <a:t>IVÁN  PIZARRO   VEGA</a:t>
            </a:r>
            <a:endParaRPr lang="es-CL" dirty="0"/>
          </a:p>
        </p:txBody>
      </p:sp>
    </p:spTree>
    <p:extLst>
      <p:ext uri="{BB962C8B-B14F-4D97-AF65-F5344CB8AC3E}">
        <p14:creationId xmlns:p14="http://schemas.microsoft.com/office/powerpoint/2010/main" val="4162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923901"/>
          </a:xfrm>
        </p:spPr>
        <p:txBody>
          <a:bodyPr>
            <a:normAutofit fontScale="90000"/>
          </a:bodyPr>
          <a:lstStyle/>
          <a:p>
            <a:r>
              <a:rPr lang="es-MX" dirty="0"/>
              <a:t>Formas de los argumentos</a:t>
            </a:r>
            <a:br>
              <a:rPr lang="es-MX" dirty="0"/>
            </a:br>
            <a:endParaRPr lang="es-CL" dirty="0"/>
          </a:p>
        </p:txBody>
      </p:sp>
      <p:sp>
        <p:nvSpPr>
          <p:cNvPr id="3" name="Marcador de contenido 2"/>
          <p:cNvSpPr>
            <a:spLocks noGrp="1"/>
          </p:cNvSpPr>
          <p:nvPr>
            <p:ph idx="1"/>
          </p:nvPr>
        </p:nvSpPr>
        <p:spPr>
          <a:xfrm>
            <a:off x="1081861" y="1306286"/>
            <a:ext cx="10178322" cy="3593591"/>
          </a:xfrm>
        </p:spPr>
        <p:txBody>
          <a:bodyPr>
            <a:normAutofit fontScale="25000" lnSpcReduction="20000"/>
          </a:bodyPr>
          <a:lstStyle/>
          <a:p>
            <a:endParaRPr lang="es-MX" dirty="0"/>
          </a:p>
          <a:p>
            <a:r>
              <a:rPr lang="es-MX" sz="9600" dirty="0"/>
              <a:t>Los argumentos tienen diversas formas. La más básica, utilizada en nuestro ejemplo de la eutanasia, es conocida como un modelo simple de argumento.</a:t>
            </a:r>
          </a:p>
          <a:p>
            <a:r>
              <a:rPr lang="es-MX" sz="9600" dirty="0" smtClean="0"/>
              <a:t> </a:t>
            </a:r>
            <a:r>
              <a:rPr lang="es-MX" sz="9600" dirty="0"/>
              <a:t>	</a:t>
            </a:r>
            <a:r>
              <a:rPr lang="es-MX" sz="9600" dirty="0" smtClean="0"/>
              <a:t>    </a:t>
            </a:r>
            <a:r>
              <a:rPr lang="es-MX" sz="9600" dirty="0" smtClean="0"/>
              <a:t>Afirmación   o postura</a:t>
            </a:r>
            <a:r>
              <a:rPr lang="es-MX" sz="9600" dirty="0"/>
              <a:t>	</a:t>
            </a:r>
          </a:p>
          <a:p>
            <a:r>
              <a:rPr lang="es-MX" sz="9600" dirty="0" smtClean="0"/>
              <a:t>            </a:t>
            </a:r>
            <a:r>
              <a:rPr lang="es-MX" sz="9600" dirty="0" smtClean="0"/>
              <a:t>Fundamento  o  argumento</a:t>
            </a:r>
            <a:endParaRPr lang="es-MX" sz="9600" dirty="0"/>
          </a:p>
          <a:p>
            <a:r>
              <a:rPr lang="es-MX" sz="9600" dirty="0" smtClean="0"/>
              <a:t>En </a:t>
            </a:r>
            <a:r>
              <a:rPr lang="es-MX" sz="9600" dirty="0"/>
              <a:t>este modelo, el fundamento está debajo de la afirmación, para indicar que actúa como base </a:t>
            </a:r>
            <a:r>
              <a:rPr lang="es-MX" sz="9600" dirty="0" smtClean="0"/>
              <a:t>de   la  premisa .El </a:t>
            </a:r>
            <a:r>
              <a:rPr lang="es-MX" sz="9600" dirty="0"/>
              <a:t>argumento a favor de la legalización de la eutanasia se vería del siguiente modo</a:t>
            </a:r>
            <a:r>
              <a:rPr lang="es-MX" sz="9600" dirty="0" smtClean="0"/>
              <a:t>:</a:t>
            </a:r>
          </a:p>
          <a:p>
            <a:endParaRPr lang="es-MX" sz="9600" dirty="0" smtClean="0"/>
          </a:p>
          <a:p>
            <a:r>
              <a:rPr lang="es-MX" sz="9600" dirty="0" smtClean="0"/>
              <a:t> </a:t>
            </a:r>
            <a:r>
              <a:rPr lang="es-MX" sz="9600" b="1" dirty="0" smtClean="0"/>
              <a:t>La </a:t>
            </a:r>
            <a:r>
              <a:rPr lang="es-MX" sz="9600" b="1" dirty="0"/>
              <a:t>eutanasia para personas enfermas terminales debería ser legalizada</a:t>
            </a:r>
          </a:p>
          <a:p>
            <a:endParaRPr lang="es-MX" sz="9600" dirty="0" smtClean="0"/>
          </a:p>
          <a:p>
            <a:endParaRPr lang="es-MX" sz="9600" dirty="0"/>
          </a:p>
          <a:p>
            <a:endParaRPr lang="es-MX" sz="9600" b="1" dirty="0" smtClean="0"/>
          </a:p>
          <a:p>
            <a:endParaRPr lang="es-MX" sz="9600" b="1" dirty="0"/>
          </a:p>
          <a:p>
            <a:endParaRPr lang="es-MX" sz="9600" b="1" dirty="0" smtClean="0"/>
          </a:p>
          <a:p>
            <a:endParaRPr lang="es-MX" sz="9600" b="1" dirty="0"/>
          </a:p>
          <a:p>
            <a:endParaRPr lang="es-MX" sz="9600" b="1" dirty="0" smtClean="0"/>
          </a:p>
          <a:p>
            <a:endParaRPr lang="es-MX" sz="9600" b="1" dirty="0"/>
          </a:p>
          <a:p>
            <a:endParaRPr lang="es-MX" sz="9600" b="1" dirty="0" smtClean="0"/>
          </a:p>
          <a:p>
            <a:endParaRPr lang="es-MX" sz="9600" b="1" dirty="0"/>
          </a:p>
          <a:p>
            <a:endParaRPr lang="es-MX" sz="9600" b="1" dirty="0" smtClean="0"/>
          </a:p>
          <a:p>
            <a:r>
              <a:rPr lang="es-MX" sz="4200" b="1" dirty="0"/>
              <a:t> </a:t>
            </a:r>
            <a:r>
              <a:rPr lang="es-MX" sz="4200" b="1" dirty="0" smtClean="0"/>
              <a:t>                                                  La </a:t>
            </a:r>
            <a:r>
              <a:rPr lang="es-MX" sz="4200" b="1" dirty="0"/>
              <a:t>eutanasia para personas enfermas terminales debería ser legalizada</a:t>
            </a:r>
          </a:p>
          <a:p>
            <a:endParaRPr lang="es-MX" sz="2300" b="1" dirty="0" smtClean="0"/>
          </a:p>
          <a:p>
            <a:endParaRPr lang="es-MX" dirty="0"/>
          </a:p>
          <a:p>
            <a:endParaRPr lang="es-CL" dirty="0"/>
          </a:p>
        </p:txBody>
      </p:sp>
      <p:cxnSp>
        <p:nvCxnSpPr>
          <p:cNvPr id="8" name="Conector recto de flecha 7"/>
          <p:cNvCxnSpPr/>
          <p:nvPr/>
        </p:nvCxnSpPr>
        <p:spPr>
          <a:xfrm flipH="1">
            <a:off x="2677886" y="2795451"/>
            <a:ext cx="13063" cy="58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2"/>
          <a:stretch>
            <a:fillRect/>
          </a:stretch>
        </p:blipFill>
        <p:spPr>
          <a:xfrm>
            <a:off x="2288996" y="5473338"/>
            <a:ext cx="6907255" cy="1316044"/>
          </a:xfrm>
          <a:prstGeom prst="rect">
            <a:avLst/>
          </a:prstGeom>
        </p:spPr>
      </p:pic>
      <p:sp>
        <p:nvSpPr>
          <p:cNvPr id="13" name="Flecha a la derecha con muesca 12"/>
          <p:cNvSpPr/>
          <p:nvPr/>
        </p:nvSpPr>
        <p:spPr>
          <a:xfrm rot="15981129">
            <a:off x="4547167" y="5695457"/>
            <a:ext cx="528152" cy="339577"/>
          </a:xfrm>
          <a:prstGeom prst="notchedRight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788004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16546" y="313510"/>
            <a:ext cx="10178322" cy="1580604"/>
          </a:xfrm>
        </p:spPr>
        <p:txBody>
          <a:bodyPr>
            <a:normAutofit lnSpcReduction="10000"/>
          </a:bodyPr>
          <a:lstStyle/>
          <a:p>
            <a:pPr algn="just"/>
            <a:r>
              <a:rPr lang="es-MX" sz="2400" dirty="0" smtClean="0"/>
              <a:t>. </a:t>
            </a:r>
            <a:r>
              <a:rPr lang="es-MX" sz="2400" dirty="0"/>
              <a:t>Es posible, sin embargo, que </a:t>
            </a:r>
            <a:r>
              <a:rPr lang="es-MX" sz="2400" dirty="0" smtClean="0"/>
              <a:t>una audiencia </a:t>
            </a:r>
            <a:r>
              <a:rPr lang="es-MX" sz="2400" dirty="0"/>
              <a:t>no crea que el derecho del paciente a elegir sea primordial, y alegue que la familia y la sociedad en general tienen un interés en la decisión de esa persona. Si es así, </a:t>
            </a:r>
            <a:r>
              <a:rPr lang="es-MX" sz="2400" dirty="0" smtClean="0"/>
              <a:t>el fundamento </a:t>
            </a:r>
            <a:r>
              <a:rPr lang="es-MX" sz="2400" dirty="0"/>
              <a:t>se convierte en una afirmación que debe ser probada</a:t>
            </a:r>
            <a:r>
              <a:rPr lang="es-MX" dirty="0"/>
              <a:t>.</a:t>
            </a:r>
            <a:endParaRPr lang="es-CL" dirty="0"/>
          </a:p>
        </p:txBody>
      </p:sp>
      <p:pic>
        <p:nvPicPr>
          <p:cNvPr id="4" name="Imagen 3"/>
          <p:cNvPicPr>
            <a:picLocks noChangeAspect="1"/>
          </p:cNvPicPr>
          <p:nvPr/>
        </p:nvPicPr>
        <p:blipFill>
          <a:blip r:embed="rId2"/>
          <a:stretch>
            <a:fillRect/>
          </a:stretch>
        </p:blipFill>
        <p:spPr>
          <a:xfrm>
            <a:off x="2677886" y="2090057"/>
            <a:ext cx="6374674" cy="2625634"/>
          </a:xfrm>
          <a:prstGeom prst="rect">
            <a:avLst/>
          </a:prstGeom>
        </p:spPr>
      </p:pic>
      <p:sp>
        <p:nvSpPr>
          <p:cNvPr id="5" name="Rectángulo 4"/>
          <p:cNvSpPr/>
          <p:nvPr/>
        </p:nvSpPr>
        <p:spPr>
          <a:xfrm>
            <a:off x="1280160" y="5010333"/>
            <a:ext cx="9914708" cy="1569660"/>
          </a:xfrm>
          <a:prstGeom prst="rect">
            <a:avLst/>
          </a:prstGeom>
        </p:spPr>
        <p:txBody>
          <a:bodyPr wrap="square">
            <a:spAutoFit/>
          </a:bodyPr>
          <a:lstStyle/>
          <a:p>
            <a:r>
              <a:rPr lang="es-MX" sz="2400" dirty="0"/>
              <a:t>En el caso del argumento sobre la eutanasia, el argumentador puede tratar de justificar el fundamento sosteniendo que la autonomía de un individuo en la toma de decisiones es esencial para su humanidad. Ese argumento puede verse así</a:t>
            </a:r>
            <a:endParaRPr lang="es-CL" sz="2400" dirty="0"/>
          </a:p>
        </p:txBody>
      </p:sp>
    </p:spTree>
    <p:extLst>
      <p:ext uri="{BB962C8B-B14F-4D97-AF65-F5344CB8AC3E}">
        <p14:creationId xmlns:p14="http://schemas.microsoft.com/office/powerpoint/2010/main" val="1230578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946366" y="398413"/>
            <a:ext cx="8843554" cy="6146078"/>
          </a:xfrm>
          <a:prstGeom prst="rect">
            <a:avLst/>
          </a:prstGeom>
        </p:spPr>
      </p:pic>
    </p:spTree>
    <p:extLst>
      <p:ext uri="{BB962C8B-B14F-4D97-AF65-F5344CB8AC3E}">
        <p14:creationId xmlns:p14="http://schemas.microsoft.com/office/powerpoint/2010/main" val="422662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1003484" y="457201"/>
            <a:ext cx="10178322" cy="2704009"/>
          </a:xfrm>
        </p:spPr>
        <p:txBody>
          <a:bodyPr>
            <a:normAutofit/>
          </a:bodyPr>
          <a:lstStyle/>
          <a:p>
            <a:pPr algn="just"/>
            <a:r>
              <a:rPr lang="es-MX" sz="2400" b="1" dirty="0" smtClean="0"/>
              <a:t>MODELO   DE  GRUPO  </a:t>
            </a:r>
            <a:r>
              <a:rPr lang="es-MX" sz="2400" dirty="0" smtClean="0"/>
              <a:t>En otros </a:t>
            </a:r>
            <a:r>
              <a:rPr lang="es-MX" sz="2400" dirty="0"/>
              <a:t>casos, quien argumenta puede ofrecer una variedad de </a:t>
            </a:r>
            <a:r>
              <a:rPr lang="es-MX" sz="2400" dirty="0" smtClean="0"/>
              <a:t>argumentos como </a:t>
            </a:r>
            <a:r>
              <a:rPr lang="es-MX" sz="2400" dirty="0"/>
              <a:t>fundamento para su afirmación. Proporcionar varios </a:t>
            </a:r>
            <a:r>
              <a:rPr lang="es-MX" sz="2400" dirty="0" smtClean="0"/>
              <a:t>argumentos </a:t>
            </a:r>
            <a:r>
              <a:rPr lang="es-MX" sz="2400" dirty="0"/>
              <a:t>para la afirmación incrementa la probabilidad de que la audiencia considere convincente una o quizá varias áreas de fundamento. Esta forma de argumento es representada en</a:t>
            </a:r>
            <a:r>
              <a:rPr lang="es-MX" sz="2400" b="1" dirty="0"/>
              <a:t> el modelo de grupo.</a:t>
            </a:r>
            <a:endParaRPr lang="es-CL" sz="2400" b="1" dirty="0"/>
          </a:p>
        </p:txBody>
      </p:sp>
      <p:pic>
        <p:nvPicPr>
          <p:cNvPr id="6" name="Imagen 5"/>
          <p:cNvPicPr>
            <a:picLocks noChangeAspect="1"/>
          </p:cNvPicPr>
          <p:nvPr/>
        </p:nvPicPr>
        <p:blipFill>
          <a:blip r:embed="rId2"/>
          <a:stretch>
            <a:fillRect/>
          </a:stretch>
        </p:blipFill>
        <p:spPr>
          <a:xfrm>
            <a:off x="2088879" y="3625245"/>
            <a:ext cx="8007532" cy="2435920"/>
          </a:xfrm>
          <a:prstGeom prst="rect">
            <a:avLst/>
          </a:prstGeom>
        </p:spPr>
      </p:pic>
    </p:spTree>
    <p:extLst>
      <p:ext uri="{BB962C8B-B14F-4D97-AF65-F5344CB8AC3E}">
        <p14:creationId xmlns:p14="http://schemas.microsoft.com/office/powerpoint/2010/main" val="1579583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03484" y="418012"/>
            <a:ext cx="10178322" cy="3593591"/>
          </a:xfrm>
        </p:spPr>
        <p:txBody>
          <a:bodyPr>
            <a:normAutofit lnSpcReduction="10000"/>
          </a:bodyPr>
          <a:lstStyle/>
          <a:p>
            <a:pPr algn="just"/>
            <a:r>
              <a:rPr lang="es-MX" sz="2400" dirty="0"/>
              <a:t>En el ejemplo, el argumentador puede sostener que la eutanasia debería ser legalizada porque pondría fin al sufrimiento de </a:t>
            </a:r>
            <a:r>
              <a:rPr lang="es-MX" sz="2400" dirty="0" smtClean="0"/>
              <a:t>enfermos terminales</a:t>
            </a:r>
            <a:r>
              <a:rPr lang="es-MX" sz="2400" dirty="0"/>
              <a:t>, honraría la autonomía del individuo para decidir y evitaría el gasto considerable de cuidar a un paciente terminal.</a:t>
            </a:r>
          </a:p>
          <a:p>
            <a:pPr algn="just"/>
            <a:endParaRPr lang="es-MX" sz="2400" dirty="0"/>
          </a:p>
          <a:p>
            <a:endParaRPr lang="es-MX" dirty="0"/>
          </a:p>
          <a:p>
            <a:endParaRPr lang="es-MX" dirty="0"/>
          </a:p>
          <a:p>
            <a:endParaRPr lang="es-MX" dirty="0"/>
          </a:p>
          <a:p>
            <a:r>
              <a:rPr lang="es-MX" dirty="0"/>
              <a:t> </a:t>
            </a:r>
          </a:p>
          <a:p>
            <a:endParaRPr lang="es-CL" dirty="0"/>
          </a:p>
        </p:txBody>
      </p:sp>
      <p:pic>
        <p:nvPicPr>
          <p:cNvPr id="4" name="Imagen 3"/>
          <p:cNvPicPr>
            <a:picLocks noChangeAspect="1"/>
          </p:cNvPicPr>
          <p:nvPr/>
        </p:nvPicPr>
        <p:blipFill>
          <a:blip r:embed="rId2"/>
          <a:stretch>
            <a:fillRect/>
          </a:stretch>
        </p:blipFill>
        <p:spPr>
          <a:xfrm>
            <a:off x="757646" y="2423972"/>
            <a:ext cx="10175965" cy="4434028"/>
          </a:xfrm>
          <a:prstGeom prst="rect">
            <a:avLst/>
          </a:prstGeom>
        </p:spPr>
      </p:pic>
    </p:spTree>
    <p:extLst>
      <p:ext uri="{BB962C8B-B14F-4D97-AF65-F5344CB8AC3E}">
        <p14:creationId xmlns:p14="http://schemas.microsoft.com/office/powerpoint/2010/main" val="2246374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1067592"/>
          </a:xfrm>
        </p:spPr>
        <p:txBody>
          <a:bodyPr/>
          <a:lstStyle/>
          <a:p>
            <a:r>
              <a:rPr lang="es-CL" dirty="0"/>
              <a:t>el modelo complejo </a:t>
            </a:r>
          </a:p>
        </p:txBody>
      </p:sp>
      <p:sp>
        <p:nvSpPr>
          <p:cNvPr id="3" name="Marcador de contenido 2"/>
          <p:cNvSpPr>
            <a:spLocks noGrp="1"/>
          </p:cNvSpPr>
          <p:nvPr>
            <p:ph idx="1"/>
          </p:nvPr>
        </p:nvSpPr>
        <p:spPr>
          <a:xfrm>
            <a:off x="1251677" y="1449977"/>
            <a:ext cx="10491831" cy="2272937"/>
          </a:xfrm>
        </p:spPr>
        <p:txBody>
          <a:bodyPr>
            <a:normAutofit fontScale="92500"/>
          </a:bodyPr>
          <a:lstStyle/>
          <a:p>
            <a:r>
              <a:rPr lang="es-MX" sz="2400" dirty="0"/>
              <a:t>Por último, el modelo complejo representa la combinación de los de cadena y de grupo. En este modelo, el argumentador ofrece una variedad de bases para la afirmación y algunas o todas ellas se convierten, a su vez, en afirmaciones que requieren fundamento. La mayoría de los argumentos se asemejan al modelo complejo.</a:t>
            </a:r>
          </a:p>
          <a:p>
            <a:r>
              <a:rPr lang="es-MX" sz="2400" dirty="0"/>
              <a:t> </a:t>
            </a:r>
          </a:p>
          <a:p>
            <a:endParaRPr lang="es-MX" dirty="0"/>
          </a:p>
          <a:p>
            <a:endParaRPr lang="es-CL" dirty="0"/>
          </a:p>
        </p:txBody>
      </p:sp>
      <p:pic>
        <p:nvPicPr>
          <p:cNvPr id="4" name="Imagen 3"/>
          <p:cNvPicPr>
            <a:picLocks noChangeAspect="1"/>
          </p:cNvPicPr>
          <p:nvPr/>
        </p:nvPicPr>
        <p:blipFill>
          <a:blip r:embed="rId2"/>
          <a:stretch>
            <a:fillRect/>
          </a:stretch>
        </p:blipFill>
        <p:spPr>
          <a:xfrm>
            <a:off x="1040068" y="3161791"/>
            <a:ext cx="9879723" cy="3257430"/>
          </a:xfrm>
          <a:prstGeom prst="rect">
            <a:avLst/>
          </a:prstGeom>
        </p:spPr>
      </p:pic>
    </p:spTree>
    <p:extLst>
      <p:ext uri="{BB962C8B-B14F-4D97-AF65-F5344CB8AC3E}">
        <p14:creationId xmlns:p14="http://schemas.microsoft.com/office/powerpoint/2010/main" val="3752432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084217" y="705394"/>
            <a:ext cx="10319657" cy="5643155"/>
          </a:xfrm>
          <a:prstGeom prst="rect">
            <a:avLst/>
          </a:prstGeom>
        </p:spPr>
      </p:pic>
    </p:spTree>
    <p:extLst>
      <p:ext uri="{BB962C8B-B14F-4D97-AF65-F5344CB8AC3E}">
        <p14:creationId xmlns:p14="http://schemas.microsoft.com/office/powerpoint/2010/main" val="119465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71600" y="836024"/>
            <a:ext cx="9457508" cy="6113416"/>
          </a:xfrm>
        </p:spPr>
        <p:txBody>
          <a:bodyPr>
            <a:normAutofit/>
          </a:bodyPr>
          <a:lstStyle/>
          <a:p>
            <a:pPr algn="just"/>
            <a:r>
              <a:rPr lang="es-MX" sz="2800" dirty="0" smtClean="0"/>
              <a:t>EN   CONCLUSIÓN </a:t>
            </a:r>
            <a:r>
              <a:rPr lang="es-MX" sz="2800" dirty="0" smtClean="0"/>
              <a:t>,este </a:t>
            </a:r>
            <a:r>
              <a:rPr lang="es-MX" sz="2800" dirty="0"/>
              <a:t>intercambio requiere que los participantes desarrollen y articulen sus propios argumentos, que escuchen los de otro(s) participante(s), que critiquen los presentados por otro(s) participante(s), que defiendan sus propios argumentos ante la crítica y que comparen y contrasten los presentados por todos los participantes en el intercambio</a:t>
            </a:r>
            <a:r>
              <a:rPr lang="es-MX" sz="2800" dirty="0" smtClean="0"/>
              <a:t>.</a:t>
            </a:r>
            <a:endParaRPr lang="es-MX" sz="2800" dirty="0"/>
          </a:p>
        </p:txBody>
      </p:sp>
    </p:spTree>
    <p:extLst>
      <p:ext uri="{BB962C8B-B14F-4D97-AF65-F5344CB8AC3E}">
        <p14:creationId xmlns:p14="http://schemas.microsoft.com/office/powerpoint/2010/main" val="2428931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Modos de argumentación</a:t>
            </a:r>
            <a:br>
              <a:rPr lang="es-MX" dirty="0"/>
            </a:br>
            <a:endParaRPr lang="es-CL" dirty="0"/>
          </a:p>
        </p:txBody>
      </p:sp>
      <p:sp>
        <p:nvSpPr>
          <p:cNvPr id="3" name="Marcador de contenido 2"/>
          <p:cNvSpPr>
            <a:spLocks noGrp="1"/>
          </p:cNvSpPr>
          <p:nvPr>
            <p:ph idx="1"/>
          </p:nvPr>
        </p:nvSpPr>
        <p:spPr>
          <a:xfrm>
            <a:off x="951233" y="1371600"/>
            <a:ext cx="10178322" cy="4571999"/>
          </a:xfrm>
        </p:spPr>
        <p:txBody>
          <a:bodyPr>
            <a:normAutofit lnSpcReduction="10000"/>
          </a:bodyPr>
          <a:lstStyle/>
          <a:p>
            <a:endParaRPr lang="es-MX" dirty="0"/>
          </a:p>
          <a:p>
            <a:pPr algn="just"/>
            <a:r>
              <a:rPr lang="es-MX" sz="2400" dirty="0"/>
              <a:t>La argumentación ocurre sobre una variedad notable de asuntos y adopta múltiples formas. Hay, sin embargo, algunos tipos de argumentación predecibles e identificables que surgen una y otra vez, en especial en el debate académico competitivo. </a:t>
            </a:r>
            <a:endParaRPr lang="es-MX" sz="2400" dirty="0" smtClean="0"/>
          </a:p>
          <a:p>
            <a:pPr algn="just"/>
            <a:endParaRPr lang="es-MX" sz="2400" u="sng" dirty="0"/>
          </a:p>
          <a:p>
            <a:pPr algn="just"/>
            <a:r>
              <a:rPr lang="es-MX" sz="2400" u="sng" dirty="0" smtClean="0"/>
              <a:t>Estos </a:t>
            </a:r>
            <a:r>
              <a:rPr lang="es-MX" sz="2400" u="sng" dirty="0"/>
              <a:t>temas, determinados por el asunto y el foco de la argumentación, son conocidos como modos de argumentación</a:t>
            </a:r>
            <a:r>
              <a:rPr lang="es-MX" sz="2400" dirty="0"/>
              <a:t>. Entender estos modos ayuda a saber </a:t>
            </a:r>
            <a:r>
              <a:rPr lang="es-MX" sz="2400" b="1" dirty="0"/>
              <a:t>qué argumentos </a:t>
            </a:r>
            <a:r>
              <a:rPr lang="es-MX" sz="2400" dirty="0"/>
              <a:t>son relevantes en una discusión en particular, </a:t>
            </a:r>
            <a:r>
              <a:rPr lang="es-MX" sz="2400" b="1" dirty="0"/>
              <a:t>qué apoyo </a:t>
            </a:r>
            <a:r>
              <a:rPr lang="es-MX" sz="2400" dirty="0"/>
              <a:t>es necesario para probar la veracidad de una afirmación y </a:t>
            </a:r>
            <a:r>
              <a:rPr lang="es-MX" sz="2400" b="1" dirty="0" smtClean="0"/>
              <a:t>cómo  es </a:t>
            </a:r>
            <a:r>
              <a:rPr lang="es-MX" sz="2400" b="1" dirty="0"/>
              <a:t>posible refutar </a:t>
            </a:r>
            <a:r>
              <a:rPr lang="es-MX" sz="2400" dirty="0"/>
              <a:t>afirmaciones contrarias.</a:t>
            </a:r>
          </a:p>
          <a:p>
            <a:endParaRPr lang="es-CL" dirty="0"/>
          </a:p>
        </p:txBody>
      </p:sp>
    </p:spTree>
    <p:extLst>
      <p:ext uri="{BB962C8B-B14F-4D97-AF65-F5344CB8AC3E}">
        <p14:creationId xmlns:p14="http://schemas.microsoft.com/office/powerpoint/2010/main" val="418426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871649"/>
          </a:xfrm>
        </p:spPr>
        <p:txBody>
          <a:bodyPr/>
          <a:lstStyle/>
          <a:p>
            <a:r>
              <a:rPr lang="es-CL" dirty="0"/>
              <a:t>tres modos de argumentación: </a:t>
            </a:r>
          </a:p>
        </p:txBody>
      </p:sp>
      <p:sp>
        <p:nvSpPr>
          <p:cNvPr id="3" name="Marcador de contenido 2"/>
          <p:cNvSpPr>
            <a:spLocks noGrp="1"/>
          </p:cNvSpPr>
          <p:nvPr>
            <p:ph idx="1"/>
          </p:nvPr>
        </p:nvSpPr>
        <p:spPr>
          <a:xfrm>
            <a:off x="1251678" y="1528357"/>
            <a:ext cx="10178322" cy="2103118"/>
          </a:xfrm>
        </p:spPr>
        <p:txBody>
          <a:bodyPr>
            <a:noAutofit/>
          </a:bodyPr>
          <a:lstStyle/>
          <a:p>
            <a:pPr algn="just"/>
            <a:r>
              <a:rPr lang="es-MX" sz="2800" dirty="0" smtClean="0"/>
              <a:t>A </a:t>
            </a:r>
            <a:r>
              <a:rPr lang="es-MX" sz="2800" dirty="0"/>
              <a:t>través de una consideración de los tipos de argumentos que por lo general se encuentran en los debates, el estudioso de la argumentación Robert </a:t>
            </a:r>
            <a:r>
              <a:rPr lang="es-MX" sz="2800" dirty="0" err="1"/>
              <a:t>Trapp</a:t>
            </a:r>
            <a:r>
              <a:rPr lang="es-MX" sz="2800" dirty="0"/>
              <a:t> identifica tres modos de argumentación: </a:t>
            </a:r>
            <a:r>
              <a:rPr lang="es-MX" sz="2800" b="1" dirty="0"/>
              <a:t>descriptiva, relacional y </a:t>
            </a:r>
            <a:r>
              <a:rPr lang="es-MX" sz="2800" b="1" dirty="0" smtClean="0"/>
              <a:t>evaluativa</a:t>
            </a:r>
            <a:r>
              <a:rPr lang="es-MX" sz="2800" dirty="0" smtClean="0"/>
              <a:t>. </a:t>
            </a:r>
          </a:p>
          <a:p>
            <a:pPr algn="just"/>
            <a:r>
              <a:rPr lang="es-MX" sz="2800" b="1" dirty="0" smtClean="0"/>
              <a:t>La </a:t>
            </a:r>
            <a:r>
              <a:rPr lang="es-MX" sz="2800" b="1" dirty="0"/>
              <a:t>descriptiva </a:t>
            </a:r>
            <a:r>
              <a:rPr lang="es-MX" sz="2800" dirty="0"/>
              <a:t>se enfoca en controversias </a:t>
            </a:r>
            <a:r>
              <a:rPr lang="es-MX" sz="2800" b="1" u="sng" dirty="0"/>
              <a:t>sobre la naturaleza y la definición </a:t>
            </a:r>
            <a:r>
              <a:rPr lang="es-MX" sz="2800" u="sng" dirty="0"/>
              <a:t>de las cosas</a:t>
            </a:r>
            <a:r>
              <a:rPr lang="es-MX" sz="2800" dirty="0"/>
              <a:t>; </a:t>
            </a:r>
            <a:endParaRPr lang="es-MX" sz="2800" dirty="0" smtClean="0"/>
          </a:p>
          <a:p>
            <a:pPr algn="just"/>
            <a:r>
              <a:rPr lang="es-MX" sz="2800" b="1" dirty="0"/>
              <a:t>L</a:t>
            </a:r>
            <a:r>
              <a:rPr lang="es-MX" sz="2800" b="1" dirty="0" smtClean="0"/>
              <a:t>a </a:t>
            </a:r>
            <a:r>
              <a:rPr lang="es-MX" sz="2800" b="1" dirty="0"/>
              <a:t>relacional </a:t>
            </a:r>
            <a:r>
              <a:rPr lang="es-MX" sz="2800" dirty="0"/>
              <a:t>se refiere a controversias sobre </a:t>
            </a:r>
            <a:r>
              <a:rPr lang="es-MX" sz="2800" b="1" u="sng" dirty="0"/>
              <a:t>la relación </a:t>
            </a:r>
            <a:r>
              <a:rPr lang="es-MX" sz="2800" u="sng" dirty="0"/>
              <a:t>entre las cosas</a:t>
            </a:r>
            <a:r>
              <a:rPr lang="es-MX" sz="2800" dirty="0"/>
              <a:t>; </a:t>
            </a:r>
            <a:endParaRPr lang="es-MX" sz="2800" dirty="0" smtClean="0"/>
          </a:p>
          <a:p>
            <a:pPr algn="just"/>
            <a:r>
              <a:rPr lang="es-MX" sz="2800" dirty="0"/>
              <a:t>L</a:t>
            </a:r>
            <a:r>
              <a:rPr lang="es-MX" sz="2800" b="1" dirty="0" smtClean="0"/>
              <a:t>a </a:t>
            </a:r>
            <a:r>
              <a:rPr lang="es-MX" sz="2800" b="1" dirty="0"/>
              <a:t>evaluativa </a:t>
            </a:r>
            <a:r>
              <a:rPr lang="es-MX" sz="2800" dirty="0"/>
              <a:t>trata controversias sobre </a:t>
            </a:r>
            <a:r>
              <a:rPr lang="es-MX" sz="2800" b="1" u="sng" dirty="0"/>
              <a:t>la importancia o el valor </a:t>
            </a:r>
            <a:r>
              <a:rPr lang="es-MX" sz="2800" u="sng" dirty="0"/>
              <a:t>de las cosas</a:t>
            </a:r>
            <a:r>
              <a:rPr lang="es-MX" sz="2800" dirty="0"/>
              <a:t>.</a:t>
            </a:r>
          </a:p>
          <a:p>
            <a:pPr algn="just"/>
            <a:endParaRPr lang="es-CL" sz="2800" dirty="0"/>
          </a:p>
        </p:txBody>
      </p:sp>
    </p:spTree>
    <p:extLst>
      <p:ext uri="{BB962C8B-B14F-4D97-AF65-F5344CB8AC3E}">
        <p14:creationId xmlns:p14="http://schemas.microsoft.com/office/powerpoint/2010/main" val="3310124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7769" y="353292"/>
            <a:ext cx="10178322" cy="6089072"/>
          </a:xfrm>
        </p:spPr>
        <p:txBody>
          <a:bodyPr>
            <a:noAutofit/>
          </a:bodyPr>
          <a:lstStyle/>
          <a:p>
            <a:pPr algn="ctr"/>
            <a:r>
              <a:rPr lang="es-MX" sz="2800" b="1" dirty="0" smtClean="0">
                <a:solidFill>
                  <a:srgbClr val="FF0000"/>
                </a:solidFill>
              </a:rPr>
              <a:t>INTRODUCCIÓN </a:t>
            </a:r>
          </a:p>
          <a:p>
            <a:pPr algn="just"/>
            <a:r>
              <a:rPr lang="es-MX" sz="2800" dirty="0" smtClean="0"/>
              <a:t>Si </a:t>
            </a:r>
            <a:r>
              <a:rPr lang="es-MX" sz="2800" dirty="0"/>
              <a:t>se le </a:t>
            </a:r>
            <a:r>
              <a:rPr lang="es-MX" sz="2800" dirty="0" smtClean="0"/>
              <a:t>preguntara  a la gente, </a:t>
            </a:r>
            <a:r>
              <a:rPr lang="es-MX" sz="2800" dirty="0"/>
              <a:t>la mayoría </a:t>
            </a:r>
            <a:r>
              <a:rPr lang="es-MX" sz="2800" dirty="0" smtClean="0"/>
              <a:t>probablemente </a:t>
            </a:r>
            <a:r>
              <a:rPr lang="es-MX" sz="2800" dirty="0"/>
              <a:t>diría que prefiere evitar las discusiones. Las discusiones, diría, son la fuente de mucho dolor y frustración en nuestras interacciones con los demás</a:t>
            </a:r>
            <a:r>
              <a:rPr lang="es-MX" sz="2800" dirty="0" smtClean="0"/>
              <a:t>.</a:t>
            </a:r>
            <a:endParaRPr lang="es-MX" sz="2800" dirty="0"/>
          </a:p>
          <a:p>
            <a:pPr algn="just"/>
            <a:r>
              <a:rPr lang="es-MX" sz="2800" dirty="0" smtClean="0"/>
              <a:t>El   debate está </a:t>
            </a:r>
            <a:r>
              <a:rPr lang="es-MX" sz="2800" dirty="0"/>
              <a:t>basado en una visión de la discusión que no la concibe como una consecuencia desagradable de la interacción humana, </a:t>
            </a:r>
            <a:r>
              <a:rPr lang="es-MX" sz="2800" u="sng" dirty="0"/>
              <a:t>sino como el fundamento mismo del conocimiento humano.</a:t>
            </a:r>
          </a:p>
          <a:p>
            <a:pPr algn="just"/>
            <a:endParaRPr lang="es-CL" sz="2800" dirty="0"/>
          </a:p>
        </p:txBody>
      </p:sp>
    </p:spTree>
    <p:extLst>
      <p:ext uri="{BB962C8B-B14F-4D97-AF65-F5344CB8AC3E}">
        <p14:creationId xmlns:p14="http://schemas.microsoft.com/office/powerpoint/2010/main" val="4252863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1029610" y="169818"/>
            <a:ext cx="10178322" cy="6455613"/>
          </a:xfrm>
          <a:prstGeom prst="rect">
            <a:avLst/>
          </a:prstGeom>
        </p:spPr>
        <p:txBody>
          <a:bodyPr wrap="square">
            <a:spAutoFit/>
          </a:bodyPr>
          <a:lstStyle/>
          <a:p>
            <a:pPr algn="just"/>
            <a:r>
              <a:rPr lang="es-MX" sz="2400" dirty="0"/>
              <a:t>Estos modos de argumentación </a:t>
            </a:r>
            <a:r>
              <a:rPr lang="es-MX" sz="2400" dirty="0" smtClean="0"/>
              <a:t>pueden </a:t>
            </a:r>
            <a:r>
              <a:rPr lang="es-MX" sz="2400" dirty="0"/>
              <a:t>estar interconectados. Un debate puede, por ejemplo, indagar sobre la </a:t>
            </a:r>
            <a:r>
              <a:rPr lang="es-MX" sz="2400" dirty="0" smtClean="0"/>
              <a:t>postura </a:t>
            </a:r>
            <a:r>
              <a:rPr lang="es-MX" sz="2400" dirty="0"/>
              <a:t>de que “</a:t>
            </a:r>
            <a:r>
              <a:rPr lang="es-MX" sz="2400" b="1" dirty="0"/>
              <a:t>los videojuegos violentos deberían ser prohibidos”. </a:t>
            </a:r>
            <a:endParaRPr lang="es-MX" sz="2400" b="1" dirty="0" smtClean="0"/>
          </a:p>
          <a:p>
            <a:pPr algn="just"/>
            <a:r>
              <a:rPr lang="es-MX" sz="2400" dirty="0" smtClean="0"/>
              <a:t>En </a:t>
            </a:r>
            <a:r>
              <a:rPr lang="es-MX" sz="2400" dirty="0"/>
              <a:t>consecuencia, este debate requiere un modo de </a:t>
            </a:r>
            <a:r>
              <a:rPr lang="es-MX" sz="2400" b="1" dirty="0"/>
              <a:t>argumentación evaluativo </a:t>
            </a:r>
            <a:r>
              <a:rPr lang="es-MX" sz="2400" b="1" dirty="0"/>
              <a:t>,</a:t>
            </a:r>
            <a:r>
              <a:rPr lang="es-MX" sz="2400" dirty="0" smtClean="0"/>
              <a:t>por </a:t>
            </a:r>
            <a:r>
              <a:rPr lang="es-MX" sz="2400" dirty="0"/>
              <a:t>ejemplo, “¿Es buena o mala una prohibición de los videojuegos violentos</a:t>
            </a:r>
            <a:r>
              <a:rPr lang="es-MX" sz="2400" dirty="0" smtClean="0"/>
              <a:t>?”. Luego, </a:t>
            </a:r>
            <a:r>
              <a:rPr lang="es-MX" sz="2400" dirty="0"/>
              <a:t>los debatientes </a:t>
            </a:r>
            <a:r>
              <a:rPr lang="es-MX" sz="2400" dirty="0" smtClean="0"/>
              <a:t>rápidamente deben </a:t>
            </a:r>
            <a:r>
              <a:rPr lang="es-MX" sz="2400" dirty="0"/>
              <a:t>crear argumentos </a:t>
            </a:r>
            <a:r>
              <a:rPr lang="es-MX" sz="2400" dirty="0" smtClean="0"/>
              <a:t>descriptivos  sobre si </a:t>
            </a:r>
            <a:r>
              <a:rPr lang="es-MX" sz="2400" dirty="0"/>
              <a:t>los videojuegos representan una violencia </a:t>
            </a:r>
            <a:r>
              <a:rPr lang="es-MX" sz="2400" dirty="0" smtClean="0"/>
              <a:t>real </a:t>
            </a:r>
            <a:r>
              <a:rPr lang="es-MX" sz="2400" b="1" dirty="0"/>
              <a:t>(argumentación descriptiva</a:t>
            </a:r>
            <a:r>
              <a:rPr lang="es-MX" sz="2400" dirty="0"/>
              <a:t>) y </a:t>
            </a:r>
            <a:r>
              <a:rPr lang="es-MX" sz="2400" dirty="0" smtClean="0"/>
              <a:t>, por último . </a:t>
            </a:r>
            <a:r>
              <a:rPr lang="es-MX" sz="2400" dirty="0" smtClean="0"/>
              <a:t>si </a:t>
            </a:r>
            <a:r>
              <a:rPr lang="es-MX" sz="2400" dirty="0" smtClean="0"/>
              <a:t>la </a:t>
            </a:r>
            <a:r>
              <a:rPr lang="es-MX" sz="2400" dirty="0"/>
              <a:t>exposición a la violencia </a:t>
            </a:r>
            <a:r>
              <a:rPr lang="es-MX" sz="2400" dirty="0" smtClean="0"/>
              <a:t> de    estos hace </a:t>
            </a:r>
            <a:r>
              <a:rPr lang="es-MX" sz="2400" dirty="0"/>
              <a:t>que el espectador se comporte violentamente </a:t>
            </a:r>
            <a:r>
              <a:rPr lang="es-MX" sz="2400" b="1" dirty="0"/>
              <a:t>(argumentación relacional</a:t>
            </a:r>
            <a:r>
              <a:rPr lang="es-MX" sz="2400" dirty="0"/>
              <a:t>). En este debate, los tres modos de argumentación </a:t>
            </a:r>
            <a:r>
              <a:rPr lang="es-MX" sz="2400" dirty="0" smtClean="0"/>
              <a:t>son </a:t>
            </a:r>
            <a:r>
              <a:rPr lang="es-MX" sz="2400" dirty="0"/>
              <a:t>utilizados. </a:t>
            </a:r>
            <a:endParaRPr lang="es-MX" sz="2400" dirty="0" smtClean="0"/>
          </a:p>
          <a:p>
            <a:pPr algn="just"/>
            <a:r>
              <a:rPr lang="es-MX" sz="2400" dirty="0" smtClean="0"/>
              <a:t>Dado </a:t>
            </a:r>
            <a:r>
              <a:rPr lang="es-MX" sz="2400" dirty="0"/>
              <a:t>que la mayoría de los argumentos en un debate corresponde a alguno de estos tres modos, es necesario entender cómo crear argumentos de cada uno de ellos.</a:t>
            </a:r>
          </a:p>
          <a:p>
            <a:pPr algn="just"/>
            <a:endParaRPr lang="es-MX" sz="2400" dirty="0"/>
          </a:p>
        </p:txBody>
      </p:sp>
    </p:spTree>
    <p:extLst>
      <p:ext uri="{BB962C8B-B14F-4D97-AF65-F5344CB8AC3E}">
        <p14:creationId xmlns:p14="http://schemas.microsoft.com/office/powerpoint/2010/main" val="61866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03469" y="2224437"/>
            <a:ext cx="10178322" cy="1492132"/>
          </a:xfrm>
        </p:spPr>
        <p:txBody>
          <a:bodyPr>
            <a:normAutofit fontScale="90000"/>
          </a:bodyPr>
          <a:lstStyle/>
          <a:p>
            <a:pPr algn="ctr"/>
            <a:r>
              <a:rPr lang="es-MX" dirty="0"/>
              <a:t>Creación de argumentos descriptivos</a:t>
            </a:r>
            <a:br>
              <a:rPr lang="es-MX" dirty="0"/>
            </a:br>
            <a:endParaRPr lang="es-CL" dirty="0"/>
          </a:p>
        </p:txBody>
      </p:sp>
    </p:spTree>
    <p:extLst>
      <p:ext uri="{BB962C8B-B14F-4D97-AF65-F5344CB8AC3E}">
        <p14:creationId xmlns:p14="http://schemas.microsoft.com/office/powerpoint/2010/main" val="1024505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USO DEL  ejemplo </a:t>
            </a:r>
            <a:endParaRPr lang="es-CL" dirty="0"/>
          </a:p>
        </p:txBody>
      </p:sp>
      <p:sp>
        <p:nvSpPr>
          <p:cNvPr id="3" name="Marcador de contenido 2"/>
          <p:cNvSpPr>
            <a:spLocks noGrp="1"/>
          </p:cNvSpPr>
          <p:nvPr>
            <p:ph idx="1"/>
          </p:nvPr>
        </p:nvSpPr>
        <p:spPr>
          <a:xfrm>
            <a:off x="1199426" y="1462096"/>
            <a:ext cx="10282825" cy="1903957"/>
          </a:xfrm>
        </p:spPr>
        <p:txBody>
          <a:bodyPr>
            <a:noAutofit/>
          </a:bodyPr>
          <a:lstStyle/>
          <a:p>
            <a:r>
              <a:rPr lang="es-MX" sz="2800" dirty="0"/>
              <a:t>El uso del ejemplo para describir las características de una arista </a:t>
            </a:r>
            <a:r>
              <a:rPr lang="es-MX" sz="2800" dirty="0" smtClean="0"/>
              <a:t>concreta </a:t>
            </a:r>
            <a:r>
              <a:rPr lang="es-MX" sz="2800" dirty="0"/>
              <a:t>de lo que se considera puede ayudar a ilustrar la naturaleza y la definición de esa cosa. </a:t>
            </a:r>
            <a:endParaRPr lang="es-MX" sz="2800" dirty="0" smtClean="0"/>
          </a:p>
          <a:p>
            <a:endParaRPr lang="es-MX" sz="2800" dirty="0"/>
          </a:p>
          <a:p>
            <a:pPr algn="just"/>
            <a:r>
              <a:rPr lang="es-MX" sz="2800" dirty="0" smtClean="0"/>
              <a:t>Si </a:t>
            </a:r>
            <a:r>
              <a:rPr lang="es-MX" sz="2800" dirty="0"/>
              <a:t>se argumenta que el libre comercio </a:t>
            </a:r>
            <a:r>
              <a:rPr lang="es-MX" sz="2800" dirty="0" smtClean="0"/>
              <a:t>le  permite </a:t>
            </a:r>
            <a:r>
              <a:rPr lang="es-MX" sz="2800" dirty="0"/>
              <a:t>a Nike exportar trabajos a naciones en desarrollo que no tienen regulaciones fuertes para proteger a los trabajadores o al medio ambiente, se emplea un ejemplo para ilustrar la naturaleza y la definición del libre comercio.</a:t>
            </a:r>
          </a:p>
          <a:p>
            <a:pPr algn="just"/>
            <a:endParaRPr lang="es-CL" sz="2800" dirty="0"/>
          </a:p>
        </p:txBody>
      </p:sp>
    </p:spTree>
    <p:extLst>
      <p:ext uri="{BB962C8B-B14F-4D97-AF65-F5344CB8AC3E}">
        <p14:creationId xmlns:p14="http://schemas.microsoft.com/office/powerpoint/2010/main" val="1416462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950026"/>
          </a:xfrm>
        </p:spPr>
        <p:txBody>
          <a:bodyPr/>
          <a:lstStyle/>
          <a:p>
            <a:r>
              <a:rPr lang="es-CL" dirty="0" smtClean="0"/>
              <a:t>LAS  </a:t>
            </a:r>
            <a:r>
              <a:rPr lang="es-CL" dirty="0" smtClean="0"/>
              <a:t>analogías</a:t>
            </a:r>
            <a:endParaRPr lang="es-CL" dirty="0"/>
          </a:p>
        </p:txBody>
      </p:sp>
      <p:sp>
        <p:nvSpPr>
          <p:cNvPr id="3" name="Marcador de contenido 2"/>
          <p:cNvSpPr>
            <a:spLocks noGrp="1"/>
          </p:cNvSpPr>
          <p:nvPr>
            <p:ph idx="1"/>
          </p:nvPr>
        </p:nvSpPr>
        <p:spPr>
          <a:xfrm>
            <a:off x="1107986" y="1423853"/>
            <a:ext cx="10178322" cy="3593591"/>
          </a:xfrm>
        </p:spPr>
        <p:txBody>
          <a:bodyPr>
            <a:normAutofit fontScale="92500"/>
          </a:bodyPr>
          <a:lstStyle/>
          <a:p>
            <a:pPr algn="just"/>
            <a:r>
              <a:rPr lang="es-MX" sz="2800" dirty="0"/>
              <a:t>Cuando </a:t>
            </a:r>
            <a:r>
              <a:rPr lang="es-MX" sz="2800" dirty="0" smtClean="0"/>
              <a:t> se comparan elementos con </a:t>
            </a:r>
            <a:r>
              <a:rPr lang="es-MX" sz="2800" dirty="0"/>
              <a:t>otras similares, los argumentadores pueden usar analogías. </a:t>
            </a:r>
            <a:endParaRPr lang="es-MX" sz="2800" dirty="0" smtClean="0"/>
          </a:p>
          <a:p>
            <a:pPr algn="just"/>
            <a:r>
              <a:rPr lang="es-MX" sz="2800" dirty="0" smtClean="0"/>
              <a:t>Para </a:t>
            </a:r>
            <a:r>
              <a:rPr lang="es-MX" sz="2800" dirty="0"/>
              <a:t>sostener que el uso recreativo de la marihuana debería ser legalizado, los debatientes pueden comparar cómo sería manejada la marihuana </a:t>
            </a:r>
            <a:r>
              <a:rPr lang="es-MX" sz="2800" dirty="0" smtClean="0"/>
              <a:t> con </a:t>
            </a:r>
            <a:r>
              <a:rPr lang="es-MX" sz="2800" dirty="0"/>
              <a:t>el sistema que regula el alcohol. Al trazar un paralelismo entre la administración de estos dos tóxicos, los argumentadores desean demostrar la naturaleza y la definición de la marihuana legalizada.</a:t>
            </a:r>
            <a:endParaRPr lang="es-CL" sz="2800" dirty="0"/>
          </a:p>
        </p:txBody>
      </p:sp>
    </p:spTree>
    <p:extLst>
      <p:ext uri="{BB962C8B-B14F-4D97-AF65-F5344CB8AC3E}">
        <p14:creationId xmlns:p14="http://schemas.microsoft.com/office/powerpoint/2010/main" val="2282614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63101" y="662609"/>
            <a:ext cx="10178322" cy="1015341"/>
          </a:xfrm>
        </p:spPr>
        <p:txBody>
          <a:bodyPr/>
          <a:lstStyle/>
          <a:p>
            <a:r>
              <a:rPr lang="es-CL" dirty="0" smtClean="0"/>
              <a:t>LA </a:t>
            </a:r>
            <a:r>
              <a:rPr lang="es-CL" dirty="0" smtClean="0"/>
              <a:t>autoridad</a:t>
            </a:r>
            <a:endParaRPr lang="es-CL" dirty="0"/>
          </a:p>
        </p:txBody>
      </p:sp>
      <p:sp>
        <p:nvSpPr>
          <p:cNvPr id="3" name="Marcador de contenido 2"/>
          <p:cNvSpPr>
            <a:spLocks noGrp="1"/>
          </p:cNvSpPr>
          <p:nvPr>
            <p:ph idx="1"/>
          </p:nvPr>
        </p:nvSpPr>
        <p:spPr>
          <a:xfrm>
            <a:off x="972004" y="1959429"/>
            <a:ext cx="10476411" cy="4898571"/>
          </a:xfrm>
        </p:spPr>
        <p:txBody>
          <a:bodyPr>
            <a:noAutofit/>
          </a:bodyPr>
          <a:lstStyle/>
          <a:p>
            <a:pPr algn="just"/>
            <a:r>
              <a:rPr lang="es-MX" sz="2800" dirty="0"/>
              <a:t>Por último, quienes argumentan pueden apoyarse en la autoridad. Al hacerlo, están confiando en alguien o en algo con aparente pericia para definir las características de la cosa en cuestión. Cuando presenta argumentos sobre la naturaleza de la educación, un debatiente puede sostener que es un derecho humano fundamental porque está identificada como tal en la Declaración Universal de Derechos Humanos.</a:t>
            </a:r>
          </a:p>
          <a:p>
            <a:pPr algn="just"/>
            <a:endParaRPr lang="es-MX" sz="2800" dirty="0"/>
          </a:p>
          <a:p>
            <a:pPr algn="just"/>
            <a:endParaRPr lang="es-CL" sz="2800" dirty="0"/>
          </a:p>
        </p:txBody>
      </p:sp>
    </p:spTree>
    <p:extLst>
      <p:ext uri="{BB962C8B-B14F-4D97-AF65-F5344CB8AC3E}">
        <p14:creationId xmlns:p14="http://schemas.microsoft.com/office/powerpoint/2010/main" val="2467624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Asuntos</a:t>
            </a:r>
            <a:br>
              <a:rPr lang="es-MX" dirty="0"/>
            </a:br>
            <a:endParaRPr lang="es-CL" dirty="0"/>
          </a:p>
        </p:txBody>
      </p:sp>
      <p:sp>
        <p:nvSpPr>
          <p:cNvPr id="3" name="Marcador de contenido 2"/>
          <p:cNvSpPr>
            <a:spLocks noGrp="1"/>
          </p:cNvSpPr>
          <p:nvPr>
            <p:ph idx="1"/>
          </p:nvPr>
        </p:nvSpPr>
        <p:spPr>
          <a:xfrm>
            <a:off x="872855" y="1319349"/>
            <a:ext cx="10178322" cy="5225141"/>
          </a:xfrm>
        </p:spPr>
        <p:txBody>
          <a:bodyPr>
            <a:normAutofit/>
          </a:bodyPr>
          <a:lstStyle/>
          <a:p>
            <a:pPr algn="just"/>
            <a:r>
              <a:rPr lang="es-MX" sz="2400" dirty="0" smtClean="0"/>
              <a:t>Los </a:t>
            </a:r>
            <a:r>
              <a:rPr lang="es-MX" sz="2400" dirty="0"/>
              <a:t>asuntos se asemejan a las proposiciones en que representan el lugar donde chocan los argumentos de los lados </a:t>
            </a:r>
            <a:r>
              <a:rPr lang="es-MX" sz="2400" dirty="0" smtClean="0"/>
              <a:t> que están a favor y en contra . </a:t>
            </a:r>
            <a:r>
              <a:rPr lang="es-MX" sz="2400" dirty="0"/>
              <a:t>Sin embargo, son diferentes en escala y </a:t>
            </a:r>
            <a:r>
              <a:rPr lang="es-MX" sz="2400" dirty="0" err="1" smtClean="0"/>
              <a:t>enfoque.En</a:t>
            </a:r>
            <a:r>
              <a:rPr lang="es-MX" sz="2400" dirty="0" smtClean="0"/>
              <a:t> </a:t>
            </a:r>
            <a:r>
              <a:rPr lang="es-MX" sz="2400" dirty="0"/>
              <a:t>otras palabras, los asuntos </a:t>
            </a:r>
            <a:r>
              <a:rPr lang="es-MX" sz="2400" b="1" dirty="0"/>
              <a:t>son las áreas de choque específicas </a:t>
            </a:r>
            <a:r>
              <a:rPr lang="es-MX" sz="2400" dirty="0"/>
              <a:t>dentro del campo de consideración creado por la proposición</a:t>
            </a:r>
            <a:r>
              <a:rPr lang="es-MX" sz="2400" dirty="0" smtClean="0"/>
              <a:t>.</a:t>
            </a:r>
          </a:p>
          <a:p>
            <a:pPr algn="just"/>
            <a:r>
              <a:rPr lang="es-MX" sz="2400" dirty="0" smtClean="0"/>
              <a:t>Imaginados </a:t>
            </a:r>
            <a:r>
              <a:rPr lang="es-MX" sz="2400" dirty="0"/>
              <a:t>visualmente, los asuntos se relacionan con la proposición del siguiente modo:</a:t>
            </a:r>
          </a:p>
          <a:p>
            <a:pPr algn="just"/>
            <a:endParaRPr lang="es-CL" sz="2400" dirty="0"/>
          </a:p>
        </p:txBody>
      </p:sp>
    </p:spTree>
    <p:extLst>
      <p:ext uri="{BB962C8B-B14F-4D97-AF65-F5344CB8AC3E}">
        <p14:creationId xmlns:p14="http://schemas.microsoft.com/office/powerpoint/2010/main" val="3862324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867989" y="940904"/>
            <a:ext cx="7563394" cy="5367131"/>
          </a:xfrm>
          <a:prstGeom prst="rect">
            <a:avLst/>
          </a:prstGeom>
        </p:spPr>
      </p:pic>
      <p:sp>
        <p:nvSpPr>
          <p:cNvPr id="2" name="Rectángulo 1"/>
          <p:cNvSpPr/>
          <p:nvPr/>
        </p:nvSpPr>
        <p:spPr>
          <a:xfrm>
            <a:off x="4717774" y="834887"/>
            <a:ext cx="2014330" cy="728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smtClean="0">
                <a:ln w="0"/>
                <a:solidFill>
                  <a:schemeClr val="tx1"/>
                </a:solidFill>
                <a:effectLst>
                  <a:outerShdw blurRad="38100" dist="19050" dir="2700000" algn="tl" rotWithShape="0">
                    <a:schemeClr val="dk1">
                      <a:alpha val="40000"/>
                    </a:schemeClr>
                  </a:outerShdw>
                </a:effectLst>
              </a:rPr>
              <a:t>TEMA</a:t>
            </a:r>
            <a:endParaRPr lang="es-CL"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30275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9609" y="587830"/>
            <a:ext cx="10178322" cy="3593591"/>
          </a:xfrm>
        </p:spPr>
        <p:txBody>
          <a:bodyPr>
            <a:noAutofit/>
          </a:bodyPr>
          <a:lstStyle/>
          <a:p>
            <a:pPr algn="just"/>
            <a:r>
              <a:rPr lang="es-MX" sz="1800" dirty="0"/>
              <a:t>Si, por ejemplo, la proposición del debate es </a:t>
            </a:r>
            <a:r>
              <a:rPr lang="es-MX" sz="1800" b="1" dirty="0" smtClean="0"/>
              <a:t>“Se debería prohibir </a:t>
            </a:r>
            <a:r>
              <a:rPr lang="es-MX" sz="1800" b="1" dirty="0"/>
              <a:t>fumar en lugares públicos</a:t>
            </a:r>
            <a:r>
              <a:rPr lang="es-MX" sz="1800" dirty="0"/>
              <a:t>”, tanto la Proposición como la Oposición probablemente estarán en desacuerdo sobre áreas específicas de controversia dentro de la proposición más amplia. </a:t>
            </a:r>
            <a:r>
              <a:rPr lang="es-MX" sz="1800" u="sng" dirty="0">
                <a:solidFill>
                  <a:srgbClr val="FF0000"/>
                </a:solidFill>
              </a:rPr>
              <a:t>Estas áreas específicas son los asuntos en el debate</a:t>
            </a:r>
            <a:r>
              <a:rPr lang="es-MX" sz="1800" dirty="0"/>
              <a:t>.</a:t>
            </a:r>
          </a:p>
          <a:p>
            <a:pPr algn="just"/>
            <a:r>
              <a:rPr lang="es-MX" sz="1800" dirty="0"/>
              <a:t>Ambos lados pueden estar en desacuerdo sobre el asunto </a:t>
            </a:r>
            <a:r>
              <a:rPr lang="es-MX" sz="2400" dirty="0"/>
              <a:t>de</a:t>
            </a:r>
            <a:r>
              <a:rPr lang="es-MX" sz="2400" b="1" dirty="0"/>
              <a:t> la salud, </a:t>
            </a:r>
            <a:r>
              <a:rPr lang="es-MX" sz="1800" dirty="0"/>
              <a:t>la </a:t>
            </a:r>
            <a:r>
              <a:rPr lang="es-MX" sz="1800" dirty="0" smtClean="0"/>
              <a:t>postura  a favor </a:t>
            </a:r>
            <a:r>
              <a:rPr lang="es-MX" sz="1800" dirty="0" smtClean="0"/>
              <a:t>argumentará </a:t>
            </a:r>
            <a:r>
              <a:rPr lang="es-MX" sz="1800" dirty="0"/>
              <a:t>que la prohibición de fumar en público protege a quienes no quieren ser fumadores pasivos; y la Oposición, que en los lugares públicos ocurre una parte pequeña de la exposición al humo de los cigarrillos. La Proposición y la Oposición pueden entrar en conflicto por un </a:t>
            </a:r>
            <a:r>
              <a:rPr lang="es-MX" sz="2400" b="1" dirty="0"/>
              <a:t>asunto económico</a:t>
            </a:r>
            <a:r>
              <a:rPr lang="es-MX" sz="1800" dirty="0"/>
              <a:t>, la Oposición argumentará que prohibir fumar en espacios públicos afectará las ganancias de los comerciantes minoristas y de los negocios que perderán </a:t>
            </a:r>
            <a:r>
              <a:rPr lang="es-MX" sz="1800" dirty="0" smtClean="0"/>
              <a:t>ingresos. </a:t>
            </a:r>
            <a:r>
              <a:rPr lang="es-MX" sz="1800" dirty="0"/>
              <a:t>Finalmente, ambos lados intercambiarán argumentos </a:t>
            </a:r>
            <a:r>
              <a:rPr lang="es-MX" sz="2400" b="1" dirty="0"/>
              <a:t>sobre </a:t>
            </a:r>
            <a:r>
              <a:rPr lang="es-MX" sz="2400" b="1" dirty="0" smtClean="0"/>
              <a:t>derechos  individuales , </a:t>
            </a:r>
            <a:r>
              <a:rPr lang="es-MX" sz="1800" dirty="0"/>
              <a:t>la Oposición sostendrá que los </a:t>
            </a:r>
            <a:r>
              <a:rPr lang="es-MX" sz="1800" dirty="0" smtClean="0"/>
              <a:t>fumadores tienen </a:t>
            </a:r>
            <a:r>
              <a:rPr lang="es-MX" sz="1800" dirty="0"/>
              <a:t>derecho a poner en práctica sus elecciones aún en lugares públicos. La Proposición puede responder que el derecho de un fumador a disfrutar de su elección deja de estar garantizado cuando impacta de forma negativa sobre el derecho que tiene un no fumador a evitar fumar pasivamente.</a:t>
            </a:r>
          </a:p>
          <a:p>
            <a:pPr algn="just"/>
            <a:r>
              <a:rPr lang="es-MX" sz="1800" dirty="0"/>
              <a:t>Representado en un cuadro, el debate sobre la prohibición de fumar puede verse así:</a:t>
            </a:r>
          </a:p>
          <a:p>
            <a:pPr algn="just"/>
            <a:endParaRPr lang="es-MX" sz="1800" dirty="0"/>
          </a:p>
          <a:p>
            <a:pPr algn="just"/>
            <a:endParaRPr lang="es-CL" sz="1800" dirty="0"/>
          </a:p>
        </p:txBody>
      </p:sp>
    </p:spTree>
    <p:extLst>
      <p:ext uri="{BB962C8B-B14F-4D97-AF65-F5344CB8AC3E}">
        <p14:creationId xmlns:p14="http://schemas.microsoft.com/office/powerpoint/2010/main" val="2853895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645030" y="653603"/>
            <a:ext cx="9850284" cy="5694945"/>
          </a:xfrm>
          <a:prstGeom prst="rect">
            <a:avLst/>
          </a:prstGeom>
        </p:spPr>
      </p:pic>
    </p:spTree>
    <p:extLst>
      <p:ext uri="{BB962C8B-B14F-4D97-AF65-F5344CB8AC3E}">
        <p14:creationId xmlns:p14="http://schemas.microsoft.com/office/powerpoint/2010/main" val="2559573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85918" y="770710"/>
            <a:ext cx="10178322" cy="3593591"/>
          </a:xfrm>
        </p:spPr>
        <p:txBody>
          <a:bodyPr>
            <a:noAutofit/>
          </a:bodyPr>
          <a:lstStyle/>
          <a:p>
            <a:pPr algn="just"/>
            <a:r>
              <a:rPr lang="es-MX" sz="3200" dirty="0"/>
              <a:t>Aunque estos asuntos son definidos por los argumentos que los debatientes crean, algunos son predecibles, ya que salen a la luz repetidas veces en los debates, en particular en los de políticas públicas</a:t>
            </a:r>
            <a:r>
              <a:rPr lang="es-MX" sz="3200" dirty="0" smtClean="0"/>
              <a:t>.</a:t>
            </a:r>
          </a:p>
          <a:p>
            <a:pPr algn="just"/>
            <a:r>
              <a:rPr lang="es-MX" sz="3200" dirty="0" smtClean="0"/>
              <a:t> </a:t>
            </a:r>
            <a:r>
              <a:rPr lang="es-MX" sz="3200" dirty="0"/>
              <a:t>A continuación, se presenta una lista de asuntos que regularmente emergen en debates académicos competitivos. Si bien no es exhaustiva, constituye una buena referencia para debatientes que buscan anticipar los argumentos que se pueden crear en relación con cualquier proposición.</a:t>
            </a:r>
            <a:endParaRPr lang="es-CL" sz="3200" dirty="0"/>
          </a:p>
        </p:txBody>
      </p:sp>
    </p:spTree>
    <p:extLst>
      <p:ext uri="{BB962C8B-B14F-4D97-AF65-F5344CB8AC3E}">
        <p14:creationId xmlns:p14="http://schemas.microsoft.com/office/powerpoint/2010/main" val="3690678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Una filosofía del debate</a:t>
            </a:r>
            <a:br>
              <a:rPr lang="es-MX" dirty="0"/>
            </a:br>
            <a:endParaRPr lang="es-CL" dirty="0"/>
          </a:p>
        </p:txBody>
      </p:sp>
      <p:sp>
        <p:nvSpPr>
          <p:cNvPr id="3" name="Marcador de contenido 2"/>
          <p:cNvSpPr>
            <a:spLocks noGrp="1"/>
          </p:cNvSpPr>
          <p:nvPr>
            <p:ph idx="1"/>
          </p:nvPr>
        </p:nvSpPr>
        <p:spPr>
          <a:xfrm>
            <a:off x="787852" y="1874517"/>
            <a:ext cx="10178322" cy="3593591"/>
          </a:xfrm>
        </p:spPr>
        <p:txBody>
          <a:bodyPr>
            <a:normAutofit/>
          </a:bodyPr>
          <a:lstStyle/>
          <a:p>
            <a:endParaRPr lang="es-MX" sz="2800" dirty="0"/>
          </a:p>
          <a:p>
            <a:r>
              <a:rPr lang="es-MX" sz="2800" dirty="0"/>
              <a:t>A partir de estas observaciones sobre cómo los humanos emplean argumentos para construir la realidad, podemos extraer un marco filosófico que ilumina la práctica del debate. Esta filosofía puede ser expresada en dos premisas y una </a:t>
            </a:r>
            <a:r>
              <a:rPr lang="es-MX" sz="2800" dirty="0" smtClean="0"/>
              <a:t>conclusión.</a:t>
            </a:r>
            <a:endParaRPr lang="es-MX" sz="2800" dirty="0"/>
          </a:p>
          <a:p>
            <a:endParaRPr lang="es-CL" sz="2800" dirty="0"/>
          </a:p>
        </p:txBody>
      </p:sp>
    </p:spTree>
    <p:extLst>
      <p:ext uri="{BB962C8B-B14F-4D97-AF65-F5344CB8AC3E}">
        <p14:creationId xmlns:p14="http://schemas.microsoft.com/office/powerpoint/2010/main" val="3433387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749288" y="1690219"/>
            <a:ext cx="8282608" cy="4538303"/>
          </a:xfrm>
          <a:prstGeom prst="rect">
            <a:avLst/>
          </a:prstGeom>
        </p:spPr>
      </p:pic>
    </p:spTree>
    <p:extLst>
      <p:ext uri="{BB962C8B-B14F-4D97-AF65-F5344CB8AC3E}">
        <p14:creationId xmlns:p14="http://schemas.microsoft.com/office/powerpoint/2010/main" val="3079819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722783" y="596347"/>
            <a:ext cx="8534400" cy="6069495"/>
          </a:xfrm>
          <a:prstGeom prst="rect">
            <a:avLst/>
          </a:prstGeom>
        </p:spPr>
      </p:pic>
    </p:spTree>
    <p:extLst>
      <p:ext uri="{BB962C8B-B14F-4D97-AF65-F5344CB8AC3E}">
        <p14:creationId xmlns:p14="http://schemas.microsoft.com/office/powerpoint/2010/main" val="859447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Estándares </a:t>
            </a:r>
            <a:r>
              <a:rPr lang="es-MX" dirty="0"/>
              <a:t>de </a:t>
            </a:r>
            <a:r>
              <a:rPr lang="es-MX" dirty="0" err="1"/>
              <a:t>caLidad</a:t>
            </a:r>
            <a:r>
              <a:rPr lang="es-MX" dirty="0"/>
              <a:t> de LOS argumentos</a:t>
            </a:r>
            <a:br>
              <a:rPr lang="es-MX" dirty="0"/>
            </a:br>
            <a:endParaRPr lang="es-CL" dirty="0"/>
          </a:p>
        </p:txBody>
      </p:sp>
      <p:sp>
        <p:nvSpPr>
          <p:cNvPr id="3" name="Marcador de contenido 2"/>
          <p:cNvSpPr>
            <a:spLocks noGrp="1"/>
          </p:cNvSpPr>
          <p:nvPr>
            <p:ph idx="1"/>
          </p:nvPr>
        </p:nvSpPr>
        <p:spPr/>
        <p:txBody>
          <a:bodyPr>
            <a:normAutofit fontScale="92500" lnSpcReduction="10000"/>
          </a:bodyPr>
          <a:lstStyle/>
          <a:p>
            <a:pPr algn="just"/>
            <a:r>
              <a:rPr lang="es-MX" sz="2800" dirty="0" smtClean="0"/>
              <a:t>Robert </a:t>
            </a:r>
            <a:r>
              <a:rPr lang="es-MX" sz="2800" dirty="0" err="1"/>
              <a:t>Trapp</a:t>
            </a:r>
            <a:r>
              <a:rPr lang="es-MX" sz="2800" dirty="0"/>
              <a:t> ofrece un análisis detallado de algunos estándares para la calidad de los argumentos centrado en las expectativas respecto de las pruebas ofrecidas, las justificaciones empleadas y las afirmaciones </a:t>
            </a:r>
            <a:r>
              <a:rPr lang="es-MX" sz="2800" dirty="0" smtClean="0"/>
              <a:t>presentadas. </a:t>
            </a:r>
            <a:endParaRPr lang="es-MX" sz="2800" dirty="0" smtClean="0"/>
          </a:p>
          <a:p>
            <a:pPr algn="just"/>
            <a:endParaRPr lang="es-MX" sz="2800" b="1" dirty="0"/>
          </a:p>
          <a:p>
            <a:pPr algn="just"/>
            <a:r>
              <a:rPr lang="es-MX" sz="2800" b="1" dirty="0" smtClean="0"/>
              <a:t>Los </a:t>
            </a:r>
            <a:r>
              <a:rPr lang="es-MX" sz="2800" b="1" dirty="0"/>
              <a:t>estándares de aceptabilidad, relevancia y suficiencia l</a:t>
            </a:r>
            <a:r>
              <a:rPr lang="es-MX" sz="2800" dirty="0"/>
              <a:t>es proporcionan a los debatientes un método estructurado para la deconstrucción de los argumentos de sus oponentes.</a:t>
            </a:r>
          </a:p>
          <a:p>
            <a:pPr algn="just"/>
            <a:endParaRPr lang="es-CL" sz="2800" dirty="0"/>
          </a:p>
        </p:txBody>
      </p:sp>
    </p:spTree>
    <p:extLst>
      <p:ext uri="{BB962C8B-B14F-4D97-AF65-F5344CB8AC3E}">
        <p14:creationId xmlns:p14="http://schemas.microsoft.com/office/powerpoint/2010/main" val="3583859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1054529"/>
          </a:xfrm>
        </p:spPr>
        <p:txBody>
          <a:bodyPr>
            <a:normAutofit fontScale="90000"/>
          </a:bodyPr>
          <a:lstStyle/>
          <a:p>
            <a:r>
              <a:rPr lang="es-MX" dirty="0" smtClean="0">
                <a:solidFill>
                  <a:srgbClr val="FF0000"/>
                </a:solidFill>
              </a:rPr>
              <a:t>1.  Aceptabilidad</a:t>
            </a:r>
            <a:r>
              <a:rPr lang="es-MX" dirty="0"/>
              <a:t/>
            </a:r>
            <a:br>
              <a:rPr lang="es-MX" dirty="0"/>
            </a:br>
            <a:endParaRPr lang="es-CL" dirty="0"/>
          </a:p>
        </p:txBody>
      </p:sp>
      <p:sp>
        <p:nvSpPr>
          <p:cNvPr id="3" name="Marcador de contenido 2"/>
          <p:cNvSpPr>
            <a:spLocks noGrp="1"/>
          </p:cNvSpPr>
          <p:nvPr>
            <p:ph idx="1"/>
          </p:nvPr>
        </p:nvSpPr>
        <p:spPr>
          <a:xfrm>
            <a:off x="1251678" y="1436914"/>
            <a:ext cx="10178322" cy="3593591"/>
          </a:xfrm>
        </p:spPr>
        <p:txBody>
          <a:bodyPr>
            <a:noAutofit/>
          </a:bodyPr>
          <a:lstStyle/>
          <a:p>
            <a:pPr algn="just"/>
            <a:r>
              <a:rPr lang="es-MX" sz="2400" dirty="0" smtClean="0"/>
              <a:t>El </a:t>
            </a:r>
            <a:r>
              <a:rPr lang="es-MX" sz="2400" dirty="0"/>
              <a:t>estándar de aceptabilidad se refiere a </a:t>
            </a:r>
            <a:r>
              <a:rPr lang="es-MX" sz="2400" b="1" dirty="0"/>
              <a:t>la calidad de las pruebas </a:t>
            </a:r>
            <a:r>
              <a:rPr lang="es-MX" sz="2400" dirty="0"/>
              <a:t>en las que se basa un argumento</a:t>
            </a:r>
            <a:r>
              <a:rPr lang="es-MX" sz="2400" dirty="0" smtClean="0"/>
              <a:t>..</a:t>
            </a:r>
            <a:endParaRPr lang="es-MX" sz="2400" dirty="0"/>
          </a:p>
          <a:p>
            <a:pPr algn="just"/>
            <a:r>
              <a:rPr lang="es-MX" sz="2400" dirty="0"/>
              <a:t>Por medio del uso de este estándar, se puede </a:t>
            </a:r>
            <a:r>
              <a:rPr lang="es-MX" sz="2400" dirty="0" err="1"/>
              <a:t>deconstruir</a:t>
            </a:r>
            <a:r>
              <a:rPr lang="es-MX" sz="2400" dirty="0"/>
              <a:t> el argumento de un oponente al demostrar que el fundamento ofrecido para una afirmación no es aceptable o aceptado. Si se logra probar que el juez no debería aceptar el fundamento </a:t>
            </a:r>
            <a:r>
              <a:rPr lang="es-MX" sz="2400" dirty="0" smtClean="0"/>
              <a:t>,el </a:t>
            </a:r>
            <a:r>
              <a:rPr lang="es-MX" sz="2400" dirty="0"/>
              <a:t>argumento fracasa.</a:t>
            </a:r>
          </a:p>
          <a:p>
            <a:pPr algn="just"/>
            <a:r>
              <a:rPr lang="es-MX" sz="2400" dirty="0"/>
              <a:t>Por lo general, se puede tomar una de tres posturas deconstructivas relacionadas con la aceptabilidad del fundamento ofrecido para un argumento.</a:t>
            </a:r>
          </a:p>
          <a:p>
            <a:endParaRPr lang="es-CL" sz="2400" dirty="0"/>
          </a:p>
        </p:txBody>
      </p:sp>
    </p:spTree>
    <p:extLst>
      <p:ext uri="{BB962C8B-B14F-4D97-AF65-F5344CB8AC3E}">
        <p14:creationId xmlns:p14="http://schemas.microsoft.com/office/powerpoint/2010/main" val="4274370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a:t>La base para </a:t>
            </a:r>
            <a:r>
              <a:rPr lang="es-MX" dirty="0" smtClean="0"/>
              <a:t>EL ARGUMENTO </a:t>
            </a:r>
            <a:r>
              <a:rPr lang="es-MX" dirty="0" smtClean="0"/>
              <a:t>no </a:t>
            </a:r>
            <a:r>
              <a:rPr lang="es-MX" dirty="0"/>
              <a:t>es </a:t>
            </a:r>
            <a:r>
              <a:rPr lang="es-MX" dirty="0" smtClean="0"/>
              <a:t>evidente </a:t>
            </a:r>
            <a:endParaRPr lang="es-CL" dirty="0"/>
          </a:p>
        </p:txBody>
      </p:sp>
      <p:sp>
        <p:nvSpPr>
          <p:cNvPr id="3" name="Marcador de contenido 2"/>
          <p:cNvSpPr>
            <a:spLocks noGrp="1"/>
          </p:cNvSpPr>
          <p:nvPr>
            <p:ph idx="1"/>
          </p:nvPr>
        </p:nvSpPr>
        <p:spPr/>
        <p:txBody>
          <a:bodyPr>
            <a:normAutofit/>
          </a:bodyPr>
          <a:lstStyle/>
          <a:p>
            <a:pPr algn="just"/>
            <a:r>
              <a:rPr lang="es-MX" sz="2400" dirty="0" smtClean="0"/>
              <a:t>Este </a:t>
            </a:r>
            <a:r>
              <a:rPr lang="es-MX" sz="2400" dirty="0"/>
              <a:t>enfoque se pregunta si el argumento que se </a:t>
            </a:r>
            <a:r>
              <a:rPr lang="es-MX" sz="2400" dirty="0" err="1"/>
              <a:t>deconstruye</a:t>
            </a:r>
            <a:r>
              <a:rPr lang="es-MX" sz="2400" dirty="0"/>
              <a:t> contiene un </a:t>
            </a:r>
            <a:r>
              <a:rPr lang="es-MX" sz="2400" dirty="0" err="1"/>
              <a:t>subargumento</a:t>
            </a:r>
            <a:r>
              <a:rPr lang="es-MX" sz="2400" dirty="0"/>
              <a:t> convincente que sustente la afirmación. </a:t>
            </a:r>
            <a:endParaRPr lang="es-MX" sz="2400" dirty="0" smtClean="0"/>
          </a:p>
          <a:p>
            <a:pPr algn="just"/>
            <a:r>
              <a:rPr lang="es-MX" sz="2400" dirty="0" smtClean="0"/>
              <a:t>Se  intenta </a:t>
            </a:r>
            <a:r>
              <a:rPr lang="es-MX" sz="2400" dirty="0"/>
              <a:t>exponer la falta de fundamento </a:t>
            </a:r>
            <a:r>
              <a:rPr lang="es-MX" sz="2400" u="sng" dirty="0"/>
              <a:t>para la afirmación o para niveles más profundos de afirmaciones que, por su parte, han sido utilizadas como fundamento para otras siguientes. </a:t>
            </a:r>
            <a:r>
              <a:rPr lang="es-MX" sz="2400" dirty="0"/>
              <a:t>Tomemos, por ejemplo, el argumento a continuación:</a:t>
            </a:r>
            <a:endParaRPr lang="es-CL" sz="2400" dirty="0"/>
          </a:p>
        </p:txBody>
      </p:sp>
    </p:spTree>
    <p:extLst>
      <p:ext uri="{BB962C8B-B14F-4D97-AF65-F5344CB8AC3E}">
        <p14:creationId xmlns:p14="http://schemas.microsoft.com/office/powerpoint/2010/main" val="1584155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3214867" y="556592"/>
            <a:ext cx="6190390" cy="5465386"/>
          </a:xfrm>
          <a:prstGeom prst="rect">
            <a:avLst/>
          </a:prstGeom>
        </p:spPr>
      </p:pic>
    </p:spTree>
    <p:extLst>
      <p:ext uri="{BB962C8B-B14F-4D97-AF65-F5344CB8AC3E}">
        <p14:creationId xmlns:p14="http://schemas.microsoft.com/office/powerpoint/2010/main" val="38747968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73301" y="1110344"/>
            <a:ext cx="10178322" cy="4715690"/>
          </a:xfrm>
        </p:spPr>
        <p:txBody>
          <a:bodyPr>
            <a:noAutofit/>
          </a:bodyPr>
          <a:lstStyle/>
          <a:p>
            <a:pPr algn="just"/>
            <a:r>
              <a:rPr lang="es-MX" sz="2800" dirty="0"/>
              <a:t>Como argumento, tiene los elementos necesarios: la afirmación está basada en un fundamento que busca servir como base.</a:t>
            </a:r>
          </a:p>
          <a:p>
            <a:pPr algn="just"/>
            <a:r>
              <a:rPr lang="es-MX" sz="2800" dirty="0"/>
              <a:t>Un oponente astuto, sin embargo, reconocerá que este argumento es más extenso que la versión presentada y que las mejores oportunidades deconstructivas no residen en oponerse directamente a la afirmación (intentar argumentar que el castigo corporal no debería ser ilegal) ni tampoco en cuestionar las pruebas (que el abuso de niños no es ilegal), sino en </a:t>
            </a:r>
            <a:r>
              <a:rPr lang="es-MX" sz="2800" b="1" dirty="0"/>
              <a:t>exponer la debilidad del fundamento sobre el que el propio fundamento está basado.</a:t>
            </a:r>
          </a:p>
          <a:p>
            <a:pPr algn="just"/>
            <a:endParaRPr lang="es-CL" sz="2800" dirty="0"/>
          </a:p>
        </p:txBody>
      </p:sp>
    </p:spTree>
    <p:extLst>
      <p:ext uri="{BB962C8B-B14F-4D97-AF65-F5344CB8AC3E}">
        <p14:creationId xmlns:p14="http://schemas.microsoft.com/office/powerpoint/2010/main" val="25935491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593668" y="0"/>
            <a:ext cx="9353005" cy="6858000"/>
          </a:xfrm>
          <a:prstGeom prst="rect">
            <a:avLst/>
          </a:prstGeom>
        </p:spPr>
      </p:pic>
    </p:spTree>
    <p:extLst>
      <p:ext uri="{BB962C8B-B14F-4D97-AF65-F5344CB8AC3E}">
        <p14:creationId xmlns:p14="http://schemas.microsoft.com/office/powerpoint/2010/main" val="405882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MX" sz="3200" dirty="0"/>
              <a:t>En este caso, el oponente articulando la falta de </a:t>
            </a:r>
            <a:r>
              <a:rPr lang="es-MX" sz="3200" dirty="0" smtClean="0"/>
              <a:t>igualdad  </a:t>
            </a:r>
            <a:r>
              <a:rPr lang="es-MX" sz="3200" dirty="0"/>
              <a:t>y las diferencias importantes entre el castigo corporal y el abuso de niños debilitaría la cadena de razonamiento que une al fundamento con la afirmación.</a:t>
            </a:r>
            <a:endParaRPr lang="es-CL" sz="3200" dirty="0"/>
          </a:p>
        </p:txBody>
      </p:sp>
    </p:spTree>
    <p:extLst>
      <p:ext uri="{BB962C8B-B14F-4D97-AF65-F5344CB8AC3E}">
        <p14:creationId xmlns:p14="http://schemas.microsoft.com/office/powerpoint/2010/main" val="3628996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1093718"/>
          </a:xfrm>
        </p:spPr>
        <p:txBody>
          <a:bodyPr>
            <a:normAutofit/>
          </a:bodyPr>
          <a:lstStyle/>
          <a:p>
            <a:r>
              <a:rPr lang="es-MX" sz="3200" dirty="0"/>
              <a:t>Las pruebas ofrecidas no son reconocidas generalmente como verdaderas. </a:t>
            </a:r>
            <a:endParaRPr lang="es-CL" sz="3200" dirty="0"/>
          </a:p>
        </p:txBody>
      </p:sp>
      <p:sp>
        <p:nvSpPr>
          <p:cNvPr id="3" name="Marcador de contenido 2"/>
          <p:cNvSpPr>
            <a:spLocks noGrp="1"/>
          </p:cNvSpPr>
          <p:nvPr>
            <p:ph idx="1"/>
          </p:nvPr>
        </p:nvSpPr>
        <p:spPr>
          <a:xfrm>
            <a:off x="1251678" y="1724298"/>
            <a:ext cx="10178322" cy="4741816"/>
          </a:xfrm>
        </p:spPr>
        <p:txBody>
          <a:bodyPr>
            <a:normAutofit/>
          </a:bodyPr>
          <a:lstStyle/>
          <a:p>
            <a:pPr algn="just"/>
            <a:r>
              <a:rPr lang="es-MX" sz="2400" dirty="0" smtClean="0"/>
              <a:t>El </a:t>
            </a:r>
            <a:r>
              <a:rPr lang="es-MX" sz="2400" dirty="0"/>
              <a:t>segundo enfoque deconstructivo dirigido a la aceptabilidad es cuestionar </a:t>
            </a:r>
            <a:r>
              <a:rPr lang="es-MX" sz="2400" b="1" dirty="0"/>
              <a:t>si el fundamento ofrecido es generalmente </a:t>
            </a:r>
            <a:r>
              <a:rPr lang="es-MX" sz="2400" b="1" dirty="0" smtClean="0"/>
              <a:t>reconocido  como </a:t>
            </a:r>
            <a:r>
              <a:rPr lang="es-MX" sz="2400" b="1" dirty="0"/>
              <a:t>verdadero.</a:t>
            </a:r>
            <a:r>
              <a:rPr lang="es-MX" sz="2400" dirty="0"/>
              <a:t> Imaginemos que un argumento intenta demostrar que </a:t>
            </a:r>
            <a:r>
              <a:rPr lang="es-MX" sz="2400" b="1" dirty="0"/>
              <a:t>la violencia en los medios de comunicación conduce a la violencia real. </a:t>
            </a:r>
            <a:endParaRPr lang="es-MX" sz="2400" b="1" dirty="0" smtClean="0"/>
          </a:p>
          <a:p>
            <a:pPr algn="just"/>
            <a:r>
              <a:rPr lang="es-MX" sz="2400" dirty="0" smtClean="0"/>
              <a:t>El </a:t>
            </a:r>
            <a:r>
              <a:rPr lang="es-MX" sz="2400" dirty="0"/>
              <a:t>argumentador puede afirmar que la gente aprende modos de comportamiento apropiados “practicando” su comportamiento en situaciones hipotéticas o tomando como modelo el comportamiento de los demás, y que ambas opciones están influenciadas por la exposición a medios de comunicación violentos. Se infiere, entonces, afirma el debatiente, que si alguien consume de forma regular medios violentos, es más propenso a adoptar conductas violentas reales</a:t>
            </a:r>
            <a:endParaRPr lang="es-CL" sz="2400" dirty="0"/>
          </a:p>
        </p:txBody>
      </p:sp>
    </p:spTree>
    <p:extLst>
      <p:ext uri="{BB962C8B-B14F-4D97-AF65-F5344CB8AC3E}">
        <p14:creationId xmlns:p14="http://schemas.microsoft.com/office/powerpoint/2010/main" val="313928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910838"/>
          </a:xfrm>
        </p:spPr>
        <p:txBody>
          <a:bodyPr>
            <a:normAutofit/>
          </a:bodyPr>
          <a:lstStyle/>
          <a:p>
            <a:r>
              <a:rPr lang="es-MX" sz="2800" dirty="0"/>
              <a:t>Premisa 1: El debate es una competencia de interpretaciones y, por lo tanto, de argumentos</a:t>
            </a:r>
            <a:endParaRPr lang="es-CL" sz="2800" dirty="0"/>
          </a:p>
        </p:txBody>
      </p:sp>
      <p:sp>
        <p:nvSpPr>
          <p:cNvPr id="3" name="Marcador de contenido 2"/>
          <p:cNvSpPr>
            <a:spLocks noGrp="1"/>
          </p:cNvSpPr>
          <p:nvPr>
            <p:ph idx="1"/>
          </p:nvPr>
        </p:nvSpPr>
        <p:spPr>
          <a:xfrm>
            <a:off x="1121049" y="1293223"/>
            <a:ext cx="10178322" cy="4833257"/>
          </a:xfrm>
        </p:spPr>
        <p:txBody>
          <a:bodyPr/>
          <a:lstStyle/>
          <a:p>
            <a:r>
              <a:rPr lang="es-MX" dirty="0" smtClean="0"/>
              <a:t>.</a:t>
            </a:r>
            <a:endParaRPr lang="es-MX" dirty="0"/>
          </a:p>
          <a:p>
            <a:pPr algn="just"/>
            <a:r>
              <a:rPr lang="es-MX" sz="2800" dirty="0"/>
              <a:t>El debate requiere que los participantes persuadan a una audiencia acerca de la veracidad o falsedad de </a:t>
            </a:r>
            <a:r>
              <a:rPr lang="es-MX" sz="2800" dirty="0" smtClean="0"/>
              <a:t>una </a:t>
            </a:r>
            <a:r>
              <a:rPr lang="es-MX" sz="2800" dirty="0" err="1" smtClean="0"/>
              <a:t>postura.Se</a:t>
            </a:r>
            <a:r>
              <a:rPr lang="es-MX" sz="2800" dirty="0" smtClean="0"/>
              <a:t> </a:t>
            </a:r>
            <a:r>
              <a:rPr lang="es-MX" sz="2800" dirty="0"/>
              <a:t>trata de una competencia de los argumentos utilizados para probar o refutar esa </a:t>
            </a:r>
            <a:r>
              <a:rPr lang="es-MX" sz="2800" dirty="0" smtClean="0"/>
              <a:t>posición. </a:t>
            </a:r>
            <a:endParaRPr lang="es-MX" sz="2800" dirty="0" smtClean="0"/>
          </a:p>
          <a:p>
            <a:pPr algn="just"/>
            <a:r>
              <a:rPr lang="es-MX" sz="2800" dirty="0" smtClean="0"/>
              <a:t>El </a:t>
            </a:r>
            <a:r>
              <a:rPr lang="es-MX" sz="2800" dirty="0"/>
              <a:t>objetivo de ambos equipos </a:t>
            </a:r>
            <a:r>
              <a:rPr lang="es-MX" sz="2800" b="1" dirty="0"/>
              <a:t>es ofrecer una interpretación </a:t>
            </a:r>
            <a:r>
              <a:rPr lang="es-MX" sz="2800" dirty="0"/>
              <a:t>de ciertos acontecimientos que lleve a un juez a aceptar o rechazar la moción que se considera. </a:t>
            </a:r>
          </a:p>
          <a:p>
            <a:pPr algn="just"/>
            <a:endParaRPr lang="es-CL" sz="2800" dirty="0"/>
          </a:p>
        </p:txBody>
      </p:sp>
    </p:spTree>
    <p:extLst>
      <p:ext uri="{BB962C8B-B14F-4D97-AF65-F5344CB8AC3E}">
        <p14:creationId xmlns:p14="http://schemas.microsoft.com/office/powerpoint/2010/main" val="14031138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42672" y="731520"/>
            <a:ext cx="10178322" cy="3593591"/>
          </a:xfrm>
        </p:spPr>
        <p:txBody>
          <a:bodyPr>
            <a:normAutofit lnSpcReduction="10000"/>
          </a:bodyPr>
          <a:lstStyle/>
          <a:p>
            <a:pPr algn="just"/>
            <a:r>
              <a:rPr lang="es-MX" sz="2400" b="1" dirty="0"/>
              <a:t>La oposición a este argumento es clara: </a:t>
            </a:r>
            <a:r>
              <a:rPr lang="es-MX" sz="2400" dirty="0"/>
              <a:t>no existe una creencia comúnmente aceptada de que las personas son incapaces de distinguir entre la </a:t>
            </a:r>
            <a:r>
              <a:rPr lang="es-MX" sz="2400" u="sng" dirty="0"/>
              <a:t>violencia real y la ficticia. </a:t>
            </a:r>
            <a:r>
              <a:rPr lang="es-MX" sz="2400" dirty="0"/>
              <a:t>De hecho, el saber popular sugiere exactamente lo opuesto: la mayoría de la gente ha estado expuesta a imágenes violentas en la cultura popular, pero la gran mayoría no es violenta. </a:t>
            </a:r>
            <a:endParaRPr lang="es-MX" sz="2400" dirty="0" smtClean="0"/>
          </a:p>
          <a:p>
            <a:pPr algn="just"/>
            <a:endParaRPr lang="es-MX" sz="2400" dirty="0"/>
          </a:p>
          <a:p>
            <a:pPr algn="just"/>
            <a:r>
              <a:rPr lang="es-MX" sz="2400" dirty="0" smtClean="0"/>
              <a:t>La </a:t>
            </a:r>
            <a:r>
              <a:rPr lang="es-MX" sz="2400" dirty="0"/>
              <a:t>afirmación de una relación causal entre los medios de comunicación y la violencia real está comprometida </a:t>
            </a:r>
            <a:r>
              <a:rPr lang="es-MX" sz="2400" b="1" dirty="0"/>
              <a:t>porque el fundamento ofrecido no es aceptable como saber popular</a:t>
            </a:r>
            <a:endParaRPr lang="es-CL" sz="2400" b="1" dirty="0"/>
          </a:p>
        </p:txBody>
      </p:sp>
    </p:spTree>
    <p:extLst>
      <p:ext uri="{BB962C8B-B14F-4D97-AF65-F5344CB8AC3E}">
        <p14:creationId xmlns:p14="http://schemas.microsoft.com/office/powerpoint/2010/main" val="2403220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Las pruebas ofrecidas carecen de </a:t>
            </a:r>
            <a:r>
              <a:rPr lang="es-MX" dirty="0" smtClean="0"/>
              <a:t>validación  </a:t>
            </a:r>
            <a:r>
              <a:rPr lang="es-MX" dirty="0"/>
              <a:t>externa</a:t>
            </a:r>
            <a:endParaRPr lang="es-CL" dirty="0"/>
          </a:p>
        </p:txBody>
      </p:sp>
      <p:sp>
        <p:nvSpPr>
          <p:cNvPr id="3" name="Marcador de contenido 2"/>
          <p:cNvSpPr>
            <a:spLocks noGrp="1"/>
          </p:cNvSpPr>
          <p:nvPr>
            <p:ph idx="1"/>
          </p:nvPr>
        </p:nvSpPr>
        <p:spPr>
          <a:xfrm>
            <a:off x="912044" y="2207624"/>
            <a:ext cx="10178322" cy="4467496"/>
          </a:xfrm>
        </p:spPr>
        <p:txBody>
          <a:bodyPr>
            <a:normAutofit/>
          </a:bodyPr>
          <a:lstStyle/>
          <a:p>
            <a:pPr algn="just"/>
            <a:r>
              <a:rPr lang="es-MX" dirty="0" smtClean="0"/>
              <a:t>Para algunos tipos de fundamentos </a:t>
            </a:r>
            <a:r>
              <a:rPr lang="es-MX" dirty="0"/>
              <a:t>se requiere una base de credibilidad más allá de la que posee el debatiente que presenta el </a:t>
            </a:r>
            <a:r>
              <a:rPr lang="es-MX" dirty="0" smtClean="0"/>
              <a:t>argumento</a:t>
            </a:r>
          </a:p>
          <a:p>
            <a:pPr algn="just"/>
            <a:r>
              <a:rPr lang="es-MX" dirty="0" smtClean="0"/>
              <a:t>Por   ejemplo, s</a:t>
            </a:r>
            <a:r>
              <a:rPr lang="es-MX" dirty="0" smtClean="0"/>
              <a:t>i se intentara </a:t>
            </a:r>
            <a:r>
              <a:rPr lang="es-MX" dirty="0"/>
              <a:t>argumentar que se exageran los riesgos de fumar pasivamente apoyándome en pruebas producidas por el </a:t>
            </a:r>
            <a:r>
              <a:rPr lang="es-MX" dirty="0" err="1"/>
              <a:t>Tobacco</a:t>
            </a:r>
            <a:r>
              <a:rPr lang="es-MX" dirty="0"/>
              <a:t> </a:t>
            </a:r>
            <a:r>
              <a:rPr lang="es-MX" dirty="0" err="1"/>
              <a:t>Institute</a:t>
            </a:r>
            <a:r>
              <a:rPr lang="es-MX" dirty="0"/>
              <a:t> (Instituto del Tabaco), estaría exponiéndome a que un oponente critique que mis pruebas carecen de validación externa. El </a:t>
            </a:r>
            <a:r>
              <a:rPr lang="es-MX" dirty="0" err="1"/>
              <a:t>Tobacco</a:t>
            </a:r>
            <a:r>
              <a:rPr lang="es-MX" dirty="0"/>
              <a:t> </a:t>
            </a:r>
            <a:r>
              <a:rPr lang="es-MX" dirty="0" err="1"/>
              <a:t>Institute</a:t>
            </a:r>
            <a:r>
              <a:rPr lang="es-MX" dirty="0"/>
              <a:t>, una organización fundada y financiada por productores de tabaco con el propósito expreso de rebatir la investigación que buscó demostrar los impactos de fumar en la salud, ha sido ampliamente desacreditado. Cualquier prueba producida por esa fuente sería sospechosa.</a:t>
            </a:r>
          </a:p>
          <a:p>
            <a:pPr algn="just"/>
            <a:endParaRPr lang="es-CL" dirty="0"/>
          </a:p>
        </p:txBody>
      </p:sp>
    </p:spTree>
    <p:extLst>
      <p:ext uri="{BB962C8B-B14F-4D97-AF65-F5344CB8AC3E}">
        <p14:creationId xmlns:p14="http://schemas.microsoft.com/office/powerpoint/2010/main" val="3049790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rgbClr val="FF0000"/>
                </a:solidFill>
              </a:rPr>
              <a:t>2. Relevancia</a:t>
            </a:r>
            <a:r>
              <a:rPr lang="es-MX" dirty="0"/>
              <a:t/>
            </a:r>
            <a:br>
              <a:rPr lang="es-MX" dirty="0"/>
            </a:br>
            <a:endParaRPr lang="es-CL" dirty="0"/>
          </a:p>
        </p:txBody>
      </p:sp>
      <p:sp>
        <p:nvSpPr>
          <p:cNvPr id="3" name="Marcador de contenido 2"/>
          <p:cNvSpPr>
            <a:spLocks noGrp="1"/>
          </p:cNvSpPr>
          <p:nvPr>
            <p:ph idx="1"/>
          </p:nvPr>
        </p:nvSpPr>
        <p:spPr>
          <a:xfrm>
            <a:off x="1003484" y="1541418"/>
            <a:ext cx="10178322" cy="5316582"/>
          </a:xfrm>
        </p:spPr>
        <p:txBody>
          <a:bodyPr>
            <a:normAutofit/>
          </a:bodyPr>
          <a:lstStyle/>
          <a:p>
            <a:pPr algn="just"/>
            <a:r>
              <a:rPr lang="es-MX" sz="2400" dirty="0" smtClean="0"/>
              <a:t>Hay </a:t>
            </a:r>
            <a:r>
              <a:rPr lang="es-MX" sz="2400" dirty="0"/>
              <a:t>muchas pruebas de relevancia diferentes para cada tipo de razonamiento. Aunque no </a:t>
            </a:r>
            <a:r>
              <a:rPr lang="es-MX" sz="2400" dirty="0" smtClean="0"/>
              <a:t>se van a catalogar todos, </a:t>
            </a:r>
            <a:r>
              <a:rPr lang="es-MX" sz="2400" dirty="0"/>
              <a:t>la siguiente tabla </a:t>
            </a:r>
            <a:r>
              <a:rPr lang="es-MX" sz="2400" dirty="0" smtClean="0"/>
              <a:t>proporciona un </a:t>
            </a:r>
            <a:r>
              <a:rPr lang="es-MX" sz="2400" dirty="0"/>
              <a:t>resumen de las principales pruebas de relevancia relacionadas con los modos de razonamiento más </a:t>
            </a:r>
            <a:r>
              <a:rPr lang="es-MX" sz="2400" dirty="0" smtClean="0"/>
              <a:t>prominentes. </a:t>
            </a:r>
            <a:r>
              <a:rPr lang="es-MX" sz="2400" dirty="0"/>
              <a:t>Se puede usar cada una de las pruebas como un punto de partida para criticar la relevancia del fundamento para la afirmación de los argumentos que se pretenda </a:t>
            </a:r>
            <a:r>
              <a:rPr lang="es-MX" sz="2400" dirty="0" err="1"/>
              <a:t>deconstruir</a:t>
            </a:r>
            <a:r>
              <a:rPr lang="es-MX" sz="2400" dirty="0"/>
              <a:t>.</a:t>
            </a:r>
          </a:p>
          <a:p>
            <a:pPr algn="just"/>
            <a:r>
              <a:rPr lang="es-MX" sz="2400" dirty="0"/>
              <a:t> </a:t>
            </a:r>
          </a:p>
          <a:p>
            <a:pPr algn="just"/>
            <a:endParaRPr lang="es-CL" sz="2400" dirty="0"/>
          </a:p>
        </p:txBody>
      </p:sp>
    </p:spTree>
    <p:extLst>
      <p:ext uri="{BB962C8B-B14F-4D97-AF65-F5344CB8AC3E}">
        <p14:creationId xmlns:p14="http://schemas.microsoft.com/office/powerpoint/2010/main" val="1597503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153295" y="382385"/>
            <a:ext cx="9858694" cy="6005352"/>
          </a:xfrm>
          <a:prstGeom prst="rect">
            <a:avLst/>
          </a:prstGeom>
        </p:spPr>
      </p:pic>
      <p:sp>
        <p:nvSpPr>
          <p:cNvPr id="5" name="Rectángulo 4"/>
          <p:cNvSpPr/>
          <p:nvPr/>
        </p:nvSpPr>
        <p:spPr>
          <a:xfrm>
            <a:off x="1449977" y="5212080"/>
            <a:ext cx="9339943" cy="10711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41645295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011680" y="235130"/>
            <a:ext cx="7419703" cy="5799909"/>
          </a:xfrm>
          <a:prstGeom prst="rect">
            <a:avLst/>
          </a:prstGeom>
        </p:spPr>
      </p:pic>
      <p:sp>
        <p:nvSpPr>
          <p:cNvPr id="2" name="Rectángulo redondeado 1"/>
          <p:cNvSpPr/>
          <p:nvPr/>
        </p:nvSpPr>
        <p:spPr>
          <a:xfrm>
            <a:off x="2120348" y="265043"/>
            <a:ext cx="7527235" cy="24781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2352358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3191497" y="1029974"/>
            <a:ext cx="6906092" cy="4482552"/>
          </a:xfrm>
          <a:prstGeom prst="rect">
            <a:avLst/>
          </a:prstGeom>
        </p:spPr>
      </p:pic>
    </p:spTree>
    <p:extLst>
      <p:ext uri="{BB962C8B-B14F-4D97-AF65-F5344CB8AC3E}">
        <p14:creationId xmlns:p14="http://schemas.microsoft.com/office/powerpoint/2010/main" val="4174361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985554" y="235132"/>
            <a:ext cx="8007532" cy="6348548"/>
          </a:xfrm>
          <a:prstGeom prst="rect">
            <a:avLst/>
          </a:prstGeom>
        </p:spPr>
      </p:pic>
    </p:spTree>
    <p:extLst>
      <p:ext uri="{BB962C8B-B14F-4D97-AF65-F5344CB8AC3E}">
        <p14:creationId xmlns:p14="http://schemas.microsoft.com/office/powerpoint/2010/main" val="9507300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1106781"/>
          </a:xfrm>
        </p:spPr>
        <p:txBody>
          <a:bodyPr>
            <a:normAutofit fontScale="90000"/>
          </a:bodyPr>
          <a:lstStyle/>
          <a:p>
            <a:r>
              <a:rPr lang="es-MX" dirty="0" smtClean="0">
                <a:solidFill>
                  <a:srgbClr val="FF0000"/>
                </a:solidFill>
              </a:rPr>
              <a:t>3. Suficiencia</a:t>
            </a:r>
            <a:r>
              <a:rPr lang="es-MX" dirty="0"/>
              <a:t/>
            </a:r>
            <a:br>
              <a:rPr lang="es-MX" dirty="0"/>
            </a:br>
            <a:endParaRPr lang="es-CL" dirty="0"/>
          </a:p>
        </p:txBody>
      </p:sp>
      <p:sp>
        <p:nvSpPr>
          <p:cNvPr id="3" name="Marcador de contenido 2"/>
          <p:cNvSpPr>
            <a:spLocks noGrp="1"/>
          </p:cNvSpPr>
          <p:nvPr>
            <p:ph idx="1"/>
          </p:nvPr>
        </p:nvSpPr>
        <p:spPr>
          <a:xfrm>
            <a:off x="885918" y="1136469"/>
            <a:ext cx="10178322" cy="4990011"/>
          </a:xfrm>
        </p:spPr>
        <p:txBody>
          <a:bodyPr>
            <a:noAutofit/>
          </a:bodyPr>
          <a:lstStyle/>
          <a:p>
            <a:pPr algn="just"/>
            <a:r>
              <a:rPr lang="es-MX" sz="2400" dirty="0" smtClean="0"/>
              <a:t>Como </a:t>
            </a:r>
            <a:r>
              <a:rPr lang="es-MX" sz="2400" dirty="0"/>
              <a:t>estándar de calidad de los argumentos, la suficiencia se pregunta si el argumento </a:t>
            </a:r>
            <a:r>
              <a:rPr lang="es-MX" sz="2400" b="1" dirty="0"/>
              <a:t>produce un nivel de certeza adecuado </a:t>
            </a:r>
            <a:r>
              <a:rPr lang="es-MX" sz="2400" dirty="0"/>
              <a:t>para que la audiencia acepte la afirmación. </a:t>
            </a:r>
            <a:endParaRPr lang="es-MX" sz="2400" dirty="0" smtClean="0"/>
          </a:p>
          <a:p>
            <a:pPr algn="just"/>
            <a:r>
              <a:rPr lang="es-MX" sz="2400" dirty="0" smtClean="0"/>
              <a:t>El </a:t>
            </a:r>
            <a:r>
              <a:rPr lang="es-MX" sz="2400" dirty="0"/>
              <a:t>grado de prueba necesario para hacer convincente un argumento está vinculado con el tema: un argumento para convencer a una asamblea de la comunidad local de instalar un semáforo en un cruce muy transitado requerirá un grado diferente de prueba que uno para convencer al Consejo de Seguridad de la ONU de que autorice la invasión “preventiva” de un país. El alcance, la magnitud y las consecuencias de cada uno de estos argumentos difieren enormemente; el grado de prueba requerido para cada uno también debería hacerlo.</a:t>
            </a:r>
          </a:p>
          <a:p>
            <a:endParaRPr lang="es-CL" sz="2400" dirty="0"/>
          </a:p>
        </p:txBody>
      </p:sp>
    </p:spTree>
    <p:extLst>
      <p:ext uri="{BB962C8B-B14F-4D97-AF65-F5344CB8AC3E}">
        <p14:creationId xmlns:p14="http://schemas.microsoft.com/office/powerpoint/2010/main" val="29656653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smtClean="0"/>
              <a:t>Estructuración </a:t>
            </a:r>
            <a:r>
              <a:rPr lang="es-MX" dirty="0"/>
              <a:t>de La </a:t>
            </a:r>
            <a:r>
              <a:rPr lang="es-MX" dirty="0" smtClean="0"/>
              <a:t>refutaci0n</a:t>
            </a:r>
            <a:r>
              <a:rPr lang="es-MX" dirty="0"/>
              <a:t/>
            </a:r>
            <a:br>
              <a:rPr lang="es-MX" dirty="0"/>
            </a:br>
            <a:endParaRPr lang="es-CL" dirty="0"/>
          </a:p>
        </p:txBody>
      </p:sp>
      <p:sp>
        <p:nvSpPr>
          <p:cNvPr id="3" name="Marcador de contenido 2"/>
          <p:cNvSpPr>
            <a:spLocks noGrp="1"/>
          </p:cNvSpPr>
          <p:nvPr>
            <p:ph idx="1"/>
          </p:nvPr>
        </p:nvSpPr>
        <p:spPr>
          <a:xfrm>
            <a:off x="1018903" y="1332413"/>
            <a:ext cx="10319657" cy="4882857"/>
          </a:xfrm>
        </p:spPr>
        <p:txBody>
          <a:bodyPr>
            <a:noAutofit/>
          </a:bodyPr>
          <a:lstStyle/>
          <a:p>
            <a:pPr algn="just"/>
            <a:r>
              <a:rPr lang="es-MX" sz="2800" dirty="0" smtClean="0"/>
              <a:t>Como </a:t>
            </a:r>
            <a:r>
              <a:rPr lang="es-MX" sz="2800" dirty="0"/>
              <a:t>la mayoría de los otros aspectos de la argumentación, la capacidad para estructurar claramente la refutación es fundamental para tener éxito. </a:t>
            </a:r>
          </a:p>
          <a:p>
            <a:pPr algn="just"/>
            <a:r>
              <a:rPr lang="es-MX" sz="2800" dirty="0"/>
              <a:t>Por lo general, la refutación será más efectiva si sigue dos reglas. </a:t>
            </a:r>
            <a:endParaRPr lang="es-MX" sz="2800" dirty="0" smtClean="0"/>
          </a:p>
          <a:p>
            <a:pPr algn="just"/>
            <a:r>
              <a:rPr lang="es-MX" sz="2800" dirty="0" smtClean="0">
                <a:solidFill>
                  <a:srgbClr val="FF0000"/>
                </a:solidFill>
              </a:rPr>
              <a:t>Primero</a:t>
            </a:r>
            <a:r>
              <a:rPr lang="es-MX" sz="2800" dirty="0">
                <a:solidFill>
                  <a:srgbClr val="FF0000"/>
                </a:solidFill>
              </a:rPr>
              <a:t>, </a:t>
            </a:r>
            <a:r>
              <a:rPr lang="es-MX" sz="2800" dirty="0"/>
              <a:t>siempre se deben refutar los argumentos de un oponente antes de construir (o reconstruir) los propios</a:t>
            </a:r>
            <a:r>
              <a:rPr lang="es-MX" sz="2800" dirty="0" smtClean="0"/>
              <a:t>. </a:t>
            </a:r>
            <a:r>
              <a:rPr lang="es-MX" sz="2800" dirty="0"/>
              <a:t>Cuando se involucra en la deconstrucción, un debatiente está trabajando en un terreno argumentativo definido por su </a:t>
            </a:r>
            <a:r>
              <a:rPr lang="es-MX" sz="2800" dirty="0" smtClean="0"/>
              <a:t>oponente</a:t>
            </a:r>
            <a:r>
              <a:rPr lang="es-MX" sz="2800" dirty="0" smtClean="0"/>
              <a:t>. </a:t>
            </a:r>
            <a:r>
              <a:rPr lang="es-MX" sz="2800" dirty="0"/>
              <a:t>Incluso el acto de refutar argumentos en el terreno de un oponente tiene el efecto de volverlos más significativos para el </a:t>
            </a:r>
            <a:r>
              <a:rPr lang="es-MX" sz="2800" dirty="0" smtClean="0"/>
              <a:t>público. </a:t>
            </a:r>
            <a:endParaRPr lang="es-CL" sz="2800" dirty="0"/>
          </a:p>
        </p:txBody>
      </p:sp>
    </p:spTree>
    <p:extLst>
      <p:ext uri="{BB962C8B-B14F-4D97-AF65-F5344CB8AC3E}">
        <p14:creationId xmlns:p14="http://schemas.microsoft.com/office/powerpoint/2010/main" val="5232624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98981" y="1449978"/>
            <a:ext cx="10178322" cy="3593591"/>
          </a:xfrm>
        </p:spPr>
        <p:txBody>
          <a:bodyPr>
            <a:normAutofit/>
          </a:bodyPr>
          <a:lstStyle/>
          <a:p>
            <a:pPr algn="just"/>
            <a:r>
              <a:rPr lang="es-MX" sz="2800" b="1" dirty="0" smtClean="0">
                <a:solidFill>
                  <a:srgbClr val="FF0000"/>
                </a:solidFill>
              </a:rPr>
              <a:t>Segundo:  </a:t>
            </a:r>
            <a:r>
              <a:rPr lang="es-MX" sz="2800" dirty="0" smtClean="0"/>
              <a:t>La </a:t>
            </a:r>
            <a:r>
              <a:rPr lang="es-MX" sz="2800" dirty="0"/>
              <a:t>otra regla general se basa en el supuesto de que hasta el acto simple de </a:t>
            </a:r>
            <a:r>
              <a:rPr lang="es-MX" sz="2800" b="1" dirty="0">
                <a:effectLst>
                  <a:outerShdw blurRad="38100" dist="38100" dir="2700000" algn="tl">
                    <a:srgbClr val="000000">
                      <a:alpha val="43137"/>
                    </a:srgbClr>
                  </a:outerShdw>
                </a:effectLst>
              </a:rPr>
              <a:t>identificar</a:t>
            </a:r>
            <a:r>
              <a:rPr lang="es-MX" sz="2800" dirty="0"/>
              <a:t> los argumentos que se intenta refutar es parte del proceso de refutación. Cuando identificamos los argumentos de los oponentes —primer paso para una refutación eficaz— en realidad volvemos a presentarlos: tenemos entonces la oportunidad de enunciarlos de una manera ventajosa para nosotros</a:t>
            </a:r>
            <a:endParaRPr lang="es-CL" sz="2800" dirty="0"/>
          </a:p>
        </p:txBody>
      </p:sp>
    </p:spTree>
    <p:extLst>
      <p:ext uri="{BB962C8B-B14F-4D97-AF65-F5344CB8AC3E}">
        <p14:creationId xmlns:p14="http://schemas.microsoft.com/office/powerpoint/2010/main" val="194394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264819"/>
            <a:ext cx="10178322" cy="1054530"/>
          </a:xfrm>
        </p:spPr>
        <p:txBody>
          <a:bodyPr>
            <a:normAutofit fontScale="90000"/>
          </a:bodyPr>
          <a:lstStyle/>
          <a:p>
            <a:r>
              <a:rPr lang="es-MX" sz="3200" dirty="0"/>
              <a:t>Premisa 2: La evaluación de argumentos es una actividad subjetiva.</a:t>
            </a:r>
            <a:br>
              <a:rPr lang="es-MX" sz="3200" dirty="0"/>
            </a:br>
            <a:endParaRPr lang="es-CL" sz="3200" dirty="0"/>
          </a:p>
        </p:txBody>
      </p:sp>
      <p:sp>
        <p:nvSpPr>
          <p:cNvPr id="3" name="Marcador de contenido 2"/>
          <p:cNvSpPr>
            <a:spLocks noGrp="1"/>
          </p:cNvSpPr>
          <p:nvPr>
            <p:ph idx="1"/>
          </p:nvPr>
        </p:nvSpPr>
        <p:spPr>
          <a:xfrm>
            <a:off x="1001781" y="1603514"/>
            <a:ext cx="10178322" cy="3972036"/>
          </a:xfrm>
        </p:spPr>
        <p:txBody>
          <a:bodyPr>
            <a:noAutofit/>
          </a:bodyPr>
          <a:lstStyle/>
          <a:p>
            <a:pPr algn="just"/>
            <a:r>
              <a:rPr lang="es-MX" sz="2400" dirty="0" smtClean="0"/>
              <a:t>La </a:t>
            </a:r>
            <a:r>
              <a:rPr lang="es-MX" sz="2400" dirty="0"/>
              <a:t>complicación, por supuesto, es que lo que hace a tus argumentos preferibles para un juez puede no hacerlos preferibles para </a:t>
            </a:r>
            <a:r>
              <a:rPr lang="es-MX" sz="2400" dirty="0" smtClean="0"/>
              <a:t>otro</a:t>
            </a:r>
          </a:p>
          <a:p>
            <a:pPr algn="just"/>
            <a:endParaRPr lang="es-MX" sz="2400" dirty="0" smtClean="0"/>
          </a:p>
          <a:p>
            <a:pPr algn="just"/>
            <a:r>
              <a:rPr lang="es-MX" sz="2400" dirty="0" smtClean="0"/>
              <a:t>Sin </a:t>
            </a:r>
            <a:r>
              <a:rPr lang="es-MX" sz="2400" dirty="0"/>
              <a:t>embargo, existen </a:t>
            </a:r>
            <a:r>
              <a:rPr lang="es-MX" sz="2400" u="sng" dirty="0"/>
              <a:t>algunos métodos </a:t>
            </a:r>
            <a:r>
              <a:rPr lang="es-MX" sz="2400" dirty="0"/>
              <a:t>para argumentar que la mayoría considera excelentes. Aún más importante, hay </a:t>
            </a:r>
            <a:r>
              <a:rPr lang="es-MX" sz="2400" dirty="0" smtClean="0"/>
              <a:t>enfoques  típicos </a:t>
            </a:r>
            <a:r>
              <a:rPr lang="es-MX" sz="2400" dirty="0"/>
              <a:t>que un equipo contrario puede utilizar para poner a prueba los argumentos de sus oponentes e identificar (para la mirada de los jueces) sus defectos.</a:t>
            </a:r>
          </a:p>
          <a:p>
            <a:endParaRPr lang="es-CL" sz="2400" dirty="0"/>
          </a:p>
        </p:txBody>
      </p:sp>
    </p:spTree>
    <p:extLst>
      <p:ext uri="{BB962C8B-B14F-4D97-AF65-F5344CB8AC3E}">
        <p14:creationId xmlns:p14="http://schemas.microsoft.com/office/powerpoint/2010/main" val="10808465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5991" y="435394"/>
            <a:ext cx="10178322" cy="741021"/>
          </a:xfrm>
        </p:spPr>
        <p:txBody>
          <a:bodyPr>
            <a:noAutofit/>
          </a:bodyPr>
          <a:lstStyle/>
          <a:p>
            <a:r>
              <a:rPr lang="es-MX" sz="3200" dirty="0"/>
              <a:t>Un modelo estructural para la refutación</a:t>
            </a:r>
            <a:br>
              <a:rPr lang="es-MX" sz="3200" dirty="0"/>
            </a:br>
            <a:endParaRPr lang="es-CL" sz="3200" dirty="0"/>
          </a:p>
        </p:txBody>
      </p:sp>
      <p:sp>
        <p:nvSpPr>
          <p:cNvPr id="3" name="Marcador de contenido 2"/>
          <p:cNvSpPr>
            <a:spLocks noGrp="1"/>
          </p:cNvSpPr>
          <p:nvPr>
            <p:ph idx="1"/>
          </p:nvPr>
        </p:nvSpPr>
        <p:spPr>
          <a:xfrm>
            <a:off x="1134113" y="1280161"/>
            <a:ext cx="10178322" cy="3593591"/>
          </a:xfrm>
        </p:spPr>
        <p:txBody>
          <a:bodyPr>
            <a:noAutofit/>
          </a:bodyPr>
          <a:lstStyle/>
          <a:p>
            <a:pPr algn="just"/>
            <a:r>
              <a:rPr lang="es-MX" sz="2400" dirty="0" smtClean="0"/>
              <a:t>Aunque </a:t>
            </a:r>
            <a:r>
              <a:rPr lang="es-MX" sz="2400" dirty="0"/>
              <a:t>la tarea de </a:t>
            </a:r>
            <a:r>
              <a:rPr lang="es-MX" sz="2400" dirty="0" err="1"/>
              <a:t>deconstruir</a:t>
            </a:r>
            <a:r>
              <a:rPr lang="es-MX" sz="2400" dirty="0"/>
              <a:t> el argumento de un oponente es compleja, variada y depende de la sustancia del argumento y el contexto en que es presentado, un método estándar para la refutación puede darle coherencia y claridad. Este patrón puede ser recordado mediante el acrónimo </a:t>
            </a:r>
            <a:r>
              <a:rPr lang="es-MX" sz="2400" b="1" dirty="0"/>
              <a:t>ICE: </a:t>
            </a:r>
            <a:r>
              <a:rPr lang="es-MX" sz="2400" b="1" dirty="0" smtClean="0"/>
              <a:t>  Identificar</a:t>
            </a:r>
            <a:r>
              <a:rPr lang="es-MX" sz="2400" b="1" dirty="0"/>
              <a:t>, Criticar y Explicar</a:t>
            </a:r>
            <a:r>
              <a:rPr lang="es-MX" sz="2400" dirty="0"/>
              <a:t>.</a:t>
            </a:r>
          </a:p>
          <a:p>
            <a:pPr algn="just"/>
            <a:endParaRPr lang="es-MX" sz="2400" dirty="0"/>
          </a:p>
          <a:p>
            <a:pPr algn="just"/>
            <a:r>
              <a:rPr lang="es-MX" sz="2400" b="1" dirty="0" smtClean="0"/>
              <a:t>1.Identificar </a:t>
            </a:r>
            <a:r>
              <a:rPr lang="es-MX" sz="2400" b="1" dirty="0"/>
              <a:t>el argumento del oponente. </a:t>
            </a:r>
            <a:endParaRPr lang="es-MX" sz="2400" b="1" dirty="0" smtClean="0"/>
          </a:p>
          <a:p>
            <a:pPr algn="just"/>
            <a:r>
              <a:rPr lang="es-MX" sz="2400" dirty="0" smtClean="0"/>
              <a:t>El </a:t>
            </a:r>
            <a:r>
              <a:rPr lang="es-MX" sz="2400" dirty="0"/>
              <a:t>primer paso en la refutación eficaz es permitirle a la audiencia saber cuál de los argumentos del oponente vamos a </a:t>
            </a:r>
            <a:r>
              <a:rPr lang="es-MX" sz="2400" dirty="0" err="1"/>
              <a:t>deconstruir</a:t>
            </a:r>
            <a:r>
              <a:rPr lang="es-MX" sz="2400" dirty="0"/>
              <a:t>. Cuando sea posible, debemos utilizar los mismos términos que emplea el oponente para identificar el argumento. Por supuesto, el uso de los términos del oponente debería ser equilibrado con el esfuerzo por volver a presentar el argumento en términos favorables para nuestro </a:t>
            </a:r>
            <a:r>
              <a:rPr lang="es-MX" sz="2400" dirty="0" smtClean="0"/>
              <a:t>lado.</a:t>
            </a:r>
            <a:endParaRPr lang="es-MX" sz="2400" dirty="0"/>
          </a:p>
          <a:p>
            <a:pPr algn="just"/>
            <a:endParaRPr lang="es-CL" dirty="0"/>
          </a:p>
        </p:txBody>
      </p:sp>
    </p:spTree>
    <p:extLst>
      <p:ext uri="{BB962C8B-B14F-4D97-AF65-F5344CB8AC3E}">
        <p14:creationId xmlns:p14="http://schemas.microsoft.com/office/powerpoint/2010/main" val="4048665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884712"/>
          </a:xfrm>
        </p:spPr>
        <p:txBody>
          <a:bodyPr>
            <a:normAutofit/>
          </a:bodyPr>
          <a:lstStyle/>
          <a:p>
            <a:r>
              <a:rPr lang="es-MX" sz="2800" dirty="0"/>
              <a:t>2</a:t>
            </a:r>
            <a:r>
              <a:rPr lang="es-MX" sz="2800" dirty="0" smtClean="0"/>
              <a:t>.</a:t>
            </a:r>
            <a:r>
              <a:rPr lang="es-MX" sz="2800" cap="none" dirty="0" smtClean="0"/>
              <a:t>	Criticar el argumento del oponente. </a:t>
            </a:r>
            <a:endParaRPr lang="es-CL" sz="2800" cap="none" dirty="0"/>
          </a:p>
        </p:txBody>
      </p:sp>
      <p:sp>
        <p:nvSpPr>
          <p:cNvPr id="3" name="Marcador de contenido 2"/>
          <p:cNvSpPr>
            <a:spLocks noGrp="1"/>
          </p:cNvSpPr>
          <p:nvPr>
            <p:ph idx="1"/>
          </p:nvPr>
        </p:nvSpPr>
        <p:spPr>
          <a:xfrm>
            <a:off x="1251678" y="1371601"/>
            <a:ext cx="10178322" cy="5254486"/>
          </a:xfrm>
        </p:spPr>
        <p:txBody>
          <a:bodyPr>
            <a:normAutofit/>
          </a:bodyPr>
          <a:lstStyle/>
          <a:p>
            <a:pPr algn="just"/>
            <a:r>
              <a:rPr lang="es-MX" dirty="0" smtClean="0"/>
              <a:t> </a:t>
            </a:r>
            <a:r>
              <a:rPr lang="es-MX" sz="2400" dirty="0" smtClean="0"/>
              <a:t>Este </a:t>
            </a:r>
            <a:r>
              <a:rPr lang="es-MX" sz="2400" dirty="0"/>
              <a:t>paso es el más importante en la deconstrucción: debemos identificar las deficiencias de los argumentos de los oponentes. Lo más probable es que lo consigamos a través de la referencia a los estándares de calidad de los argumentos discutidos con anterioridad</a:t>
            </a:r>
            <a:r>
              <a:rPr lang="es-MX" sz="2400" dirty="0" smtClean="0"/>
              <a:t>.</a:t>
            </a:r>
          </a:p>
          <a:p>
            <a:pPr algn="just"/>
            <a:r>
              <a:rPr lang="es-MX" sz="2400" dirty="0" smtClean="0"/>
              <a:t> </a:t>
            </a:r>
            <a:r>
              <a:rPr lang="es-MX" sz="2400" dirty="0"/>
              <a:t>Se puede criticar el argumento de los oponentes al sostener que la prueba ofrecida </a:t>
            </a:r>
            <a:r>
              <a:rPr lang="es-MX" sz="2400" b="1" dirty="0"/>
              <a:t>no es aceptable </a:t>
            </a:r>
            <a:r>
              <a:rPr lang="es-MX" sz="2400" dirty="0"/>
              <a:t>como prueba para la afirmación, que </a:t>
            </a:r>
            <a:r>
              <a:rPr lang="es-MX" sz="2400" b="1" dirty="0"/>
              <a:t>no es relevante</a:t>
            </a:r>
            <a:r>
              <a:rPr lang="es-MX" sz="2400" dirty="0"/>
              <a:t> para la afirmación presentada o que el argumento </a:t>
            </a:r>
            <a:r>
              <a:rPr lang="es-MX" sz="2400" b="1" dirty="0" smtClean="0"/>
              <a:t>no es suficiente</a:t>
            </a:r>
            <a:r>
              <a:rPr lang="es-MX" sz="2400" dirty="0" smtClean="0"/>
              <a:t>, es decir,  </a:t>
            </a:r>
            <a:r>
              <a:rPr lang="es-MX" sz="2400" b="1" dirty="0" smtClean="0"/>
              <a:t>no </a:t>
            </a:r>
            <a:r>
              <a:rPr lang="es-MX" sz="2400" b="1" dirty="0"/>
              <a:t>desarrolla un nivel de certeza suficiente </a:t>
            </a:r>
            <a:r>
              <a:rPr lang="es-MX" sz="2400" dirty="0"/>
              <a:t>para ser aceptado en este contexto.</a:t>
            </a:r>
            <a:endParaRPr lang="es-CL" sz="2400" dirty="0"/>
          </a:p>
        </p:txBody>
      </p:sp>
    </p:spTree>
    <p:extLst>
      <p:ext uri="{BB962C8B-B14F-4D97-AF65-F5344CB8AC3E}">
        <p14:creationId xmlns:p14="http://schemas.microsoft.com/office/powerpoint/2010/main" val="28858673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Explicar la importancia del trabajo deconstructivo. </a:t>
            </a:r>
            <a:endParaRPr lang="es-CL" dirty="0"/>
          </a:p>
        </p:txBody>
      </p:sp>
      <p:sp>
        <p:nvSpPr>
          <p:cNvPr id="3" name="Marcador de contenido 2"/>
          <p:cNvSpPr>
            <a:spLocks noGrp="1"/>
          </p:cNvSpPr>
          <p:nvPr>
            <p:ph idx="1"/>
          </p:nvPr>
        </p:nvSpPr>
        <p:spPr>
          <a:xfrm>
            <a:off x="1251678" y="2007705"/>
            <a:ext cx="10178322" cy="3593591"/>
          </a:xfrm>
        </p:spPr>
        <p:txBody>
          <a:bodyPr>
            <a:noAutofit/>
          </a:bodyPr>
          <a:lstStyle/>
          <a:p>
            <a:pPr algn="just"/>
            <a:r>
              <a:rPr lang="es-MX" sz="2800" dirty="0" smtClean="0"/>
              <a:t>El </a:t>
            </a:r>
            <a:r>
              <a:rPr lang="es-MX" sz="2800" dirty="0"/>
              <a:t>paso final en el proceso de deconstrucción es explicar la importancia de la refutación. </a:t>
            </a:r>
            <a:r>
              <a:rPr lang="es-MX" sz="2800" b="1" dirty="0"/>
              <a:t>Aquí le decimos al juez por qué importa que el argumento del oponente falle en aceptabilidad, relevancia o suficiencia</a:t>
            </a:r>
            <a:r>
              <a:rPr lang="es-MX" sz="2800" dirty="0"/>
              <a:t>. </a:t>
            </a:r>
            <a:endParaRPr lang="es-MX" sz="2800" dirty="0" smtClean="0"/>
          </a:p>
          <a:p>
            <a:pPr algn="just"/>
            <a:endParaRPr lang="es-MX" sz="2800" dirty="0"/>
          </a:p>
          <a:p>
            <a:pPr algn="just"/>
            <a:r>
              <a:rPr lang="es-MX" sz="2800" dirty="0" smtClean="0"/>
              <a:t>Muchas </a:t>
            </a:r>
            <a:r>
              <a:rPr lang="es-MX" sz="2800" dirty="0"/>
              <a:t>veces esto implica una discusión acerca del papel que juega el argumento en el caso más amplio de los oponentes y por qué la ausencia de ese argumento en particular debilita o niega ese caso. También podemos comparar nuestro argumento con el de los oponentes de una manera que muestre que el nuestro es superior.</a:t>
            </a:r>
            <a:endParaRPr lang="es-CL" sz="2800" dirty="0"/>
          </a:p>
        </p:txBody>
      </p:sp>
    </p:spTree>
    <p:extLst>
      <p:ext uri="{BB962C8B-B14F-4D97-AF65-F5344CB8AC3E}">
        <p14:creationId xmlns:p14="http://schemas.microsoft.com/office/powerpoint/2010/main" val="11899195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3913" y="134193"/>
            <a:ext cx="10436087" cy="963089"/>
          </a:xfrm>
        </p:spPr>
        <p:txBody>
          <a:bodyPr>
            <a:normAutofit fontScale="90000"/>
          </a:bodyPr>
          <a:lstStyle/>
          <a:p>
            <a:r>
              <a:rPr lang="es-MX" dirty="0"/>
              <a:t>Encuadre</a:t>
            </a:r>
            <a:br>
              <a:rPr lang="es-MX" dirty="0"/>
            </a:br>
            <a:endParaRPr lang="es-CL" dirty="0"/>
          </a:p>
        </p:txBody>
      </p:sp>
      <p:sp>
        <p:nvSpPr>
          <p:cNvPr id="3" name="Marcador de contenido 2"/>
          <p:cNvSpPr>
            <a:spLocks noGrp="1"/>
          </p:cNvSpPr>
          <p:nvPr>
            <p:ph idx="1"/>
          </p:nvPr>
        </p:nvSpPr>
        <p:spPr>
          <a:xfrm>
            <a:off x="807540" y="1097282"/>
            <a:ext cx="10622460" cy="5462544"/>
          </a:xfrm>
        </p:spPr>
        <p:txBody>
          <a:bodyPr>
            <a:noAutofit/>
          </a:bodyPr>
          <a:lstStyle/>
          <a:p>
            <a:pPr algn="just"/>
            <a:r>
              <a:rPr lang="es-MX" sz="2400" dirty="0" smtClean="0"/>
              <a:t>La construcción y la crítica de argumentos son habilidades importantes </a:t>
            </a:r>
            <a:r>
              <a:rPr lang="es-MX" sz="2400" dirty="0"/>
              <a:t>que los debatientes exitosos deben dominar, pero por sí solas son incompletas. Además de construir y </a:t>
            </a:r>
            <a:r>
              <a:rPr lang="es-MX" sz="2400" dirty="0" err="1"/>
              <a:t>deconstruir</a:t>
            </a:r>
            <a:r>
              <a:rPr lang="es-MX" sz="2400" dirty="0"/>
              <a:t> los argumentos de la ronda, debemos hacer todos los esfuerzos </a:t>
            </a:r>
            <a:r>
              <a:rPr lang="es-MX" sz="2400" u="sng" dirty="0"/>
              <a:t>para controlar el modo </a:t>
            </a:r>
            <a:r>
              <a:rPr lang="es-MX" sz="2400" dirty="0"/>
              <a:t>como los otros participantes perciben los argumentos, interactúan con ellos y los consideran </a:t>
            </a:r>
            <a:endParaRPr lang="es-MX" sz="2400" dirty="0" smtClean="0"/>
          </a:p>
          <a:p>
            <a:pPr algn="just"/>
            <a:endParaRPr lang="es-MX" sz="2400" dirty="0"/>
          </a:p>
          <a:p>
            <a:pPr algn="just"/>
            <a:r>
              <a:rPr lang="es-MX" sz="2400" dirty="0" smtClean="0"/>
              <a:t>La </a:t>
            </a:r>
            <a:r>
              <a:rPr lang="es-MX" sz="2400" dirty="0"/>
              <a:t>metáfora del “encuadre” de la ronda sugiere que los argumentos pueden ser presentados de varias maneras, así como una imagen puede ser exhibida en una variedad de marcos</a:t>
            </a:r>
            <a:r>
              <a:rPr lang="es-MX" sz="2400" dirty="0" smtClean="0"/>
              <a:t>. </a:t>
            </a:r>
            <a:r>
              <a:rPr lang="es-MX" sz="2400" dirty="0"/>
              <a:t>De modo similar, en el debate, la perspectiva desde la que se perciba un argumento influirá en la audiencia</a:t>
            </a:r>
            <a:endParaRPr lang="es-CL" sz="2400" dirty="0"/>
          </a:p>
        </p:txBody>
      </p:sp>
    </p:spTree>
    <p:extLst>
      <p:ext uri="{BB962C8B-B14F-4D97-AF65-F5344CB8AC3E}">
        <p14:creationId xmlns:p14="http://schemas.microsoft.com/office/powerpoint/2010/main" val="3830738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01148" y="627017"/>
            <a:ext cx="10424349" cy="6118339"/>
          </a:xfrm>
        </p:spPr>
        <p:txBody>
          <a:bodyPr>
            <a:normAutofit/>
          </a:bodyPr>
          <a:lstStyle/>
          <a:p>
            <a:pPr algn="just"/>
            <a:r>
              <a:rPr lang="es-MX" dirty="0" smtClean="0"/>
              <a:t>EJEMPLO  Consideremos </a:t>
            </a:r>
            <a:r>
              <a:rPr lang="es-MX" dirty="0"/>
              <a:t>la lucha entre quienes hacen campaña en contra de fumar y representantes de la industria tabacalera cuando discuten la regulación de la venta y el consumo de cigarrillos. </a:t>
            </a:r>
            <a:endParaRPr lang="es-MX" dirty="0" smtClean="0"/>
          </a:p>
          <a:p>
            <a:pPr algn="just"/>
            <a:r>
              <a:rPr lang="es-MX" dirty="0" smtClean="0"/>
              <a:t>Quienes </a:t>
            </a:r>
            <a:r>
              <a:rPr lang="es-MX" dirty="0"/>
              <a:t>hacen campaña </a:t>
            </a:r>
            <a:r>
              <a:rPr lang="es-MX" b="1" dirty="0"/>
              <a:t>en contra </a:t>
            </a:r>
            <a:r>
              <a:rPr lang="es-MX" dirty="0"/>
              <a:t>de fumar </a:t>
            </a:r>
            <a:r>
              <a:rPr lang="es-MX" b="1" dirty="0"/>
              <a:t>encuadran el debate en la salud </a:t>
            </a:r>
            <a:r>
              <a:rPr lang="es-MX" dirty="0"/>
              <a:t>tanto de los fumadores como de los no fumadores y en la carga sobre los recursos públicos por el uso de productos de tabaco</a:t>
            </a:r>
            <a:r>
              <a:rPr lang="es-MX" dirty="0" smtClean="0"/>
              <a:t>.</a:t>
            </a:r>
          </a:p>
          <a:p>
            <a:pPr algn="just"/>
            <a:r>
              <a:rPr lang="es-MX" b="1" dirty="0" smtClean="0"/>
              <a:t> </a:t>
            </a:r>
            <a:r>
              <a:rPr lang="es-MX" b="1" dirty="0"/>
              <a:t>La industria tabacalera</a:t>
            </a:r>
            <a:r>
              <a:rPr lang="es-MX" dirty="0"/>
              <a:t>, por otro lado, enmarca el debate en el conflicto </a:t>
            </a:r>
            <a:r>
              <a:rPr lang="es-MX" b="1" dirty="0"/>
              <a:t>sobre la libertad individual y la libertad de elección, </a:t>
            </a:r>
            <a:r>
              <a:rPr lang="es-MX" dirty="0"/>
              <a:t>e iguala la decisión de regular o no el tabaco con otros asuntos de libertades civiles. </a:t>
            </a:r>
            <a:endParaRPr lang="es-MX" dirty="0" smtClean="0"/>
          </a:p>
          <a:p>
            <a:pPr algn="just"/>
            <a:r>
              <a:rPr lang="es-MX" dirty="0" smtClean="0"/>
              <a:t>Este </a:t>
            </a:r>
            <a:r>
              <a:rPr lang="es-MX" dirty="0"/>
              <a:t>conflicto, como muchos otros, será ganado por la parte que controle el enfoque del debate: </a:t>
            </a:r>
            <a:r>
              <a:rPr lang="es-MX" b="1" dirty="0"/>
              <a:t>acerca de qué debatimos determina —en gran medida— quién gana</a:t>
            </a:r>
            <a:r>
              <a:rPr lang="es-MX" dirty="0"/>
              <a:t>. </a:t>
            </a:r>
            <a:endParaRPr lang="es-MX" dirty="0" smtClean="0"/>
          </a:p>
          <a:p>
            <a:pPr algn="just"/>
            <a:r>
              <a:rPr lang="es-MX" dirty="0"/>
              <a:t>Si creemos que este es un debate sobre la salud individual y pública, aquellos a favor de la regulación de los cigarrillos probablemente triunfarán. Si estamos convencidos de que es un debate acerca de libertades civiles  posiblemente estaremos del lado de quienes se oponen a una mayor regulación de los cigarrillos.</a:t>
            </a:r>
            <a:endParaRPr lang="es-CL" dirty="0"/>
          </a:p>
        </p:txBody>
      </p:sp>
    </p:spTree>
    <p:extLst>
      <p:ext uri="{BB962C8B-B14F-4D97-AF65-F5344CB8AC3E}">
        <p14:creationId xmlns:p14="http://schemas.microsoft.com/office/powerpoint/2010/main" val="11627376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	</a:t>
            </a:r>
            <a:r>
              <a:rPr lang="es-MX" dirty="0" smtClean="0"/>
              <a:t>ALGUNOS   ELEMENTOS A TOMAR EN CUENTA</a:t>
            </a:r>
            <a:br>
              <a:rPr lang="es-MX" dirty="0" smtClean="0"/>
            </a:br>
            <a:r>
              <a:rPr lang="es-MX" dirty="0"/>
              <a:t/>
            </a:r>
            <a:br>
              <a:rPr lang="es-MX" dirty="0"/>
            </a:br>
            <a:r>
              <a:rPr lang="es-MX" dirty="0" smtClean="0"/>
              <a:t>1.</a:t>
            </a:r>
            <a:r>
              <a:rPr lang="es-MX" dirty="0" smtClean="0"/>
              <a:t>PrincipioS</a:t>
            </a:r>
            <a:endParaRPr lang="es-CL" dirty="0"/>
          </a:p>
        </p:txBody>
      </p:sp>
      <p:sp>
        <p:nvSpPr>
          <p:cNvPr id="3" name="Marcador de contenido 2"/>
          <p:cNvSpPr>
            <a:spLocks noGrp="1"/>
          </p:cNvSpPr>
          <p:nvPr>
            <p:ph idx="1"/>
          </p:nvPr>
        </p:nvSpPr>
        <p:spPr>
          <a:xfrm>
            <a:off x="1026390" y="3013168"/>
            <a:ext cx="10178322" cy="4702627"/>
          </a:xfrm>
        </p:spPr>
        <p:txBody>
          <a:bodyPr>
            <a:noAutofit/>
          </a:bodyPr>
          <a:lstStyle/>
          <a:p>
            <a:pPr algn="just"/>
            <a:r>
              <a:rPr lang="es-MX" sz="2400" dirty="0" smtClean="0"/>
              <a:t>Estos </a:t>
            </a:r>
            <a:r>
              <a:rPr lang="es-MX" sz="2400" dirty="0"/>
              <a:t>argumentos establecen algún principio muy aceptado que sirve como punto de orientación para la evaluación. Ese principio podría emerger de algún imperativo moral ampliamente aceptado (como la “defensa de la libertad” o el “respeto a la soberanía”) o de casos análogos o precedentes en los que se haya tomado una decisión a favor del tipo de posición que se defiende. </a:t>
            </a:r>
            <a:endParaRPr lang="es-CL" sz="2400" dirty="0"/>
          </a:p>
        </p:txBody>
      </p:sp>
    </p:spTree>
    <p:extLst>
      <p:ext uri="{BB962C8B-B14F-4D97-AF65-F5344CB8AC3E}">
        <p14:creationId xmlns:p14="http://schemas.microsoft.com/office/powerpoint/2010/main" val="4891566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2.	Causal</a:t>
            </a:r>
            <a:endParaRPr lang="es-CL" dirty="0"/>
          </a:p>
        </p:txBody>
      </p:sp>
      <p:sp>
        <p:nvSpPr>
          <p:cNvPr id="3" name="Marcador de contenido 2"/>
          <p:cNvSpPr>
            <a:spLocks noGrp="1"/>
          </p:cNvSpPr>
          <p:nvPr>
            <p:ph idx="1"/>
          </p:nvPr>
        </p:nvSpPr>
        <p:spPr>
          <a:xfrm>
            <a:off x="1029610" y="1423852"/>
            <a:ext cx="10178322" cy="5016136"/>
          </a:xfrm>
        </p:spPr>
        <p:txBody>
          <a:bodyPr>
            <a:normAutofit lnSpcReduction="10000"/>
          </a:bodyPr>
          <a:lstStyle/>
          <a:p>
            <a:pPr algn="just"/>
            <a:r>
              <a:rPr lang="es-MX" dirty="0" smtClean="0"/>
              <a:t>. </a:t>
            </a:r>
            <a:r>
              <a:rPr lang="es-MX" dirty="0"/>
              <a:t>Los argumentos causales sacan a la luz las conexiones relacionales subyacentes entre los elementos principales del debate. El establecimiento de las conexiones causales entre los fenómenos es una tarea difícil en cualquier contexto. </a:t>
            </a:r>
            <a:endParaRPr lang="es-MX" dirty="0" smtClean="0"/>
          </a:p>
          <a:p>
            <a:pPr algn="just"/>
            <a:endParaRPr lang="es-MX" dirty="0"/>
          </a:p>
          <a:p>
            <a:pPr algn="just"/>
            <a:r>
              <a:rPr lang="es-MX" dirty="0" smtClean="0"/>
              <a:t>Consideremos </a:t>
            </a:r>
            <a:r>
              <a:rPr lang="es-MX" dirty="0"/>
              <a:t>una  moción  como  “</a:t>
            </a:r>
            <a:r>
              <a:rPr lang="es-MX" dirty="0" smtClean="0"/>
              <a:t>Este  país  prohibirá </a:t>
            </a:r>
            <a:r>
              <a:rPr lang="es-MX" dirty="0"/>
              <a:t>los medios de comunicación violentos”. Cualquier caso que argumente a favor de tales restricciones tendrá que probar que la violencia en los medios causa violencia en el mundo real. </a:t>
            </a:r>
            <a:endParaRPr lang="es-MX" dirty="0" smtClean="0"/>
          </a:p>
          <a:p>
            <a:pPr algn="just"/>
            <a:endParaRPr lang="es-MX" dirty="0"/>
          </a:p>
          <a:p>
            <a:pPr algn="just"/>
            <a:r>
              <a:rPr lang="es-MX" dirty="0" smtClean="0"/>
              <a:t>En </a:t>
            </a:r>
            <a:r>
              <a:rPr lang="es-MX" dirty="0"/>
              <a:t>lugar de tratar de </a:t>
            </a:r>
            <a:r>
              <a:rPr lang="es-MX" dirty="0" smtClean="0"/>
              <a:t>conectar, </a:t>
            </a:r>
            <a:r>
              <a:rPr lang="es-MX" dirty="0"/>
              <a:t>el consumo de medios violentos directamente al comportamiento violento, se podría abrir el </a:t>
            </a:r>
            <a:r>
              <a:rPr lang="es-MX" dirty="0" smtClean="0"/>
              <a:t>punto  así </a:t>
            </a:r>
            <a:r>
              <a:rPr lang="es-MX" dirty="0"/>
              <a:t>“La naturaleza de la influencia de los medios de comunicación”. Allí, se describirían las conexiones causales entre el comportamiento observado en los medios y las conductas reales correspondientes: </a:t>
            </a:r>
            <a:r>
              <a:rPr lang="es-MX" dirty="0"/>
              <a:t>por ejemplo, el </a:t>
            </a:r>
            <a:r>
              <a:rPr lang="es-MX" dirty="0"/>
              <a:t>éxito de la publicidad, </a:t>
            </a:r>
            <a:r>
              <a:rPr lang="es-MX" dirty="0" smtClean="0"/>
              <a:t>prueba </a:t>
            </a:r>
            <a:r>
              <a:rPr lang="es-MX" dirty="0"/>
              <a:t>que los medios son capaces de influir en el comportamiento</a:t>
            </a:r>
            <a:endParaRPr lang="es-CL" dirty="0"/>
          </a:p>
        </p:txBody>
      </p:sp>
    </p:spTree>
    <p:extLst>
      <p:ext uri="{BB962C8B-B14F-4D97-AF65-F5344CB8AC3E}">
        <p14:creationId xmlns:p14="http://schemas.microsoft.com/office/powerpoint/2010/main" val="68976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Tácticas defensivas</a:t>
            </a:r>
            <a:br>
              <a:rPr lang="es-MX" dirty="0"/>
            </a:br>
            <a:endParaRPr lang="es-CL" dirty="0"/>
          </a:p>
        </p:txBody>
      </p:sp>
      <p:sp>
        <p:nvSpPr>
          <p:cNvPr id="3" name="Marcador de contenido 2"/>
          <p:cNvSpPr>
            <a:spLocks noGrp="1"/>
          </p:cNvSpPr>
          <p:nvPr>
            <p:ph idx="1"/>
          </p:nvPr>
        </p:nvSpPr>
        <p:spPr>
          <a:xfrm>
            <a:off x="1251678" y="1397727"/>
            <a:ext cx="10178322" cy="5120639"/>
          </a:xfrm>
        </p:spPr>
        <p:txBody>
          <a:bodyPr>
            <a:normAutofit/>
          </a:bodyPr>
          <a:lstStyle/>
          <a:p>
            <a:endParaRPr lang="es-MX" dirty="0"/>
          </a:p>
          <a:p>
            <a:pPr algn="just"/>
            <a:r>
              <a:rPr lang="es-MX" sz="2600" dirty="0" smtClean="0"/>
              <a:t>Llamar </a:t>
            </a:r>
            <a:r>
              <a:rPr lang="es-MX" sz="2600" dirty="0"/>
              <a:t>“defensivas” a estas tácticas sirve para indicar  que son más útiles para manejar las interacciones con los argumentos de los oponentes. En rondas buenas, en contra de equipos buenos, debemos lidiar con los esfuerzos ofensivos de los oponentes. Estas tres tácticas proporcionan opciones para la gestión de la estrategia en relación con la ofensiva de tus oponentes</a:t>
            </a:r>
          </a:p>
          <a:p>
            <a:pPr algn="just"/>
            <a:endParaRPr lang="es-CL" sz="2600" dirty="0"/>
          </a:p>
        </p:txBody>
      </p:sp>
    </p:spTree>
    <p:extLst>
      <p:ext uri="{BB962C8B-B14F-4D97-AF65-F5344CB8AC3E}">
        <p14:creationId xmlns:p14="http://schemas.microsoft.com/office/powerpoint/2010/main" val="13914398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600" dirty="0"/>
              <a:t>Identificar a las partes interesadas y sus </a:t>
            </a:r>
            <a:r>
              <a:rPr lang="es-MX" sz="3600" dirty="0" smtClean="0"/>
              <a:t>intereses</a:t>
            </a:r>
            <a:endParaRPr lang="es-CL" dirty="0"/>
          </a:p>
        </p:txBody>
      </p:sp>
      <p:sp>
        <p:nvSpPr>
          <p:cNvPr id="3" name="Marcador de contenido 2"/>
          <p:cNvSpPr>
            <a:spLocks noGrp="1"/>
          </p:cNvSpPr>
          <p:nvPr>
            <p:ph idx="1"/>
          </p:nvPr>
        </p:nvSpPr>
        <p:spPr>
          <a:xfrm>
            <a:off x="1071154" y="2024743"/>
            <a:ext cx="10358846" cy="3593591"/>
          </a:xfrm>
        </p:spPr>
        <p:txBody>
          <a:bodyPr/>
          <a:lstStyle/>
          <a:p>
            <a:pPr algn="just"/>
            <a:r>
              <a:rPr lang="es-MX" dirty="0" smtClean="0"/>
              <a:t>.</a:t>
            </a:r>
            <a:r>
              <a:rPr lang="es-MX" sz="2400" dirty="0" smtClean="0"/>
              <a:t>Las </a:t>
            </a:r>
            <a:r>
              <a:rPr lang="es-MX" sz="2400" dirty="0"/>
              <a:t>partes interesadas son las que se verán afectadas por la decisión de política que se considera. Las partes interesadas normalmente son grupos, organizaciones o instituciones unidos por sus intereses, que, sencillamente, son lo que las partes desean: la adhesión a principios, la preservación de valores y los resultados específicos y tangibles usualmente definen los intereses de una parte interesada. Para convencer a los jueces de que nuestra posición equilibra mejor los intereses en competencia de esas partes involucradas en la controversia, primero debemos explicitar quiénes son y qué quieren.</a:t>
            </a:r>
            <a:endParaRPr lang="es-CL" sz="2400" dirty="0"/>
          </a:p>
        </p:txBody>
      </p:sp>
    </p:spTree>
    <p:extLst>
      <p:ext uri="{BB962C8B-B14F-4D97-AF65-F5344CB8AC3E}">
        <p14:creationId xmlns:p14="http://schemas.microsoft.com/office/powerpoint/2010/main" val="2777083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53589" y="483327"/>
            <a:ext cx="10345782" cy="5891348"/>
          </a:xfrm>
        </p:spPr>
        <p:txBody>
          <a:bodyPr>
            <a:normAutofit/>
          </a:bodyPr>
          <a:lstStyle/>
          <a:p>
            <a:pPr algn="just"/>
            <a:r>
              <a:rPr lang="es-MX" sz="2400" dirty="0"/>
              <a:t>Consideremos un debate sobre la moción </a:t>
            </a:r>
            <a:r>
              <a:rPr lang="es-MX" sz="2400" dirty="0" smtClean="0"/>
              <a:t>“</a:t>
            </a:r>
            <a:r>
              <a:rPr lang="es-MX" sz="2400" b="1" dirty="0" smtClean="0"/>
              <a:t>Se prohibirá </a:t>
            </a:r>
            <a:r>
              <a:rPr lang="es-MX" sz="2400" b="1" dirty="0"/>
              <a:t>la publicidad de bebidas alcohólicas</a:t>
            </a:r>
            <a:r>
              <a:rPr lang="es-MX" sz="2400" dirty="0"/>
              <a:t>”. En esta controversia las partes interesadas están más o menos reunidas en dos grupos: quienes propondrían que la publicidad del alcohol fuera </a:t>
            </a:r>
            <a:r>
              <a:rPr lang="es-MX" sz="2400" dirty="0" smtClean="0"/>
              <a:t>prohibida y </a:t>
            </a:r>
            <a:r>
              <a:rPr lang="es-MX" sz="2400" dirty="0"/>
              <a:t>quienes se opondrían a tal prohibición. </a:t>
            </a:r>
            <a:endParaRPr lang="es-MX" sz="2400" dirty="0" smtClean="0"/>
          </a:p>
          <a:p>
            <a:pPr algn="just"/>
            <a:endParaRPr lang="es-MX" sz="2400" dirty="0"/>
          </a:p>
          <a:p>
            <a:pPr algn="just"/>
            <a:r>
              <a:rPr lang="es-MX" sz="2400" dirty="0" smtClean="0"/>
              <a:t>En </a:t>
            </a:r>
            <a:r>
              <a:rPr lang="es-MX" sz="2400" dirty="0"/>
              <a:t>el primer paso de la utilización del argumento de equilibrio, </a:t>
            </a:r>
            <a:r>
              <a:rPr lang="es-MX" sz="2400" b="1" dirty="0"/>
              <a:t>debemos identificar y referirnos a las partes y a sus intereses para que los jueces puedan apreciar la legitimidad de sus intereses </a:t>
            </a:r>
            <a:r>
              <a:rPr lang="es-MX" sz="2400" dirty="0"/>
              <a:t>y, por lo tanto, la conveniencia de apoyar la posición que mejor equilibre sus deseos. La identificación de las partes y sus intereses en la controversia prepara el terreno para convencer a los jueces de que la posición que apoyamos es la que mejor satisface los deseos de ambas.</a:t>
            </a:r>
          </a:p>
          <a:p>
            <a:pPr algn="just"/>
            <a:endParaRPr lang="es-CL" sz="2400" dirty="0"/>
          </a:p>
        </p:txBody>
      </p:sp>
    </p:spTree>
    <p:extLst>
      <p:ext uri="{BB962C8B-B14F-4D97-AF65-F5344CB8AC3E}">
        <p14:creationId xmlns:p14="http://schemas.microsoft.com/office/powerpoint/2010/main" val="166249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160316"/>
            <a:ext cx="10178322" cy="610393"/>
          </a:xfrm>
        </p:spPr>
        <p:txBody>
          <a:bodyPr>
            <a:normAutofit fontScale="90000"/>
          </a:bodyPr>
          <a:lstStyle/>
          <a:p>
            <a:r>
              <a:rPr lang="es-MX" sz="3100" dirty="0"/>
              <a:t>No hay una manera “correcta” de debatir</a:t>
            </a:r>
            <a:r>
              <a:rPr lang="es-MX" dirty="0"/>
              <a:t/>
            </a:r>
            <a:br>
              <a:rPr lang="es-MX" dirty="0"/>
            </a:br>
            <a:endParaRPr lang="es-CL" dirty="0"/>
          </a:p>
        </p:txBody>
      </p:sp>
      <p:sp>
        <p:nvSpPr>
          <p:cNvPr id="3" name="Marcador de contenido 2"/>
          <p:cNvSpPr>
            <a:spLocks noGrp="1"/>
          </p:cNvSpPr>
          <p:nvPr>
            <p:ph idx="1"/>
          </p:nvPr>
        </p:nvSpPr>
        <p:spPr>
          <a:xfrm>
            <a:off x="1251678" y="770709"/>
            <a:ext cx="10178322" cy="4709163"/>
          </a:xfrm>
        </p:spPr>
        <p:txBody>
          <a:bodyPr>
            <a:noAutofit/>
          </a:bodyPr>
          <a:lstStyle/>
          <a:p>
            <a:pPr algn="just"/>
            <a:r>
              <a:rPr lang="es-MX" sz="2400" dirty="0" smtClean="0"/>
              <a:t> </a:t>
            </a:r>
            <a:endParaRPr lang="es-MX" sz="2400" dirty="0"/>
          </a:p>
          <a:p>
            <a:pPr algn="just"/>
            <a:r>
              <a:rPr lang="es-MX" sz="2400" dirty="0"/>
              <a:t>Estas mismas observaciones son las que hacen al debate un ejercicio competitivo y educativo tan rico y gratificante. Es su subjetividad la que convierte al debate en una actividad tan desafiante y valiosa: las propias reglas con las que la competencia es evaluada están sujetas a los esfuerzos por persuadir que realicen los participantes</a:t>
            </a:r>
            <a:r>
              <a:rPr lang="es-MX" sz="2400" dirty="0" smtClean="0"/>
              <a:t>.</a:t>
            </a:r>
          </a:p>
          <a:p>
            <a:pPr algn="just"/>
            <a:r>
              <a:rPr lang="es-MX" sz="2400" dirty="0" smtClean="0"/>
              <a:t>A </a:t>
            </a:r>
            <a:r>
              <a:rPr lang="es-MX" sz="2400" dirty="0"/>
              <a:t>diferencia de otras competencias, el debate tiene pocas reglas fijas. </a:t>
            </a:r>
            <a:r>
              <a:rPr lang="es-MX" sz="2400" b="1" dirty="0"/>
              <a:t>El orden de los oradores y los límites de tiempo </a:t>
            </a:r>
            <a:r>
              <a:rPr lang="es-MX" sz="2400" dirty="0"/>
              <a:t>son buenos ejemplos de las que existen en el debate académico: tienden a ser las que rigen cómo será administrada cada ronda</a:t>
            </a:r>
          </a:p>
          <a:p>
            <a:pPr algn="just"/>
            <a:endParaRPr lang="es-CL" sz="2400" dirty="0"/>
          </a:p>
        </p:txBody>
      </p:sp>
    </p:spTree>
    <p:extLst>
      <p:ext uri="{BB962C8B-B14F-4D97-AF65-F5344CB8AC3E}">
        <p14:creationId xmlns:p14="http://schemas.microsoft.com/office/powerpoint/2010/main" val="2850208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dirty="0"/>
              <a:t>Describir de qué manera la defensa del lado opuesto genera un desequilibrio. </a:t>
            </a:r>
            <a:endParaRPr lang="es-CL" sz="3200" dirty="0"/>
          </a:p>
        </p:txBody>
      </p:sp>
      <p:sp>
        <p:nvSpPr>
          <p:cNvPr id="3" name="Marcador de contenido 2"/>
          <p:cNvSpPr>
            <a:spLocks noGrp="1"/>
          </p:cNvSpPr>
          <p:nvPr>
            <p:ph idx="1"/>
          </p:nvPr>
        </p:nvSpPr>
        <p:spPr>
          <a:xfrm>
            <a:off x="1105904" y="1729410"/>
            <a:ext cx="10178322" cy="3593591"/>
          </a:xfrm>
        </p:spPr>
        <p:txBody>
          <a:bodyPr>
            <a:noAutofit/>
          </a:bodyPr>
          <a:lstStyle/>
          <a:p>
            <a:pPr algn="just"/>
            <a:r>
              <a:rPr lang="es-MX" sz="2400" dirty="0" smtClean="0"/>
              <a:t>.Luego </a:t>
            </a:r>
            <a:r>
              <a:rPr lang="es-MX" sz="2400" dirty="0"/>
              <a:t>de que describimos los intereses de cada parte interesada, el siguiente paso es explicar de qué manera la posición de los oponentes genera un estado de desequilibrio entre las partes interesadas. </a:t>
            </a:r>
            <a:endParaRPr lang="es-MX" sz="2400" dirty="0" smtClean="0"/>
          </a:p>
          <a:p>
            <a:pPr algn="just"/>
            <a:endParaRPr lang="es-MX" sz="2400" dirty="0"/>
          </a:p>
          <a:p>
            <a:pPr algn="just"/>
            <a:r>
              <a:rPr lang="es-MX" sz="2400" dirty="0" smtClean="0"/>
              <a:t>Identificar </a:t>
            </a:r>
            <a:r>
              <a:rPr lang="es-MX" sz="2400" dirty="0"/>
              <a:t>claramente la posición de los oponentes y demostrar cómo inclinaría la balanza en favor de una de las partes, ignorando, al mismo tiempo, los intereses de otras, demuestra a los jueces que los oponentes no le están dando la consideración debida a todos los reclamos legítimos en la controversia.</a:t>
            </a:r>
            <a:endParaRPr lang="es-CL" sz="2400" dirty="0"/>
          </a:p>
        </p:txBody>
      </p:sp>
    </p:spTree>
    <p:extLst>
      <p:ext uri="{BB962C8B-B14F-4D97-AF65-F5344CB8AC3E}">
        <p14:creationId xmlns:p14="http://schemas.microsoft.com/office/powerpoint/2010/main" val="1880242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Argumentos</a:t>
            </a:r>
            <a:r>
              <a:rPr lang="es-MX" dirty="0"/>
              <a:t/>
            </a:r>
            <a:br>
              <a:rPr lang="es-MX" dirty="0"/>
            </a:br>
            <a:endParaRPr lang="es-CL" dirty="0"/>
          </a:p>
        </p:txBody>
      </p:sp>
      <p:sp>
        <p:nvSpPr>
          <p:cNvPr id="3" name="Marcador de contenido 2"/>
          <p:cNvSpPr>
            <a:spLocks noGrp="1"/>
          </p:cNvSpPr>
          <p:nvPr>
            <p:ph idx="1"/>
          </p:nvPr>
        </p:nvSpPr>
        <p:spPr>
          <a:xfrm>
            <a:off x="1068798" y="1128451"/>
            <a:ext cx="10178322" cy="5011092"/>
          </a:xfrm>
        </p:spPr>
        <p:txBody>
          <a:bodyPr>
            <a:normAutofit/>
          </a:bodyPr>
          <a:lstStyle/>
          <a:p>
            <a:endParaRPr lang="es-MX" dirty="0"/>
          </a:p>
          <a:p>
            <a:pPr algn="just"/>
            <a:r>
              <a:rPr lang="es-MX" sz="2600" dirty="0" smtClean="0">
                <a:solidFill>
                  <a:srgbClr val="FF0000"/>
                </a:solidFill>
              </a:rPr>
              <a:t>En </a:t>
            </a:r>
            <a:r>
              <a:rPr lang="es-MX" sz="2600" dirty="0">
                <a:solidFill>
                  <a:srgbClr val="FF0000"/>
                </a:solidFill>
              </a:rPr>
              <a:t>el contexto del debate, </a:t>
            </a:r>
            <a:r>
              <a:rPr lang="es-MX" sz="2600" dirty="0" smtClean="0"/>
              <a:t> </a:t>
            </a:r>
            <a:r>
              <a:rPr lang="es-MX" sz="2600" b="1" dirty="0"/>
              <a:t>el </a:t>
            </a:r>
            <a:r>
              <a:rPr lang="es-MX" sz="2600" b="1" dirty="0" smtClean="0"/>
              <a:t>argumento </a:t>
            </a:r>
            <a:r>
              <a:rPr lang="es-MX" sz="2600" b="1" dirty="0"/>
              <a:t>es la pieza fundamental de la persuasión</a:t>
            </a:r>
            <a:r>
              <a:rPr lang="es-MX" sz="2600" dirty="0"/>
              <a:t>. </a:t>
            </a:r>
            <a:r>
              <a:rPr lang="es-MX" sz="2600" b="1" dirty="0"/>
              <a:t>Un argumento </a:t>
            </a:r>
            <a:r>
              <a:rPr lang="es-MX" sz="2600" dirty="0"/>
              <a:t>es </a:t>
            </a:r>
            <a:r>
              <a:rPr lang="es-MX" sz="2600" b="1" dirty="0"/>
              <a:t>un conjunto de aseveraciones</a:t>
            </a:r>
            <a:r>
              <a:rPr lang="es-MX" sz="2600" dirty="0"/>
              <a:t> organizadas de una manera que pone de relieve las </a:t>
            </a:r>
            <a:r>
              <a:rPr lang="es-MX" sz="2600" b="1" dirty="0"/>
              <a:t>conexiones entre esas ideas </a:t>
            </a:r>
            <a:r>
              <a:rPr lang="es-MX" sz="2600" dirty="0"/>
              <a:t>para demostrar que, debido a que algunas de las aseveraciones del </a:t>
            </a:r>
            <a:r>
              <a:rPr lang="es-MX" sz="2600" dirty="0" smtClean="0"/>
              <a:t>conjunto </a:t>
            </a:r>
            <a:r>
              <a:rPr lang="es-MX" sz="2600" dirty="0"/>
              <a:t>son consideradas </a:t>
            </a:r>
            <a:r>
              <a:rPr lang="es-MX" sz="2600" dirty="0" smtClean="0"/>
              <a:t>verdaderas</a:t>
            </a:r>
            <a:r>
              <a:rPr lang="es-MX" sz="2600" dirty="0"/>
              <a:t>.</a:t>
            </a:r>
            <a:endParaRPr lang="es-CL" sz="2600" dirty="0"/>
          </a:p>
        </p:txBody>
      </p:sp>
    </p:spTree>
    <p:extLst>
      <p:ext uri="{BB962C8B-B14F-4D97-AF65-F5344CB8AC3E}">
        <p14:creationId xmlns:p14="http://schemas.microsoft.com/office/powerpoint/2010/main" val="1202091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9610" y="483327"/>
            <a:ext cx="10178322" cy="6074227"/>
          </a:xfrm>
        </p:spPr>
        <p:txBody>
          <a:bodyPr>
            <a:normAutofit/>
          </a:bodyPr>
          <a:lstStyle/>
          <a:p>
            <a:r>
              <a:rPr lang="es-MX" sz="2800" b="1" dirty="0"/>
              <a:t>Los elementos de los argumentos</a:t>
            </a:r>
          </a:p>
          <a:p>
            <a:pPr algn="just"/>
            <a:r>
              <a:rPr lang="es-MX" dirty="0" smtClean="0"/>
              <a:t>Los </a:t>
            </a:r>
            <a:r>
              <a:rPr lang="es-MX" dirty="0"/>
              <a:t>argumentos están compuestos por tres elementos: </a:t>
            </a:r>
            <a:r>
              <a:rPr lang="es-MX" b="1" dirty="0" smtClean="0"/>
              <a:t>afirmación, fundamento e inferencia. </a:t>
            </a:r>
          </a:p>
          <a:p>
            <a:pPr algn="just"/>
            <a:r>
              <a:rPr lang="es-MX" b="1" dirty="0" smtClean="0"/>
              <a:t>La </a:t>
            </a:r>
            <a:r>
              <a:rPr lang="es-MX" b="1" dirty="0"/>
              <a:t>afirmación </a:t>
            </a:r>
            <a:r>
              <a:rPr lang="es-MX" b="1" dirty="0" smtClean="0"/>
              <a:t>o postura  sobre el tema :</a:t>
            </a:r>
            <a:r>
              <a:rPr lang="es-MX" dirty="0" smtClean="0"/>
              <a:t> </a:t>
            </a:r>
            <a:r>
              <a:rPr lang="es-MX" dirty="0" smtClean="0"/>
              <a:t>la afirmación </a:t>
            </a:r>
            <a:r>
              <a:rPr lang="es-MX" dirty="0"/>
              <a:t>que quiero que sea aceptada es “el Estado debería permitir la eutanasia para personas enfermas </a:t>
            </a:r>
            <a:r>
              <a:rPr lang="es-MX" dirty="0" smtClean="0"/>
              <a:t>terminales</a:t>
            </a:r>
          </a:p>
          <a:p>
            <a:pPr algn="just"/>
            <a:r>
              <a:rPr lang="es-MX" b="1" dirty="0" smtClean="0"/>
              <a:t>La  argumentación o  </a:t>
            </a:r>
            <a:r>
              <a:rPr lang="es-MX" b="1" dirty="0" smtClean="0"/>
              <a:t>fundamentación: </a:t>
            </a:r>
            <a:r>
              <a:rPr lang="es-MX" dirty="0" smtClean="0"/>
              <a:t>Para </a:t>
            </a:r>
            <a:r>
              <a:rPr lang="es-MX" dirty="0"/>
              <a:t>motivar a la audiencia a aceptar la afirmación, es necesario que la persona que </a:t>
            </a:r>
            <a:r>
              <a:rPr lang="es-MX" b="1" dirty="0"/>
              <a:t>presenta </a:t>
            </a:r>
            <a:r>
              <a:rPr lang="es-MX" b="1" dirty="0" smtClean="0"/>
              <a:t>la afirmación  </a:t>
            </a:r>
            <a:r>
              <a:rPr lang="es-MX" b="1" dirty="0"/>
              <a:t>la </a:t>
            </a:r>
            <a:r>
              <a:rPr lang="es-MX" b="1" dirty="0" smtClean="0"/>
              <a:t>fundamente   mediante   argumentos.</a:t>
            </a:r>
            <a:r>
              <a:rPr lang="es-MX" dirty="0" smtClean="0"/>
              <a:t> </a:t>
            </a:r>
            <a:r>
              <a:rPr lang="es-MX" dirty="0"/>
              <a:t>En </a:t>
            </a:r>
            <a:r>
              <a:rPr lang="es-MX" dirty="0" smtClean="0"/>
              <a:t>la posición sobre </a:t>
            </a:r>
            <a:r>
              <a:rPr lang="es-MX" dirty="0"/>
              <a:t>la eutanasia, quien argumenta podría ofrecer como fundamento la idea de que después de la muerte finaliza el sufrimiento físico del paciente terminal. </a:t>
            </a:r>
            <a:endParaRPr lang="es-MX" dirty="0" smtClean="0"/>
          </a:p>
          <a:p>
            <a:pPr algn="just"/>
            <a:r>
              <a:rPr lang="es-MX" dirty="0" smtClean="0"/>
              <a:t>Siempre </a:t>
            </a:r>
            <a:r>
              <a:rPr lang="es-MX" dirty="0"/>
              <a:t>que los miembros de la audiencia acepten este fundamento, podrán conectarlo con la afirmación de que la eutanasia debería ser legalizada.</a:t>
            </a:r>
          </a:p>
          <a:p>
            <a:pPr algn="just"/>
            <a:endParaRPr lang="es-CL" dirty="0"/>
          </a:p>
        </p:txBody>
      </p:sp>
    </p:spTree>
    <p:extLst>
      <p:ext uri="{BB962C8B-B14F-4D97-AF65-F5344CB8AC3E}">
        <p14:creationId xmlns:p14="http://schemas.microsoft.com/office/powerpoint/2010/main" val="1541082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03484" y="966653"/>
            <a:ext cx="10178322" cy="3593591"/>
          </a:xfrm>
        </p:spPr>
        <p:txBody>
          <a:bodyPr>
            <a:noAutofit/>
          </a:bodyPr>
          <a:lstStyle/>
          <a:p>
            <a:pPr algn="just"/>
            <a:r>
              <a:rPr lang="es-MX" sz="2400" b="1" dirty="0" smtClean="0"/>
              <a:t>La inferencia  </a:t>
            </a:r>
            <a:r>
              <a:rPr lang="es-MX" sz="2400" dirty="0" smtClean="0"/>
              <a:t>:La </a:t>
            </a:r>
            <a:r>
              <a:rPr lang="es-MX" sz="2400" dirty="0"/>
              <a:t>verdadera magia del argumento ocurre cuando la audiencia descubre </a:t>
            </a:r>
            <a:r>
              <a:rPr lang="es-MX" sz="2400" u="sng" dirty="0"/>
              <a:t>la conexión entre la afirmación y el </a:t>
            </a:r>
            <a:r>
              <a:rPr lang="es-MX" sz="2400" u="sng" dirty="0" smtClean="0"/>
              <a:t>argumento</a:t>
            </a:r>
            <a:r>
              <a:rPr lang="es-MX" sz="2400" dirty="0" smtClean="0"/>
              <a:t>. </a:t>
            </a:r>
            <a:r>
              <a:rPr lang="es-MX" sz="2400" dirty="0"/>
              <a:t>El descubrimiento de esta conexión es conocido </a:t>
            </a:r>
            <a:r>
              <a:rPr lang="es-MX" sz="2400" b="1" dirty="0"/>
              <a:t>como inferencia</a:t>
            </a:r>
            <a:r>
              <a:rPr lang="es-MX" sz="2400" dirty="0"/>
              <a:t>. En nuestro ejemplo de la eutanasia, la conexión que la audiencia descubriría es que, dado que la muerte pone fin al sufrimiento físico y que la eutanasia adelanta la muerte inevitable de una persona enferma terminal, la eutanasia es deseable. </a:t>
            </a:r>
            <a:endParaRPr lang="es-MX" sz="2400" dirty="0" smtClean="0"/>
          </a:p>
          <a:p>
            <a:pPr algn="just"/>
            <a:endParaRPr lang="es-MX" sz="2400" dirty="0"/>
          </a:p>
          <a:p>
            <a:pPr algn="just"/>
            <a:r>
              <a:rPr lang="es-MX" sz="2400" dirty="0" smtClean="0"/>
              <a:t>Este </a:t>
            </a:r>
            <a:r>
              <a:rPr lang="es-MX" sz="2400" dirty="0"/>
              <a:t>deseo, expresado en términos de las políticas públicas de una sociedad, se convierte en una razón a favor de la legalización de la eutanasia.</a:t>
            </a:r>
            <a:endParaRPr lang="es-CL" sz="2400" dirty="0"/>
          </a:p>
        </p:txBody>
      </p:sp>
    </p:spTree>
    <p:extLst>
      <p:ext uri="{BB962C8B-B14F-4D97-AF65-F5344CB8AC3E}">
        <p14:creationId xmlns:p14="http://schemas.microsoft.com/office/powerpoint/2010/main" val="279496957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Distintivo</Template>
  <TotalTime>901</TotalTime>
  <Words>4327</Words>
  <Application>Microsoft Office PowerPoint</Application>
  <PresentationFormat>Panorámica</PresentationFormat>
  <Paragraphs>172</Paragraphs>
  <Slides>60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60</vt:i4>
      </vt:variant>
    </vt:vector>
  </HeadingPairs>
  <TitlesOfParts>
    <vt:vector size="64" baseType="lpstr">
      <vt:lpstr>Arial</vt:lpstr>
      <vt:lpstr>Gill Sans MT</vt:lpstr>
      <vt:lpstr>Impact</vt:lpstr>
      <vt:lpstr>Badge</vt:lpstr>
      <vt:lpstr>COMO GANAR DEBATES</vt:lpstr>
      <vt:lpstr>Presentación de PowerPoint</vt:lpstr>
      <vt:lpstr>Una filosofía del debate </vt:lpstr>
      <vt:lpstr>Premisa 1: El debate es una competencia de interpretaciones y, por lo tanto, de argumentos</vt:lpstr>
      <vt:lpstr>Premisa 2: La evaluación de argumentos es una actividad subjetiva. </vt:lpstr>
      <vt:lpstr>No hay una manera “correcta” de debatir </vt:lpstr>
      <vt:lpstr>Argumentos </vt:lpstr>
      <vt:lpstr>Presentación de PowerPoint</vt:lpstr>
      <vt:lpstr>Presentación de PowerPoint</vt:lpstr>
      <vt:lpstr>Formas de los argumentos </vt:lpstr>
      <vt:lpstr>Presentación de PowerPoint</vt:lpstr>
      <vt:lpstr>Presentación de PowerPoint</vt:lpstr>
      <vt:lpstr>Presentación de PowerPoint</vt:lpstr>
      <vt:lpstr>Presentación de PowerPoint</vt:lpstr>
      <vt:lpstr>el modelo complejo </vt:lpstr>
      <vt:lpstr>Presentación de PowerPoint</vt:lpstr>
      <vt:lpstr>Presentación de PowerPoint</vt:lpstr>
      <vt:lpstr>Modos de argumentación </vt:lpstr>
      <vt:lpstr>tres modos de argumentación: </vt:lpstr>
      <vt:lpstr>Presentación de PowerPoint</vt:lpstr>
      <vt:lpstr>Creación de argumentos descriptivos </vt:lpstr>
      <vt:lpstr>USO DEL  ejemplo </vt:lpstr>
      <vt:lpstr>LAS  analogías</vt:lpstr>
      <vt:lpstr>LA autoridad</vt:lpstr>
      <vt:lpstr>Asuntos </vt:lpstr>
      <vt:lpstr>Presentación de PowerPoint</vt:lpstr>
      <vt:lpstr>Presentación de PowerPoint</vt:lpstr>
      <vt:lpstr>Presentación de PowerPoint</vt:lpstr>
      <vt:lpstr>Presentación de PowerPoint</vt:lpstr>
      <vt:lpstr>Presentación de PowerPoint</vt:lpstr>
      <vt:lpstr>Presentación de PowerPoint</vt:lpstr>
      <vt:lpstr>Estándares de caLidad de LOS argumentos </vt:lpstr>
      <vt:lpstr>1.  Aceptabilidad </vt:lpstr>
      <vt:lpstr>La base para EL ARGUMENTO no es evidente </vt:lpstr>
      <vt:lpstr>Presentación de PowerPoint</vt:lpstr>
      <vt:lpstr>Presentación de PowerPoint</vt:lpstr>
      <vt:lpstr>Presentación de PowerPoint</vt:lpstr>
      <vt:lpstr>Presentación de PowerPoint</vt:lpstr>
      <vt:lpstr>Las pruebas ofrecidas no son reconocidas generalmente como verdaderas. </vt:lpstr>
      <vt:lpstr>Presentación de PowerPoint</vt:lpstr>
      <vt:lpstr>Las pruebas ofrecidas carecen de validación  externa</vt:lpstr>
      <vt:lpstr>2. Relevancia </vt:lpstr>
      <vt:lpstr>Presentación de PowerPoint</vt:lpstr>
      <vt:lpstr>Presentación de PowerPoint</vt:lpstr>
      <vt:lpstr>Presentación de PowerPoint</vt:lpstr>
      <vt:lpstr>Presentación de PowerPoint</vt:lpstr>
      <vt:lpstr>3. Suficiencia </vt:lpstr>
      <vt:lpstr>Estructuración de La refutaci0n </vt:lpstr>
      <vt:lpstr>Presentación de PowerPoint</vt:lpstr>
      <vt:lpstr>Un modelo estructural para la refutación </vt:lpstr>
      <vt:lpstr>2. Criticar el argumento del oponente. </vt:lpstr>
      <vt:lpstr>Explicar la importancia del trabajo deconstructivo. </vt:lpstr>
      <vt:lpstr>Encuadre </vt:lpstr>
      <vt:lpstr>Presentación de PowerPoint</vt:lpstr>
      <vt:lpstr>. ALGUNOS   ELEMENTOS A TOMAR EN CUENTA  1.PrincipioS</vt:lpstr>
      <vt:lpstr>2. Causal</vt:lpstr>
      <vt:lpstr>Tácticas defensivas </vt:lpstr>
      <vt:lpstr>Identificar a las partes interesadas y sus intereses</vt:lpstr>
      <vt:lpstr>Presentación de PowerPoint</vt:lpstr>
      <vt:lpstr>Describir de qué manera la defensa del lado opuesto genera un desequilibrio.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GANAR DEBATES</dc:title>
  <dc:creator>Ivan Pizarro</dc:creator>
  <cp:lastModifiedBy>Ivan Pizarro</cp:lastModifiedBy>
  <cp:revision>62</cp:revision>
  <dcterms:created xsi:type="dcterms:W3CDTF">2024-05-26T13:46:31Z</dcterms:created>
  <dcterms:modified xsi:type="dcterms:W3CDTF">2024-07-29T04:30:33Z</dcterms:modified>
</cp:coreProperties>
</file>