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302" r:id="rId3"/>
    <p:sldId id="303" r:id="rId4"/>
    <p:sldId id="304" r:id="rId5"/>
    <p:sldId id="306" r:id="rId6"/>
    <p:sldId id="305" r:id="rId7"/>
    <p:sldId id="258" r:id="rId8"/>
    <p:sldId id="259" r:id="rId9"/>
    <p:sldId id="280" r:id="rId10"/>
    <p:sldId id="293" r:id="rId11"/>
    <p:sldId id="314" r:id="rId12"/>
    <p:sldId id="260" r:id="rId13"/>
    <p:sldId id="322" r:id="rId14"/>
    <p:sldId id="325" r:id="rId15"/>
    <p:sldId id="319" r:id="rId16"/>
    <p:sldId id="320" r:id="rId17"/>
    <p:sldId id="321" r:id="rId18"/>
    <p:sldId id="323" r:id="rId19"/>
    <p:sldId id="265" r:id="rId20"/>
    <p:sldId id="266" r:id="rId21"/>
    <p:sldId id="267" r:id="rId22"/>
    <p:sldId id="268" r:id="rId23"/>
    <p:sldId id="282" r:id="rId24"/>
    <p:sldId id="269" r:id="rId25"/>
    <p:sldId id="283" r:id="rId26"/>
    <p:sldId id="270" r:id="rId27"/>
    <p:sldId id="271" r:id="rId28"/>
    <p:sldId id="272" r:id="rId29"/>
    <p:sldId id="273" r:id="rId30"/>
    <p:sldId id="274" r:id="rId31"/>
    <p:sldId id="296" r:id="rId32"/>
    <p:sldId id="275" r:id="rId33"/>
    <p:sldId id="284" r:id="rId34"/>
    <p:sldId id="257" r:id="rId35"/>
    <p:sldId id="263" r:id="rId36"/>
    <p:sldId id="285" r:id="rId37"/>
    <p:sldId id="300" r:id="rId38"/>
    <p:sldId id="287" r:id="rId39"/>
    <p:sldId id="286" r:id="rId40"/>
    <p:sldId id="315" r:id="rId41"/>
    <p:sldId id="277" r:id="rId42"/>
    <p:sldId id="278" r:id="rId43"/>
    <p:sldId id="288" r:id="rId44"/>
    <p:sldId id="289" r:id="rId45"/>
    <p:sldId id="290" r:id="rId46"/>
    <p:sldId id="291" r:id="rId47"/>
    <p:sldId id="294" r:id="rId48"/>
    <p:sldId id="310" r:id="rId49"/>
    <p:sldId id="295" r:id="rId50"/>
    <p:sldId id="311" r:id="rId51"/>
    <p:sldId id="297" r:id="rId52"/>
    <p:sldId id="312" r:id="rId53"/>
    <p:sldId id="292" r:id="rId54"/>
    <p:sldId id="316" r:id="rId55"/>
    <p:sldId id="309" r:id="rId56"/>
    <p:sldId id="317" r:id="rId57"/>
    <p:sldId id="318" r:id="rId58"/>
    <p:sldId id="298" r:id="rId59"/>
    <p:sldId id="307" r:id="rId60"/>
    <p:sldId id="326" r:id="rId61"/>
    <p:sldId id="327" r:id="rId62"/>
    <p:sldId id="324" r:id="rId6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60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99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1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23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96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24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43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3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58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52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32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97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60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08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49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A78F5-28EB-4B0E-B27D-DC2716E6DFF6}" type="datetimeFigureOut">
              <a:rPr lang="es-ES" smtClean="0"/>
              <a:pPr/>
              <a:t>20/10/2024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9C1C467-D62F-4A5D-9A10-5042BCE24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57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09322"/>
            <a:ext cx="6671564" cy="1646302"/>
          </a:xfrm>
        </p:spPr>
        <p:txBody>
          <a:bodyPr/>
          <a:lstStyle/>
          <a:p>
            <a:pPr algn="ctr"/>
            <a:r>
              <a:rPr lang="es-ES" dirty="0" smtClean="0"/>
              <a:t>Cómo titular un </a:t>
            </a:r>
            <a:r>
              <a:rPr lang="es-ES" dirty="0" smtClean="0"/>
              <a:t>texto  periodístico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©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851928" y="6021288"/>
            <a:ext cx="238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IVÁN PIZARRO VEGA </a:t>
            </a:r>
            <a:endParaRPr lang="es-CL" b="1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91" y="2276872"/>
            <a:ext cx="6671564" cy="3255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En resumen, no empieces a escribir antes de empezar a pensar</a:t>
            </a:r>
            <a:endParaRPr lang="es-ES" dirty="0"/>
          </a:p>
        </p:txBody>
      </p:sp>
      <p:pic>
        <p:nvPicPr>
          <p:cNvPr id="34818" name="Picture 2" descr="http://t2.gstatic.com/images?q=tbn:ANd9GcS4Bwe2IreW8liZBaqhyiL1l07blkPeL1E2Lhx-HOGIWahZTZ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71876"/>
            <a:ext cx="24003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Eso se llama…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Encontrar un enfoque…</a:t>
            </a:r>
          </a:p>
          <a:p>
            <a:r>
              <a:rPr lang="es-ES" sz="3600" dirty="0" smtClean="0"/>
              <a:t>Dar un tratamiento…</a:t>
            </a:r>
          </a:p>
          <a:p>
            <a:r>
              <a:rPr lang="es-ES" sz="3600" dirty="0" smtClean="0"/>
              <a:t>Buscar un ángulo…</a:t>
            </a:r>
          </a:p>
          <a:p>
            <a:r>
              <a:rPr lang="es-ES" sz="3600" dirty="0" smtClean="0"/>
              <a:t>Saber qué quieres contar…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debe tener un titular?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571612"/>
            <a:ext cx="6241326" cy="4286280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/>
              <a:t>Información</a:t>
            </a:r>
          </a:p>
          <a:p>
            <a:r>
              <a:rPr lang="es-ES" sz="2800" dirty="0" smtClean="0"/>
              <a:t>Novedad</a:t>
            </a:r>
          </a:p>
          <a:p>
            <a:r>
              <a:rPr lang="es-ES" sz="2800" dirty="0" smtClean="0"/>
              <a:t>Intriga</a:t>
            </a:r>
          </a:p>
          <a:p>
            <a:r>
              <a:rPr lang="es-ES" sz="2800" dirty="0" smtClean="0"/>
              <a:t>Interés</a:t>
            </a:r>
          </a:p>
          <a:p>
            <a:r>
              <a:rPr lang="es-ES" sz="2800" dirty="0" smtClean="0"/>
              <a:t>Sorpresa</a:t>
            </a:r>
          </a:p>
          <a:p>
            <a:r>
              <a:rPr lang="es-ES" sz="2800" dirty="0" smtClean="0"/>
              <a:t>Contradicción</a:t>
            </a:r>
          </a:p>
          <a:p>
            <a:r>
              <a:rPr lang="es-ES" sz="2800" dirty="0" smtClean="0"/>
              <a:t>Paradoja</a:t>
            </a:r>
          </a:p>
          <a:p>
            <a:r>
              <a:rPr lang="es-ES" sz="2800" dirty="0" smtClean="0"/>
              <a:t>Curiosidad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492896"/>
            <a:ext cx="4032448" cy="1143000"/>
          </a:xfrm>
        </p:spPr>
        <p:txBody>
          <a:bodyPr>
            <a:normAutofit/>
          </a:bodyPr>
          <a:lstStyle/>
          <a:p>
            <a:r>
              <a:rPr lang="es-ES" sz="6000" dirty="0" smtClean="0"/>
              <a:t>¡Gancho!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Hoy más que nunca, debes saber titular ,pues internet ha cambiado </a:t>
            </a:r>
            <a:r>
              <a:rPr lang="es-ES" sz="5300" b="1" dirty="0" smtClean="0"/>
              <a:t>las reglas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50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Antes, los lectores te daban unos pesos por un montón de papel</a:t>
            </a:r>
            <a:endParaRPr lang="es-ES" dirty="0"/>
          </a:p>
        </p:txBody>
      </p:sp>
      <p:pic>
        <p:nvPicPr>
          <p:cNvPr id="69634" name="Picture 2" descr="http://blog.rtve.es/.a/6a014e6089cbd5970c014e60f4c94d970c-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47925"/>
            <a:ext cx="2828925" cy="300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es-ES" dirty="0" smtClean="0"/>
              <a:t>Ahora te dan  </a:t>
            </a:r>
            <a:r>
              <a:rPr lang="es-ES" dirty="0" smtClean="0">
                <a:solidFill>
                  <a:srgbClr val="002060"/>
                </a:solidFill>
              </a:rPr>
              <a:t>CINCO</a:t>
            </a:r>
            <a:r>
              <a:rPr lang="es-ES" sz="5400" dirty="0" smtClean="0"/>
              <a:t> </a:t>
            </a:r>
            <a:r>
              <a:rPr lang="es-ES" dirty="0" smtClean="0"/>
              <a:t>segundos</a:t>
            </a:r>
            <a:endParaRPr lang="es-ES" dirty="0"/>
          </a:p>
        </p:txBody>
      </p:sp>
      <p:pic>
        <p:nvPicPr>
          <p:cNvPr id="75778" name="Picture 2" descr="http://usosweb.net/wp-content/uploads/cronometro-on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14565"/>
            <a:ext cx="3305175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Y si no les </a:t>
            </a:r>
            <a:r>
              <a:rPr lang="es-ES" sz="4900" b="1" dirty="0" smtClean="0"/>
              <a:t>enganchas</a:t>
            </a:r>
            <a:r>
              <a:rPr lang="es-ES" sz="4900" dirty="0" smtClean="0"/>
              <a:t> </a:t>
            </a:r>
            <a:r>
              <a:rPr lang="es-ES" dirty="0" smtClean="0"/>
              <a:t>en ese lapso…</a:t>
            </a:r>
            <a:endParaRPr lang="es-ES" dirty="0"/>
          </a:p>
        </p:txBody>
      </p:sp>
      <p:pic>
        <p:nvPicPr>
          <p:cNvPr id="76802" name="Picture 2" descr="http://4.bp.blogspot.com/_iFftKwUrHw4/Sv0lwOvk4II/AAAAAAAAEzM/8T_64BbnzdA/s320/tarjeta-ro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2786082" cy="3935680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6248" y="3071810"/>
            <a:ext cx="3943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¡Expulsado!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Debes saber qué </a:t>
            </a:r>
            <a:r>
              <a:rPr lang="es-ES" sz="5300" b="1" dirty="0" smtClean="0"/>
              <a:t>voz</a:t>
            </a:r>
            <a:r>
              <a:rPr lang="es-ES" sz="5300" dirty="0" smtClean="0"/>
              <a:t> </a:t>
            </a:r>
            <a:r>
              <a:rPr lang="es-ES" dirty="0" smtClean="0"/>
              <a:t>usar para cada tema que escribas.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Por ejemplo…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8" y="2160590"/>
            <a:ext cx="6914729" cy="3880773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Hallan</a:t>
            </a:r>
            <a:r>
              <a:rPr lang="es-ES" sz="2800" dirty="0" smtClean="0"/>
              <a:t> erupciones submarinas de magma  cerca de la isla de El Hierro</a:t>
            </a:r>
          </a:p>
          <a:p>
            <a:endParaRPr lang="es-ES" sz="2800" dirty="0" smtClean="0"/>
          </a:p>
          <a:p>
            <a:r>
              <a:rPr lang="es-ES" sz="2800" dirty="0" smtClean="0"/>
              <a:t>Cinco hombres </a:t>
            </a:r>
            <a:r>
              <a:rPr lang="es-ES" sz="2800" b="1" dirty="0" smtClean="0"/>
              <a:t>asaltan</a:t>
            </a:r>
            <a:r>
              <a:rPr lang="es-ES" sz="2800" dirty="0" smtClean="0"/>
              <a:t> un banco en el centro de Madrid y causan dos víctimas</a:t>
            </a:r>
          </a:p>
          <a:p>
            <a:endParaRPr lang="es-ES" sz="2800" dirty="0" smtClean="0"/>
          </a:p>
          <a:p>
            <a:r>
              <a:rPr lang="es-ES" sz="2800" dirty="0" err="1" smtClean="0"/>
              <a:t>Obama</a:t>
            </a:r>
            <a:r>
              <a:rPr lang="es-ES" sz="2800" dirty="0" smtClean="0"/>
              <a:t>, </a:t>
            </a:r>
            <a:r>
              <a:rPr lang="es-ES" sz="2800" b="1" dirty="0" smtClean="0"/>
              <a:t>elegido</a:t>
            </a:r>
            <a:r>
              <a:rPr lang="es-ES" sz="2800" dirty="0" smtClean="0"/>
              <a:t> presidente de EEUU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 No pienses en los robots </a:t>
            </a:r>
            <a:br>
              <a:rPr lang="es-ES" dirty="0" smtClean="0"/>
            </a:br>
            <a:r>
              <a:rPr lang="es-ES" dirty="0" smtClean="0"/>
              <a:t>sino en los lectores</a:t>
            </a:r>
            <a:endParaRPr lang="es-ES" dirty="0"/>
          </a:p>
        </p:txBody>
      </p:sp>
      <p:pic>
        <p:nvPicPr>
          <p:cNvPr id="1026" name="Picture 2" descr="http://t1.gstatic.com/images?q=tbn:ANd9GcROUwe6HxX_0Rk-0LZDY_9AvB43B5e9uDX_mMaTqdIi_Z7Ss5oP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1571625" cy="2914650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TN3l7bePdC25DJIefssAYuSvHe5a-QjGKvVwX5eAUS80MaVp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3116"/>
            <a:ext cx="1743075" cy="2619375"/>
          </a:xfrm>
          <a:prstGeom prst="rect">
            <a:avLst/>
          </a:prstGeom>
          <a:noFill/>
        </p:spPr>
      </p:pic>
      <p:cxnSp>
        <p:nvCxnSpPr>
          <p:cNvPr id="7" name="6 Conector recto"/>
          <p:cNvCxnSpPr/>
          <p:nvPr/>
        </p:nvCxnSpPr>
        <p:spPr>
          <a:xfrm rot="16200000" flipH="1">
            <a:off x="1178695" y="2035959"/>
            <a:ext cx="2786082" cy="27146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5400000">
            <a:off x="857224" y="2285992"/>
            <a:ext cx="3000396" cy="21431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Interés (práctico)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/>
              <a:t>Cómo</a:t>
            </a:r>
            <a:r>
              <a:rPr lang="es-ES" sz="2400" dirty="0" smtClean="0"/>
              <a:t> bajarán las hipotecas </a:t>
            </a:r>
          </a:p>
          <a:p>
            <a:endParaRPr lang="es-ES" sz="2400" dirty="0" smtClean="0"/>
          </a:p>
          <a:p>
            <a:r>
              <a:rPr lang="es-ES" sz="2400" b="1" dirty="0" smtClean="0"/>
              <a:t>Calcula</a:t>
            </a:r>
            <a:r>
              <a:rPr lang="es-ES" sz="2400" dirty="0" smtClean="0"/>
              <a:t> tu jubilación: el gobierno aprueba el nuevo sistema de pensiones</a:t>
            </a:r>
          </a:p>
          <a:p>
            <a:endParaRPr lang="es-ES" sz="2400" dirty="0" smtClean="0"/>
          </a:p>
          <a:p>
            <a:r>
              <a:rPr lang="es-ES" sz="2400" b="1" dirty="0" smtClean="0"/>
              <a:t>Consulta</a:t>
            </a:r>
            <a:r>
              <a:rPr lang="es-ES" sz="2400" dirty="0" smtClean="0"/>
              <a:t> dónde subirán las temperaturas y lucirá el sol este fin de semana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Intriga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0011" y="1628800"/>
            <a:ext cx="6347714" cy="4464496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sz="2400" dirty="0" smtClean="0"/>
              <a:t>Hallan una ciudad gigantesca </a:t>
            </a:r>
            <a:r>
              <a:rPr lang="es-ES" sz="2400" b="1" dirty="0" smtClean="0"/>
              <a:t>escondida</a:t>
            </a:r>
            <a:r>
              <a:rPr lang="es-ES" sz="2400" dirty="0" smtClean="0"/>
              <a:t> durante mil años en unas montañas de Tíbet</a:t>
            </a:r>
          </a:p>
          <a:p>
            <a:endParaRPr lang="es-ES" sz="2400" dirty="0" smtClean="0"/>
          </a:p>
          <a:p>
            <a:r>
              <a:rPr lang="es-ES" sz="2400" dirty="0" smtClean="0"/>
              <a:t>Una mujer confiesa haber </a:t>
            </a:r>
            <a:r>
              <a:rPr lang="es-ES" sz="2400" b="1" dirty="0" smtClean="0"/>
              <a:t>envejecido</a:t>
            </a:r>
            <a:r>
              <a:rPr lang="es-ES" sz="2400" dirty="0" smtClean="0"/>
              <a:t> 50 años en solo siete meses</a:t>
            </a:r>
          </a:p>
          <a:p>
            <a:endParaRPr lang="es-ES" sz="2400" dirty="0"/>
          </a:p>
          <a:p>
            <a:r>
              <a:rPr lang="es-ES" sz="2400" dirty="0" smtClean="0"/>
              <a:t>Un detective demuestra que Napoleón murió de la </a:t>
            </a:r>
            <a:r>
              <a:rPr lang="es-ES" sz="2400" b="1" dirty="0" smtClean="0"/>
              <a:t>picadura</a:t>
            </a:r>
            <a:r>
              <a:rPr lang="es-ES" sz="2400" dirty="0" smtClean="0"/>
              <a:t> de un mosquito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 Recuerda: un titular debe </a:t>
            </a:r>
            <a:br>
              <a:rPr lang="es-ES" dirty="0" smtClean="0"/>
            </a:br>
            <a:r>
              <a:rPr lang="es-ES" dirty="0" smtClean="0"/>
              <a:t>  sorprender, inquietar, seducir o</a:t>
            </a:r>
            <a:br>
              <a:rPr lang="es-ES" dirty="0" smtClean="0"/>
            </a:br>
            <a:r>
              <a:rPr lang="es-ES" dirty="0" smtClean="0"/>
              <a:t>  poner al día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Ejemplo: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¿tú leerías esto?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5400" dirty="0" smtClean="0"/>
              <a:t> Nicolás </a:t>
            </a:r>
            <a:r>
              <a:rPr lang="es-ES" sz="5400" dirty="0" err="1" smtClean="0"/>
              <a:t>Berggruen</a:t>
            </a:r>
            <a:r>
              <a:rPr lang="es-ES" sz="5400" dirty="0" smtClean="0"/>
              <a:t>, el nuevo propietario de Prisa</a:t>
            </a:r>
            <a:endParaRPr lang="es-E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2564904"/>
            <a:ext cx="8229600" cy="1143000"/>
          </a:xfrm>
        </p:spPr>
        <p:txBody>
          <a:bodyPr/>
          <a:lstStyle/>
          <a:p>
            <a:r>
              <a:rPr lang="es-ES" dirty="0" smtClean="0"/>
              <a:t>¿  O </a:t>
            </a:r>
            <a:r>
              <a:rPr lang="es-ES" sz="6000" dirty="0" smtClean="0">
                <a:solidFill>
                  <a:srgbClr val="002060"/>
                </a:solidFill>
              </a:rPr>
              <a:t>esto  </a:t>
            </a:r>
            <a:r>
              <a:rPr lang="es-ES" dirty="0" smtClean="0"/>
              <a:t>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0034" y="620688"/>
            <a:ext cx="8229600" cy="16430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3600" dirty="0" smtClean="0"/>
              <a:t>  Nicolás </a:t>
            </a:r>
            <a:r>
              <a:rPr lang="es-ES" sz="3600" dirty="0" err="1" smtClean="0"/>
              <a:t>Breggruen</a:t>
            </a:r>
            <a:r>
              <a:rPr lang="es-ES" sz="3600" dirty="0" smtClean="0"/>
              <a:t>, el millonario sin casa ni coche que quiere arreglar el mundo</a:t>
            </a:r>
          </a:p>
          <a:p>
            <a:endParaRPr lang="es-ES" dirty="0"/>
          </a:p>
        </p:txBody>
      </p:sp>
      <p:pic>
        <p:nvPicPr>
          <p:cNvPr id="25602" name="Picture 2" descr="[mag1011berggrue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420888"/>
            <a:ext cx="5267325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Cuando no hay novedades, ¿serás capaz de encontrar lo </a:t>
            </a:r>
            <a:r>
              <a:rPr lang="es-ES" sz="5300" b="1" dirty="0" smtClean="0"/>
              <a:t>insólito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24578" name="Picture 2" descr="http://t3.gstatic.com/images?q=tbn:ANd9GcR2-cUl1dO_kLNaqsSCy6fPuBbm7ACLSAsuKc3PS3aKQdxt92X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996952"/>
            <a:ext cx="5976664" cy="3165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es-ES" dirty="0" smtClean="0"/>
              <a:t>Hablemos de Cervantes</a:t>
            </a:r>
            <a:endParaRPr lang="es-ES" dirty="0"/>
          </a:p>
        </p:txBody>
      </p:sp>
      <p:pic>
        <p:nvPicPr>
          <p:cNvPr id="23554" name="Picture 2" descr="http://t0.gstatic.com/images?q=tbn:ANd9GcS09CZuIX0Q9C-CSKg0JuPT5pWF5c3MHJIDWMrR4szelAQNhxK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143116"/>
            <a:ext cx="5904656" cy="402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¿Tú leerías esto?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5400" b="1" dirty="0" smtClean="0"/>
              <a:t>  Cervantes, el hombre que asentó el castellano</a:t>
            </a:r>
            <a:endParaRPr lang="es-E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 Averigua qué se está preguntando la gente en este momento</a:t>
            </a:r>
            <a:endParaRPr lang="es-ES" dirty="0"/>
          </a:p>
        </p:txBody>
      </p:sp>
      <p:pic>
        <p:nvPicPr>
          <p:cNvPr id="60418" name="Picture 2" descr="http://t2.gstatic.com/images?q=tbn:ANd9GcTSkKzyaDgGtecuti03icDm7SXvuHqDLqaRwL3AZ-K3MwugGNEI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357694"/>
            <a:ext cx="2466975" cy="1847851"/>
          </a:xfrm>
          <a:prstGeom prst="rect">
            <a:avLst/>
          </a:prstGeom>
          <a:noFill/>
        </p:spPr>
      </p:pic>
      <p:sp>
        <p:nvSpPr>
          <p:cNvPr id="5" name="4 Elipse"/>
          <p:cNvSpPr/>
          <p:nvPr/>
        </p:nvSpPr>
        <p:spPr>
          <a:xfrm>
            <a:off x="4286248" y="414338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4572000" y="371475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4786314" y="3429000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4429124" y="3929066"/>
            <a:ext cx="14287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0420" name="Picture 4" descr="http://t3.gstatic.com/images?q=tbn:ANd9GcQXyE_-3YONU-iBj7k5CGxSj1zvyndS7_RLxSUbR5D4GWhHWDw99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264795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¿O esto?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070" y="1700808"/>
            <a:ext cx="7274769" cy="4536504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Manco, prisionero, cobrador de impuestos… y fundador de un idioma universal: Cervantes</a:t>
            </a:r>
          </a:p>
          <a:p>
            <a:pPr>
              <a:buNone/>
            </a:pPr>
            <a:endParaRPr lang="es-ES" sz="2400" dirty="0" smtClean="0"/>
          </a:p>
          <a:p>
            <a:r>
              <a:rPr lang="es-ES" sz="2400" b="1" dirty="0" smtClean="0"/>
              <a:t>Cervantes es el español más conocido del planeta ,pero nadie sabe dónde está su tumba</a:t>
            </a:r>
          </a:p>
          <a:p>
            <a:endParaRPr lang="es-ES" sz="2400" dirty="0" smtClean="0"/>
          </a:p>
          <a:p>
            <a:r>
              <a:rPr lang="es-ES" sz="2400" b="1" dirty="0" smtClean="0"/>
              <a:t>El escritor más multimillonario… si pudiera cobrar sus derechos de autor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Los titulares suponen el </a:t>
            </a:r>
            <a:r>
              <a:rPr lang="es-ES" sz="7300" b="1" dirty="0" smtClean="0"/>
              <a:t>80%</a:t>
            </a:r>
            <a:br>
              <a:rPr lang="es-ES" sz="7300" b="1" dirty="0" smtClean="0"/>
            </a:br>
            <a:r>
              <a:rPr lang="es-ES" dirty="0" smtClean="0"/>
              <a:t> de la eficacia de un artículo porque…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…son donde  se albergan los textos</a:t>
            </a:r>
            <a:endParaRPr lang="es-ES" dirty="0"/>
          </a:p>
        </p:txBody>
      </p:sp>
      <p:pic>
        <p:nvPicPr>
          <p:cNvPr id="20482" name="Picture 2" descr="http://escaparatesdemoda.com/wp-content/uploads/2009/02/escaparate-seg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85665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Algunos trucos</a:t>
            </a:r>
            <a:endParaRPr lang="es-ES" dirty="0"/>
          </a:p>
        </p:txBody>
      </p:sp>
      <p:pic>
        <p:nvPicPr>
          <p:cNvPr id="34818" name="Picture 2" descr="http://neetguias.net/wp-content/uploads/2011/09/C%C3%B3mo-hacer-trucos-de-ma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0808"/>
            <a:ext cx="2981325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Pon el verbo o el  sujeto a principio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9" y="2132856"/>
            <a:ext cx="6709715" cy="388077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La exdirectora de la UNESCO   </a:t>
            </a:r>
            <a:r>
              <a:rPr lang="es-ES" sz="2800" u="sng" dirty="0" smtClean="0"/>
              <a:t>se adhiere  al paro</a:t>
            </a:r>
          </a:p>
          <a:p>
            <a:endParaRPr lang="es-ES" sz="2800" dirty="0" smtClean="0"/>
          </a:p>
          <a:p>
            <a:r>
              <a:rPr lang="es-ES" sz="2800" u="sng" dirty="0" smtClean="0"/>
              <a:t>Se adhiere </a:t>
            </a:r>
            <a:r>
              <a:rPr lang="es-ES" sz="2800" dirty="0" smtClean="0"/>
              <a:t>al paro, la exdirectora de la UNESCO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Escribe títulos con guiño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7272808" cy="4680520"/>
          </a:xfrm>
        </p:spPr>
        <p:txBody>
          <a:bodyPr>
            <a:normAutofit/>
          </a:bodyPr>
          <a:lstStyle/>
          <a:p>
            <a:r>
              <a:rPr lang="es-ES" dirty="0" smtClean="0"/>
              <a:t>Pues sí, el Apocalipsis del capitalismo </a:t>
            </a:r>
            <a:r>
              <a:rPr lang="es-ES" sz="3600" b="1" dirty="0" smtClean="0"/>
              <a:t>ya sucedió</a:t>
            </a:r>
            <a:r>
              <a:rPr lang="es-ES" dirty="0" smtClean="0"/>
              <a:t> en una isla del Pacífico</a:t>
            </a:r>
          </a:p>
          <a:p>
            <a:endParaRPr lang="es-ES" dirty="0"/>
          </a:p>
          <a:p>
            <a:r>
              <a:rPr lang="es-ES" sz="3600" b="1" dirty="0" smtClean="0"/>
              <a:t>Oh, no</a:t>
            </a:r>
            <a:r>
              <a:rPr lang="es-ES" dirty="0" smtClean="0"/>
              <a:t>: </a:t>
            </a:r>
            <a:r>
              <a:rPr lang="es-ES" dirty="0" err="1" smtClean="0"/>
              <a:t>Mister</a:t>
            </a:r>
            <a:r>
              <a:rPr lang="es-ES" dirty="0" smtClean="0"/>
              <a:t> </a:t>
            </a:r>
            <a:r>
              <a:rPr lang="es-ES" dirty="0" err="1" smtClean="0"/>
              <a:t>Bean</a:t>
            </a:r>
            <a:r>
              <a:rPr lang="es-ES" dirty="0" smtClean="0"/>
              <a:t> amenaza con una nueva saga de su serie estrafalaria</a:t>
            </a:r>
          </a:p>
          <a:p>
            <a:endParaRPr lang="es-ES" dirty="0"/>
          </a:p>
          <a:p>
            <a:r>
              <a:rPr lang="es-ES" dirty="0" smtClean="0"/>
              <a:t>Que </a:t>
            </a:r>
            <a:r>
              <a:rPr lang="es-ES" sz="3600" b="1" dirty="0" smtClean="0"/>
              <a:t>levanten la mano</a:t>
            </a:r>
            <a:r>
              <a:rPr lang="es-ES" dirty="0" smtClean="0"/>
              <a:t> los que todavía no aman a los Beatles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Títulos con guiño tipográfico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8" y="2160590"/>
            <a:ext cx="6842721" cy="3880773"/>
          </a:xfrm>
        </p:spPr>
        <p:txBody>
          <a:bodyPr/>
          <a:lstStyle/>
          <a:p>
            <a:r>
              <a:rPr lang="es-ES" sz="2400" dirty="0" smtClean="0"/>
              <a:t>Las (in) olvidables frases de </a:t>
            </a:r>
            <a:r>
              <a:rPr lang="es-ES" sz="2400" dirty="0" err="1" smtClean="0"/>
              <a:t>Willy</a:t>
            </a:r>
            <a:r>
              <a:rPr lang="es-ES" sz="2400" dirty="0" smtClean="0"/>
              <a:t> Toledo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Optimismo + dinero = Empleo</a:t>
            </a:r>
          </a:p>
          <a:p>
            <a:endParaRPr lang="es-ES" sz="2400" dirty="0"/>
          </a:p>
          <a:p>
            <a:endParaRPr lang="es-ES" sz="24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 títulos de teatro, novela o cine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8" y="2160590"/>
            <a:ext cx="7058745" cy="3880773"/>
          </a:xfrm>
        </p:spPr>
        <p:txBody>
          <a:bodyPr>
            <a:normAutofit/>
          </a:bodyPr>
          <a:lstStyle/>
          <a:p>
            <a:endParaRPr lang="es-ES" sz="2800" dirty="0" smtClean="0"/>
          </a:p>
          <a:p>
            <a:r>
              <a:rPr lang="es-ES" sz="2800" dirty="0" smtClean="0"/>
              <a:t>Actrices al borde de un ataque de nervios</a:t>
            </a:r>
          </a:p>
          <a:p>
            <a:endParaRPr lang="es-ES" sz="2800" dirty="0" smtClean="0"/>
          </a:p>
          <a:p>
            <a:r>
              <a:rPr lang="es-ES" sz="2800" dirty="0" smtClean="0"/>
              <a:t>La insoportable levedad de la SER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Usa listas numeradas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200800" cy="3880773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Diez claves </a:t>
            </a:r>
            <a:r>
              <a:rPr lang="es-ES" sz="2400" dirty="0" smtClean="0"/>
              <a:t>para entender la reforma </a:t>
            </a:r>
            <a:r>
              <a:rPr lang="es-ES" sz="2400" smtClean="0"/>
              <a:t>de pensiones&lt;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/>
              <a:t>El conflicto israelí-palestino en </a:t>
            </a:r>
            <a:r>
              <a:rPr lang="es-ES" sz="2400" b="1" dirty="0" smtClean="0"/>
              <a:t>30 puntos</a:t>
            </a:r>
          </a:p>
          <a:p>
            <a:endParaRPr lang="es-ES" sz="2400" dirty="0"/>
          </a:p>
          <a:p>
            <a:r>
              <a:rPr lang="es-ES" sz="2400" dirty="0" smtClean="0"/>
              <a:t>Los </a:t>
            </a:r>
            <a:r>
              <a:rPr lang="es-ES" sz="2400" b="1" dirty="0" smtClean="0"/>
              <a:t>cinco mejores consejos</a:t>
            </a:r>
            <a:r>
              <a:rPr lang="es-ES" sz="2400" dirty="0" smtClean="0"/>
              <a:t> para hipotecarse</a:t>
            </a:r>
          </a:p>
          <a:p>
            <a:endParaRPr lang="es-ES" sz="2400" dirty="0"/>
          </a:p>
          <a:p>
            <a:r>
              <a:rPr lang="es-ES" sz="2400" b="1" dirty="0" smtClean="0"/>
              <a:t>Siete formas </a:t>
            </a:r>
            <a:r>
              <a:rPr lang="es-ES" sz="2400" dirty="0" smtClean="0"/>
              <a:t>de salvar un matrimonio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Usa adjetivos infalibles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6768752" cy="3880773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Increíble</a:t>
            </a:r>
            <a:r>
              <a:rPr lang="es-ES" sz="2400" dirty="0" smtClean="0"/>
              <a:t>: sobrevive a una caída de 300 metros</a:t>
            </a:r>
          </a:p>
          <a:p>
            <a:endParaRPr lang="es-ES" sz="2400" dirty="0"/>
          </a:p>
          <a:p>
            <a:r>
              <a:rPr lang="es-ES" sz="2400" b="1" dirty="0" smtClean="0"/>
              <a:t>Impactantes</a:t>
            </a:r>
            <a:r>
              <a:rPr lang="es-ES" sz="2400" dirty="0" smtClean="0"/>
              <a:t> imágenes de un atropello</a:t>
            </a:r>
          </a:p>
          <a:p>
            <a:endParaRPr lang="es-ES" sz="2400" dirty="0"/>
          </a:p>
          <a:p>
            <a:r>
              <a:rPr lang="es-ES" sz="2400" b="1" dirty="0" smtClean="0"/>
              <a:t>Fascinantes</a:t>
            </a:r>
            <a:r>
              <a:rPr lang="es-ES" sz="2400" dirty="0" smtClean="0"/>
              <a:t> time-</a:t>
            </a:r>
            <a:r>
              <a:rPr lang="es-ES" sz="2400" dirty="0" err="1" smtClean="0"/>
              <a:t>lapse</a:t>
            </a:r>
            <a:r>
              <a:rPr lang="es-ES" sz="2400" dirty="0" smtClean="0"/>
              <a:t> de la aurora boreal</a:t>
            </a:r>
          </a:p>
          <a:p>
            <a:endParaRPr lang="es-ES" sz="2400" dirty="0"/>
          </a:p>
          <a:p>
            <a:r>
              <a:rPr lang="es-ES" sz="2400" b="1" dirty="0" smtClean="0"/>
              <a:t>Crudas</a:t>
            </a:r>
            <a:r>
              <a:rPr lang="es-ES" sz="2400" dirty="0" smtClean="0"/>
              <a:t> fotografías del terremoto de Haití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3. Escribe con qué palabras lo buscarías en Google</a:t>
            </a:r>
            <a:endParaRPr lang="es-ES" dirty="0"/>
          </a:p>
        </p:txBody>
      </p:sp>
      <p:pic>
        <p:nvPicPr>
          <p:cNvPr id="61444" name="Picture 4" descr="http://3.bp.blogspot.com/-FVFFnwPRpfc/TgeQmu1EJ0I/AAAAAAAAA1g/cXZZ16eBjac/s1600/google-search-new-ui-screenshot-00.gif"/>
          <p:cNvPicPr>
            <a:picLocks noChangeAspect="1" noChangeArrowheads="1"/>
          </p:cNvPicPr>
          <p:nvPr/>
        </p:nvPicPr>
        <p:blipFill>
          <a:blip r:embed="rId2"/>
          <a:srcRect l="744" t="2778" r="1578" b="25000"/>
          <a:stretch>
            <a:fillRect/>
          </a:stretch>
        </p:blipFill>
        <p:spPr bwMode="auto">
          <a:xfrm>
            <a:off x="2214546" y="2143116"/>
            <a:ext cx="4714908" cy="185738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786050" y="357187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Por que </a:t>
            </a:r>
            <a:r>
              <a:rPr lang="es-ES" dirty="0" err="1" smtClean="0"/>
              <a:t>whatsapp</a:t>
            </a:r>
            <a:r>
              <a:rPr lang="es-ES" dirty="0" smtClean="0"/>
              <a:t> es gratis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manejo de los adjetivos impulsa la atracción de los titulares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3311541"/>
          </a:xfrm>
        </p:spPr>
        <p:txBody>
          <a:bodyPr>
            <a:normAutofit/>
          </a:bodyPr>
          <a:lstStyle/>
          <a:p>
            <a:r>
              <a:rPr lang="es-ES" sz="3200" dirty="0" smtClean="0"/>
              <a:t>El luchador yanqui y la mafia tailandesa</a:t>
            </a:r>
          </a:p>
          <a:p>
            <a:endParaRPr lang="es-ES" sz="3200" dirty="0" smtClean="0"/>
          </a:p>
          <a:p>
            <a:r>
              <a:rPr lang="es-ES" sz="3200" b="1" dirty="0" smtClean="0"/>
              <a:t>La increíble historia </a:t>
            </a:r>
            <a:r>
              <a:rPr lang="es-ES" sz="3200" dirty="0" smtClean="0"/>
              <a:t>del luchador yanqui y la mafia tailandesa</a:t>
            </a:r>
          </a:p>
          <a:p>
            <a:pPr>
              <a:buNone/>
            </a:pP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Usa preguntas para acercarte a la mente del lector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139952" y="3284984"/>
            <a:ext cx="5760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dirty="0" smtClean="0"/>
              <a:t>?</a:t>
            </a:r>
            <a:endParaRPr lang="es-ES" sz="1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71472" y="3929066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¿Una red social que paga por postear?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32873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sz="2800" dirty="0" smtClean="0"/>
              <a:t>   </a:t>
            </a:r>
            <a:r>
              <a:rPr lang="es-ES" sz="4000" dirty="0" smtClean="0"/>
              <a:t>Nace Chime </a:t>
            </a:r>
            <a:r>
              <a:rPr lang="es-ES" sz="4000" dirty="0" err="1" smtClean="0"/>
              <a:t>Inc</a:t>
            </a:r>
            <a:r>
              <a:rPr lang="es-ES" sz="4000" dirty="0" smtClean="0"/>
              <a:t>, la primera red social que te paga por postear y participar</a:t>
            </a:r>
            <a:endParaRPr lang="es-ES" sz="28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6347714" cy="388077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¿Quién mató a Juan sin Miedo?</a:t>
            </a:r>
          </a:p>
          <a:p>
            <a:endParaRPr lang="es-ES" sz="2400" dirty="0" smtClean="0"/>
          </a:p>
          <a:p>
            <a:r>
              <a:rPr lang="es-ES" sz="2400" dirty="0" smtClean="0"/>
              <a:t>¿Es verdad que las mujeres ganan menos?</a:t>
            </a:r>
          </a:p>
          <a:p>
            <a:endParaRPr lang="es-ES" sz="2400" dirty="0" smtClean="0"/>
          </a:p>
          <a:p>
            <a:r>
              <a:rPr lang="es-ES" sz="2400" dirty="0" smtClean="0"/>
              <a:t>¿Puede ahorrar un </a:t>
            </a:r>
            <a:r>
              <a:rPr lang="es-ES" sz="2400" dirty="0" err="1" smtClean="0"/>
              <a:t>mileurista</a:t>
            </a:r>
            <a:r>
              <a:rPr lang="es-ES" sz="2400" dirty="0" smtClean="0"/>
              <a:t>?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99" y="260648"/>
            <a:ext cx="7418785" cy="1320800"/>
          </a:xfrm>
        </p:spPr>
        <p:txBody>
          <a:bodyPr>
            <a:normAutofit/>
          </a:bodyPr>
          <a:lstStyle/>
          <a:p>
            <a:r>
              <a:rPr lang="es-ES" dirty="0" smtClean="0"/>
              <a:t>Usa titulares ilógicos pero atractivos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3880773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“Escondí un marciano en mi cocina”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Pierde las elecciones a pesar de ser candidato único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Construye la perfecta máquina del tiempo</a:t>
            </a:r>
          </a:p>
          <a:p>
            <a:endParaRPr lang="es-ES" sz="2400" b="1" dirty="0"/>
          </a:p>
          <a:p>
            <a:r>
              <a:rPr lang="es-ES" sz="2400" b="1" dirty="0" smtClean="0"/>
              <a:t>Lo mataron dos veces y lo enterraron cinco</a:t>
            </a:r>
          </a:p>
          <a:p>
            <a:endParaRPr lang="es-ES" sz="2400" b="1" dirty="0"/>
          </a:p>
          <a:p>
            <a:r>
              <a:rPr lang="es-ES" sz="2400" b="1" dirty="0" smtClean="0"/>
              <a:t>“Yo nací en un huevo minúsculo”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6347713" cy="1320800"/>
          </a:xfrm>
        </p:spPr>
        <p:txBody>
          <a:bodyPr/>
          <a:lstStyle/>
          <a:p>
            <a:r>
              <a:rPr lang="es-ES" dirty="0" smtClean="0"/>
              <a:t>Los errores más comunes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error del pleonasmo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4096" y="1628800"/>
            <a:ext cx="6347714" cy="388077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“Las </a:t>
            </a:r>
            <a:r>
              <a:rPr lang="es-ES" sz="2400" b="1" dirty="0" smtClean="0"/>
              <a:t>incógnitas</a:t>
            </a:r>
            <a:r>
              <a:rPr lang="es-ES" sz="2400" dirty="0" smtClean="0"/>
              <a:t> no resueltas del caso de Juan sin Miedo y su flauta”</a:t>
            </a:r>
          </a:p>
          <a:p>
            <a:pPr>
              <a:buNone/>
            </a:pPr>
            <a:r>
              <a:rPr lang="es-ES" sz="2400" dirty="0" smtClean="0"/>
              <a:t>    (Si es incógnita es que no está resuelto)</a:t>
            </a:r>
          </a:p>
          <a:p>
            <a:endParaRPr lang="es-ES" sz="2400" dirty="0" smtClean="0"/>
          </a:p>
          <a:p>
            <a:r>
              <a:rPr lang="es-ES" sz="2400" dirty="0" smtClean="0"/>
              <a:t>Encuentran magma </a:t>
            </a:r>
            <a:r>
              <a:rPr lang="es-ES" sz="2400" b="1" dirty="0" smtClean="0"/>
              <a:t>incandescente</a:t>
            </a:r>
            <a:r>
              <a:rPr lang="es-ES" sz="2400" dirty="0" smtClean="0"/>
              <a:t> cerca de la isla de Hierro</a:t>
            </a:r>
          </a:p>
          <a:p>
            <a:r>
              <a:rPr lang="es-ES" sz="2400" dirty="0" smtClean="0"/>
              <a:t>(el magma es incandescente; cuando se enfría es basalto o piedra pómez)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error de ‘nada cambia’ </a:t>
            </a:r>
            <a:br>
              <a:rPr lang="es-ES" dirty="0" smtClean="0"/>
            </a:br>
            <a:r>
              <a:rPr lang="es-ES" dirty="0" smtClean="0"/>
              <a:t>o ‘todo sigue igual’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500" b="1" dirty="0" smtClean="0"/>
              <a:t>Todo igual </a:t>
            </a:r>
            <a:r>
              <a:rPr lang="es-ES" dirty="0" smtClean="0"/>
              <a:t>una semana después: el PP mantiene la diferencia ganadora</a:t>
            </a:r>
          </a:p>
          <a:p>
            <a:endParaRPr lang="es-ES" dirty="0" smtClean="0"/>
          </a:p>
          <a:p>
            <a:r>
              <a:rPr lang="es-ES" sz="3500" b="1" dirty="0" smtClean="0"/>
              <a:t>Continúan</a:t>
            </a:r>
            <a:r>
              <a:rPr lang="es-ES" sz="3500" dirty="0" smtClean="0"/>
              <a:t> </a:t>
            </a:r>
            <a:r>
              <a:rPr lang="es-ES" dirty="0" smtClean="0"/>
              <a:t>las lluvias en Santiago</a:t>
            </a:r>
          </a:p>
          <a:p>
            <a:endParaRPr lang="es-ES" dirty="0" smtClean="0"/>
          </a:p>
          <a:p>
            <a:r>
              <a:rPr lang="es-ES" dirty="0" smtClean="0"/>
              <a:t>Más de lo </a:t>
            </a:r>
            <a:r>
              <a:rPr lang="es-ES" sz="3500" b="1" dirty="0" smtClean="0"/>
              <a:t>mismo</a:t>
            </a:r>
            <a:r>
              <a:rPr lang="es-ES" dirty="0" smtClean="0"/>
              <a:t>: el alcalde sube los impuestos</a:t>
            </a:r>
          </a:p>
          <a:p>
            <a:endParaRPr lang="es-ES" dirty="0" smtClean="0"/>
          </a:p>
          <a:p>
            <a:r>
              <a:rPr lang="es-ES" dirty="0" smtClean="0"/>
              <a:t>El paro </a:t>
            </a:r>
            <a:r>
              <a:rPr lang="es-ES" sz="3500" b="1" dirty="0" smtClean="0"/>
              <a:t>sigue</a:t>
            </a:r>
            <a:r>
              <a:rPr lang="es-ES" sz="3500" dirty="0" smtClean="0"/>
              <a:t> </a:t>
            </a:r>
            <a:r>
              <a:rPr lang="es-ES" dirty="0" smtClean="0"/>
              <a:t>sin cambiar su tendencia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6347714" cy="388077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Cuentos chinos: los empresarios asiáticos pagan </a:t>
            </a:r>
            <a:r>
              <a:rPr lang="es-ES" sz="2400" b="1" dirty="0" smtClean="0"/>
              <a:t>lo mismo </a:t>
            </a:r>
            <a:r>
              <a:rPr lang="es-ES" sz="2400" dirty="0" smtClean="0"/>
              <a:t>que los chilenos</a:t>
            </a:r>
          </a:p>
          <a:p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   Solución:</a:t>
            </a:r>
          </a:p>
          <a:p>
            <a:endParaRPr lang="es-ES" sz="2400" dirty="0" smtClean="0"/>
          </a:p>
          <a:p>
            <a:r>
              <a:rPr lang="es-ES" sz="2400" dirty="0" smtClean="0"/>
              <a:t>La verdad de los negocios chinos en Chile: ¿siempre cumplen con la ley?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error del personaje desconocido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dirty="0" smtClean="0"/>
              <a:t>Murillo</a:t>
            </a:r>
            <a:r>
              <a:rPr lang="es-ES" sz="2400" dirty="0" smtClean="0"/>
              <a:t> renuncia a juzgar a los etarras</a:t>
            </a:r>
          </a:p>
          <a:p>
            <a:endParaRPr lang="es-ES" sz="2400" dirty="0" smtClean="0"/>
          </a:p>
          <a:p>
            <a:r>
              <a:rPr lang="es-ES" sz="2400" b="1" dirty="0" smtClean="0"/>
              <a:t>Gámez</a:t>
            </a:r>
            <a:r>
              <a:rPr lang="es-ES" sz="2400" dirty="0" smtClean="0"/>
              <a:t> se desdice: ahora no recuerda nada</a:t>
            </a:r>
          </a:p>
          <a:p>
            <a:endParaRPr lang="es-ES" sz="2400" dirty="0" smtClean="0"/>
          </a:p>
          <a:p>
            <a:r>
              <a:rPr lang="es-ES" sz="2400" dirty="0" smtClean="0"/>
              <a:t>El señor </a:t>
            </a:r>
            <a:r>
              <a:rPr lang="es-ES" sz="2400" b="1" dirty="0" smtClean="0"/>
              <a:t>Johnson</a:t>
            </a:r>
            <a:r>
              <a:rPr lang="es-ES" sz="2400" dirty="0" smtClean="0"/>
              <a:t> ha muerto</a:t>
            </a:r>
          </a:p>
          <a:p>
            <a:endParaRPr lang="es-ES" sz="2400" dirty="0" smtClean="0"/>
          </a:p>
          <a:p>
            <a:r>
              <a:rPr lang="es-ES" sz="2400" b="1" dirty="0" err="1" smtClean="0"/>
              <a:t>Clive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Sputnik</a:t>
            </a:r>
            <a:r>
              <a:rPr lang="es-ES" sz="2400" dirty="0" smtClean="0"/>
              <a:t> reacciona a los comentarios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FIN DE LA LECCIÓN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 </a:t>
            </a:r>
            <a:r>
              <a:rPr lang="es-ES" sz="6000" b="1" dirty="0" smtClean="0"/>
              <a:t>‘CÓMO TITULAR PARA ROBOTS SIN PENSAR</a:t>
            </a:r>
            <a:br>
              <a:rPr lang="es-ES" sz="6000" b="1" dirty="0" smtClean="0"/>
            </a:br>
            <a:r>
              <a:rPr lang="es-ES" sz="6000" b="1" dirty="0" smtClean="0"/>
              <a:t> EN ROBOTS’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¿Quiénes demonios eran?</a:t>
            </a:r>
            <a:endParaRPr lang="es-ES" dirty="0"/>
          </a:p>
        </p:txBody>
      </p:sp>
      <p:pic>
        <p:nvPicPr>
          <p:cNvPr id="64514" name="Picture 2" descr="http://mrskachmar.wikispaces.com/file/view/small-questioning-face-small-webview.jpg/158761341/small-questioning-face-small-web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85926"/>
            <a:ext cx="26955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error de la falta de esfuerzo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8" y="2160590"/>
            <a:ext cx="6770713" cy="388077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Abre ARCIS, la feria de arte contemporáneo</a:t>
            </a:r>
          </a:p>
          <a:p>
            <a:endParaRPr lang="es-ES" sz="2400" dirty="0" smtClean="0"/>
          </a:p>
          <a:p>
            <a:r>
              <a:rPr lang="es-ES" sz="2400" dirty="0" smtClean="0"/>
              <a:t>Hoy se entrevista  Lula con </a:t>
            </a:r>
            <a:r>
              <a:rPr lang="es-ES" sz="2400" dirty="0" err="1" smtClean="0"/>
              <a:t>Petro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Las nubes indican que lloverá en La Serena</a:t>
            </a:r>
          </a:p>
          <a:p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¿Y eso es noticia?</a:t>
            </a:r>
            <a:endParaRPr lang="es-ES" dirty="0"/>
          </a:p>
        </p:txBody>
      </p:sp>
      <p:pic>
        <p:nvPicPr>
          <p:cNvPr id="69634" name="Picture 2" descr="http://estaticos02.cache.el-mundo.net/magazine/imagenes/2004/264/1097864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785926"/>
            <a:ext cx="3613361" cy="380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¿Cómo solucionarlo?</a:t>
            </a:r>
            <a:br>
              <a:rPr lang="es-ES" dirty="0" smtClean="0"/>
            </a:br>
            <a:r>
              <a:rPr lang="es-ES" dirty="0" smtClean="0"/>
              <a:t> Añadiendo información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Por ejemplo…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“Las nuevas medidas de los empresarios para reformar el mercado laboral”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    </a:t>
            </a:r>
            <a:r>
              <a:rPr lang="es-ES" sz="2400" b="1" dirty="0" smtClean="0"/>
              <a:t>Solución</a:t>
            </a:r>
            <a:r>
              <a:rPr lang="es-ES" sz="2400" dirty="0" smtClean="0"/>
              <a:t>: </a:t>
            </a:r>
          </a:p>
          <a:p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   “Los empresarios proponen rebajar el despido  </a:t>
            </a:r>
            <a:r>
              <a:rPr lang="es-ES" sz="2400" b="1" dirty="0" smtClean="0"/>
              <a:t>a 12 días por año </a:t>
            </a:r>
            <a:r>
              <a:rPr lang="es-ES" sz="2400" dirty="0" smtClean="0"/>
              <a:t>trabajado”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99" y="609600"/>
            <a:ext cx="7562801" cy="1320800"/>
          </a:xfrm>
        </p:spPr>
        <p:txBody>
          <a:bodyPr>
            <a:normAutofit/>
          </a:bodyPr>
          <a:lstStyle/>
          <a:p>
            <a:r>
              <a:rPr lang="es-ES" dirty="0" smtClean="0"/>
              <a:t>La acumulación de monosílabos causa el efecto ‘empastelamiento’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118585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La novia </a:t>
            </a:r>
            <a:r>
              <a:rPr lang="es-ES" sz="2400" u="sng" dirty="0" smtClean="0"/>
              <a:t>dio el sí más de dos </a:t>
            </a:r>
            <a:r>
              <a:rPr lang="es-ES" sz="2400" dirty="0" smtClean="0"/>
              <a:t>veces seguidas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error de….. ‘el lector seguro que sabe de qué estoy hablando’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3382979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El PJD gana las elecciones en Marruecos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     ( ¿Quién sabe qué es el PJD?)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error del titular vago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8" y="2160590"/>
            <a:ext cx="7274769" cy="3880773"/>
          </a:xfrm>
        </p:spPr>
        <p:txBody>
          <a:bodyPr>
            <a:noAutofit/>
          </a:bodyPr>
          <a:lstStyle/>
          <a:p>
            <a:r>
              <a:rPr lang="es-ES" sz="2800" dirty="0" err="1" smtClean="0"/>
              <a:t>Egosurfing</a:t>
            </a:r>
            <a:r>
              <a:rPr lang="es-ES" sz="2800" dirty="0" smtClean="0"/>
              <a:t>: la vida en la era de internet 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Mejor decir: </a:t>
            </a:r>
          </a:p>
          <a:p>
            <a:endParaRPr lang="es-ES" sz="2800" dirty="0" smtClean="0"/>
          </a:p>
          <a:p>
            <a:r>
              <a:rPr lang="es-ES" sz="2800" dirty="0" smtClean="0"/>
              <a:t>¡A que te encanta teclear tu nombre en Google!</a:t>
            </a:r>
          </a:p>
          <a:p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defectos: el subtítulo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8" y="2160590"/>
            <a:ext cx="6986737" cy="388077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Los subtítulos deben complementar y añadir información: no deben repetir las mismas frases de portada como por ejemplo, este: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Barclays se prepara para presentar más de 200 millones de pérdidas</a:t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429000"/>
            <a:ext cx="8229600" cy="2054221"/>
          </a:xfrm>
        </p:spPr>
        <p:txBody>
          <a:bodyPr>
            <a:noAutofit/>
          </a:bodyPr>
          <a:lstStyle/>
          <a:p>
            <a:r>
              <a:rPr lang="es-ES" sz="2400" b="1" dirty="0" err="1" smtClean="0"/>
              <a:t>Subti</a:t>
            </a:r>
            <a:r>
              <a:rPr lang="es-ES" sz="2400" dirty="0" smtClean="0"/>
              <a:t>: el banco británico va a informar hoy de unas pérdidas de 200 millones de euros en nuestro país</a:t>
            </a: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Y ahora vamos a hablar de </a:t>
            </a:r>
            <a:br>
              <a:rPr lang="es-ES" dirty="0" smtClean="0"/>
            </a:br>
            <a:r>
              <a:rPr lang="es-ES" dirty="0" smtClean="0"/>
              <a:t>la </a:t>
            </a:r>
            <a:r>
              <a:rPr lang="es-ES" sz="5300" b="1" dirty="0" smtClean="0"/>
              <a:t>magia</a:t>
            </a:r>
            <a:r>
              <a:rPr lang="es-ES" sz="5300" dirty="0" smtClean="0"/>
              <a:t> </a:t>
            </a:r>
            <a:r>
              <a:rPr lang="es-ES" dirty="0" smtClean="0"/>
              <a:t>de los titulares</a:t>
            </a:r>
            <a:endParaRPr lang="es-ES" dirty="0"/>
          </a:p>
        </p:txBody>
      </p:sp>
      <p:pic>
        <p:nvPicPr>
          <p:cNvPr id="63490" name="Picture 2" descr="http://t3.gstatic.com/images?q=tbn:ANd9GcSyoaMhTmeltQjKf305H08bVdM7QbWhwDk32Cd19GXIMbiPmSWU-lVQPc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357430"/>
            <a:ext cx="5400600" cy="3375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Resumen: recuerda que…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8" y="2160590"/>
            <a:ext cx="6986737" cy="388077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De cada 10 personas que leen un titular, nueve siguen sin detenerse</a:t>
            </a:r>
          </a:p>
          <a:p>
            <a:r>
              <a:rPr lang="es-ES" sz="2400" dirty="0" smtClean="0"/>
              <a:t>La tarea de un titular no es que sea leído sino que incite a leer la información</a:t>
            </a:r>
          </a:p>
          <a:p>
            <a:r>
              <a:rPr lang="es-ES" sz="2400" dirty="0" smtClean="0"/>
              <a:t>Antes de escribir un reportaje, piensa si interesa al lector…</a:t>
            </a:r>
          </a:p>
          <a:p>
            <a:r>
              <a:rPr lang="es-ES" sz="2400" dirty="0" smtClean="0"/>
              <a:t>Y cuando lo termines, piensa si el titular le invitará a leer el reportaje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Sabrás si tienes éxito cuando…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8" y="2160590"/>
            <a:ext cx="7202761" cy="388077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Lo recomienden en sus muros de </a:t>
            </a:r>
            <a:r>
              <a:rPr lang="es-ES" sz="2400" dirty="0" err="1" smtClean="0"/>
              <a:t>Facebook</a:t>
            </a:r>
            <a:endParaRPr lang="es-ES" sz="2400" dirty="0" smtClean="0"/>
          </a:p>
          <a:p>
            <a:r>
              <a:rPr lang="es-ES" sz="2400" dirty="0" smtClean="0"/>
              <a:t>Lo </a:t>
            </a:r>
            <a:r>
              <a:rPr lang="es-ES" sz="2400" dirty="0" err="1" smtClean="0"/>
              <a:t>retuiteen</a:t>
            </a:r>
            <a:endParaRPr lang="es-ES" sz="2400" dirty="0" smtClean="0"/>
          </a:p>
          <a:p>
            <a:r>
              <a:rPr lang="es-ES" sz="2400" dirty="0" smtClean="0"/>
              <a:t>Lo metan en </a:t>
            </a:r>
            <a:r>
              <a:rPr lang="es-ES" sz="2400" dirty="0" err="1" smtClean="0"/>
              <a:t>agregadores</a:t>
            </a:r>
            <a:r>
              <a:rPr lang="es-ES" sz="2400" dirty="0" smtClean="0"/>
              <a:t> de contenidos como </a:t>
            </a:r>
            <a:r>
              <a:rPr lang="es-ES" sz="2400" dirty="0" err="1" smtClean="0"/>
              <a:t>Meneame</a:t>
            </a:r>
            <a:endParaRPr lang="es-ES" sz="2400" dirty="0" smtClean="0"/>
          </a:p>
          <a:p>
            <a:r>
              <a:rPr lang="es-ES" sz="2400" dirty="0" smtClean="0"/>
              <a:t>Lo cuelguen de sus blogs</a:t>
            </a:r>
          </a:p>
          <a:p>
            <a:r>
              <a:rPr lang="es-ES" sz="2400" dirty="0" smtClean="0"/>
              <a:t>Sea citado por otras webs</a:t>
            </a:r>
          </a:p>
          <a:p>
            <a:r>
              <a:rPr lang="es-ES" sz="2400" dirty="0" smtClean="0"/>
              <a:t>En fin, cuando </a:t>
            </a:r>
            <a:r>
              <a:rPr lang="es-ES" sz="2400" b="1" dirty="0" smtClean="0"/>
              <a:t>pinchen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2636912"/>
            <a:ext cx="3240360" cy="1143000"/>
          </a:xfrm>
        </p:spPr>
        <p:txBody>
          <a:bodyPr>
            <a:normAutofit fontScale="90000"/>
          </a:bodyPr>
          <a:lstStyle/>
          <a:p>
            <a:r>
              <a:rPr lang="es-ES" sz="7200" b="1" dirty="0" smtClean="0"/>
              <a:t>FIN</a:t>
            </a:r>
            <a:br>
              <a:rPr lang="es-ES" sz="7200" b="1" dirty="0" smtClean="0"/>
            </a:br>
            <a:r>
              <a:rPr lang="es-ES" sz="7200" b="1" dirty="0" smtClean="0"/>
              <a:t/>
            </a:r>
            <a:br>
              <a:rPr lang="es-ES" sz="7200" b="1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276872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No empieces a escribir </a:t>
            </a:r>
            <a:br>
              <a:rPr lang="es-ES" dirty="0" smtClean="0"/>
            </a:br>
            <a:r>
              <a:rPr lang="es-ES" dirty="0" smtClean="0"/>
              <a:t>sin tener ya el titular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2852936"/>
            <a:ext cx="3744881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¿Por qué no?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Porque escribirás un texto lleno de </a:t>
            </a:r>
            <a:r>
              <a:rPr lang="es-ES" sz="5300" b="1" dirty="0" smtClean="0"/>
              <a:t>ocurrencias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pero no tendrá una </a:t>
            </a:r>
            <a:r>
              <a:rPr lang="es-ES" sz="5300" b="1" dirty="0" smtClean="0"/>
              <a:t>idea madre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1048</TotalTime>
  <Words>1186</Words>
  <Application>Microsoft Office PowerPoint</Application>
  <PresentationFormat>Presentación en pantalla (4:3)</PresentationFormat>
  <Paragraphs>209</Paragraphs>
  <Slides>62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6" baseType="lpstr">
      <vt:lpstr>Arial</vt:lpstr>
      <vt:lpstr>Trebuchet MS</vt:lpstr>
      <vt:lpstr>Wingdings 3</vt:lpstr>
      <vt:lpstr>Faceta</vt:lpstr>
      <vt:lpstr>Cómo titular un texto  periodístico</vt:lpstr>
      <vt:lpstr>1. No pienses en los robots  sino en los lectores</vt:lpstr>
      <vt:lpstr>2. Averigua qué se está preguntando la gente en este momento</vt:lpstr>
      <vt:lpstr>3. Escribe con qué palabras lo buscarías en Google</vt:lpstr>
      <vt:lpstr>FIN DE LA LECCIÓN   ‘CÓMO TITULAR PARA ROBOTS SIN PENSAR  EN ROBOTS’</vt:lpstr>
      <vt:lpstr>Y ahora vamos a hablar de  la magia de los titulares</vt:lpstr>
      <vt:lpstr>No empieces a escribir  sin tener ya el titular</vt:lpstr>
      <vt:lpstr>¿Por qué no?</vt:lpstr>
      <vt:lpstr>Porque escribirás un texto lleno de ocurrencias  pero no tendrá una idea madre </vt:lpstr>
      <vt:lpstr>En resumen, no empieces a escribir antes de empezar a pensar</vt:lpstr>
      <vt:lpstr>Eso se llama…</vt:lpstr>
      <vt:lpstr>¿Qué debe tener un titular?</vt:lpstr>
      <vt:lpstr>¡Gancho!</vt:lpstr>
      <vt:lpstr>Hoy más que nunca, debes saber titular ,pues internet ha cambiado las reglas </vt:lpstr>
      <vt:lpstr>Antes, los lectores te daban unos pesos por un montón de papel</vt:lpstr>
      <vt:lpstr>Ahora te dan  CINCO segundos</vt:lpstr>
      <vt:lpstr>Y si no les enganchas en ese lapso…</vt:lpstr>
      <vt:lpstr>Debes saber qué voz usar para cada tema que escribas.  Por ejemplo…</vt:lpstr>
      <vt:lpstr>Información</vt:lpstr>
      <vt:lpstr>Interés (práctico)</vt:lpstr>
      <vt:lpstr>Intriga</vt:lpstr>
      <vt:lpstr>  Recuerda: un titular debe    sorprender, inquietar, seducir o   poner al día</vt:lpstr>
      <vt:lpstr>  Ejemplo:  ¿tú leerías esto?</vt:lpstr>
      <vt:lpstr>Presentación de PowerPoint</vt:lpstr>
      <vt:lpstr>¿  O esto  ?</vt:lpstr>
      <vt:lpstr>Presentación de PowerPoint</vt:lpstr>
      <vt:lpstr>Cuando no hay novedades, ¿serás capaz de encontrar lo insólito?</vt:lpstr>
      <vt:lpstr>Hablemos de Cervantes</vt:lpstr>
      <vt:lpstr>¿Tú leerías esto?</vt:lpstr>
      <vt:lpstr>¿O esto?</vt:lpstr>
      <vt:lpstr>Los titulares suponen el 80%  de la eficacia de un artículo porque…</vt:lpstr>
      <vt:lpstr>…son donde  se albergan los textos</vt:lpstr>
      <vt:lpstr>Algunos trucos</vt:lpstr>
      <vt:lpstr>Pon el verbo o el  sujeto a principio</vt:lpstr>
      <vt:lpstr>Escribe títulos con guiño</vt:lpstr>
      <vt:lpstr>Títulos con guiño tipográfico</vt:lpstr>
      <vt:lpstr>Con títulos de teatro, novela o cine</vt:lpstr>
      <vt:lpstr>Usa listas numeradas</vt:lpstr>
      <vt:lpstr>Usa adjetivos infalibles</vt:lpstr>
      <vt:lpstr>El manejo de los adjetivos impulsa la atracción de los titulares</vt:lpstr>
      <vt:lpstr>Usa preguntas para acercarte a la mente del lector</vt:lpstr>
      <vt:lpstr>¿Una red social que paga por postear?</vt:lpstr>
      <vt:lpstr>Presentación de PowerPoint</vt:lpstr>
      <vt:lpstr>Usa titulares ilógicos pero atractivos</vt:lpstr>
      <vt:lpstr>Los errores más comunes</vt:lpstr>
      <vt:lpstr>El error del pleonasmo</vt:lpstr>
      <vt:lpstr>El error de ‘nada cambia’  o ‘todo sigue igual’</vt:lpstr>
      <vt:lpstr>Presentación de PowerPoint</vt:lpstr>
      <vt:lpstr>El error del personaje desconocido</vt:lpstr>
      <vt:lpstr>¿Quiénes demonios eran?</vt:lpstr>
      <vt:lpstr>El error de la falta de esfuerzo</vt:lpstr>
      <vt:lpstr>¿Y eso es noticia?</vt:lpstr>
      <vt:lpstr>¿Cómo solucionarlo?  Añadiendo información</vt:lpstr>
      <vt:lpstr>Por ejemplo…</vt:lpstr>
      <vt:lpstr>La acumulación de monosílabos causa el efecto ‘empastelamiento’</vt:lpstr>
      <vt:lpstr>El error de….. ‘el lector seguro que sabe de qué estoy hablando’</vt:lpstr>
      <vt:lpstr>El error del titular vago</vt:lpstr>
      <vt:lpstr>Otros defectos: el subtítulo</vt:lpstr>
      <vt:lpstr>Barclays se prepara para presentar más de 200 millones de pérdidas </vt:lpstr>
      <vt:lpstr>Resumen: recuerda que…</vt:lpstr>
      <vt:lpstr>Sabrás si tienes éxito cuando… </vt:lpstr>
      <vt:lpstr>FIN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titular un texto</dc:title>
  <dc:creator>Carlos</dc:creator>
  <cp:lastModifiedBy>Ivan Pizarro</cp:lastModifiedBy>
  <cp:revision>80</cp:revision>
  <dcterms:created xsi:type="dcterms:W3CDTF">2011-10-18T13:54:53Z</dcterms:created>
  <dcterms:modified xsi:type="dcterms:W3CDTF">2024-10-21T00:51:01Z</dcterms:modified>
</cp:coreProperties>
</file>