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7"/>
  </p:notesMasterIdLst>
  <p:sldIdLst>
    <p:sldId id="256" r:id="rId2"/>
    <p:sldId id="362" r:id="rId3"/>
    <p:sldId id="302" r:id="rId4"/>
    <p:sldId id="306" r:id="rId5"/>
    <p:sldId id="305" r:id="rId6"/>
    <p:sldId id="361" r:id="rId7"/>
    <p:sldId id="347" r:id="rId8"/>
    <p:sldId id="358" r:id="rId9"/>
    <p:sldId id="350" r:id="rId10"/>
    <p:sldId id="360" r:id="rId11"/>
    <p:sldId id="344" r:id="rId12"/>
    <p:sldId id="257" r:id="rId13"/>
    <p:sldId id="258" r:id="rId14"/>
    <p:sldId id="259" r:id="rId15"/>
    <p:sldId id="260" r:id="rId16"/>
    <p:sldId id="261" r:id="rId17"/>
    <p:sldId id="262" r:id="rId18"/>
    <p:sldId id="263" r:id="rId19"/>
    <p:sldId id="346" r:id="rId20"/>
    <p:sldId id="345" r:id="rId21"/>
    <p:sldId id="327" r:id="rId22"/>
    <p:sldId id="343" r:id="rId23"/>
    <p:sldId id="363" r:id="rId24"/>
    <p:sldId id="364" r:id="rId25"/>
    <p:sldId id="333" r:id="rId26"/>
    <p:sldId id="353" r:id="rId27"/>
    <p:sldId id="354" r:id="rId28"/>
    <p:sldId id="355" r:id="rId29"/>
    <p:sldId id="351" r:id="rId30"/>
    <p:sldId id="352" r:id="rId31"/>
    <p:sldId id="365" r:id="rId32"/>
    <p:sldId id="366" r:id="rId33"/>
    <p:sldId id="367" r:id="rId34"/>
    <p:sldId id="368" r:id="rId35"/>
    <p:sldId id="356" r:id="rId36"/>
    <p:sldId id="339" r:id="rId37"/>
    <p:sldId id="340" r:id="rId38"/>
    <p:sldId id="341" r:id="rId39"/>
    <p:sldId id="349" r:id="rId40"/>
    <p:sldId id="295" r:id="rId41"/>
    <p:sldId id="296" r:id="rId42"/>
    <p:sldId id="357" r:id="rId43"/>
    <p:sldId id="317" r:id="rId44"/>
    <p:sldId id="326" r:id="rId45"/>
    <p:sldId id="34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8F3C3-F7E9-4DFD-96CC-E5E19DC2414A}" type="datetimeFigureOut">
              <a:rPr lang="es-CL" smtClean="0"/>
              <a:t>13-10-2024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16137-C709-4A36-B038-F4404B34B930}" type="slidenum">
              <a:rPr lang="es-CL" smtClean="0"/>
              <a:t>‹Nº›</a:t>
            </a:fld>
            <a:endParaRPr lang="es-CL"/>
          </a:p>
        </p:txBody>
      </p:sp>
    </p:spTree>
    <p:extLst>
      <p:ext uri="{BB962C8B-B14F-4D97-AF65-F5344CB8AC3E}">
        <p14:creationId xmlns:p14="http://schemas.microsoft.com/office/powerpoint/2010/main" val="178789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2711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7997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704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6192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7940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3702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14030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10/13/2024 11:29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6401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782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276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042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10/13/2024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185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10/13/2024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133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4476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59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697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10/13/2024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041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813221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049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10/13/2024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598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020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215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454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202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856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393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10/13/2024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407153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9893" y="1709275"/>
            <a:ext cx="9923929" cy="1825096"/>
          </a:xfrm>
        </p:spPr>
        <p:txBody>
          <a:bodyPr>
            <a:noAutofit/>
          </a:bodyPr>
          <a:lstStyle/>
          <a:p>
            <a:pPr algn="ctr"/>
            <a:r>
              <a:rPr lang="es-CL" sz="5400" dirty="0" smtClean="0"/>
              <a:t>ESTRUCTURA  Y CARACTERÍSTICAS DE  LA NOTA INFORMATIVA</a:t>
            </a:r>
            <a:endParaRPr lang="es-CL" sz="5400" dirty="0"/>
          </a:p>
        </p:txBody>
      </p:sp>
      <p:sp>
        <p:nvSpPr>
          <p:cNvPr id="3" name="Rectángulo 2"/>
          <p:cNvSpPr/>
          <p:nvPr/>
        </p:nvSpPr>
        <p:spPr>
          <a:xfrm>
            <a:off x="4161866" y="4491335"/>
            <a:ext cx="3797835" cy="584775"/>
          </a:xfrm>
          <a:prstGeom prst="rect">
            <a:avLst/>
          </a:prstGeom>
          <a:noFill/>
        </p:spPr>
        <p:txBody>
          <a:bodyPr wrap="none" lIns="91440" tIns="45720" rIns="91440" bIns="45720">
            <a:spAutoFit/>
          </a:bodyPr>
          <a:lstStyle/>
          <a:p>
            <a:pPr algn="ctr"/>
            <a:r>
              <a:rPr lang="es-ES" sz="3200" b="1" cap="none" spc="0" dirty="0" smtClean="0">
                <a:ln w="12700" cmpd="sng">
                  <a:solidFill>
                    <a:schemeClr val="accent4"/>
                  </a:solidFill>
                  <a:prstDash val="solid"/>
                </a:ln>
                <a:effectLst/>
              </a:rPr>
              <a:t>Iván Pizarro  Vega</a:t>
            </a:r>
            <a:endParaRPr lang="es-ES" sz="3200" b="1" cap="none" spc="0" dirty="0">
              <a:ln w="12700" cmpd="sng">
                <a:solidFill>
                  <a:schemeClr val="accent4"/>
                </a:solidFill>
                <a:prstDash val="solid"/>
              </a:ln>
              <a:effectLst/>
            </a:endParaRPr>
          </a:p>
        </p:txBody>
      </p:sp>
      <p:pic>
        <p:nvPicPr>
          <p:cNvPr id="4" name="Imagen 3"/>
          <p:cNvPicPr>
            <a:picLocks noChangeAspect="1"/>
          </p:cNvPicPr>
          <p:nvPr/>
        </p:nvPicPr>
        <p:blipFill>
          <a:blip r:embed="rId2"/>
          <a:stretch>
            <a:fillRect/>
          </a:stretch>
        </p:blipFill>
        <p:spPr>
          <a:xfrm>
            <a:off x="512848" y="155401"/>
            <a:ext cx="1987468" cy="1206509"/>
          </a:xfrm>
          <a:prstGeom prst="rect">
            <a:avLst/>
          </a:prstGeom>
        </p:spPr>
      </p:pic>
      <p:sp>
        <p:nvSpPr>
          <p:cNvPr id="5" name="CuadroTexto 4"/>
          <p:cNvSpPr txBox="1"/>
          <p:nvPr/>
        </p:nvSpPr>
        <p:spPr>
          <a:xfrm>
            <a:off x="2690948" y="429145"/>
            <a:ext cx="3995004" cy="646331"/>
          </a:xfrm>
          <a:prstGeom prst="rect">
            <a:avLst/>
          </a:prstGeom>
          <a:noFill/>
        </p:spPr>
        <p:txBody>
          <a:bodyPr wrap="none" rtlCol="0">
            <a:spAutoFit/>
          </a:bodyPr>
          <a:lstStyle/>
          <a:p>
            <a:r>
              <a:rPr lang="es-ES" dirty="0" smtClean="0"/>
              <a:t>Universidad de Santiago  de Chile</a:t>
            </a:r>
          </a:p>
          <a:p>
            <a:r>
              <a:rPr lang="es-ES" dirty="0" smtClean="0"/>
              <a:t>Escuela de Periodismo</a:t>
            </a:r>
            <a:endParaRPr lang="en-US" dirty="0"/>
          </a:p>
        </p:txBody>
      </p:sp>
    </p:spTree>
    <p:extLst>
      <p:ext uri="{BB962C8B-B14F-4D97-AF65-F5344CB8AC3E}">
        <p14:creationId xmlns:p14="http://schemas.microsoft.com/office/powerpoint/2010/main" val="404873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60543" y="1680882"/>
            <a:ext cx="10056763" cy="4961965"/>
          </a:xfrm>
          <a:prstGeom prst="rect">
            <a:avLst/>
          </a:prstGeom>
        </p:spPr>
      </p:pic>
      <p:sp>
        <p:nvSpPr>
          <p:cNvPr id="2" name="CuadroTexto 1"/>
          <p:cNvSpPr txBox="1"/>
          <p:nvPr/>
        </p:nvSpPr>
        <p:spPr>
          <a:xfrm>
            <a:off x="2111188" y="1213828"/>
            <a:ext cx="7856638" cy="369332"/>
          </a:xfrm>
          <a:prstGeom prst="rect">
            <a:avLst/>
          </a:prstGeom>
          <a:noFill/>
        </p:spPr>
        <p:txBody>
          <a:bodyPr wrap="none" rtlCol="0">
            <a:spAutoFit/>
          </a:bodyPr>
          <a:lstStyle/>
          <a:p>
            <a:r>
              <a:rPr lang="es-CL" dirty="0" smtClean="0"/>
              <a:t>¿  QUÉ ERRORES  PUEDES OBSERVAR  EN ESTA  NOTA INFORMATIVA  ?</a:t>
            </a:r>
            <a:endParaRPr lang="es-CL" dirty="0"/>
          </a:p>
        </p:txBody>
      </p:sp>
    </p:spTree>
    <p:extLst>
      <p:ext uri="{BB962C8B-B14F-4D97-AF65-F5344CB8AC3E}">
        <p14:creationId xmlns:p14="http://schemas.microsoft.com/office/powerpoint/2010/main" val="157200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7953" y="2189761"/>
            <a:ext cx="3290047" cy="1293028"/>
          </a:xfrm>
        </p:spPr>
        <p:txBody>
          <a:bodyPr/>
          <a:lstStyle/>
          <a:p>
            <a:r>
              <a:rPr lang="es-CL" b="1" dirty="0" smtClean="0">
                <a:solidFill>
                  <a:srgbClr val="FF0000"/>
                </a:solidFill>
              </a:rPr>
              <a:t>TITULAR</a:t>
            </a:r>
            <a:endParaRPr lang="es-CL" b="1" dirty="0">
              <a:solidFill>
                <a:srgbClr val="FF0000"/>
              </a:solidFill>
            </a:endParaRPr>
          </a:p>
        </p:txBody>
      </p:sp>
    </p:spTree>
    <p:extLst>
      <p:ext uri="{BB962C8B-B14F-4D97-AF65-F5344CB8AC3E}">
        <p14:creationId xmlns:p14="http://schemas.microsoft.com/office/powerpoint/2010/main" val="312242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945" y="543181"/>
            <a:ext cx="11638129" cy="6035040"/>
          </a:xfrm>
        </p:spPr>
        <p:txBody>
          <a:bodyPr>
            <a:normAutofit fontScale="92500" lnSpcReduction="10000"/>
          </a:bodyPr>
          <a:lstStyle/>
          <a:p>
            <a:pPr marL="0" indent="0" algn="ctr">
              <a:buNone/>
            </a:pPr>
            <a:r>
              <a:rPr lang="es-CL" b="1" dirty="0" smtClean="0">
                <a:solidFill>
                  <a:srgbClr val="00B050"/>
                </a:solidFill>
              </a:rPr>
              <a:t> </a:t>
            </a:r>
            <a:r>
              <a:rPr lang="es-CL" sz="3000" b="1" dirty="0">
                <a:solidFill>
                  <a:srgbClr val="00B050"/>
                </a:solidFill>
              </a:rPr>
              <a:t>El Epígrafe </a:t>
            </a:r>
          </a:p>
          <a:p>
            <a:r>
              <a:rPr lang="es-CL" dirty="0"/>
              <a:t>El epígrafe es una palabra o frase que va sobre el título y contribuye a contextualizarlo, entregando datos que ayudan a enmarcar la información. </a:t>
            </a:r>
          </a:p>
          <a:p>
            <a:r>
              <a:rPr lang="es-CL" dirty="0"/>
              <a:t> </a:t>
            </a:r>
          </a:p>
          <a:p>
            <a:r>
              <a:rPr lang="es-CL" b="1" dirty="0" smtClean="0">
                <a:solidFill>
                  <a:srgbClr val="92D050"/>
                </a:solidFill>
              </a:rPr>
              <a:t>Deficiencias </a:t>
            </a:r>
            <a:r>
              <a:rPr lang="es-CL" b="1" dirty="0">
                <a:solidFill>
                  <a:srgbClr val="92D050"/>
                </a:solidFill>
              </a:rPr>
              <a:t>en salud pública:</a:t>
            </a:r>
          </a:p>
          <a:p>
            <a:r>
              <a:rPr lang="es-CL" dirty="0" smtClean="0"/>
              <a:t>Fiscalía </a:t>
            </a:r>
            <a:r>
              <a:rPr lang="es-CL" dirty="0"/>
              <a:t>indaga otras 30 denuncias por negligencia en Hospital de Talca</a:t>
            </a:r>
          </a:p>
          <a:p>
            <a:r>
              <a:rPr lang="es-CL" dirty="0" smtClean="0"/>
              <a:t> </a:t>
            </a:r>
            <a:endParaRPr lang="es-CL" dirty="0"/>
          </a:p>
          <a:p>
            <a:r>
              <a:rPr lang="es-CL" dirty="0"/>
              <a:t>Al momento de escribir el epígrafe recuerden que éste </a:t>
            </a:r>
            <a:r>
              <a:rPr lang="es-CL" dirty="0">
                <a:solidFill>
                  <a:schemeClr val="accent1"/>
                </a:solidFill>
              </a:rPr>
              <a:t>no contiene lo más importante </a:t>
            </a:r>
            <a:r>
              <a:rPr lang="es-CL" dirty="0"/>
              <a:t>de la noticia, dado que esa es la función del título. De hecho, el título debe entenderse aunque no se lea el epígrafe. </a:t>
            </a:r>
            <a:endParaRPr lang="es-CL" dirty="0" smtClean="0"/>
          </a:p>
          <a:p>
            <a:r>
              <a:rPr lang="es-CL" dirty="0"/>
              <a:t> </a:t>
            </a:r>
            <a:r>
              <a:rPr lang="es-CL" dirty="0" smtClean="0"/>
              <a:t>    Pero </a:t>
            </a:r>
            <a:r>
              <a:rPr lang="es-CL" dirty="0"/>
              <a:t>si ayuda a </a:t>
            </a:r>
            <a:r>
              <a:rPr lang="es-CL" dirty="0">
                <a:solidFill>
                  <a:schemeClr val="accent1"/>
                </a:solidFill>
              </a:rPr>
              <a:t>contextualizar</a:t>
            </a:r>
            <a:r>
              <a:rPr lang="es-CL" dirty="0"/>
              <a:t> </a:t>
            </a:r>
            <a:r>
              <a:rPr lang="es-CL" dirty="0" smtClean="0"/>
              <a:t>lo  informado por el título, </a:t>
            </a:r>
            <a:r>
              <a:rPr lang="es-CL" dirty="0"/>
              <a:t>entregando datos sobre:</a:t>
            </a:r>
          </a:p>
          <a:p>
            <a:r>
              <a:rPr lang="es-CL" dirty="0"/>
              <a:t>•	Quién: la persona y organización involucrada.</a:t>
            </a:r>
          </a:p>
          <a:p>
            <a:r>
              <a:rPr lang="es-CL" dirty="0"/>
              <a:t>•	Qué: el hecho noticioso en sí.</a:t>
            </a:r>
          </a:p>
          <a:p>
            <a:r>
              <a:rPr lang="es-CL" dirty="0"/>
              <a:t>•	</a:t>
            </a:r>
            <a:r>
              <a:rPr lang="es-CL" dirty="0" smtClean="0"/>
              <a:t>Por qué</a:t>
            </a:r>
            <a:r>
              <a:rPr lang="es-CL" dirty="0"/>
              <a:t>: las razones o causas.</a:t>
            </a:r>
          </a:p>
          <a:p>
            <a:r>
              <a:rPr lang="es-CL" dirty="0"/>
              <a:t>•	Dónde: el lugar donde ocurrieron los hechos. </a:t>
            </a:r>
          </a:p>
          <a:p>
            <a:r>
              <a:rPr lang="es-CL" dirty="0"/>
              <a:t>•	Cuándo: cifras asociadas sobre la información</a:t>
            </a:r>
            <a:r>
              <a:rPr lang="es-CL" dirty="0" smtClean="0"/>
              <a:t>.</a:t>
            </a:r>
          </a:p>
          <a:p>
            <a:r>
              <a:rPr lang="es-CL" dirty="0" smtClean="0"/>
              <a:t>.         Cómo : la manera cómo ocurrió el hecho.</a:t>
            </a:r>
            <a:endParaRPr lang="es-CL" dirty="0"/>
          </a:p>
          <a:p>
            <a:endParaRPr lang="es-CL" dirty="0"/>
          </a:p>
        </p:txBody>
      </p:sp>
    </p:spTree>
    <p:extLst>
      <p:ext uri="{BB962C8B-B14F-4D97-AF65-F5344CB8AC3E}">
        <p14:creationId xmlns:p14="http://schemas.microsoft.com/office/powerpoint/2010/main" val="2151837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00170615"/>
              </p:ext>
            </p:extLst>
          </p:nvPr>
        </p:nvGraphicFramePr>
        <p:xfrm>
          <a:off x="242047" y="222459"/>
          <a:ext cx="11101049" cy="7009550"/>
        </p:xfrm>
        <a:graphic>
          <a:graphicData uri="http://schemas.openxmlformats.org/drawingml/2006/table">
            <a:tbl>
              <a:tblPr firstRow="1" firstCol="1" bandRow="1">
                <a:tableStyleId>{5C22544A-7EE6-4342-B048-85BDC9FD1C3A}</a:tableStyleId>
              </a:tblPr>
              <a:tblGrid>
                <a:gridCol w="11101049">
                  <a:extLst>
                    <a:ext uri="{9D8B030D-6E8A-4147-A177-3AD203B41FA5}">
                      <a16:colId xmlns:a16="http://schemas.microsoft.com/office/drawing/2014/main" val="20000"/>
                    </a:ext>
                  </a:extLst>
                </a:gridCol>
              </a:tblGrid>
              <a:tr h="581942">
                <a:tc>
                  <a:txBody>
                    <a:bodyPr/>
                    <a:lstStyle/>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EJEMPLOS</a:t>
                      </a:r>
                    </a:p>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QUÉ: </a:t>
                      </a:r>
                      <a:r>
                        <a:rPr lang="es-CL" sz="2000" dirty="0">
                          <a:effectLst/>
                        </a:rPr>
                        <a:t>Contextualiza el área en la cual se enmarca la noticia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701208">
                <a:tc>
                  <a:txBody>
                    <a:bodyPr/>
                    <a:lstStyle/>
                    <a:p>
                      <a:pPr>
                        <a:lnSpc>
                          <a:spcPct val="107000"/>
                        </a:lnSpc>
                        <a:spcAft>
                          <a:spcPts val="800"/>
                        </a:spcAft>
                      </a:pPr>
                      <a:r>
                        <a:rPr lang="es-CL" sz="2000" dirty="0">
                          <a:solidFill>
                            <a:srgbClr val="FFFF00"/>
                          </a:solidFill>
                          <a:effectLst/>
                        </a:rPr>
                        <a:t>Dermatología:</a:t>
                      </a:r>
                      <a:r>
                        <a:rPr lang="es-CL" sz="2000" dirty="0">
                          <a:effectLst/>
                        </a:rPr>
                        <a:t/>
                      </a:r>
                      <a:br>
                        <a:rPr lang="es-CL" sz="2000" dirty="0">
                          <a:effectLst/>
                        </a:rPr>
                      </a:br>
                      <a:r>
                        <a:rPr lang="es-CL" sz="2000" dirty="0">
                          <a:effectLst/>
                        </a:rPr>
                        <a:t>Láser de dióxido de carbono repara mejor las arrugas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50604">
                <a:tc>
                  <a:txBody>
                    <a:bodyPr/>
                    <a:lstStyle/>
                    <a:p>
                      <a:pP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50604">
                <a:tc>
                  <a:txBody>
                    <a:bodyPr/>
                    <a:lstStyle/>
                    <a:p>
                      <a:pPr>
                        <a:lnSpc>
                          <a:spcPct val="107000"/>
                        </a:lnSpc>
                        <a:spcAft>
                          <a:spcPts val="800"/>
                        </a:spcAft>
                      </a:pPr>
                      <a:r>
                        <a:rPr lang="es-CL" sz="2000" dirty="0" smtClean="0">
                          <a:solidFill>
                            <a:srgbClr val="FFFF00"/>
                          </a:solidFill>
                          <a:effectLst/>
                        </a:rPr>
                        <a:t>POR QUÉ</a:t>
                      </a:r>
                      <a:r>
                        <a:rPr lang="es-CL" sz="2000" dirty="0" smtClean="0">
                          <a:effectLst/>
                        </a:rPr>
                        <a:t>: </a:t>
                      </a:r>
                      <a:r>
                        <a:rPr lang="es-CL" sz="2000" dirty="0">
                          <a:effectLst/>
                        </a:rPr>
                        <a:t>Explica las causas.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161034">
                <a:tc>
                  <a:txBody>
                    <a:bodyPr/>
                    <a:lstStyle/>
                    <a:p>
                      <a:pPr>
                        <a:lnSpc>
                          <a:spcPct val="107000"/>
                        </a:lnSpc>
                        <a:spcAft>
                          <a:spcPts val="800"/>
                        </a:spcAft>
                      </a:pPr>
                      <a:r>
                        <a:rPr lang="es-CL" sz="2000" dirty="0" smtClean="0">
                          <a:solidFill>
                            <a:srgbClr val="FFFF00"/>
                          </a:solidFill>
                          <a:effectLst/>
                        </a:rPr>
                        <a:t>Por </a:t>
                      </a:r>
                      <a:r>
                        <a:rPr lang="es-CL" sz="2000" dirty="0">
                          <a:solidFill>
                            <a:srgbClr val="FFFF00"/>
                          </a:solidFill>
                          <a:effectLst/>
                        </a:rPr>
                        <a:t>falla </a:t>
                      </a:r>
                      <a:r>
                        <a:rPr lang="es-CL" sz="2000" dirty="0" err="1">
                          <a:solidFill>
                            <a:srgbClr val="FFFF00"/>
                          </a:solidFill>
                          <a:effectLst/>
                        </a:rPr>
                        <a:t>multiorgánica</a:t>
                      </a:r>
                      <a:r>
                        <a:rPr lang="es-CL" sz="2000" dirty="0">
                          <a:solidFill>
                            <a:srgbClr val="FFFF00"/>
                          </a:solidFill>
                          <a:effectLst/>
                        </a:rPr>
                        <a:t>:</a:t>
                      </a:r>
                      <a:r>
                        <a:rPr lang="es-CL" sz="2000" dirty="0">
                          <a:effectLst/>
                        </a:rPr>
                        <a:t/>
                      </a:r>
                      <a:br>
                        <a:rPr lang="es-CL" sz="2000" dirty="0">
                          <a:effectLst/>
                        </a:rPr>
                      </a:br>
                      <a:r>
                        <a:rPr lang="es-CL" sz="2000" dirty="0">
                          <a:effectLst/>
                        </a:rPr>
                        <a:t>Guagua quemada en una clínica sigue </a:t>
                      </a:r>
                      <a:r>
                        <a:rPr lang="es-CL" sz="2000" dirty="0" smtClean="0">
                          <a:effectLst/>
                        </a:rPr>
                        <a:t>grave</a:t>
                      </a: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50604">
                <a:tc>
                  <a:txBody>
                    <a:bodyPr/>
                    <a:lstStyle/>
                    <a:p>
                      <a:pPr>
                        <a:lnSpc>
                          <a:spcPct val="107000"/>
                        </a:lnSpc>
                        <a:spcAft>
                          <a:spcPts val="800"/>
                        </a:spcAft>
                      </a:pPr>
                      <a:r>
                        <a:rPr lang="es-CL" sz="2000" dirty="0" smtClean="0">
                          <a:solidFill>
                            <a:srgbClr val="FFFF00"/>
                          </a:solidFill>
                          <a:effectLst/>
                        </a:rPr>
                        <a:t>DÓNDE</a:t>
                      </a:r>
                      <a:r>
                        <a:rPr lang="es-CL" sz="2000" dirty="0">
                          <a:solidFill>
                            <a:srgbClr val="FFFF00"/>
                          </a:solidFill>
                          <a:effectLst/>
                        </a:rPr>
                        <a:t>: </a:t>
                      </a:r>
                      <a:r>
                        <a:rPr lang="es-CL" sz="2000" dirty="0">
                          <a:effectLst/>
                        </a:rPr>
                        <a:t>Entrega datos sobre el lugar</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855933">
                <a:tc>
                  <a:txBody>
                    <a:bodyPr/>
                    <a:lstStyle/>
                    <a:p>
                      <a:pPr>
                        <a:lnSpc>
                          <a:spcPct val="107000"/>
                        </a:lnSpc>
                        <a:spcAft>
                          <a:spcPts val="800"/>
                        </a:spcAft>
                      </a:pPr>
                      <a:r>
                        <a:rPr lang="es-CL" sz="2000" dirty="0">
                          <a:solidFill>
                            <a:srgbClr val="FFFF00"/>
                          </a:solidFill>
                          <a:effectLst/>
                        </a:rPr>
                        <a:t>En </a:t>
                      </a:r>
                      <a:r>
                        <a:rPr lang="es-CL" sz="2000" dirty="0" smtClean="0">
                          <a:solidFill>
                            <a:srgbClr val="FFFF00"/>
                          </a:solidFill>
                          <a:effectLst/>
                        </a:rPr>
                        <a:t>supermercado Líder :</a:t>
                      </a:r>
                      <a:r>
                        <a:rPr lang="es-CL" sz="2000" dirty="0">
                          <a:effectLst/>
                        </a:rPr>
                        <a:t/>
                      </a:r>
                      <a:br>
                        <a:rPr lang="es-CL" sz="2000" dirty="0">
                          <a:effectLst/>
                        </a:rPr>
                      </a:br>
                      <a:r>
                        <a:rPr lang="es-CL" sz="2000" dirty="0">
                          <a:effectLst/>
                        </a:rPr>
                        <a:t>Imputado jura que compró Kino ganador de mil </a:t>
                      </a:r>
                      <a:r>
                        <a:rPr lang="es-CL" sz="2000" dirty="0" smtClean="0">
                          <a:effectLst/>
                        </a:rPr>
                        <a:t>millones</a:t>
                      </a: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196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3705" y="177519"/>
            <a:ext cx="2679109" cy="1075346"/>
          </a:xfrm>
        </p:spPr>
        <p:txBody>
          <a:bodyPr>
            <a:normAutofit fontScale="90000"/>
          </a:bodyPr>
          <a:lstStyle/>
          <a:p>
            <a:r>
              <a:rPr lang="es-CL" dirty="0" smtClean="0"/>
              <a:t> </a:t>
            </a:r>
            <a:r>
              <a:rPr lang="es-CL" b="1" dirty="0">
                <a:solidFill>
                  <a:srgbClr val="00B050"/>
                </a:solidFill>
              </a:rPr>
              <a:t>El título</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412845" y="1252865"/>
            <a:ext cx="10942092" cy="4300770"/>
          </a:xfrm>
        </p:spPr>
        <p:txBody>
          <a:bodyPr>
            <a:normAutofit/>
          </a:bodyPr>
          <a:lstStyle/>
          <a:p>
            <a:r>
              <a:rPr lang="es-CL" dirty="0" smtClean="0">
                <a:latin typeface="Bell MT" panose="02020503060305020303" pitchFamily="18" charset="0"/>
              </a:rPr>
              <a:t>PRIMERA FUNCIÓN : INFORMAR</a:t>
            </a:r>
            <a:endParaRPr lang="es-CL" dirty="0">
              <a:latin typeface="Bell MT" panose="02020503060305020303" pitchFamily="18" charset="0"/>
            </a:endParaRPr>
          </a:p>
          <a:p>
            <a:r>
              <a:rPr lang="es-CL" b="1" dirty="0">
                <a:solidFill>
                  <a:srgbClr val="00B050"/>
                </a:solidFill>
                <a:latin typeface="Bell MT" panose="02020503060305020303" pitchFamily="18" charset="0"/>
              </a:rPr>
              <a:t>Hígados de donantes mayores funcionan bien en los </a:t>
            </a:r>
            <a:r>
              <a:rPr lang="es-CL" b="1" dirty="0" smtClean="0">
                <a:solidFill>
                  <a:srgbClr val="00B050"/>
                </a:solidFill>
                <a:latin typeface="Bell MT" panose="02020503060305020303" pitchFamily="18" charset="0"/>
              </a:rPr>
              <a:t>trasplantes  </a:t>
            </a:r>
          </a:p>
          <a:p>
            <a:r>
              <a:rPr lang="es-CL" b="1" dirty="0" smtClean="0">
                <a:solidFill>
                  <a:srgbClr val="00B050"/>
                </a:solidFill>
                <a:latin typeface="Bell MT" panose="02020503060305020303" pitchFamily="18" charset="0"/>
              </a:rPr>
              <a:t>Encuentran </a:t>
            </a:r>
            <a:r>
              <a:rPr lang="es-CL" b="1" dirty="0">
                <a:solidFill>
                  <a:srgbClr val="00B050"/>
                </a:solidFill>
                <a:latin typeface="Bell MT" panose="02020503060305020303" pitchFamily="18" charset="0"/>
              </a:rPr>
              <a:t>anomalías en torneo </a:t>
            </a:r>
            <a:r>
              <a:rPr lang="es-CL" b="1" dirty="0" smtClean="0">
                <a:solidFill>
                  <a:srgbClr val="00B050"/>
                </a:solidFill>
                <a:latin typeface="Bell MT" panose="02020503060305020303" pitchFamily="18" charset="0"/>
              </a:rPr>
              <a:t>“ Copa </a:t>
            </a:r>
            <a:r>
              <a:rPr lang="es-CL" b="1" dirty="0">
                <a:solidFill>
                  <a:srgbClr val="00B050"/>
                </a:solidFill>
                <a:latin typeface="Bell MT" panose="02020503060305020303" pitchFamily="18" charset="0"/>
              </a:rPr>
              <a:t>Viña”</a:t>
            </a:r>
          </a:p>
          <a:p>
            <a:endParaRPr lang="es-CL" dirty="0">
              <a:latin typeface="Bell MT" panose="02020503060305020303" pitchFamily="18" charset="0"/>
            </a:endParaRPr>
          </a:p>
          <a:p>
            <a:r>
              <a:rPr lang="es-CL" dirty="0">
                <a:latin typeface="Bell MT" panose="02020503060305020303" pitchFamily="18" charset="0"/>
              </a:rPr>
              <a:t> </a:t>
            </a:r>
            <a:r>
              <a:rPr lang="es-CL" dirty="0" smtClean="0">
                <a:latin typeface="Bell MT" panose="02020503060305020303" pitchFamily="18" charset="0"/>
              </a:rPr>
              <a:t>¿</a:t>
            </a:r>
            <a:r>
              <a:rPr lang="es-CL" dirty="0">
                <a:latin typeface="Bell MT" panose="02020503060305020303" pitchFamily="18" charset="0"/>
              </a:rPr>
              <a:t>Se imaginan de qué se tratan estas informaciones? Puede que no sepan el </a:t>
            </a:r>
            <a:r>
              <a:rPr lang="es-CL" dirty="0" smtClean="0">
                <a:latin typeface="Bell MT" panose="02020503060305020303" pitchFamily="18" charset="0"/>
              </a:rPr>
              <a:t>detalle, </a:t>
            </a:r>
            <a:r>
              <a:rPr lang="es-CL" dirty="0">
                <a:latin typeface="Bell MT" panose="02020503060305020303" pitchFamily="18" charset="0"/>
              </a:rPr>
              <a:t>pero al menos el título les permite tener una idea de lo que se trata la información, incluso sin tener que leer el epígrafe o la bajada.</a:t>
            </a:r>
          </a:p>
          <a:p>
            <a:r>
              <a:rPr lang="es-CL" dirty="0">
                <a:latin typeface="Bell MT" panose="02020503060305020303" pitchFamily="18" charset="0"/>
              </a:rPr>
              <a:t>Esa es la </a:t>
            </a:r>
            <a:r>
              <a:rPr lang="es-CL" dirty="0">
                <a:solidFill>
                  <a:srgbClr val="00B050"/>
                </a:solidFill>
                <a:latin typeface="Bell MT" panose="02020503060305020303" pitchFamily="18" charset="0"/>
              </a:rPr>
              <a:t>primera función </a:t>
            </a:r>
            <a:r>
              <a:rPr lang="es-CL" dirty="0">
                <a:latin typeface="Bell MT" panose="02020503060305020303" pitchFamily="18" charset="0"/>
              </a:rPr>
              <a:t>del título: </a:t>
            </a:r>
            <a:r>
              <a:rPr lang="es-CL" dirty="0">
                <a:solidFill>
                  <a:srgbClr val="FF0000"/>
                </a:solidFill>
                <a:latin typeface="Bell MT" panose="02020503060305020303" pitchFamily="18" charset="0"/>
              </a:rPr>
              <a:t>ser una oración breve, clara y precisa que explica en pocas palabras de qué se trata la noticia</a:t>
            </a:r>
            <a:r>
              <a:rPr lang="es-CL" dirty="0">
                <a:latin typeface="Bell MT" panose="02020503060305020303" pitchFamily="18" charset="0"/>
              </a:rPr>
              <a:t>, al destacar lo más sobresaliente de la información. De esa manera el lector se entera rápidamente de lo medular del hecho noticioso, es decir, tienen que ser informativo. </a:t>
            </a:r>
          </a:p>
        </p:txBody>
      </p:sp>
    </p:spTree>
    <p:extLst>
      <p:ext uri="{BB962C8B-B14F-4D97-AF65-F5344CB8AC3E}">
        <p14:creationId xmlns:p14="http://schemas.microsoft.com/office/powerpoint/2010/main" val="158223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249" y="1409011"/>
            <a:ext cx="10987585" cy="4557074"/>
          </a:xfrm>
        </p:spPr>
        <p:txBody>
          <a:bodyPr>
            <a:normAutofit fontScale="85000" lnSpcReduction="20000"/>
          </a:bodyPr>
          <a:lstStyle/>
          <a:p>
            <a:pPr algn="just"/>
            <a:endParaRPr lang="es-CL" dirty="0" smtClean="0"/>
          </a:p>
          <a:p>
            <a:pPr algn="just"/>
            <a:r>
              <a:rPr lang="es-CL" b="1" dirty="0" smtClean="0">
                <a:solidFill>
                  <a:srgbClr val="00B050"/>
                </a:solidFill>
              </a:rPr>
              <a:t>SEGUNDA  FUNCIÓN</a:t>
            </a:r>
          </a:p>
          <a:p>
            <a:pPr algn="just"/>
            <a:r>
              <a:rPr lang="es-CL" sz="2800" dirty="0" smtClean="0">
                <a:latin typeface="Calibri" panose="020F0502020204030204" pitchFamily="34" charset="0"/>
              </a:rPr>
              <a:t>La segunda función que </a:t>
            </a:r>
            <a:r>
              <a:rPr lang="es-CL" sz="2800" dirty="0">
                <a:latin typeface="Calibri" panose="020F0502020204030204" pitchFamily="34" charset="0"/>
              </a:rPr>
              <a:t>cumple un título</a:t>
            </a:r>
            <a:r>
              <a:rPr lang="es-CL" sz="2800" dirty="0">
                <a:solidFill>
                  <a:srgbClr val="FF0000"/>
                </a:solidFill>
                <a:latin typeface="Calibri" panose="020F0502020204030204" pitchFamily="34" charset="0"/>
              </a:rPr>
              <a:t>: atraer la atención del lector</a:t>
            </a:r>
            <a:r>
              <a:rPr lang="es-CL" sz="2800" dirty="0">
                <a:latin typeface="Calibri" panose="020F0502020204030204" pitchFamily="34" charset="0"/>
              </a:rPr>
              <a:t>. Es decir, tenemos que lograr que el título sea tan atractivo y llamativo que genere en el lector </a:t>
            </a:r>
            <a:r>
              <a:rPr lang="es-CL" sz="2800" dirty="0">
                <a:solidFill>
                  <a:srgbClr val="FF0000"/>
                </a:solidFill>
                <a:latin typeface="Calibri" panose="020F0502020204030204" pitchFamily="34" charset="0"/>
              </a:rPr>
              <a:t>un interés por seguir leyendo </a:t>
            </a:r>
            <a:r>
              <a:rPr lang="es-CL" sz="2800" dirty="0">
                <a:latin typeface="Calibri" panose="020F0502020204030204" pitchFamily="34" charset="0"/>
              </a:rPr>
              <a:t>el resto de la información, dado que al leerlo le surgieron una serie de dudas que quiere aclarar, profundizando en la información.   </a:t>
            </a:r>
          </a:p>
          <a:p>
            <a:pPr algn="just"/>
            <a:r>
              <a:rPr lang="es-CL" sz="2800" dirty="0">
                <a:latin typeface="Calibri" panose="020F0502020204030204" pitchFamily="34" charset="0"/>
              </a:rPr>
              <a:t> </a:t>
            </a:r>
          </a:p>
          <a:p>
            <a:pPr algn="just"/>
            <a:r>
              <a:rPr lang="es-CL" sz="2800" dirty="0">
                <a:solidFill>
                  <a:srgbClr val="FF0000"/>
                </a:solidFill>
                <a:latin typeface="Calibri" panose="020F0502020204030204" pitchFamily="34" charset="0"/>
              </a:rPr>
              <a:t>Detectan irregularidad administrativa </a:t>
            </a:r>
            <a:r>
              <a:rPr lang="es-CL" sz="2800" dirty="0" smtClean="0">
                <a:solidFill>
                  <a:srgbClr val="FF0000"/>
                </a:solidFill>
                <a:latin typeface="Calibri" panose="020F0502020204030204" pitchFamily="34" charset="0"/>
              </a:rPr>
              <a:t>en Municipalidad de Providencia</a:t>
            </a:r>
            <a:endParaRPr lang="es-CL" sz="2800" dirty="0">
              <a:solidFill>
                <a:srgbClr val="FF0000"/>
              </a:solidFill>
              <a:latin typeface="Calibri" panose="020F0502020204030204" pitchFamily="34" charset="0"/>
            </a:endParaRPr>
          </a:p>
          <a:p>
            <a:pPr algn="just"/>
            <a:endParaRPr lang="es-CL" sz="2800" dirty="0" smtClean="0">
              <a:latin typeface="Calibri" panose="020F0502020204030204" pitchFamily="34" charset="0"/>
            </a:endParaRPr>
          </a:p>
          <a:p>
            <a:pPr algn="just"/>
            <a:r>
              <a:rPr lang="es-CL" sz="2800" dirty="0" smtClean="0">
                <a:latin typeface="Calibri" panose="020F0502020204030204" pitchFamily="34" charset="0"/>
              </a:rPr>
              <a:t>Dudas </a:t>
            </a:r>
            <a:r>
              <a:rPr lang="es-CL" sz="2800" dirty="0">
                <a:latin typeface="Calibri" panose="020F0502020204030204" pitchFamily="34" charset="0"/>
              </a:rPr>
              <a:t>respecto a la información: Cuáles son las irregularidades, quiénes están involucrados, qué acciones se están tomando, etc.</a:t>
            </a:r>
          </a:p>
          <a:p>
            <a:endParaRPr lang="es-CL" sz="2800" dirty="0">
              <a:latin typeface="Calibri" panose="020F0502020204030204" pitchFamily="34" charset="0"/>
            </a:endParaRPr>
          </a:p>
          <a:p>
            <a:r>
              <a:rPr lang="es-CL" sz="2800" dirty="0">
                <a:latin typeface="Calibri" panose="020F0502020204030204" pitchFamily="34" charset="0"/>
              </a:rPr>
              <a:t> </a:t>
            </a:r>
          </a:p>
          <a:p>
            <a:endParaRPr lang="es-CL" sz="2800" dirty="0"/>
          </a:p>
        </p:txBody>
      </p:sp>
    </p:spTree>
    <p:extLst>
      <p:ext uri="{BB962C8B-B14F-4D97-AF65-F5344CB8AC3E}">
        <p14:creationId xmlns:p14="http://schemas.microsoft.com/office/powerpoint/2010/main" val="67672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8" y="136856"/>
            <a:ext cx="10127776" cy="831734"/>
          </a:xfrm>
        </p:spPr>
        <p:txBody>
          <a:bodyPr>
            <a:normAutofit fontScale="90000"/>
          </a:bodyPr>
          <a:lstStyle/>
          <a:p>
            <a:r>
              <a:rPr lang="es-CL" dirty="0">
                <a:solidFill>
                  <a:srgbClr val="00B050"/>
                </a:solidFill>
              </a:rPr>
              <a:t>Cómo redactar un buen título</a:t>
            </a:r>
            <a:r>
              <a:rPr lang="es-CL" dirty="0">
                <a:solidFill>
                  <a:srgbClr val="00B0F0"/>
                </a:solidFill>
              </a:rPr>
              <a:t/>
            </a:r>
            <a:br>
              <a:rPr lang="es-CL" dirty="0">
                <a:solidFill>
                  <a:srgbClr val="00B0F0"/>
                </a:solidFill>
              </a:rPr>
            </a:br>
            <a:r>
              <a:rPr lang="es-CL" dirty="0" smtClean="0"/>
              <a:t> </a:t>
            </a:r>
            <a:endParaRPr lang="es-CL" dirty="0"/>
          </a:p>
        </p:txBody>
      </p:sp>
      <p:sp>
        <p:nvSpPr>
          <p:cNvPr id="3" name="Marcador de contenido 2"/>
          <p:cNvSpPr>
            <a:spLocks noGrp="1"/>
          </p:cNvSpPr>
          <p:nvPr>
            <p:ph idx="1"/>
          </p:nvPr>
        </p:nvSpPr>
        <p:spPr>
          <a:xfrm>
            <a:off x="344002" y="968590"/>
            <a:ext cx="11365175" cy="4024125"/>
          </a:xfrm>
        </p:spPr>
        <p:txBody>
          <a:bodyPr>
            <a:noAutofit/>
          </a:bodyPr>
          <a:lstStyle/>
          <a:p>
            <a:r>
              <a:rPr lang="es-CL" sz="1800" dirty="0" smtClean="0"/>
              <a:t>Es uno  de los grandes desafíos </a:t>
            </a:r>
            <a:r>
              <a:rPr lang="es-CL" sz="1800" dirty="0"/>
              <a:t>del periodista, dado que de él dependerá </a:t>
            </a:r>
            <a:r>
              <a:rPr lang="es-CL" sz="1800" u="sng" dirty="0"/>
              <a:t>si el lector sigue leyendo o no el resto de la noticia. </a:t>
            </a:r>
            <a:r>
              <a:rPr lang="es-CL" sz="1800" dirty="0"/>
              <a:t>Por lo tanto, el reto es elaborar una frase breve y concisa que concentre, de la manera más llamativa posible, lo más importante de la información.</a:t>
            </a:r>
          </a:p>
          <a:p>
            <a:r>
              <a:rPr lang="es-CL" sz="1800" dirty="0"/>
              <a:t> </a:t>
            </a:r>
          </a:p>
          <a:p>
            <a:r>
              <a:rPr lang="es-CL" sz="1800" dirty="0"/>
              <a:t>Si bien no hay reglas inflexibles para titular, podemos identificar </a:t>
            </a:r>
            <a:r>
              <a:rPr lang="es-CL" sz="1800" dirty="0" smtClean="0"/>
              <a:t>dos </a:t>
            </a:r>
            <a:r>
              <a:rPr lang="es-CL" sz="1800" dirty="0"/>
              <a:t>formas frecuentes de presentar un título:</a:t>
            </a:r>
          </a:p>
          <a:p>
            <a:r>
              <a:rPr lang="es-CL" sz="1800" dirty="0"/>
              <a:t> </a:t>
            </a:r>
          </a:p>
          <a:p>
            <a:r>
              <a:rPr lang="es-CL" sz="1800" dirty="0">
                <a:solidFill>
                  <a:srgbClr val="FF0000"/>
                </a:solidFill>
              </a:rPr>
              <a:t>Presentar una acción </a:t>
            </a:r>
            <a:r>
              <a:rPr lang="es-CL" sz="1800" dirty="0"/>
              <a:t>	 </a:t>
            </a:r>
            <a:r>
              <a:rPr lang="es-CL" sz="1800" dirty="0" smtClean="0"/>
              <a:t>Incorpora </a:t>
            </a:r>
            <a:r>
              <a:rPr lang="es-CL" sz="1800" dirty="0"/>
              <a:t>un verbo que refleja la acción del hecho noticioso	 	</a:t>
            </a:r>
            <a:r>
              <a:rPr lang="es-CL" sz="1800" dirty="0" smtClean="0"/>
              <a:t>                              			 </a:t>
            </a:r>
            <a:r>
              <a:rPr lang="es-CL" sz="1800" dirty="0" smtClean="0">
                <a:solidFill>
                  <a:srgbClr val="00B0F0"/>
                </a:solidFill>
              </a:rPr>
              <a:t>Procesan </a:t>
            </a:r>
            <a:r>
              <a:rPr lang="es-CL" sz="1800" dirty="0">
                <a:solidFill>
                  <a:srgbClr val="00B0F0"/>
                </a:solidFill>
              </a:rPr>
              <a:t>por fraude a alcalde de Peumo </a:t>
            </a:r>
          </a:p>
          <a:p>
            <a:r>
              <a:rPr lang="es-CL" sz="1800" dirty="0"/>
              <a:t> 	 	 	 	 </a:t>
            </a:r>
          </a:p>
          <a:p>
            <a:r>
              <a:rPr lang="es-CL" sz="1800" dirty="0">
                <a:solidFill>
                  <a:srgbClr val="FF0000"/>
                </a:solidFill>
              </a:rPr>
              <a:t>Hacer un anuncio </a:t>
            </a:r>
            <a:r>
              <a:rPr lang="es-CL" sz="1800" dirty="0" smtClean="0">
                <a:solidFill>
                  <a:srgbClr val="FF0000"/>
                </a:solidFill>
              </a:rPr>
              <a:t>  </a:t>
            </a:r>
            <a:r>
              <a:rPr lang="es-CL" sz="1800" dirty="0"/>
              <a:t>	Se anuncia algo	 </a:t>
            </a:r>
            <a:endParaRPr lang="es-CL" sz="1800" dirty="0" smtClean="0"/>
          </a:p>
          <a:p>
            <a:r>
              <a:rPr lang="es-CL" sz="1800" dirty="0"/>
              <a:t> </a:t>
            </a:r>
            <a:r>
              <a:rPr lang="es-CL" sz="1800" dirty="0" smtClean="0"/>
              <a:t>                                       </a:t>
            </a:r>
            <a:r>
              <a:rPr lang="es-CL" sz="1800" dirty="0" smtClean="0">
                <a:solidFill>
                  <a:srgbClr val="00B0F0"/>
                </a:solidFill>
              </a:rPr>
              <a:t>Droga </a:t>
            </a:r>
            <a:r>
              <a:rPr lang="es-CL" sz="1800" dirty="0">
                <a:solidFill>
                  <a:srgbClr val="00B0F0"/>
                </a:solidFill>
              </a:rPr>
              <a:t>oral promete evitar la infección del virus del  </a:t>
            </a:r>
            <a:r>
              <a:rPr lang="es-CL" sz="1800" dirty="0" smtClean="0">
                <a:solidFill>
                  <a:srgbClr val="00B0F0"/>
                </a:solidFill>
              </a:rPr>
              <a:t>Sida</a:t>
            </a:r>
            <a:endParaRPr lang="es-CL" sz="1800" dirty="0">
              <a:solidFill>
                <a:srgbClr val="00B0F0"/>
              </a:solidFill>
            </a:endParaRPr>
          </a:p>
          <a:p>
            <a:r>
              <a:rPr lang="es-CL" sz="1800" dirty="0"/>
              <a:t> 	 	 	 	 </a:t>
            </a:r>
          </a:p>
        </p:txBody>
      </p:sp>
    </p:spTree>
    <p:extLst>
      <p:ext uri="{BB962C8B-B14F-4D97-AF65-F5344CB8AC3E}">
        <p14:creationId xmlns:p14="http://schemas.microsoft.com/office/powerpoint/2010/main" val="233777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0194" y="1105068"/>
            <a:ext cx="11327642" cy="6237027"/>
          </a:xfrm>
        </p:spPr>
        <p:txBody>
          <a:bodyPr>
            <a:normAutofit/>
          </a:bodyPr>
          <a:lstStyle/>
          <a:p>
            <a:r>
              <a:rPr lang="es-CL" sz="1800" dirty="0"/>
              <a:t>Luego pueden evaluar la calidad informativa de su titular, mostrándoselo a otras personas y preguntándoles: </a:t>
            </a:r>
            <a:r>
              <a:rPr lang="es-CL" sz="1800" dirty="0" smtClean="0"/>
              <a:t>    ¿</a:t>
            </a:r>
            <a:r>
              <a:rPr lang="es-CL" sz="1800" dirty="0"/>
              <a:t>De qué crees que se trata la noticia? = ¿logra ser informativo?</a:t>
            </a:r>
          </a:p>
          <a:p>
            <a:r>
              <a:rPr lang="es-CL" sz="1800" dirty="0"/>
              <a:t>•	</a:t>
            </a:r>
            <a:r>
              <a:rPr lang="es-CL" sz="1800" dirty="0" smtClean="0"/>
              <a:t>            ¿</a:t>
            </a:r>
            <a:r>
              <a:rPr lang="es-CL" sz="1800" dirty="0"/>
              <a:t>Te provoca interés de conocer el resto de la información? = ¿logra ser atractivo?</a:t>
            </a:r>
          </a:p>
          <a:p>
            <a:r>
              <a:rPr lang="es-CL" sz="1800" dirty="0"/>
              <a:t> </a:t>
            </a:r>
            <a:r>
              <a:rPr lang="es-CL" sz="1800" dirty="0" smtClean="0"/>
              <a:t>Por </a:t>
            </a:r>
            <a:r>
              <a:rPr lang="es-CL" sz="1800" dirty="0"/>
              <a:t>último, pasen esta pauta de evaluación a su titular y vean si está bien redactado en la forma: </a:t>
            </a:r>
            <a:endParaRPr lang="es-CL" sz="1800" dirty="0" smtClean="0"/>
          </a:p>
          <a:p>
            <a:endParaRPr lang="es-CL" sz="1800" dirty="0">
              <a:solidFill>
                <a:srgbClr val="FF0000"/>
              </a:solidFill>
            </a:endParaRPr>
          </a:p>
          <a:p>
            <a:r>
              <a:rPr lang="es-CL" sz="1800" dirty="0" smtClean="0">
                <a:solidFill>
                  <a:srgbClr val="FF0000"/>
                </a:solidFill>
              </a:rPr>
              <a:t>EVALUACIÓN DE UN TÍTULO</a:t>
            </a:r>
            <a:endParaRPr lang="es-CL" sz="1800" dirty="0">
              <a:solidFill>
                <a:srgbClr val="FF0000"/>
              </a:solidFill>
            </a:endParaRPr>
          </a:p>
          <a:p>
            <a:r>
              <a:rPr lang="es-CL" sz="1800" dirty="0"/>
              <a:t> </a:t>
            </a:r>
            <a:r>
              <a:rPr lang="es-CL" sz="1800" dirty="0" smtClean="0"/>
              <a:t>SI</a:t>
            </a:r>
            <a:r>
              <a:rPr lang="es-CL" sz="1800" dirty="0"/>
              <a:t>	¿El título refleja lo más esencial de la noticia?</a:t>
            </a:r>
          </a:p>
          <a:p>
            <a:r>
              <a:rPr lang="es-CL" sz="1800" dirty="0"/>
              <a:t>SI	¿La información que se da en el título se desarrolla en el cuerpo de la noticia?</a:t>
            </a:r>
          </a:p>
          <a:p>
            <a:r>
              <a:rPr lang="es-CL" sz="1800" dirty="0" smtClean="0"/>
              <a:t>SI</a:t>
            </a:r>
            <a:r>
              <a:rPr lang="es-CL" sz="1800" dirty="0"/>
              <a:t>	¿La oración es corta y simple?</a:t>
            </a:r>
          </a:p>
          <a:p>
            <a:r>
              <a:rPr lang="es-CL" sz="1800" dirty="0"/>
              <a:t>NO	¿El título lleva frases subordinadas?</a:t>
            </a:r>
          </a:p>
          <a:p>
            <a:r>
              <a:rPr lang="es-CL" sz="1800" dirty="0"/>
              <a:t>NO	¿El título usa signos de exclamación o de interrogación?</a:t>
            </a:r>
          </a:p>
          <a:p>
            <a:r>
              <a:rPr lang="es-CL" sz="1800" dirty="0"/>
              <a:t>NO	¿El título tiene palabras </a:t>
            </a:r>
            <a:r>
              <a:rPr lang="es-CL" sz="1800" dirty="0" smtClean="0"/>
              <a:t>de rebuscadas, muy </a:t>
            </a:r>
            <a:r>
              <a:rPr lang="es-CL" sz="1800" dirty="0"/>
              <a:t>técnicas o siglas?</a:t>
            </a:r>
          </a:p>
          <a:p>
            <a:r>
              <a:rPr lang="es-CL" sz="1800" dirty="0"/>
              <a:t>SI	</a:t>
            </a:r>
            <a:r>
              <a:rPr lang="es-CL" sz="1800" dirty="0" smtClean="0"/>
              <a:t>¿</a:t>
            </a:r>
            <a:r>
              <a:rPr lang="es-CL" sz="1800" dirty="0"/>
              <a:t>El titulo se entiende en sí mismo, sin necesidad de leer el </a:t>
            </a:r>
            <a:r>
              <a:rPr lang="es-CL" sz="1800" dirty="0" smtClean="0"/>
              <a:t>epígrafe ?</a:t>
            </a:r>
            <a:endParaRPr lang="es-CL" sz="1800" dirty="0"/>
          </a:p>
          <a:p>
            <a:endParaRPr lang="es-CL" sz="1800" dirty="0"/>
          </a:p>
        </p:txBody>
      </p:sp>
    </p:spTree>
    <p:extLst>
      <p:ext uri="{BB962C8B-B14F-4D97-AF65-F5344CB8AC3E}">
        <p14:creationId xmlns:p14="http://schemas.microsoft.com/office/powerpoint/2010/main" val="2475816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433" y="515885"/>
            <a:ext cx="11327642" cy="4024125"/>
          </a:xfrm>
        </p:spPr>
        <p:txBody>
          <a:bodyPr>
            <a:noAutofit/>
          </a:bodyPr>
          <a:lstStyle/>
          <a:p>
            <a:pPr marL="0" indent="0" algn="ctr">
              <a:buNone/>
            </a:pPr>
            <a:r>
              <a:rPr lang="es-CL" sz="2400" b="1" dirty="0" smtClean="0">
                <a:solidFill>
                  <a:srgbClr val="00B050"/>
                </a:solidFill>
              </a:rPr>
              <a:t> </a:t>
            </a:r>
            <a:r>
              <a:rPr lang="es-CL" sz="2400" b="1" dirty="0">
                <a:solidFill>
                  <a:srgbClr val="00B050"/>
                </a:solidFill>
              </a:rPr>
              <a:t>Bajada</a:t>
            </a:r>
          </a:p>
          <a:p>
            <a:r>
              <a:rPr lang="es-CL" sz="1800" dirty="0" smtClean="0"/>
              <a:t>  </a:t>
            </a:r>
            <a:endParaRPr lang="es-CL" sz="1800" dirty="0"/>
          </a:p>
          <a:p>
            <a:r>
              <a:rPr lang="es-CL" sz="1800" dirty="0"/>
              <a:t>La bajada es una oración que va debajo del título y que entrega una información distinta a éste. Su función también es llamar la atención del lector para incitarlo a seguir leyendo la noticia, entregando </a:t>
            </a:r>
            <a:r>
              <a:rPr lang="es-CL" sz="1800" u="sng" dirty="0">
                <a:solidFill>
                  <a:srgbClr val="FF0000"/>
                </a:solidFill>
              </a:rPr>
              <a:t>datos, ideas o conceptos relevantes o novedosos </a:t>
            </a:r>
            <a:r>
              <a:rPr lang="es-CL" sz="1800" dirty="0"/>
              <a:t>en relación a la información que se </a:t>
            </a:r>
            <a:r>
              <a:rPr lang="es-CL" sz="1800" dirty="0" smtClean="0"/>
              <a:t>entrega.</a:t>
            </a:r>
            <a:endParaRPr lang="es-CL" sz="1800" dirty="0"/>
          </a:p>
          <a:p>
            <a:r>
              <a:rPr lang="es-CL" sz="1800" dirty="0"/>
              <a:t>Esta oración tiene una extensión variable y puede entregar un dato específico, como el siguiente ejemplo:</a:t>
            </a:r>
          </a:p>
          <a:p>
            <a:r>
              <a:rPr lang="es-CL" sz="1800" dirty="0" smtClean="0"/>
              <a:t> Plan AUGE</a:t>
            </a:r>
            <a:r>
              <a:rPr lang="es-CL" sz="1800" dirty="0"/>
              <a:t>:</a:t>
            </a:r>
          </a:p>
          <a:p>
            <a:r>
              <a:rPr lang="es-CL" sz="1800" dirty="0" smtClean="0"/>
              <a:t>Examen </a:t>
            </a:r>
            <a:r>
              <a:rPr lang="es-CL" sz="1800" dirty="0"/>
              <a:t>gratis para evaluar el deterioro cognitivo</a:t>
            </a:r>
          </a:p>
          <a:p>
            <a:r>
              <a:rPr lang="es-CL" sz="1800" b="1" dirty="0" smtClean="0">
                <a:solidFill>
                  <a:srgbClr val="00B050"/>
                </a:solidFill>
              </a:rPr>
              <a:t>Desde marzo</a:t>
            </a:r>
            <a:r>
              <a:rPr lang="es-CL" sz="1800" b="1" dirty="0">
                <a:solidFill>
                  <a:srgbClr val="00B050"/>
                </a:solidFill>
              </a:rPr>
              <a:t>, se accederá a estos chequeos por medio de </a:t>
            </a:r>
            <a:r>
              <a:rPr lang="es-CL" sz="1800" b="1" dirty="0" err="1">
                <a:solidFill>
                  <a:srgbClr val="00B050"/>
                </a:solidFill>
              </a:rPr>
              <a:t>Fonasa</a:t>
            </a:r>
            <a:r>
              <a:rPr lang="es-CL" sz="1800" b="1" dirty="0">
                <a:solidFill>
                  <a:srgbClr val="00B050"/>
                </a:solidFill>
              </a:rPr>
              <a:t> en la atención primaria y los hospitales, </a:t>
            </a:r>
            <a:r>
              <a:rPr lang="es-CL" sz="1800" b="1" dirty="0" smtClean="0">
                <a:solidFill>
                  <a:srgbClr val="00B050"/>
                </a:solidFill>
              </a:rPr>
              <a:t>pero </a:t>
            </a:r>
            <a:r>
              <a:rPr lang="es-CL" sz="1800" b="1" dirty="0">
                <a:solidFill>
                  <a:srgbClr val="00B050"/>
                </a:solidFill>
              </a:rPr>
              <a:t>se espera que en el 2015 el beneficio se extienda a las </a:t>
            </a:r>
            <a:r>
              <a:rPr lang="es-CL" sz="1800" b="1" dirty="0" err="1" smtClean="0">
                <a:solidFill>
                  <a:srgbClr val="00B050"/>
                </a:solidFill>
              </a:rPr>
              <a:t>Isapres</a:t>
            </a:r>
            <a:r>
              <a:rPr lang="es-CL" sz="1800" dirty="0"/>
              <a:t>. </a:t>
            </a:r>
          </a:p>
          <a:p>
            <a:r>
              <a:rPr lang="es-CL" sz="1800" dirty="0"/>
              <a:t>	 	 </a:t>
            </a:r>
          </a:p>
          <a:p>
            <a:r>
              <a:rPr lang="es-CL" sz="1800" dirty="0" smtClean="0"/>
              <a:t>Luego, cada uno de esos elementos </a:t>
            </a:r>
            <a:r>
              <a:rPr lang="es-CL" sz="1800" dirty="0" smtClean="0">
                <a:solidFill>
                  <a:srgbClr val="FF0000"/>
                </a:solidFill>
              </a:rPr>
              <a:t>se desarrolla  de manera más extensa </a:t>
            </a:r>
            <a:r>
              <a:rPr lang="es-CL" sz="1800" dirty="0" smtClean="0"/>
              <a:t>en distintas partes del cuerpo de la noticia.</a:t>
            </a:r>
          </a:p>
          <a:p>
            <a:endParaRPr lang="es-CL" sz="1800" dirty="0"/>
          </a:p>
        </p:txBody>
      </p:sp>
    </p:spTree>
    <p:extLst>
      <p:ext uri="{BB962C8B-B14F-4D97-AF65-F5344CB8AC3E}">
        <p14:creationId xmlns:p14="http://schemas.microsoft.com/office/powerpoint/2010/main" val="2952725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882" y="2364573"/>
            <a:ext cx="5844988" cy="1293028"/>
          </a:xfrm>
        </p:spPr>
        <p:txBody>
          <a:bodyPr>
            <a:normAutofit/>
          </a:bodyPr>
          <a:lstStyle/>
          <a:p>
            <a:r>
              <a:rPr lang="es-CL" sz="4800" b="1" dirty="0" smtClean="0">
                <a:solidFill>
                  <a:srgbClr val="7030A0"/>
                </a:solidFill>
              </a:rPr>
              <a:t>ENTRADA  O LEAD </a:t>
            </a:r>
            <a:endParaRPr lang="es-CL" sz="4800" b="1" dirty="0">
              <a:solidFill>
                <a:srgbClr val="7030A0"/>
              </a:solidFill>
            </a:endParaRPr>
          </a:p>
        </p:txBody>
      </p:sp>
    </p:spTree>
    <p:extLst>
      <p:ext uri="{BB962C8B-B14F-4D97-AF65-F5344CB8AC3E}">
        <p14:creationId xmlns:p14="http://schemas.microsoft.com/office/powerpoint/2010/main" val="2537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3901" y="1156167"/>
            <a:ext cx="9116546" cy="3819525"/>
          </a:xfrm>
          <a:prstGeom prst="rect">
            <a:avLst/>
          </a:prstGeom>
        </p:spPr>
      </p:pic>
      <p:sp>
        <p:nvSpPr>
          <p:cNvPr id="3" name="Rectángulo 2"/>
          <p:cNvSpPr/>
          <p:nvPr/>
        </p:nvSpPr>
        <p:spPr>
          <a:xfrm>
            <a:off x="9507071" y="725861"/>
            <a:ext cx="1169894" cy="8606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62498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34006" y="2083639"/>
            <a:ext cx="1003111" cy="6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3695056" y="939069"/>
            <a:ext cx="8496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4" name="Rectangle 4"/>
          <p:cNvSpPr>
            <a:spLocks noChangeArrowheads="1"/>
          </p:cNvSpPr>
          <p:nvPr/>
        </p:nvSpPr>
        <p:spPr bwMode="auto">
          <a:xfrm>
            <a:off x="743919" y="967408"/>
            <a:ext cx="9508377" cy="333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9235" marR="193675" algn="just">
              <a:lnSpc>
                <a:spcPct val="149000"/>
              </a:lnSpc>
            </a:pPr>
            <a:endParaRPr lang="es-CL"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Las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SUMEN</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di</a:t>
            </a:r>
            <a:r>
              <a:rPr lang="es-CL" b="1" spc="-5" dirty="0">
                <a:latin typeface="Arial" panose="020B0604020202020204" pitchFamily="34" charset="0"/>
                <a:ea typeface="Times New Roman" panose="02020603050405020304" pitchFamily="18" charset="0"/>
                <a:cs typeface="Times New Roman" panose="02020603050405020304" pitchFamily="18" charset="0"/>
              </a:rPr>
              <a:t>r</a:t>
            </a:r>
            <a:r>
              <a:rPr lang="es-CL" b="1" dirty="0">
                <a:latin typeface="Arial" panose="020B0604020202020204" pitchFamily="34" charset="0"/>
                <a:ea typeface="Times New Roman" panose="02020603050405020304" pitchFamily="18" charset="0"/>
                <a:cs typeface="Times New Roman" panose="02020603050405020304" pitchFamily="18" charset="0"/>
              </a:rPr>
              <a:t>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a:t>
            </a:r>
            <a:r>
              <a:rPr lang="es-CL" b="1"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pio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omb</a:t>
            </a:r>
            <a:r>
              <a:rPr lang="es-CL" spc="-5" dirty="0">
                <a:latin typeface="Arial" panose="020B0604020202020204" pitchFamily="34" charset="0"/>
                <a:ea typeface="Times New Roman" panose="02020603050405020304" pitchFamily="18" charset="0"/>
                <a:cs typeface="Times New Roman" panose="02020603050405020304" pitchFamily="18" charset="0"/>
              </a:rPr>
              <a:t>r</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indica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tratan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sum</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imp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rtant</a:t>
            </a:r>
            <a:r>
              <a:rPr lang="es-CL" spc="-5" dirty="0">
                <a:latin typeface="Arial" panose="020B0604020202020204" pitchFamily="34" charset="0"/>
                <a:ea typeface="Times New Roman" panose="02020603050405020304" pitchFamily="18" charset="0"/>
                <a:cs typeface="Times New Roman" panose="02020603050405020304" pitchFamily="18" charset="0"/>
              </a:rPr>
              <a:t>es</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t>
            </a:r>
            <a:r>
              <a:rPr lang="es-CL" u="sng" dirty="0">
                <a:latin typeface="Arial" panose="020B0604020202020204" pitchFamily="34" charset="0"/>
                <a:ea typeface="Times New Roman" panose="02020603050405020304" pitchFamily="18" charset="0"/>
                <a:cs typeface="Times New Roman" panose="02020603050405020304" pitchFamily="18" charset="0"/>
              </a:rPr>
              <a:t>de</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man</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ra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a:t>
            </a:r>
            <a:r>
              <a:rPr lang="es-CL" u="sng" spc="-5" dirty="0">
                <a:latin typeface="Arial" panose="020B0604020202020204" pitchFamily="34" charset="0"/>
                <a:ea typeface="Times New Roman" panose="02020603050405020304" pitchFamily="18" charset="0"/>
                <a:cs typeface="Times New Roman" panose="02020603050405020304" pitchFamily="18" charset="0"/>
              </a:rPr>
              <a:t>i</a:t>
            </a:r>
            <a:r>
              <a:rPr lang="es-CL" u="sng" dirty="0">
                <a:latin typeface="Arial" panose="020B0604020202020204" pitchFamily="34" charset="0"/>
                <a:ea typeface="Times New Roman" panose="02020603050405020304" pitchFamily="18" charset="0"/>
                <a:cs typeface="Times New Roman" panose="02020603050405020304" pitchFamily="18" charset="0"/>
              </a:rPr>
              <a:t>recta a responder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las</a:t>
            </a:r>
            <a:r>
              <a:rPr lang="es-CL" u="sng" spc="5" dirty="0">
                <a:latin typeface="Arial" panose="020B0604020202020204" pitchFamily="34" charset="0"/>
                <a:ea typeface="Times New Roman" panose="02020603050405020304" pitchFamily="18" charset="0"/>
                <a:cs typeface="Times New Roman" panose="02020603050405020304" pitchFamily="18" charset="0"/>
              </a:rPr>
              <a:t> 6 </a:t>
            </a:r>
            <a:r>
              <a:rPr lang="es-CL" u="sng" dirty="0">
                <a:latin typeface="Arial" panose="020B0604020202020204" pitchFamily="34" charset="0"/>
                <a:ea typeface="Times New Roman" panose="02020603050405020304" pitchFamily="18" charset="0"/>
                <a:cs typeface="Times New Roman" panose="02020603050405020304" pitchFamily="18" charset="0"/>
              </a:rPr>
              <a:t>pregun</a:t>
            </a:r>
            <a:r>
              <a:rPr lang="es-CL" u="sng" spc="-5" dirty="0">
                <a:latin typeface="Arial" panose="020B0604020202020204" pitchFamily="34" charset="0"/>
                <a:ea typeface="Times New Roman" panose="02020603050405020304" pitchFamily="18" charset="0"/>
                <a:cs typeface="Times New Roman" panose="02020603050405020304" pitchFamily="18" charset="0"/>
              </a:rPr>
              <a:t>t</a:t>
            </a:r>
            <a:r>
              <a:rPr lang="es-CL" u="sng" dirty="0">
                <a:latin typeface="Arial" panose="020B0604020202020204" pitchFamily="34" charset="0"/>
                <a:ea typeface="Times New Roman" panose="02020603050405020304" pitchFamily="18" charset="0"/>
                <a:cs typeface="Times New Roman" panose="02020603050405020304" pitchFamily="18" charset="0"/>
              </a:rPr>
              <a:t>as </a:t>
            </a:r>
            <a:r>
              <a:rPr lang="es-CL" dirty="0">
                <a:latin typeface="Arial" panose="020B0604020202020204" pitchFamily="34" charset="0"/>
                <a:ea typeface="Times New Roman" panose="02020603050405020304" pitchFamily="18" charset="0"/>
                <a:cs typeface="Times New Roman" panose="02020603050405020304" pitchFamily="18" charset="0"/>
              </a:rPr>
              <a:t>elementa</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es del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periodis</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 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diji</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pezando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respu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sta 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 fuerte y pu</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iendo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 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ond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 tod</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endParaRPr lang="es-CL"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040" algn="just"/>
            <a:r>
              <a:rPr lang="es-CL" dirty="0" smtClean="0">
                <a:latin typeface="Arial" panose="020B0604020202020204" pitchFamily="34" charset="0"/>
                <a:ea typeface="Times New Roman" panose="02020603050405020304" pitchFamily="18" charset="0"/>
                <a:cs typeface="Times New Roman" panose="02020603050405020304" pitchFamily="18" charset="0"/>
              </a:rPr>
              <a:t>-L</a:t>
            </a:r>
            <a:r>
              <a:rPr lang="es-CL" spc="-5" dirty="0" smtClean="0">
                <a:latin typeface="Arial" panose="020B0604020202020204" pitchFamily="34" charset="0"/>
                <a:ea typeface="Times New Roman" panose="02020603050405020304" pitchFamily="18" charset="0"/>
                <a:cs typeface="Times New Roman" panose="02020603050405020304" pitchFamily="18" charset="0"/>
              </a:rPr>
              <a:t>a</a:t>
            </a:r>
            <a:r>
              <a:rPr lang="es-CL" dirty="0" smtClean="0">
                <a:latin typeface="Arial" panose="020B0604020202020204" pitchFamily="34" charset="0"/>
                <a:ea typeface="Times New Roman" panose="02020603050405020304" pitchFamily="18" charset="0"/>
                <a:cs typeface="Times New Roman" panose="02020603050405020304" pitchFamily="18" charset="0"/>
              </a:rPr>
              <a:t>s</a:t>
            </a:r>
            <a:r>
              <a:rPr lang="es-CL" spc="5" dirty="0" smtClean="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M</a:t>
            </a:r>
            <a:r>
              <a:rPr lang="es-CL" b="1" dirty="0">
                <a:latin typeface="Arial" panose="020B0604020202020204" pitchFamily="34" charset="0"/>
                <a:ea typeface="Times New Roman" panose="02020603050405020304" pitchFamily="18" charset="0"/>
                <a:cs typeface="Times New Roman" panose="02020603050405020304" pitchFamily="18" charset="0"/>
              </a:rPr>
              <a:t>PAC</a:t>
            </a:r>
            <a:r>
              <a:rPr lang="es-CL" b="1" spc="-5" dirty="0">
                <a:latin typeface="Arial" panose="020B0604020202020204" pitchFamily="34" charset="0"/>
                <a:ea typeface="Times New Roman" panose="02020603050405020304" pitchFamily="18" charset="0"/>
                <a:cs typeface="Times New Roman" panose="02020603050405020304" pitchFamily="18" charset="0"/>
              </a:rPr>
              <a:t>T</a:t>
            </a: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as </a:t>
            </a:r>
            <a:r>
              <a:rPr lang="es-CL" b="1" dirty="0">
                <a:latin typeface="Arial" panose="020B0604020202020204" pitchFamily="34" charset="0"/>
                <a:ea typeface="Times New Roman" panose="02020603050405020304" pitchFamily="18" charset="0"/>
                <a:cs typeface="Times New Roman" panose="02020603050405020304" pitchFamily="18" charset="0"/>
              </a:rPr>
              <a:t>indirect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a:t>
            </a:r>
            <a:r>
              <a:rPr lang="es-CL" dirty="0">
                <a:latin typeface="Arial" panose="020B0604020202020204" pitchFamily="34" charset="0"/>
                <a:ea typeface="Times New Roman" panose="02020603050405020304" pitchFamily="18" charset="0"/>
                <a:cs typeface="Times New Roman" panose="02020603050405020304" pitchFamily="18" charset="0"/>
              </a:rPr>
              <a:t>pretend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capt</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at</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nci</a:t>
            </a:r>
            <a:r>
              <a:rPr lang="es-CL" u="sng" spc="-5" dirty="0">
                <a:latin typeface="Arial" panose="020B0604020202020204" pitchFamily="34" charset="0"/>
                <a:ea typeface="Times New Roman" panose="02020603050405020304" pitchFamily="18" charset="0"/>
                <a:cs typeface="Times New Roman" panose="02020603050405020304" pitchFamily="18" charset="0"/>
              </a:rPr>
              <a:t>ó</a:t>
            </a:r>
            <a:r>
              <a:rPr lang="es-CL" u="sng" dirty="0">
                <a:latin typeface="Arial" panose="020B0604020202020204" pitchFamily="34" charset="0"/>
                <a:ea typeface="Times New Roman" panose="02020603050405020304" pitchFamily="18" charset="0"/>
                <a:cs typeface="Times New Roman" panose="02020603050405020304" pitchFamily="18" charset="0"/>
              </a:rPr>
              <a:t>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del</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ctor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 eng</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nchar</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stor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mas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b</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cuyo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inter</a:t>
            </a:r>
            <a:r>
              <a:rPr lang="es-CL" spc="-5" dirty="0">
                <a:latin typeface="Arial" panose="020B0604020202020204" pitchFamily="34" charset="0"/>
                <a:ea typeface="Times New Roman" panose="02020603050405020304" pitchFamily="18" charset="0"/>
                <a:cs typeface="Times New Roman" panose="02020603050405020304" pitchFamily="18" charset="0"/>
              </a:rPr>
              <a:t>é</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dica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en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lo huma</a:t>
            </a:r>
            <a:r>
              <a:rPr lang="es-CL" u="sng" spc="-5" dirty="0">
                <a:latin typeface="Arial" panose="020B0604020202020204" pitchFamily="34" charset="0"/>
                <a:ea typeface="Times New Roman" panose="02020603050405020304" pitchFamily="18" charset="0"/>
                <a:cs typeface="Times New Roman" panose="02020603050405020304" pitchFamily="18" charset="0"/>
              </a:rPr>
              <a:t>n</a:t>
            </a:r>
            <a:r>
              <a:rPr lang="es-CL" u="sng" dirty="0">
                <a:latin typeface="Arial" panose="020B0604020202020204" pitchFamily="34" charset="0"/>
                <a:ea typeface="Times New Roman" panose="02020603050405020304" pitchFamily="18" charset="0"/>
                <a:cs typeface="Times New Roman" panose="02020603050405020304" pitchFamily="18" charset="0"/>
              </a:rPr>
              <a:t>o </a:t>
            </a:r>
            <a:r>
              <a:rPr lang="es-CL" dirty="0">
                <a:latin typeface="Arial" panose="020B0604020202020204" pitchFamily="34" charset="0"/>
                <a:ea typeface="Times New Roman" panose="02020603050405020304" pitchFamily="18" charset="0"/>
                <a:cs typeface="Times New Roman" panose="02020603050405020304" pitchFamily="18" charset="0"/>
              </a:rPr>
              <a:t>del</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unto..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3871879" y="682782"/>
            <a:ext cx="3288080" cy="523220"/>
          </a:xfrm>
          <a:prstGeom prst="rect">
            <a:avLst/>
          </a:prstGeom>
        </p:spPr>
        <p:txBody>
          <a:bodyPr wrap="none">
            <a:spAutoFit/>
          </a:bodyPr>
          <a:lstStyle/>
          <a:p>
            <a:pPr indent="34925" algn="just" eaLnBrk="0" fontAlgn="base" hangingPunct="0">
              <a:spcBef>
                <a:spcPct val="0"/>
              </a:spcBef>
              <a:spcAft>
                <a:spcPct val="0"/>
              </a:spcAft>
            </a:pPr>
            <a:r>
              <a:rPr lang="es-CL" sz="2800" b="1" dirty="0">
                <a:cs typeface="Arial" panose="020B0604020202020204" pitchFamily="34" charset="0"/>
              </a:rPr>
              <a:t>Tipos de entradas</a:t>
            </a:r>
          </a:p>
        </p:txBody>
      </p:sp>
      <p:sp>
        <p:nvSpPr>
          <p:cNvPr id="5" name="Rectángulo 4"/>
          <p:cNvSpPr/>
          <p:nvPr/>
        </p:nvSpPr>
        <p:spPr>
          <a:xfrm>
            <a:off x="1116802" y="4332365"/>
            <a:ext cx="8762610" cy="1200329"/>
          </a:xfrm>
          <a:prstGeom prst="rect">
            <a:avLst/>
          </a:prstGeom>
        </p:spPr>
        <p:txBody>
          <a:bodyPr wrap="square">
            <a:spAutoFit/>
          </a:bodyPr>
          <a:lstStyle/>
          <a:p>
            <a:pPr lvl="0" algn="just"/>
            <a:r>
              <a:rPr lang="es-CL" dirty="0">
                <a:solidFill>
                  <a:srgbClr val="000000"/>
                </a:solidFill>
                <a:latin typeface="Arial" panose="020B0604020202020204" pitchFamily="34" charset="0"/>
                <a:ea typeface="Times New Roman" panose="02020603050405020304" pitchFamily="18" charset="0"/>
              </a:rPr>
              <a:t>Las m</a:t>
            </a:r>
            <a:r>
              <a:rPr lang="es-CL" spc="-5" dirty="0">
                <a:solidFill>
                  <a:srgbClr val="000000"/>
                </a:solidFill>
                <a:latin typeface="Arial" panose="020B0604020202020204" pitchFamily="34" charset="0"/>
                <a:ea typeface="Times New Roman" panose="02020603050405020304" pitchFamily="18" charset="0"/>
              </a:rPr>
              <a:t>á</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co</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oci</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as s</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a:t>
            </a:r>
            <a:r>
              <a:rPr lang="es-CL" u="sng" dirty="0">
                <a:solidFill>
                  <a:srgbClr val="000000"/>
                </a:solidFill>
                <a:latin typeface="Arial" panose="020B0604020202020204" pitchFamily="34" charset="0"/>
                <a:ea typeface="Times New Roman" panose="02020603050405020304" pitchFamily="18" charset="0"/>
              </a:rPr>
              <a:t>cita</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tex</a:t>
            </a:r>
            <a:r>
              <a:rPr lang="es-CL" u="sng" spc="-10" dirty="0">
                <a:solidFill>
                  <a:srgbClr val="000000"/>
                </a:solidFill>
                <a:latin typeface="Arial" panose="020B0604020202020204" pitchFamily="34" charset="0"/>
                <a:ea typeface="Times New Roman" panose="02020603050405020304" pitchFamily="18" charset="0"/>
              </a:rPr>
              <a:t>t</a:t>
            </a:r>
            <a:r>
              <a:rPr lang="es-CL" u="sng" dirty="0">
                <a:solidFill>
                  <a:srgbClr val="000000"/>
                </a:solidFill>
                <a:latin typeface="Arial" panose="020B0604020202020204" pitchFamily="34" charset="0"/>
                <a:ea typeface="Times New Roman" panose="02020603050405020304" pitchFamily="18" charset="0"/>
              </a:rPr>
              <a:t>ual</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h</a:t>
            </a:r>
            <a:r>
              <a:rPr lang="es-CL" dirty="0">
                <a:solidFill>
                  <a:srgbClr val="000000"/>
                </a:solidFill>
                <a:latin typeface="Arial" panose="020B0604020202020204" pitchFamily="34" charset="0"/>
                <a:ea typeface="Times New Roman" panose="02020603050405020304" pitchFamily="18" charset="0"/>
              </a:rPr>
              <a:t>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refere</a:t>
            </a:r>
            <a:r>
              <a:rPr lang="es-CL" spc="-5"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c</a:t>
            </a:r>
            <a:r>
              <a:rPr lang="es-CL" dirty="0">
                <a:solidFill>
                  <a:srgbClr val="000000"/>
                </a:solidFill>
                <a:latin typeface="Arial" panose="020B0604020202020204" pitchFamily="34" charset="0"/>
                <a:ea typeface="Times New Roman" panose="02020603050405020304" pitchFamily="18" charset="0"/>
              </a:rPr>
              <a:t>i</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cl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ac</a:t>
            </a:r>
            <a:r>
              <a:rPr lang="es-CL" dirty="0">
                <a:solidFill>
                  <a:srgbClr val="000000"/>
                </a:solidFill>
                <a:latin typeface="Arial" panose="020B0604020202020204" pitchFamily="34" charset="0"/>
                <a:ea typeface="Times New Roman" panose="02020603050405020304" pitchFamily="18" charset="0"/>
              </a:rPr>
              <a:t>ion</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las de</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retrato,</a:t>
            </a:r>
            <a:r>
              <a:rPr lang="es-CL" u="sng"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cuan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scr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ben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rcunst</a:t>
            </a:r>
            <a:r>
              <a:rPr lang="es-CL" spc="-10"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as;</a:t>
            </a:r>
            <a:r>
              <a:rPr lang="es-CL" spc="5" dirty="0">
                <a:solidFill>
                  <a:srgbClr val="000000"/>
                </a:solidFill>
                <a:latin typeface="Arial" panose="020B0604020202020204" pitchFamily="34" charset="0"/>
                <a:ea typeface="Times New Roman" panose="02020603050405020304" pitchFamily="18" charset="0"/>
              </a:rPr>
              <a:t> </a:t>
            </a:r>
            <a:r>
              <a:rPr lang="es-CL" u="sng" spc="-5" dirty="0">
                <a:solidFill>
                  <a:srgbClr val="000000"/>
                </a:solidFill>
                <a:latin typeface="Arial" panose="020B0604020202020204" pitchFamily="34" charset="0"/>
                <a:ea typeface="Times New Roman" panose="02020603050405020304" pitchFamily="18" charset="0"/>
              </a:rPr>
              <a:t>l</a:t>
            </a:r>
            <a:r>
              <a:rPr lang="es-CL" u="sng" dirty="0">
                <a:solidFill>
                  <a:srgbClr val="000000"/>
                </a:solidFill>
                <a:latin typeface="Arial" panose="020B0604020202020204" pitchFamily="34" charset="0"/>
                <a:ea typeface="Times New Roman" panose="02020603050405020304" pitchFamily="18" charset="0"/>
              </a:rPr>
              <a:t>as</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a</a:t>
            </a:r>
            <a:r>
              <a:rPr lang="es-CL" u="sng" spc="-5" dirty="0">
                <a:solidFill>
                  <a:srgbClr val="000000"/>
                </a:solidFill>
                <a:latin typeface="Arial" panose="020B0604020202020204" pitchFamily="34" charset="0"/>
                <a:ea typeface="Times New Roman" panose="02020603050405020304" pitchFamily="18" charset="0"/>
              </a:rPr>
              <a:t>n</a:t>
            </a:r>
            <a:r>
              <a:rPr lang="es-CL" u="sng" dirty="0">
                <a:solidFill>
                  <a:srgbClr val="000000"/>
                </a:solidFill>
                <a:latin typeface="Arial" panose="020B0604020202020204" pitchFamily="34" charset="0"/>
                <a:ea typeface="Times New Roman" panose="02020603050405020304" pitchFamily="18" charset="0"/>
              </a:rPr>
              <a:t>ecdóticas</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 hay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un elemento de</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hist</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ria que llama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ate</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ción;</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l</a:t>
            </a:r>
            <a:r>
              <a:rPr lang="es-CL" u="sng" spc="-5" dirty="0">
                <a:solidFill>
                  <a:srgbClr val="000000"/>
                </a:solidFill>
                <a:latin typeface="Arial" panose="020B0604020202020204" pitchFamily="34" charset="0"/>
                <a:ea typeface="Times New Roman" panose="02020603050405020304" pitchFamily="18" charset="0"/>
              </a:rPr>
              <a:t>o</a:t>
            </a:r>
            <a:r>
              <a:rPr lang="es-CL" u="sng" dirty="0">
                <a:solidFill>
                  <a:srgbClr val="000000"/>
                </a:solidFill>
                <a:latin typeface="Arial" panose="020B0604020202020204" pitchFamily="34" charset="0"/>
                <a:ea typeface="Times New Roman" panose="02020603050405020304" pitchFamily="18" charset="0"/>
              </a:rPr>
              <a:t>s de sor</a:t>
            </a:r>
            <a:r>
              <a:rPr lang="es-CL" u="sng" spc="-5" dirty="0">
                <a:solidFill>
                  <a:srgbClr val="000000"/>
                </a:solidFill>
                <a:latin typeface="Arial" panose="020B0604020202020204" pitchFamily="34" charset="0"/>
                <a:ea typeface="Times New Roman" panose="02020603050405020304" pitchFamily="18" charset="0"/>
              </a:rPr>
              <a:t>p</a:t>
            </a:r>
            <a:r>
              <a:rPr lang="es-CL" u="sng" dirty="0">
                <a:solidFill>
                  <a:srgbClr val="000000"/>
                </a:solidFill>
                <a:latin typeface="Arial" panose="020B0604020202020204" pitchFamily="34" charset="0"/>
                <a:ea typeface="Times New Roman" panose="02020603050405020304" pitchFamily="18" charset="0"/>
              </a:rPr>
              <a:t>r</a:t>
            </a:r>
            <a:r>
              <a:rPr lang="es-CL" u="sng" spc="-5" dirty="0">
                <a:solidFill>
                  <a:srgbClr val="000000"/>
                </a:solidFill>
                <a:latin typeface="Arial" panose="020B0604020202020204" pitchFamily="34" charset="0"/>
                <a:ea typeface="Times New Roman" panose="02020603050405020304" pitchFamily="18" charset="0"/>
              </a:rPr>
              <a:t>e</a:t>
            </a:r>
            <a:r>
              <a:rPr lang="es-CL" u="sng" dirty="0">
                <a:solidFill>
                  <a:srgbClr val="000000"/>
                </a:solidFill>
                <a:latin typeface="Arial" panose="020B0604020202020204" pitchFamily="34" charset="0"/>
                <a:ea typeface="Times New Roman" panose="02020603050405020304" pitchFamily="18" charset="0"/>
              </a:rPr>
              <a:t>sa, </a:t>
            </a:r>
            <a:r>
              <a:rPr lang="es-CL" dirty="0">
                <a:solidFill>
                  <a:srgbClr val="000000"/>
                </a:solidFill>
                <a:latin typeface="Arial" panose="020B0604020202020204" pitchFamily="34" charset="0"/>
                <a:ea typeface="Times New Roman" panose="02020603050405020304" pitchFamily="18" charset="0"/>
              </a:rPr>
              <a:t>cu</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ndo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h</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stor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 </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n giro</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dif</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nte</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al</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esp</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rado;</a:t>
            </a:r>
            <a:endParaRPr lang="es-CL" dirty="0">
              <a:solidFill>
                <a:srgbClr val="000000"/>
              </a:solidFill>
            </a:endParaRPr>
          </a:p>
        </p:txBody>
      </p:sp>
    </p:spTree>
    <p:extLst>
      <p:ext uri="{BB962C8B-B14F-4D97-AF65-F5344CB8AC3E}">
        <p14:creationId xmlns:p14="http://schemas.microsoft.com/office/powerpoint/2010/main" val="37830327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977" y="916255"/>
            <a:ext cx="8202706" cy="724437"/>
          </a:xfrm>
        </p:spPr>
        <p:txBody>
          <a:bodyPr>
            <a:normAutofit fontScale="90000"/>
          </a:bodyPr>
          <a:lstStyle/>
          <a:p>
            <a:r>
              <a:rPr lang="es-CL" b="1" dirty="0" smtClean="0">
                <a:solidFill>
                  <a:srgbClr val="00B050"/>
                </a:solidFill>
              </a:rPr>
              <a:t>PRIMER PÁRRAFO DE ENTRADA: Lead</a:t>
            </a:r>
            <a:r>
              <a:rPr lang="es-CL" b="1" dirty="0">
                <a:solidFill>
                  <a:srgbClr val="00B050"/>
                </a:solidFill>
              </a:rPr>
              <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657902" y="1278474"/>
            <a:ext cx="10820400" cy="4024125"/>
          </a:xfrm>
        </p:spPr>
        <p:txBody>
          <a:bodyPr>
            <a:noAutofit/>
          </a:bodyPr>
          <a:lstStyle/>
          <a:p>
            <a:r>
              <a:rPr lang="es-CL" sz="1600" dirty="0" smtClean="0"/>
              <a:t>Tras </a:t>
            </a:r>
            <a:r>
              <a:rPr lang="es-CL" sz="1600" dirty="0"/>
              <a:t>pasar cuatro días detenidos en el Regimiento de Policía Militar de Peñalolén, los generales (r) del </a:t>
            </a:r>
            <a:r>
              <a:rPr lang="es-CL" sz="1600" dirty="0" smtClean="0"/>
              <a:t>Ejército </a:t>
            </a:r>
            <a:r>
              <a:rPr lang="es-CL" sz="1600" dirty="0"/>
              <a:t>Santiago </a:t>
            </a:r>
            <a:r>
              <a:rPr lang="es-CL" sz="1600" dirty="0" smtClean="0"/>
              <a:t>Sinclair </a:t>
            </a:r>
            <a:r>
              <a:rPr lang="es-CL" sz="1600" dirty="0"/>
              <a:t>y Hugo Prado, y el coronel en servicio activo Marco Bustos </a:t>
            </a:r>
            <a:r>
              <a:rPr lang="es-CL" sz="1600" dirty="0" smtClean="0"/>
              <a:t>,procesados </a:t>
            </a:r>
            <a:r>
              <a:rPr lang="es-CL" sz="1600" dirty="0"/>
              <a:t>por el secuestro calificado de cinco </a:t>
            </a:r>
            <a:r>
              <a:rPr lang="es-CL" sz="1600" dirty="0" smtClean="0"/>
              <a:t>frentistas en 1987, </a:t>
            </a:r>
            <a:r>
              <a:rPr lang="es-CL" sz="1600" dirty="0"/>
              <a:t>recuperaron ayer su libertad, previo pago de una fianza de $200 mil cada uno.</a:t>
            </a:r>
          </a:p>
          <a:p>
            <a:endParaRPr lang="es-CL" sz="1600" dirty="0"/>
          </a:p>
          <a:p>
            <a:r>
              <a:rPr lang="es-CL" sz="1600" dirty="0"/>
              <a:t>Al leer este párrafo, </a:t>
            </a:r>
            <a:r>
              <a:rPr lang="es-CL" sz="1600" dirty="0" smtClean="0"/>
              <a:t>el lector  se entera  de modo inmediato de </a:t>
            </a:r>
            <a:r>
              <a:rPr lang="es-CL" sz="1600" dirty="0"/>
              <a:t>qué se trata la información. Puede que nos falten los detalles, pero lo esencial de la información está ahí, dado que están contestadas las 6 preguntas periodistas básicas:</a:t>
            </a:r>
          </a:p>
          <a:p>
            <a:r>
              <a:rPr lang="es-CL" sz="1600" dirty="0"/>
              <a:t>•	Qué: </a:t>
            </a:r>
          </a:p>
          <a:p>
            <a:r>
              <a:rPr lang="es-CL" sz="1600" dirty="0"/>
              <a:t>•	Quién: </a:t>
            </a:r>
          </a:p>
          <a:p>
            <a:r>
              <a:rPr lang="es-CL" sz="1600" dirty="0"/>
              <a:t>•	Cuándo: </a:t>
            </a:r>
          </a:p>
          <a:p>
            <a:r>
              <a:rPr lang="es-CL" sz="1600" dirty="0"/>
              <a:t>•	Dónde:</a:t>
            </a:r>
          </a:p>
          <a:p>
            <a:r>
              <a:rPr lang="es-CL" sz="1600" dirty="0"/>
              <a:t>•	Cómo:  </a:t>
            </a:r>
          </a:p>
          <a:p>
            <a:r>
              <a:rPr lang="es-CL" sz="1600" dirty="0"/>
              <a:t>•	Por qué: </a:t>
            </a:r>
          </a:p>
          <a:p>
            <a:r>
              <a:rPr lang="es-CL" sz="1600" dirty="0" smtClean="0"/>
              <a:t>Y </a:t>
            </a:r>
            <a:r>
              <a:rPr lang="es-CL" sz="1600" dirty="0"/>
              <a:t>puesto que el lector moderno se asemeja al hombre que tiene poco tiempo, los diarios tratan de ayudarle a que quede bien informado rápidamente. La forma más práctica de hacerlo es exponer los hechos principales de la noticia en el primer párrafo o lead.</a:t>
            </a:r>
          </a:p>
          <a:p>
            <a:endParaRPr lang="es-CL" sz="1600" dirty="0"/>
          </a:p>
        </p:txBody>
      </p:sp>
    </p:spTree>
    <p:extLst>
      <p:ext uri="{BB962C8B-B14F-4D97-AF65-F5344CB8AC3E}">
        <p14:creationId xmlns:p14="http://schemas.microsoft.com/office/powerpoint/2010/main" val="1349969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http://www.portaleducativo.net/biblioteca/loa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955" y="1055627"/>
            <a:ext cx="8699500" cy="5290581"/>
          </a:xfrm>
          <a:prstGeom prst="rect">
            <a:avLst/>
          </a:prstGeom>
          <a:noFill/>
          <a:ln>
            <a:noFill/>
          </a:ln>
        </p:spPr>
      </p:pic>
    </p:spTree>
    <p:extLst>
      <p:ext uri="{BB962C8B-B14F-4D97-AF65-F5344CB8AC3E}">
        <p14:creationId xmlns:p14="http://schemas.microsoft.com/office/powerpoint/2010/main" val="614246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52495" y="3125881"/>
            <a:ext cx="9451883" cy="1924050"/>
          </a:xfrm>
          <a:prstGeom prst="rect">
            <a:avLst/>
          </a:prstGeom>
        </p:spPr>
      </p:pic>
      <p:pic>
        <p:nvPicPr>
          <p:cNvPr id="7" name="Imagen 6"/>
          <p:cNvPicPr>
            <a:picLocks noChangeAspect="1"/>
          </p:cNvPicPr>
          <p:nvPr/>
        </p:nvPicPr>
        <p:blipFill>
          <a:blip r:embed="rId3"/>
          <a:stretch>
            <a:fillRect/>
          </a:stretch>
        </p:blipFill>
        <p:spPr>
          <a:xfrm>
            <a:off x="322729" y="157536"/>
            <a:ext cx="10111416" cy="2741258"/>
          </a:xfrm>
          <a:prstGeom prst="rect">
            <a:avLst/>
          </a:prstGeom>
        </p:spPr>
      </p:pic>
    </p:spTree>
    <p:extLst>
      <p:ext uri="{BB962C8B-B14F-4D97-AF65-F5344CB8AC3E}">
        <p14:creationId xmlns:p14="http://schemas.microsoft.com/office/powerpoint/2010/main" val="312043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3078" y="1521572"/>
            <a:ext cx="8848393" cy="4024313"/>
          </a:xfrm>
          <a:prstGeom prst="rect">
            <a:avLst/>
          </a:prstGeom>
        </p:spPr>
      </p:pic>
    </p:spTree>
    <p:extLst>
      <p:ext uri="{BB962C8B-B14F-4D97-AF65-F5344CB8AC3E}">
        <p14:creationId xmlns:p14="http://schemas.microsoft.com/office/powerpoint/2010/main" val="76202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764498" y="476673"/>
            <a:ext cx="10373194" cy="6054871"/>
          </a:xfrm>
          <a:prstGeom prst="rect">
            <a:avLst/>
          </a:prstGeom>
        </p:spPr>
      </p:pic>
      <p:sp>
        <p:nvSpPr>
          <p:cNvPr id="2" name="CuadroTexto 1"/>
          <p:cNvSpPr txBox="1"/>
          <p:nvPr/>
        </p:nvSpPr>
        <p:spPr>
          <a:xfrm>
            <a:off x="1086689" y="292007"/>
            <a:ext cx="5679760" cy="369332"/>
          </a:xfrm>
          <a:prstGeom prst="rect">
            <a:avLst/>
          </a:prstGeom>
          <a:solidFill>
            <a:srgbClr val="FFFF00"/>
          </a:solidFill>
        </p:spPr>
        <p:txBody>
          <a:bodyPr wrap="none" rtlCol="0">
            <a:spAutoFit/>
          </a:bodyPr>
          <a:lstStyle/>
          <a:p>
            <a:r>
              <a:rPr lang="es-CL" dirty="0"/>
              <a:t>CONSEJOS  PARA ELABORAR  LEADS CORRECTOS</a:t>
            </a:r>
          </a:p>
        </p:txBody>
      </p:sp>
    </p:spTree>
    <p:extLst>
      <p:ext uri="{BB962C8B-B14F-4D97-AF65-F5344CB8AC3E}">
        <p14:creationId xmlns:p14="http://schemas.microsoft.com/office/powerpoint/2010/main" val="397394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347514"/>
            <a:ext cx="9852212" cy="1293028"/>
          </a:xfrm>
        </p:spPr>
        <p:txBody>
          <a:bodyPr/>
          <a:lstStyle/>
          <a:p>
            <a:r>
              <a:rPr lang="es-CL" dirty="0">
                <a:solidFill>
                  <a:srgbClr val="00B050"/>
                </a:solidFill>
                <a:latin typeface="ConduitITC-Medium"/>
              </a:rPr>
              <a:t>Ideas preconcebidas y </a:t>
            </a:r>
            <a:r>
              <a:rPr lang="es-CL" dirty="0" smtClean="0">
                <a:solidFill>
                  <a:srgbClr val="00B050"/>
                </a:solidFill>
                <a:latin typeface="ConduitITC-Medium"/>
              </a:rPr>
              <a:t>erróneas</a:t>
            </a:r>
            <a:r>
              <a:rPr lang="es-CL" dirty="0" smtClean="0">
                <a:solidFill>
                  <a:srgbClr val="00B050"/>
                </a:solidFill>
                <a:latin typeface="ConduitITC-Light"/>
              </a:rPr>
              <a:t> </a:t>
            </a:r>
            <a:endParaRPr lang="es-CL" dirty="0">
              <a:solidFill>
                <a:srgbClr val="00B050"/>
              </a:solidFill>
            </a:endParaRPr>
          </a:p>
        </p:txBody>
      </p:sp>
      <p:sp>
        <p:nvSpPr>
          <p:cNvPr id="3" name="Rectángulo 2"/>
          <p:cNvSpPr/>
          <p:nvPr/>
        </p:nvSpPr>
        <p:spPr>
          <a:xfrm>
            <a:off x="833718" y="1640542"/>
            <a:ext cx="9601200" cy="3477875"/>
          </a:xfrm>
          <a:prstGeom prst="rect">
            <a:avLst/>
          </a:prstGeom>
        </p:spPr>
        <p:txBody>
          <a:bodyPr wrap="square">
            <a:spAutoFit/>
          </a:bodyPr>
          <a:lstStyle/>
          <a:p>
            <a:pPr algn="just"/>
            <a:r>
              <a:rPr lang="es-CL" sz="2000" dirty="0" smtClean="0">
                <a:latin typeface="ConduitITC-Light"/>
              </a:rPr>
              <a:t>No </a:t>
            </a:r>
            <a:r>
              <a:rPr lang="es-CL" sz="2000" dirty="0">
                <a:latin typeface="ConduitITC-Light"/>
              </a:rPr>
              <a:t>se debe olvidar que </a:t>
            </a:r>
            <a:r>
              <a:rPr lang="es-CL" sz="2000" dirty="0">
                <a:solidFill>
                  <a:srgbClr val="FF0000"/>
                </a:solidFill>
                <a:latin typeface="ConduitITC-Light"/>
              </a:rPr>
              <a:t>no es necesario incluir </a:t>
            </a:r>
            <a:r>
              <a:rPr lang="es-CL" sz="2000" dirty="0" smtClean="0">
                <a:solidFill>
                  <a:srgbClr val="FF0000"/>
                </a:solidFill>
                <a:latin typeface="ConduitITC-Light"/>
              </a:rPr>
              <a:t>en el </a:t>
            </a:r>
            <a:r>
              <a:rPr lang="es-CL" sz="2000" dirty="0">
                <a:solidFill>
                  <a:srgbClr val="FF0000"/>
                </a:solidFill>
                <a:latin typeface="ConduitITC-Light"/>
              </a:rPr>
              <a:t>primer párrafo, las cinco w tradicionales del periodismo anglosajón: </a:t>
            </a:r>
            <a:r>
              <a:rPr lang="es-CL" sz="2000" dirty="0" smtClean="0">
                <a:solidFill>
                  <a:srgbClr val="FF0000"/>
                </a:solidFill>
                <a:latin typeface="ConduitITC-Light"/>
              </a:rPr>
              <a:t>quién, qué</a:t>
            </a:r>
            <a:r>
              <a:rPr lang="es-CL" sz="2000" dirty="0">
                <a:solidFill>
                  <a:srgbClr val="FF0000"/>
                </a:solidFill>
                <a:latin typeface="ConduitITC-Light"/>
              </a:rPr>
              <a:t>, dónde, cuándo y por qué (o cómo</a:t>
            </a:r>
            <a:r>
              <a:rPr lang="es-CL" sz="2000" dirty="0" smtClean="0">
                <a:solidFill>
                  <a:srgbClr val="FF0000"/>
                </a:solidFill>
                <a:latin typeface="ConduitITC-Light"/>
              </a:rPr>
              <a:t>).</a:t>
            </a:r>
          </a:p>
          <a:p>
            <a:pPr algn="just"/>
            <a:endParaRPr lang="es-CL" sz="2000" dirty="0">
              <a:solidFill>
                <a:srgbClr val="FF0000"/>
              </a:solidFill>
              <a:latin typeface="ConduitITC-Light"/>
            </a:endParaRPr>
          </a:p>
          <a:p>
            <a:pPr algn="just"/>
            <a:endParaRPr lang="es-CL" sz="2000" dirty="0" smtClean="0">
              <a:solidFill>
                <a:srgbClr val="FF0000"/>
              </a:solidFill>
              <a:latin typeface="ConduitITC-Light"/>
            </a:endParaRPr>
          </a:p>
          <a:p>
            <a:pPr algn="just"/>
            <a:endParaRPr lang="es-CL" sz="2000" dirty="0">
              <a:solidFill>
                <a:srgbClr val="FF0000"/>
              </a:solidFill>
              <a:latin typeface="ConduitITC-Light"/>
            </a:endParaRPr>
          </a:p>
          <a:p>
            <a:pPr algn="just"/>
            <a:r>
              <a:rPr lang="es-CL" sz="2000" dirty="0">
                <a:latin typeface="ConduitITC-Light"/>
              </a:rPr>
              <a:t> </a:t>
            </a:r>
            <a:r>
              <a:rPr lang="es-CL" sz="2000" dirty="0" smtClean="0">
                <a:latin typeface="ConduitITC-Light"/>
              </a:rPr>
              <a:t>Al </a:t>
            </a:r>
            <a:r>
              <a:rPr lang="es-CL" sz="2000" dirty="0">
                <a:latin typeface="ConduitITC-Light"/>
              </a:rPr>
              <a:t>intentar concentrar todos esos datos en un brevísimo espacio se </a:t>
            </a:r>
            <a:r>
              <a:rPr lang="es-CL" sz="2000" dirty="0" smtClean="0">
                <a:latin typeface="ConduitITC-Light"/>
              </a:rPr>
              <a:t>llega a una complejidad que desalienta al </a:t>
            </a:r>
            <a:r>
              <a:rPr lang="es-CL" sz="2000" dirty="0">
                <a:latin typeface="ConduitITC-Light"/>
              </a:rPr>
              <a:t>lector. Además, lo importante no es tan sólo ofrecer respuesta a esas cinco preguntas, sino comprender que una de ellas será siempre, y según cuál sea la naturaleza de la información más importante que las demás. Pues bien, ésa es la que debe </a:t>
            </a:r>
            <a:r>
              <a:rPr lang="es-CL" sz="2000" dirty="0" smtClean="0">
                <a:latin typeface="ConduitITC-Light"/>
              </a:rPr>
              <a:t>no faltar en este párrafo.</a:t>
            </a:r>
            <a:endParaRPr lang="es-CL" sz="2000" dirty="0"/>
          </a:p>
        </p:txBody>
      </p:sp>
    </p:spTree>
    <p:extLst>
      <p:ext uri="{BB962C8B-B14F-4D97-AF65-F5344CB8AC3E}">
        <p14:creationId xmlns:p14="http://schemas.microsoft.com/office/powerpoint/2010/main" val="1752011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600" y="1151047"/>
            <a:ext cx="11836400" cy="5139869"/>
          </a:xfrm>
          <a:prstGeom prst="rect">
            <a:avLst/>
          </a:prstGeom>
        </p:spPr>
        <p:txBody>
          <a:bodyPr wrap="square">
            <a:spAutoFit/>
          </a:bodyPr>
          <a:lstStyle/>
          <a:p>
            <a:pPr algn="just"/>
            <a:r>
              <a:rPr lang="es-CL" sz="2400" dirty="0">
                <a:solidFill>
                  <a:srgbClr val="FF0000"/>
                </a:solidFill>
                <a:latin typeface="ConduitITC-Light"/>
              </a:rPr>
              <a:t>Ejemplos Prácticos del inicio de cada una de ellas</a:t>
            </a:r>
            <a:r>
              <a:rPr lang="es-CL" sz="2400" dirty="0" smtClean="0">
                <a:solidFill>
                  <a:srgbClr val="FF0000"/>
                </a:solidFill>
                <a:latin typeface="ConduitITC-Light"/>
              </a:rPr>
              <a:t>:</a:t>
            </a:r>
          </a:p>
          <a:p>
            <a:pPr algn="just"/>
            <a:endParaRPr lang="es-CL" sz="2400" dirty="0">
              <a:latin typeface="ConduitITC-Light"/>
            </a:endParaRPr>
          </a:p>
          <a:p>
            <a:pPr algn="just"/>
            <a:r>
              <a:rPr lang="es-CL" sz="2000" dirty="0">
                <a:solidFill>
                  <a:srgbClr val="FF0000"/>
                </a:solidFill>
                <a:latin typeface="ConduitITC-Light"/>
              </a:rPr>
              <a:t>Entrada quién: </a:t>
            </a:r>
            <a:r>
              <a:rPr lang="es-CL" sz="2000" dirty="0">
                <a:latin typeface="ConduitITC-Light"/>
              </a:rPr>
              <a:t>«Jesús Gil, quien ha fallecido hoy a los 71 años, fue el presidente más polémico de </a:t>
            </a:r>
            <a:r>
              <a:rPr lang="es-CL" sz="2000" dirty="0" smtClean="0">
                <a:latin typeface="ConduitITC-Light"/>
              </a:rPr>
              <a:t>la historia </a:t>
            </a:r>
            <a:r>
              <a:rPr lang="es-CL" sz="2000" dirty="0">
                <a:latin typeface="ConduitITC-Light"/>
              </a:rPr>
              <a:t>reciente del fútbol español».</a:t>
            </a:r>
          </a:p>
          <a:p>
            <a:pPr algn="just"/>
            <a:r>
              <a:rPr lang="es-CL" sz="2000" dirty="0">
                <a:solidFill>
                  <a:srgbClr val="FF0000"/>
                </a:solidFill>
                <a:latin typeface="ConduitITC-Light"/>
              </a:rPr>
              <a:t>Entrada qué</a:t>
            </a:r>
            <a:r>
              <a:rPr lang="es-CL" sz="2000" dirty="0">
                <a:latin typeface="ConduitITC-Light"/>
              </a:rPr>
              <a:t>: «El endeudamiento de las familias aumentó entre 2000 y 2004 a un ritmo doble del </a:t>
            </a:r>
            <a:r>
              <a:rPr lang="es-CL" sz="2000" dirty="0" smtClean="0">
                <a:latin typeface="ConduitITC-Light"/>
              </a:rPr>
              <a:t>de sus </a:t>
            </a:r>
            <a:r>
              <a:rPr lang="es-CL" sz="2000" dirty="0">
                <a:latin typeface="ConduitITC-Light"/>
              </a:rPr>
              <a:t>ingresos».</a:t>
            </a:r>
          </a:p>
          <a:p>
            <a:pPr algn="just"/>
            <a:r>
              <a:rPr lang="es-CL" sz="2000" dirty="0">
                <a:solidFill>
                  <a:srgbClr val="FF0000"/>
                </a:solidFill>
                <a:latin typeface="ConduitITC-Light"/>
              </a:rPr>
              <a:t>Entrada dónde: </a:t>
            </a:r>
            <a:r>
              <a:rPr lang="es-CL" sz="2000" dirty="0">
                <a:latin typeface="ConduitITC-Light"/>
              </a:rPr>
              <a:t>«El domicilio de la parlamentaria socialista María </a:t>
            </a:r>
            <a:r>
              <a:rPr lang="es-CL" sz="2000" dirty="0" err="1">
                <a:latin typeface="ConduitITC-Light"/>
              </a:rPr>
              <a:t>Asun</a:t>
            </a:r>
            <a:r>
              <a:rPr lang="es-CL" sz="2000" dirty="0">
                <a:latin typeface="ConduitITC-Light"/>
              </a:rPr>
              <a:t> </a:t>
            </a:r>
            <a:r>
              <a:rPr lang="es-CL" sz="2000" dirty="0" err="1">
                <a:latin typeface="ConduitITC-Light"/>
              </a:rPr>
              <a:t>Apesteguia</a:t>
            </a:r>
            <a:r>
              <a:rPr lang="es-CL" sz="2000" dirty="0">
                <a:latin typeface="ConduitITC-Light"/>
              </a:rPr>
              <a:t> fue atacado </a:t>
            </a:r>
            <a:r>
              <a:rPr lang="es-CL" sz="2000" dirty="0" smtClean="0">
                <a:latin typeface="ConduitITC-Light"/>
              </a:rPr>
              <a:t>la pasada </a:t>
            </a:r>
            <a:r>
              <a:rPr lang="es-CL" sz="2000" dirty="0">
                <a:latin typeface="ConduitITC-Light"/>
              </a:rPr>
              <a:t>noche con un artefacto incendiario, que ha causado algunos daños materiales en la </a:t>
            </a:r>
            <a:r>
              <a:rPr lang="es-CL" sz="2000" dirty="0" smtClean="0">
                <a:latin typeface="ConduitITC-Light"/>
              </a:rPr>
              <a:t>escalera de </a:t>
            </a:r>
            <a:r>
              <a:rPr lang="es-CL" sz="2000" dirty="0">
                <a:latin typeface="ConduitITC-Light"/>
              </a:rPr>
              <a:t>acceso».</a:t>
            </a:r>
          </a:p>
          <a:p>
            <a:pPr algn="just"/>
            <a:r>
              <a:rPr lang="es-CL" sz="2000" dirty="0">
                <a:solidFill>
                  <a:srgbClr val="FF0000"/>
                </a:solidFill>
                <a:latin typeface="ConduitITC-Light"/>
              </a:rPr>
              <a:t>Entrada cuándo</a:t>
            </a:r>
            <a:r>
              <a:rPr lang="es-CL" sz="2000" dirty="0">
                <a:latin typeface="ConduitITC-Light"/>
              </a:rPr>
              <a:t>: «La inminencia de la llegada del tifón </a:t>
            </a:r>
            <a:r>
              <a:rPr lang="es-CL" sz="2000" dirty="0" err="1">
                <a:latin typeface="ConduitITC-Light"/>
              </a:rPr>
              <a:t>Charlene</a:t>
            </a:r>
            <a:r>
              <a:rPr lang="es-CL" sz="2000" dirty="0">
                <a:latin typeface="ConduitITC-Light"/>
              </a:rPr>
              <a:t>, que debe llegar en menos de </a:t>
            </a:r>
            <a:r>
              <a:rPr lang="es-CL" sz="2000" dirty="0" smtClean="0">
                <a:latin typeface="ConduitITC-Light"/>
              </a:rPr>
              <a:t>48 horas</a:t>
            </a:r>
            <a:r>
              <a:rPr lang="es-CL" sz="2000" dirty="0">
                <a:latin typeface="ConduitITC-Light"/>
              </a:rPr>
              <a:t>, se podía apreciar ayer en la actividad frenética de los habitantes de las costas de </a:t>
            </a:r>
            <a:r>
              <a:rPr lang="es-CL" sz="2000" dirty="0" smtClean="0">
                <a:latin typeface="ConduitITC-Light"/>
              </a:rPr>
              <a:t>Mindanao, que </a:t>
            </a:r>
            <a:r>
              <a:rPr lang="es-CL" sz="2000" dirty="0">
                <a:latin typeface="ConduitITC-Light"/>
              </a:rPr>
              <a:t>reforzaban sus casas como podían para protegerlas de la enorme tormenta que avanza por </a:t>
            </a:r>
            <a:r>
              <a:rPr lang="es-CL" sz="2000" dirty="0" smtClean="0">
                <a:latin typeface="ConduitITC-Light"/>
              </a:rPr>
              <a:t>el Pacífico</a:t>
            </a:r>
            <a:r>
              <a:rPr lang="es-CL" sz="2000" dirty="0">
                <a:latin typeface="ConduitITC-Light"/>
              </a:rPr>
              <a:t>».</a:t>
            </a:r>
          </a:p>
          <a:p>
            <a:pPr algn="just"/>
            <a:r>
              <a:rPr lang="es-CL" sz="2000" dirty="0">
                <a:solidFill>
                  <a:srgbClr val="FF0000"/>
                </a:solidFill>
                <a:latin typeface="ConduitITC-Light"/>
              </a:rPr>
              <a:t>Entrada cómo: </a:t>
            </a:r>
            <a:r>
              <a:rPr lang="es-CL" sz="2000" dirty="0">
                <a:latin typeface="ConduitITC-Light"/>
              </a:rPr>
              <a:t>«Con una cuidada coreografía, incluido su aterrizaje en un portaaviones a bordo de </a:t>
            </a:r>
            <a:r>
              <a:rPr lang="es-CL" sz="2000" dirty="0" smtClean="0">
                <a:latin typeface="ConduitITC-Light"/>
              </a:rPr>
              <a:t>un avión </a:t>
            </a:r>
            <a:r>
              <a:rPr lang="es-CL" sz="2000" dirty="0">
                <a:latin typeface="ConduitITC-Light"/>
              </a:rPr>
              <a:t>de combate, George W. Bush anunció hoy triunfalmente el fin de las operaciones bélicas en</a:t>
            </a:r>
          </a:p>
          <a:p>
            <a:pPr algn="just"/>
            <a:r>
              <a:rPr lang="es-CL" sz="2000" dirty="0">
                <a:latin typeface="ConduitITC-Light"/>
              </a:rPr>
              <a:t>Irak».</a:t>
            </a:r>
            <a:endParaRPr lang="es-CL" sz="2000" dirty="0"/>
          </a:p>
        </p:txBody>
      </p:sp>
    </p:spTree>
    <p:extLst>
      <p:ext uri="{BB962C8B-B14F-4D97-AF65-F5344CB8AC3E}">
        <p14:creationId xmlns:p14="http://schemas.microsoft.com/office/powerpoint/2010/main" val="2959111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602" y="134951"/>
            <a:ext cx="11228696" cy="6575131"/>
          </a:xfrm>
        </p:spPr>
        <p:txBody>
          <a:bodyPr>
            <a:noAutofit/>
          </a:bodyPr>
          <a:lstStyle/>
          <a:p>
            <a:pPr marL="0" indent="0" algn="ctr">
              <a:buNone/>
            </a:pPr>
            <a:r>
              <a:rPr lang="es-CL" sz="2800" b="1" dirty="0" smtClean="0">
                <a:solidFill>
                  <a:srgbClr val="00B050"/>
                </a:solidFill>
              </a:rPr>
              <a:t> EJERCICIO</a:t>
            </a:r>
            <a:endParaRPr lang="es-CL" sz="2800" b="1" dirty="0">
              <a:solidFill>
                <a:srgbClr val="00B050"/>
              </a:solidFill>
            </a:endParaRPr>
          </a:p>
          <a:p>
            <a:r>
              <a:rPr lang="es-CL" sz="2000" dirty="0" smtClean="0"/>
              <a:t>Identifica  el epígrafe, título, bajada y lead. ( en este último señala que preguntas están presentes)</a:t>
            </a:r>
            <a:endParaRPr lang="es-CL" sz="2000" dirty="0"/>
          </a:p>
          <a:p>
            <a:r>
              <a:rPr lang="es-CL" sz="2000" b="1" dirty="0" smtClean="0">
                <a:solidFill>
                  <a:srgbClr val="00B050"/>
                </a:solidFill>
              </a:rPr>
              <a:t> </a:t>
            </a:r>
            <a:r>
              <a:rPr lang="es-CL" sz="1600" b="1" dirty="0" smtClean="0">
                <a:solidFill>
                  <a:srgbClr val="00B050"/>
                </a:solidFill>
              </a:rPr>
              <a:t>    NOTICIA 1                                                  </a:t>
            </a:r>
          </a:p>
          <a:p>
            <a:r>
              <a:rPr lang="es-CL" sz="1600" dirty="0" smtClean="0"/>
              <a:t>.Parlamentarios </a:t>
            </a:r>
            <a:r>
              <a:rPr lang="es-CL" sz="1600" dirty="0"/>
              <a:t>de la zona exigen mejor gestión del gobierno regional, pues reprochan la actual. </a:t>
            </a:r>
            <a:endParaRPr lang="es-CL" sz="1600" dirty="0" smtClean="0"/>
          </a:p>
          <a:p>
            <a:r>
              <a:rPr lang="es-CL" sz="1600" dirty="0"/>
              <a:t>Platas del FNDR debieron ser devueltas</a:t>
            </a:r>
          </a:p>
          <a:p>
            <a:r>
              <a:rPr lang="es-CL" sz="1600" dirty="0" smtClean="0"/>
              <a:t>Malestar </a:t>
            </a:r>
            <a:r>
              <a:rPr lang="es-CL" sz="1600" dirty="0"/>
              <a:t>existe entre parlamentarios oficialistas y de oposición debido a que el gobierno regional (Gore) del Maule no utilizó casi $4 mil millones, al no generar proyectos de inversión pública que son financiados a través del Fondo Nacional de Desarrollo Regional (FNDR</a:t>
            </a:r>
            <a:r>
              <a:rPr lang="es-CL" sz="1600" dirty="0" smtClean="0"/>
              <a:t>).</a:t>
            </a:r>
          </a:p>
          <a:p>
            <a:r>
              <a:rPr lang="es-CL" sz="1600" dirty="0"/>
              <a:t>Por falta de proyectos, Región del Maule deja de  invertir $4 mil millones </a:t>
            </a:r>
          </a:p>
          <a:p>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CL" sz="16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NOTICIA 2</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También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se remodelará la actual ruta costera, partiendo por la reparación de siete puentes a partir de marzo del 2009.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objeto de mejorar la conectividad en una zona de gran importancia para el turismo de la Quinta Región y de alto valor paisajístico, el Ministerio de Vivienda y Urbanismo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Minvu</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habilitará una nueva vía de conexión entre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y Concón, un tramo de poco más de 20 kilómetros cuyo costo se estima en $14 mil </a:t>
            </a: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millones.</a:t>
            </a:r>
          </a:p>
          <a:p>
            <a:pPr>
              <a:lnSpc>
                <a:spcPct val="100000"/>
              </a:lnSpc>
            </a:pP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Habilitarán una nueva ruta de conexión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 Concón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Descongestión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vial para zona turística:</a:t>
            </a:r>
          </a:p>
          <a:p>
            <a:pPr>
              <a:lnSpc>
                <a:spcPct val="170000"/>
              </a:lnSpc>
            </a:pPr>
            <a:endPar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70000"/>
              </a:lnSpc>
            </a:pPr>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a:solidFill>
                <a:srgbClr val="FF0000"/>
              </a:solidFill>
            </a:endParaRPr>
          </a:p>
          <a:p>
            <a:pPr marL="0" indent="0">
              <a:buNone/>
            </a:pPr>
            <a:r>
              <a:rPr lang="es-CL" sz="2000" dirty="0" smtClean="0"/>
              <a:t> </a:t>
            </a:r>
            <a:endParaRPr lang="es-CL" sz="2000" dirty="0"/>
          </a:p>
          <a:p>
            <a:endParaRPr lang="es-CL" sz="2000" dirty="0"/>
          </a:p>
        </p:txBody>
      </p:sp>
    </p:spTree>
    <p:extLst>
      <p:ext uri="{BB962C8B-B14F-4D97-AF65-F5344CB8AC3E}">
        <p14:creationId xmlns:p14="http://schemas.microsoft.com/office/powerpoint/2010/main" val="3062887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4576" y="716386"/>
            <a:ext cx="10820400" cy="5571016"/>
          </a:xfrm>
        </p:spPr>
        <p:txBody>
          <a:bodyPr>
            <a:noAutofit/>
          </a:bodyPr>
          <a:lstStyle/>
          <a:p>
            <a:pPr marL="0" indent="0" algn="ctr">
              <a:buNone/>
            </a:pPr>
            <a:r>
              <a:rPr lang="es-CL" sz="4400" b="1" dirty="0" smtClean="0">
                <a:solidFill>
                  <a:srgbClr val="7030A0"/>
                </a:solidFill>
              </a:rPr>
              <a:t>Cuerpo </a:t>
            </a:r>
            <a:r>
              <a:rPr lang="es-CL" sz="4400" b="1" dirty="0">
                <a:solidFill>
                  <a:srgbClr val="7030A0"/>
                </a:solidFill>
              </a:rPr>
              <a:t>de la noticia</a:t>
            </a:r>
          </a:p>
          <a:p>
            <a:r>
              <a:rPr lang="es-CL" sz="2000" dirty="0">
                <a:latin typeface="Bell MT" panose="02020503060305020303" pitchFamily="18" charset="0"/>
              </a:rPr>
              <a:t>Ya sabemos que el epígrafe , el título y la bajada tienen la función de </a:t>
            </a:r>
            <a:r>
              <a:rPr lang="es-CL" sz="2000" dirty="0">
                <a:solidFill>
                  <a:srgbClr val="00B050"/>
                </a:solidFill>
                <a:latin typeface="Bell MT" panose="02020503060305020303" pitchFamily="18" charset="0"/>
              </a:rPr>
              <a:t>llamar la atención del lector anunciando lo más importante de la noticia</a:t>
            </a:r>
            <a:r>
              <a:rPr lang="es-CL" sz="2000" dirty="0" smtClean="0">
                <a:solidFill>
                  <a:srgbClr val="00B050"/>
                </a:solidFill>
                <a:latin typeface="Bell MT" panose="02020503060305020303" pitchFamily="18" charset="0"/>
              </a:rPr>
              <a:t>.</a:t>
            </a:r>
          </a:p>
          <a:p>
            <a:r>
              <a:rPr lang="es-CL" sz="2000" dirty="0" smtClean="0">
                <a:latin typeface="Bell MT" panose="02020503060305020303" pitchFamily="18" charset="0"/>
              </a:rPr>
              <a:t> </a:t>
            </a:r>
            <a:r>
              <a:rPr lang="es-CL" sz="2000" dirty="0">
                <a:latin typeface="Bell MT" panose="02020503060305020303" pitchFamily="18" charset="0"/>
              </a:rPr>
              <a:t>Luego en el lead se ponen los datos esenciales de la información, para que el lector </a:t>
            </a:r>
            <a:r>
              <a:rPr lang="es-CL" sz="2000" dirty="0">
                <a:solidFill>
                  <a:srgbClr val="00B050"/>
                </a:solidFill>
                <a:latin typeface="Bell MT" panose="02020503060305020303" pitchFamily="18" charset="0"/>
              </a:rPr>
              <a:t>quede enterado de lo medular de la noticia. A</a:t>
            </a:r>
            <a:r>
              <a:rPr lang="es-CL" sz="2000" dirty="0">
                <a:latin typeface="Bell MT" panose="02020503060305020303" pitchFamily="18" charset="0"/>
              </a:rPr>
              <a:t>hora, hay que seguir redactando el resto de la noticia, es decir, el cuerpo de la información. </a:t>
            </a:r>
          </a:p>
          <a:p>
            <a:r>
              <a:rPr lang="es-CL" sz="2000" dirty="0">
                <a:latin typeface="Bell MT" panose="02020503060305020303" pitchFamily="18" charset="0"/>
              </a:rPr>
              <a:t> </a:t>
            </a:r>
          </a:p>
          <a:p>
            <a:r>
              <a:rPr lang="es-CL" sz="2000" dirty="0">
                <a:latin typeface="Bell MT" panose="02020503060305020303" pitchFamily="18" charset="0"/>
              </a:rPr>
              <a:t>El  cuerpo  del  texto  </a:t>
            </a:r>
            <a:r>
              <a:rPr lang="es-CL" sz="2000" dirty="0" smtClean="0">
                <a:latin typeface="Bell MT" panose="02020503060305020303" pitchFamily="18" charset="0"/>
              </a:rPr>
              <a:t>informativo </a:t>
            </a:r>
            <a:r>
              <a:rPr lang="es-CL" sz="2000" dirty="0">
                <a:latin typeface="Bell MT" panose="02020503060305020303" pitchFamily="18" charset="0"/>
              </a:rPr>
              <a:t>desarrollará  o nombrará otros elementos y datos que no han sido colocados en </a:t>
            </a:r>
            <a:r>
              <a:rPr lang="es-CL" sz="2000" dirty="0" smtClean="0">
                <a:latin typeface="Bell MT" panose="02020503060305020303" pitchFamily="18" charset="0"/>
              </a:rPr>
              <a:t>el lead. Estos se desarrollarán por orden de importancia , pasando de la información más relevante a los datos más secundarios El desarrollo es  de   </a:t>
            </a:r>
            <a:r>
              <a:rPr lang="es-CL" sz="2000" dirty="0">
                <a:latin typeface="Bell MT" panose="02020503060305020303" pitchFamily="18" charset="0"/>
              </a:rPr>
              <a:t>mayor  extensión  que  el lead, pues  en  él  </a:t>
            </a:r>
            <a:r>
              <a:rPr lang="es-CL" sz="2000" dirty="0">
                <a:solidFill>
                  <a:srgbClr val="00B050"/>
                </a:solidFill>
                <a:latin typeface="Bell MT" panose="02020503060305020303" pitchFamily="18" charset="0"/>
              </a:rPr>
              <a:t>se  incluirán  datos  de  ampliación, declaraciones, elementos de archivo, etc. </a:t>
            </a:r>
          </a:p>
          <a:p>
            <a:r>
              <a:rPr lang="es-CL" sz="3600" dirty="0" smtClean="0">
                <a:latin typeface="Bell MT" panose="02020503060305020303" pitchFamily="18" charset="0"/>
              </a:rPr>
              <a:t>    </a:t>
            </a:r>
            <a:r>
              <a:rPr lang="es-CL" sz="3600" b="1" dirty="0" smtClean="0">
                <a:solidFill>
                  <a:srgbClr val="C00000"/>
                </a:solidFill>
                <a:latin typeface="Bell MT" panose="02020503060305020303" pitchFamily="18" charset="0"/>
              </a:rPr>
              <a:t>El cuerpo posee una subestructura </a:t>
            </a:r>
            <a:r>
              <a:rPr lang="es-CL" sz="3600" b="1" dirty="0">
                <a:solidFill>
                  <a:srgbClr val="C00000"/>
                </a:solidFill>
                <a:latin typeface="Bell MT" panose="02020503060305020303" pitchFamily="18" charset="0"/>
              </a:rPr>
              <a:t>interna:</a:t>
            </a:r>
          </a:p>
          <a:p>
            <a:r>
              <a:rPr lang="es-CL" sz="2000" dirty="0" smtClean="0">
                <a:latin typeface="Bell MT" panose="02020503060305020303" pitchFamily="18" charset="0"/>
              </a:rPr>
              <a:t>a</a:t>
            </a:r>
            <a:r>
              <a:rPr lang="es-CL" sz="2000" dirty="0">
                <a:latin typeface="Bell MT" panose="02020503060305020303" pitchFamily="18" charset="0"/>
              </a:rPr>
              <a:t>.  </a:t>
            </a:r>
            <a:r>
              <a:rPr lang="es-CL" sz="2000" dirty="0" smtClean="0">
                <a:latin typeface="Bell MT" panose="02020503060305020303" pitchFamily="18" charset="0"/>
              </a:rPr>
              <a:t>  </a:t>
            </a:r>
            <a:r>
              <a:rPr lang="es-CL" sz="2000" dirty="0">
                <a:latin typeface="Bell MT" panose="02020503060305020303" pitchFamily="18" charset="0"/>
              </a:rPr>
              <a:t>El material informativo (la ampliación del </a:t>
            </a:r>
            <a:r>
              <a:rPr lang="es-CL" sz="2000" dirty="0" smtClean="0">
                <a:latin typeface="Bell MT" panose="02020503060305020303" pitchFamily="18" charset="0"/>
              </a:rPr>
              <a:t>lead).</a:t>
            </a:r>
            <a:endParaRPr lang="es-CL" sz="2000" dirty="0">
              <a:latin typeface="Bell MT" panose="02020503060305020303" pitchFamily="18" charset="0"/>
            </a:endParaRPr>
          </a:p>
          <a:p>
            <a:r>
              <a:rPr lang="es-CL" sz="2000" dirty="0">
                <a:latin typeface="Bell MT" panose="02020503060305020303" pitchFamily="18" charset="0"/>
              </a:rPr>
              <a:t> b.   El Material de contexto (</a:t>
            </a:r>
            <a:r>
              <a:rPr lang="es-CL" sz="2000" dirty="0" err="1">
                <a:latin typeface="Bell MT" panose="02020503060305020303" pitchFamily="18" charset="0"/>
              </a:rPr>
              <a:t>Background</a:t>
            </a:r>
            <a:r>
              <a:rPr lang="es-CL" sz="2000" dirty="0">
                <a:latin typeface="Bell MT" panose="02020503060305020303" pitchFamily="18" charset="0"/>
              </a:rPr>
              <a:t>)</a:t>
            </a:r>
          </a:p>
          <a:p>
            <a:r>
              <a:rPr lang="es-CL" sz="2000" dirty="0">
                <a:latin typeface="Bell MT" panose="02020503060305020303" pitchFamily="18" charset="0"/>
              </a:rPr>
              <a:t>c.  </a:t>
            </a:r>
            <a:r>
              <a:rPr lang="es-CL" sz="2000" dirty="0" smtClean="0">
                <a:latin typeface="Bell MT" panose="02020503060305020303" pitchFamily="18" charset="0"/>
              </a:rPr>
              <a:t>   </a:t>
            </a:r>
            <a:r>
              <a:rPr lang="es-CL" sz="2000" dirty="0">
                <a:latin typeface="Bell MT" panose="02020503060305020303" pitchFamily="18" charset="0"/>
              </a:rPr>
              <a:t>Los datos o material </a:t>
            </a:r>
            <a:r>
              <a:rPr lang="es-CL" sz="2000" dirty="0" smtClean="0">
                <a:latin typeface="Bell MT" panose="02020503060305020303" pitchFamily="18" charset="0"/>
              </a:rPr>
              <a:t>secundario</a:t>
            </a:r>
          </a:p>
          <a:p>
            <a:endParaRPr lang="es-CL" sz="2000" dirty="0">
              <a:latin typeface="Bell MT" panose="02020503060305020303" pitchFamily="18" charset="0"/>
            </a:endParaRPr>
          </a:p>
          <a:p>
            <a:endParaRPr lang="es-CL" sz="1600" dirty="0"/>
          </a:p>
        </p:txBody>
      </p:sp>
    </p:spTree>
    <p:extLst>
      <p:ext uri="{BB962C8B-B14F-4D97-AF65-F5344CB8AC3E}">
        <p14:creationId xmlns:p14="http://schemas.microsoft.com/office/powerpoint/2010/main" val="2104784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165" y="0"/>
            <a:ext cx="8610600" cy="1035424"/>
          </a:xfrm>
        </p:spPr>
        <p:txBody>
          <a:bodyPr/>
          <a:lstStyle/>
          <a:p>
            <a:r>
              <a:rPr lang="es-CL" dirty="0" smtClean="0"/>
              <a:t>CARACTERÍSTICAS  PRINCIPALES</a:t>
            </a:r>
            <a:endParaRPr lang="es-CL" dirty="0"/>
          </a:p>
        </p:txBody>
      </p:sp>
      <p:sp>
        <p:nvSpPr>
          <p:cNvPr id="3" name="Marcador de contenido 2"/>
          <p:cNvSpPr>
            <a:spLocks noGrp="1"/>
          </p:cNvSpPr>
          <p:nvPr>
            <p:ph idx="1"/>
          </p:nvPr>
        </p:nvSpPr>
        <p:spPr>
          <a:xfrm>
            <a:off x="684697" y="1192160"/>
            <a:ext cx="10820400" cy="4878594"/>
          </a:xfrm>
        </p:spPr>
        <p:txBody>
          <a:bodyPr>
            <a:noAutofit/>
          </a:bodyPr>
          <a:lstStyle/>
          <a:p>
            <a:r>
              <a:rPr lang="es-CL" sz="1800" dirty="0" smtClean="0">
                <a:latin typeface="Calibri" panose="020F0502020204030204" pitchFamily="34" charset="0"/>
              </a:rPr>
              <a:t>La noticia  hace </a:t>
            </a:r>
            <a:r>
              <a:rPr lang="es-CL" sz="1800" dirty="0">
                <a:latin typeface="Calibri" panose="020F0502020204030204" pitchFamily="34" charset="0"/>
              </a:rPr>
              <a:t>hincapié en las siguientes características o elementos de estilo que deben tenerse en cuenta a la hora de </a:t>
            </a:r>
            <a:r>
              <a:rPr lang="es-CL" sz="1800" dirty="0" smtClean="0">
                <a:latin typeface="Calibri" panose="020F0502020204030204" pitchFamily="34" charset="0"/>
              </a:rPr>
              <a:t>elaborarla: </a:t>
            </a:r>
            <a:r>
              <a:rPr lang="es-CL" sz="1800" dirty="0">
                <a:latin typeface="Calibri" panose="020F0502020204030204" pitchFamily="34" charset="0"/>
              </a:rPr>
              <a:t>la claridad, concisión, densidad, sencillez, la precisión y la brevedad.</a:t>
            </a:r>
          </a:p>
          <a:p>
            <a:r>
              <a:rPr lang="es-CL" sz="1800" dirty="0">
                <a:latin typeface="Calibri" panose="020F0502020204030204" pitchFamily="34" charset="0"/>
              </a:rPr>
              <a:t>La </a:t>
            </a:r>
            <a:r>
              <a:rPr lang="es-CL" sz="1800" b="1" i="1" dirty="0">
                <a:latin typeface="Calibri" panose="020F0502020204030204" pitchFamily="34" charset="0"/>
              </a:rPr>
              <a:t> </a:t>
            </a:r>
            <a:r>
              <a:rPr lang="es-CL" sz="1800" b="1" i="1" u="heavy" dirty="0">
                <a:latin typeface="Calibri" panose="020F0502020204030204" pitchFamily="34" charset="0"/>
              </a:rPr>
              <a:t>claridad </a:t>
            </a:r>
            <a:r>
              <a:rPr lang="es-CL" sz="1800" b="1" i="1" dirty="0">
                <a:latin typeface="Calibri" panose="020F0502020204030204" pitchFamily="34" charset="0"/>
              </a:rPr>
              <a:t> </a:t>
            </a:r>
            <a:r>
              <a:rPr lang="es-CL" sz="1800" dirty="0">
                <a:latin typeface="Calibri" panose="020F0502020204030204" pitchFamily="34" charset="0"/>
              </a:rPr>
              <a:t>es fundamental para la elaboración de un texto informativo. Se trata de, utilizar en forma correcta formas sintácticas y semánticas de manera tal de que el mensaje que se quiera presentar pueda ser comprendido. El lenguaje debe ser familiar, llano, sin caer en vulgarismos. “En el periódico se escribe para que nos entienda todo el mundo: el docto y el menos docto; el erudito y el no erudito, el especialista en la materia y el profano, el muy inteligente y el menos inteligente”, explica Martín Vivaldi.</a:t>
            </a:r>
          </a:p>
          <a:p>
            <a:r>
              <a:rPr lang="es-CL" sz="1800" dirty="0">
                <a:latin typeface="Calibri" panose="020F0502020204030204" pitchFamily="34" charset="0"/>
              </a:rPr>
              <a:t>La  </a:t>
            </a:r>
            <a:r>
              <a:rPr lang="es-CL" sz="1800" b="1" i="1" u="heavy" dirty="0">
                <a:latin typeface="Calibri" panose="020F0502020204030204" pitchFamily="34" charset="0"/>
              </a:rPr>
              <a:t>concisión</a:t>
            </a:r>
            <a:r>
              <a:rPr lang="es-CL" sz="1800" b="1" i="1" dirty="0">
                <a:latin typeface="Calibri" panose="020F0502020204030204" pitchFamily="34" charset="0"/>
              </a:rPr>
              <a:t> </a:t>
            </a:r>
            <a:r>
              <a:rPr lang="es-CL" sz="1800" dirty="0">
                <a:latin typeface="Calibri" panose="020F0502020204030204" pitchFamily="34" charset="0"/>
              </a:rPr>
              <a:t>significa utilizar las palabras justas e indispensables para expresar rápidamente lo que se quiere </a:t>
            </a:r>
            <a:r>
              <a:rPr lang="es-CL" sz="1800" dirty="0" smtClean="0">
                <a:latin typeface="Calibri" panose="020F0502020204030204" pitchFamily="34" charset="0"/>
              </a:rPr>
              <a:t>informar. Cada </a:t>
            </a:r>
            <a:r>
              <a:rPr lang="es-CL" sz="1800" dirty="0">
                <a:latin typeface="Calibri" panose="020F0502020204030204" pitchFamily="34" charset="0"/>
              </a:rPr>
              <a:t>frase y cada palabra tiene un alto peso informativo y de sentido.</a:t>
            </a:r>
          </a:p>
          <a:p>
            <a:r>
              <a:rPr lang="es-CL" sz="1800" dirty="0" smtClean="0">
                <a:latin typeface="Calibri" panose="020F0502020204030204" pitchFamily="34" charset="0"/>
              </a:rPr>
              <a:t>La </a:t>
            </a:r>
            <a:r>
              <a:rPr lang="es-CL" sz="1800" b="1" u="sng" dirty="0" smtClean="0">
                <a:latin typeface="Calibri" panose="020F0502020204030204" pitchFamily="34" charset="0"/>
              </a:rPr>
              <a:t>precisión</a:t>
            </a:r>
            <a:r>
              <a:rPr lang="es-CL" sz="1800" dirty="0" smtClean="0">
                <a:latin typeface="Calibri" panose="020F0502020204030204" pitchFamily="34" charset="0"/>
              </a:rPr>
              <a:t> : Ser  </a:t>
            </a:r>
            <a:r>
              <a:rPr lang="es-CL" sz="1800" dirty="0">
                <a:latin typeface="Calibri" panose="020F0502020204030204" pitchFamily="34" charset="0"/>
              </a:rPr>
              <a:t>preciso significa no obviar cosas, no dar hechos por sentado, utilizar el lenguaje exacto tanto para las palabras como para las </a:t>
            </a:r>
            <a:r>
              <a:rPr lang="es-CL" sz="1800" dirty="0" smtClean="0">
                <a:latin typeface="Calibri" panose="020F0502020204030204" pitchFamily="34" charset="0"/>
              </a:rPr>
              <a:t>frases</a:t>
            </a:r>
          </a:p>
          <a:p>
            <a:r>
              <a:rPr lang="es-CL" sz="1800" dirty="0" smtClean="0">
                <a:latin typeface="Calibri" panose="020F0502020204030204" pitchFamily="34" charset="0"/>
              </a:rPr>
              <a:t>La </a:t>
            </a:r>
            <a:r>
              <a:rPr lang="es-CL" sz="1800" b="1" u="sng" dirty="0">
                <a:latin typeface="Calibri" panose="020F0502020204030204" pitchFamily="34" charset="0"/>
              </a:rPr>
              <a:t>sencillez</a:t>
            </a:r>
            <a:r>
              <a:rPr lang="es-CL" sz="1800" dirty="0">
                <a:latin typeface="Calibri" panose="020F0502020204030204" pitchFamily="34" charset="0"/>
              </a:rPr>
              <a:t> está relacionada con el uso de ese lenguaje, la necesidad de usar lo menos posible tecnicismos o palabras </a:t>
            </a:r>
            <a:r>
              <a:rPr lang="es-CL" sz="1800" dirty="0" smtClean="0">
                <a:latin typeface="Calibri" panose="020F0502020204030204" pitchFamily="34" charset="0"/>
              </a:rPr>
              <a:t>muy complejas .</a:t>
            </a:r>
            <a:endParaRPr lang="es-CL" sz="1800" dirty="0">
              <a:latin typeface="Calibri" panose="020F0502020204030204" pitchFamily="34" charset="0"/>
            </a:endParaRPr>
          </a:p>
          <a:p>
            <a:r>
              <a:rPr lang="es-CL" sz="1800" dirty="0">
                <a:latin typeface="Calibri" panose="020F0502020204030204" pitchFamily="34" charset="0"/>
              </a:rPr>
              <a:t>La </a:t>
            </a:r>
            <a:r>
              <a:rPr lang="es-CL" sz="1800" b="1" i="1" dirty="0">
                <a:latin typeface="Calibri" panose="020F0502020204030204" pitchFamily="34" charset="0"/>
              </a:rPr>
              <a:t> </a:t>
            </a:r>
            <a:r>
              <a:rPr lang="es-CL" sz="1800" b="1" i="1" u="heavy" dirty="0">
                <a:latin typeface="Calibri" panose="020F0502020204030204" pitchFamily="34" charset="0"/>
              </a:rPr>
              <a:t>brevedad</a:t>
            </a:r>
            <a:r>
              <a:rPr lang="es-CL" sz="1800" b="1" i="1" dirty="0">
                <a:latin typeface="Calibri" panose="020F0502020204030204" pitchFamily="34" charset="0"/>
              </a:rPr>
              <a:t> </a:t>
            </a:r>
            <a:r>
              <a:rPr lang="es-CL" sz="1800" dirty="0">
                <a:latin typeface="Calibri" panose="020F0502020204030204" pitchFamily="34" charset="0"/>
              </a:rPr>
              <a:t>no está relacionada con la falta de datos </a:t>
            </a:r>
            <a:r>
              <a:rPr lang="es-CL" sz="1800" dirty="0" smtClean="0">
                <a:latin typeface="Calibri" panose="020F0502020204030204" pitchFamily="34" charset="0"/>
              </a:rPr>
              <a:t>,sino </a:t>
            </a:r>
            <a:r>
              <a:rPr lang="es-CL" sz="1800" dirty="0">
                <a:latin typeface="Calibri" panose="020F0502020204030204" pitchFamily="34" charset="0"/>
              </a:rPr>
              <a:t>con la extensión de </a:t>
            </a:r>
            <a:r>
              <a:rPr lang="es-CL" sz="1800" dirty="0" smtClean="0">
                <a:latin typeface="Calibri" panose="020F0502020204030204" pitchFamily="34" charset="0"/>
              </a:rPr>
              <a:t>las oraciones .  </a:t>
            </a:r>
            <a:r>
              <a:rPr lang="es-CL" sz="1800" dirty="0">
                <a:latin typeface="Calibri" panose="020F0502020204030204" pitchFamily="34" charset="0"/>
              </a:rPr>
              <a:t>Las  ideas  deben  expresarse  lo  menos  </a:t>
            </a:r>
            <a:r>
              <a:rPr lang="es-CL" sz="1800" dirty="0" smtClean="0">
                <a:latin typeface="Calibri" panose="020F0502020204030204" pitchFamily="34" charset="0"/>
              </a:rPr>
              <a:t>extensa  </a:t>
            </a:r>
            <a:r>
              <a:rPr lang="es-CL" sz="1800" dirty="0">
                <a:latin typeface="Calibri" panose="020F0502020204030204" pitchFamily="34" charset="0"/>
              </a:rPr>
              <a:t>posible  para  no  perturbar  el entendimiento. Esto tampoco significa que se use un estilo </a:t>
            </a:r>
            <a:r>
              <a:rPr lang="es-CL" sz="1800" dirty="0" smtClean="0">
                <a:latin typeface="Calibri" panose="020F0502020204030204" pitchFamily="34" charset="0"/>
              </a:rPr>
              <a:t>telegráfico, </a:t>
            </a:r>
            <a:r>
              <a:rPr lang="es-CL" sz="1800" dirty="0">
                <a:latin typeface="Calibri" panose="020F0502020204030204" pitchFamily="34" charset="0"/>
              </a:rPr>
              <a:t>sino que la decodificación del mensaje por parte del lector, sea una operación breve. Para esto se recomienda  que  el  sujeto  de  la  oración  esté  cerca  del  </a:t>
            </a:r>
            <a:r>
              <a:rPr lang="es-CL" sz="1800" dirty="0" smtClean="0">
                <a:latin typeface="Calibri" panose="020F0502020204030204" pitchFamily="34" charset="0"/>
              </a:rPr>
              <a:t>verbo.</a:t>
            </a:r>
            <a:endParaRPr lang="es-CL" sz="1800" dirty="0">
              <a:latin typeface="Calibri" panose="020F0502020204030204" pitchFamily="34" charset="0"/>
            </a:endParaRPr>
          </a:p>
          <a:p>
            <a:endParaRPr lang="es-CL" sz="1800" dirty="0">
              <a:latin typeface="Calibri" panose="020F0502020204030204" pitchFamily="34" charset="0"/>
            </a:endParaRPr>
          </a:p>
        </p:txBody>
      </p:sp>
    </p:spTree>
    <p:extLst>
      <p:ext uri="{BB962C8B-B14F-4D97-AF65-F5344CB8AC3E}">
        <p14:creationId xmlns:p14="http://schemas.microsoft.com/office/powerpoint/2010/main" val="61459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4766" y="262367"/>
            <a:ext cx="10998200" cy="6326691"/>
          </a:xfrm>
        </p:spPr>
        <p:txBody>
          <a:bodyPr>
            <a:noAutofit/>
          </a:bodyPr>
          <a:lstStyle/>
          <a:p>
            <a:pPr algn="just"/>
            <a:r>
              <a:rPr lang="es-CL" sz="2800" dirty="0" smtClean="0">
                <a:latin typeface="Adobe Caslon Pro" panose="0205050205050A020403" pitchFamily="18" charset="0"/>
              </a:rPr>
              <a:t>1. La </a:t>
            </a:r>
            <a:r>
              <a:rPr lang="es-CL" sz="2800" dirty="0">
                <a:latin typeface="Adobe Caslon Pro" panose="0205050205050A020403" pitchFamily="18" charset="0"/>
              </a:rPr>
              <a:t>ampliación del lead </a:t>
            </a:r>
            <a:r>
              <a:rPr lang="es-CL" sz="2800" dirty="0" smtClean="0">
                <a:latin typeface="Adobe Caslon Pro" panose="0205050205050A020403" pitchFamily="18" charset="0"/>
              </a:rPr>
              <a:t>: D</a:t>
            </a:r>
            <a:r>
              <a:rPr lang="es-CL" sz="2000" dirty="0" smtClean="0">
                <a:latin typeface="Adobe Caslon Pro" panose="0205050205050A020403" pitchFamily="18" charset="0"/>
              </a:rPr>
              <a:t>esarrollará </a:t>
            </a:r>
            <a:r>
              <a:rPr lang="es-CL" sz="2000" dirty="0">
                <a:latin typeface="Adobe Caslon Pro" panose="0205050205050A020403" pitchFamily="18" charset="0"/>
              </a:rPr>
              <a:t>los elementos señalados en </a:t>
            </a:r>
            <a:r>
              <a:rPr lang="es-CL" sz="2000" dirty="0" smtClean="0">
                <a:latin typeface="Adobe Caslon Pro" panose="0205050205050A020403" pitchFamily="18" charset="0"/>
              </a:rPr>
              <a:t>el lead y/o </a:t>
            </a:r>
            <a:r>
              <a:rPr lang="es-CL" sz="2000" dirty="0">
                <a:latin typeface="Adobe Caslon Pro" panose="0205050205050A020403" pitchFamily="18" charset="0"/>
              </a:rPr>
              <a:t>planteará otros elementos que no se hayan incluido en ella. </a:t>
            </a:r>
            <a:r>
              <a:rPr lang="es-CL" sz="2000" dirty="0" smtClean="0">
                <a:latin typeface="Adobe Caslon Pro" panose="0205050205050A020403" pitchFamily="18" charset="0"/>
              </a:rPr>
              <a:t>Generalmente, </a:t>
            </a:r>
            <a:r>
              <a:rPr lang="es-CL" sz="2000" dirty="0">
                <a:latin typeface="Adobe Caslon Pro" panose="0205050205050A020403" pitchFamily="18" charset="0"/>
              </a:rPr>
              <a:t>se utiliza para esto</a:t>
            </a:r>
            <a:r>
              <a:rPr lang="es-CL" sz="2000" b="1" dirty="0">
                <a:solidFill>
                  <a:srgbClr val="FF0000"/>
                </a:solidFill>
                <a:latin typeface="Adobe Caslon Pro" panose="0205050205050A020403" pitchFamily="18" charset="0"/>
              </a:rPr>
              <a:t> dos o tres párrafos. </a:t>
            </a:r>
            <a:r>
              <a:rPr lang="es-CL" sz="2000" dirty="0">
                <a:latin typeface="Adobe Caslon Pro" panose="0205050205050A020403" pitchFamily="18" charset="0"/>
              </a:rPr>
              <a:t>El primero de ellos es el que debe complementar </a:t>
            </a:r>
            <a:r>
              <a:rPr lang="es-CL" sz="2000" dirty="0" smtClean="0">
                <a:latin typeface="Adobe Caslon Pro" panose="0205050205050A020403" pitchFamily="18" charset="0"/>
              </a:rPr>
              <a:t>el lead ,pues </a:t>
            </a:r>
            <a:r>
              <a:rPr lang="es-CL" sz="2000" dirty="0">
                <a:latin typeface="Adobe Caslon Pro" panose="0205050205050A020403" pitchFamily="18" charset="0"/>
              </a:rPr>
              <a:t>lo que no se alcanzó a decir allí, se </a:t>
            </a:r>
            <a:r>
              <a:rPr lang="es-CL" sz="2000" dirty="0" smtClean="0">
                <a:latin typeface="Adobe Caslon Pro" panose="0205050205050A020403" pitchFamily="18" charset="0"/>
              </a:rPr>
              <a:t>incluirá </a:t>
            </a:r>
            <a:r>
              <a:rPr lang="es-CL" sz="2000" dirty="0">
                <a:latin typeface="Adobe Caslon Pro" panose="0205050205050A020403" pitchFamily="18" charset="0"/>
              </a:rPr>
              <a:t>en este primer párrafo del desarrollo (y sirve como complemento inmediato </a:t>
            </a:r>
            <a:r>
              <a:rPr lang="es-CL" sz="2000" dirty="0" smtClean="0">
                <a:latin typeface="Adobe Caslon Pro" panose="0205050205050A020403" pitchFamily="18" charset="0"/>
              </a:rPr>
              <a:t>del lead).</a:t>
            </a:r>
          </a:p>
          <a:p>
            <a:pPr algn="just"/>
            <a:endParaRPr lang="es-CL" sz="1800" dirty="0">
              <a:latin typeface="Adobe Caslon Pro" panose="0205050205050A020403" pitchFamily="18" charset="0"/>
            </a:endParaRPr>
          </a:p>
        </p:txBody>
      </p:sp>
      <p:sp>
        <p:nvSpPr>
          <p:cNvPr id="2" name="Rectángulo 1"/>
          <p:cNvSpPr/>
          <p:nvPr/>
        </p:nvSpPr>
        <p:spPr>
          <a:xfrm>
            <a:off x="2057400" y="1721713"/>
            <a:ext cx="6468035" cy="1723549"/>
          </a:xfrm>
          <a:prstGeom prst="rect">
            <a:avLst/>
          </a:prstGeom>
        </p:spPr>
        <p:txBody>
          <a:bodyPr wrap="square">
            <a:spAutoFit/>
          </a:bodyPr>
          <a:lstStyle/>
          <a:p>
            <a:r>
              <a:rPr lang="es-CL" sz="2400" b="1" dirty="0"/>
              <a:t> ¿ Qué iría en el segundo párrafo ?</a:t>
            </a:r>
          </a:p>
          <a:p>
            <a:pPr algn="just"/>
            <a:endParaRPr lang="es-CL" dirty="0"/>
          </a:p>
          <a:p>
            <a:pPr algn="just"/>
            <a:r>
              <a:rPr lang="es-CL" sz="1600" dirty="0"/>
              <a:t>Tras un lead de sumario, el segundo párrafo es casi tan importante, y casi tan difícil de escribir. Debe seguir dando información relevante, además de proporcionar una transición suave y lógica hacia el resto de la historia..</a:t>
            </a:r>
          </a:p>
        </p:txBody>
      </p:sp>
      <p:sp>
        <p:nvSpPr>
          <p:cNvPr id="4" name="Rectángulo 3"/>
          <p:cNvSpPr/>
          <p:nvPr/>
        </p:nvSpPr>
        <p:spPr>
          <a:xfrm>
            <a:off x="724274" y="3647555"/>
            <a:ext cx="10369550" cy="2031325"/>
          </a:xfrm>
          <a:prstGeom prst="rect">
            <a:avLst/>
          </a:prstGeom>
        </p:spPr>
        <p:txBody>
          <a:bodyPr wrap="square">
            <a:spAutoFit/>
          </a:bodyPr>
          <a:lstStyle/>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Una vez 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ra</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a:t>
            </a:r>
            <a:r>
              <a:rPr lang="es-CL" spc="-5" dirty="0">
                <a:latin typeface="Arial" panose="020B0604020202020204" pitchFamily="34" charset="0"/>
                <a:ea typeface="Times New Roman" panose="02020603050405020304" pitchFamily="18" charset="0"/>
                <a:cs typeface="Times New Roman" panose="02020603050405020304" pitchFamily="18" charset="0"/>
              </a:rPr>
              <a:t>g</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ebe 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not</a:t>
            </a:r>
            <a:r>
              <a:rPr lang="es-CL" spc="-5" dirty="0">
                <a:latin typeface="Arial" panose="020B0604020202020204" pitchFamily="34" charset="0"/>
                <a:ea typeface="Times New Roman" panose="02020603050405020304" pitchFamily="18" charset="0"/>
                <a:cs typeface="Times New Roman" panose="02020603050405020304" pitchFamily="18" charset="0"/>
              </a:rPr>
              <a:t>ic</a:t>
            </a:r>
            <a:r>
              <a:rPr lang="es-CL" dirty="0">
                <a:latin typeface="Arial" panose="020B0604020202020204" pitchFamily="34" charset="0"/>
                <a:ea typeface="Times New Roman" panose="02020603050405020304" pitchFamily="18" charset="0"/>
                <a:cs typeface="Times New Roman" panose="02020603050405020304" pitchFamily="18" charset="0"/>
              </a:rPr>
              <a:t>ia,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dan</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 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inf</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rm</a:t>
            </a:r>
            <a:r>
              <a:rPr lang="es-CL" spc="-5" dirty="0">
                <a:latin typeface="Arial" panose="020B0604020202020204" pitchFamily="34" charset="0"/>
                <a:ea typeface="Times New Roman" panose="02020603050405020304" pitchFamily="18" charset="0"/>
                <a:cs typeface="Times New Roman" panose="02020603050405020304" pitchFamily="18" charset="0"/>
              </a:rPr>
              <a:t>ac</a:t>
            </a:r>
            <a:r>
              <a:rPr lang="es-CL" dirty="0">
                <a:latin typeface="Arial" panose="020B0604020202020204" pitchFamily="34" charset="0"/>
                <a:ea typeface="Times New Roman" panose="02020603050405020304" pitchFamily="18" charset="0"/>
                <a:cs typeface="Times New Roman" panose="02020603050405020304" pitchFamily="18" charset="0"/>
              </a:rPr>
              <a:t>ión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bre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sum</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lead.</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pend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endo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 se dijo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entra</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segu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párrafo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drá :</a:t>
            </a:r>
          </a:p>
          <a:p>
            <a:pPr marL="514985" marR="193675" indent="-285750" algn="just">
              <a:buFont typeface="Arial" panose="020B0604020202020204" pitchFamily="34" charset="0"/>
              <a:buChar char="•"/>
            </a:pP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mpliar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 d</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ofr</a:t>
            </a:r>
            <a:r>
              <a:rPr lang="es-CL" b="1" spc="-5"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cido,</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explic</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a</a:t>
            </a:r>
            <a:r>
              <a:rPr lang="es-CL" b="1" spc="-5" dirty="0">
                <a:latin typeface="Arial" panose="020B0604020202020204" pitchFamily="34" charset="0"/>
                <a:ea typeface="Times New Roman" panose="02020603050405020304" pitchFamily="18" charset="0"/>
                <a:cs typeface="Times New Roman" panose="02020603050405020304" pitchFamily="18" charset="0"/>
              </a:rPr>
              <a:t>l</a:t>
            </a:r>
            <a:r>
              <a:rPr lang="es-CL" b="1" dirty="0">
                <a:latin typeface="Arial" panose="020B0604020202020204" pitchFamily="34" charset="0"/>
                <a:ea typeface="Times New Roman" panose="02020603050405020304" pitchFamily="18" charset="0"/>
                <a:cs typeface="Times New Roman" panose="02020603050405020304" pitchFamily="18" charset="0"/>
              </a:rPr>
              <a:t>g</a:t>
            </a:r>
            <a:r>
              <a:rPr lang="es-CL" b="1" spc="-5" dirty="0">
                <a:latin typeface="Arial" panose="020B0604020202020204" pitchFamily="34" charset="0"/>
                <a:ea typeface="Times New Roman" panose="02020603050405020304" pitchFamily="18" charset="0"/>
                <a:cs typeface="Times New Roman" panose="02020603050405020304" pitchFamily="18" charset="0"/>
              </a:rPr>
              <a:t>u</a:t>
            </a:r>
            <a:r>
              <a:rPr lang="es-CL" b="1" dirty="0">
                <a:latin typeface="Arial" panose="020B0604020202020204" pitchFamily="34" charset="0"/>
                <a:ea typeface="Times New Roman" panose="02020603050405020304" pitchFamily="18" charset="0"/>
                <a:cs typeface="Times New Roman" panose="02020603050405020304" pitchFamily="18" charset="0"/>
              </a:rPr>
              <a:t>na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preguntas</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bá</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icas (qué, quién,</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por qué...),</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atribuir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una</a:t>
            </a:r>
            <a:r>
              <a:rPr lang="es-CL" b="1" spc="5" dirty="0">
                <a:latin typeface="Arial" panose="020B0604020202020204" pitchFamily="34" charset="0"/>
                <a:ea typeface="Times New Roman" panose="02020603050405020304" pitchFamily="18" charset="0"/>
                <a:cs typeface="Times New Roman" panose="02020603050405020304" pitchFamily="18" charset="0"/>
              </a:rPr>
              <a:t> c</a:t>
            </a:r>
            <a:r>
              <a:rPr lang="es-CL" b="1" spc="-5" dirty="0">
                <a:latin typeface="Arial" panose="020B0604020202020204" pitchFamily="34" charset="0"/>
                <a:ea typeface="Times New Roman" panose="02020603050405020304" pitchFamily="18" charset="0"/>
                <a:cs typeface="Times New Roman" panose="02020603050405020304" pitchFamily="18" charset="0"/>
              </a:rPr>
              <a:t>i</a:t>
            </a:r>
            <a:r>
              <a:rPr lang="es-CL" b="1" dirty="0">
                <a:latin typeface="Arial" panose="020B0604020202020204" pitchFamily="34" charset="0"/>
                <a:ea typeface="Times New Roman" panose="02020603050405020304" pitchFamily="18" charset="0"/>
                <a:cs typeface="Times New Roman" panose="02020603050405020304" pitchFamily="18" charset="0"/>
              </a:rPr>
              <a:t>ta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que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el</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periodi</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ta co</a:t>
            </a:r>
            <a:r>
              <a:rPr lang="es-CL" b="1" spc="-5" dirty="0">
                <a:latin typeface="Arial" panose="020B0604020202020204" pitchFamily="34" charset="0"/>
                <a:ea typeface="Times New Roman" panose="02020603050405020304" pitchFamily="18" charset="0"/>
                <a:cs typeface="Times New Roman" panose="02020603050405020304" pitchFamily="18" charset="0"/>
              </a:rPr>
              <a:t>n</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ere </a:t>
            </a:r>
            <a:r>
              <a:rPr lang="es-CL" b="1" spc="-5" dirty="0">
                <a:latin typeface="Arial" panose="020B0604020202020204" pitchFamily="34" charset="0"/>
                <a:ea typeface="Times New Roman" panose="02020603050405020304" pitchFamily="18" charset="0"/>
                <a:cs typeface="Times New Roman" panose="02020603050405020304" pitchFamily="18" charset="0"/>
              </a:rPr>
              <a:t>má</a:t>
            </a:r>
            <a:r>
              <a:rPr lang="es-CL" b="1" dirty="0">
                <a:latin typeface="Arial" panose="020B0604020202020204" pitchFamily="34" charset="0"/>
                <a:ea typeface="Times New Roman" panose="02020603050405020304" pitchFamily="18" charset="0"/>
                <a:cs typeface="Times New Roman" panose="02020603050405020304" pitchFamily="18" charset="0"/>
              </a:rPr>
              <a:t>s relev</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nte.</a:t>
            </a:r>
          </a:p>
        </p:txBody>
      </p:sp>
      <p:sp>
        <p:nvSpPr>
          <p:cNvPr id="5" name="Rectángulo 4"/>
          <p:cNvSpPr/>
          <p:nvPr/>
        </p:nvSpPr>
        <p:spPr>
          <a:xfrm>
            <a:off x="724274" y="5934670"/>
            <a:ext cx="9955306" cy="923330"/>
          </a:xfrm>
          <a:prstGeom prst="rect">
            <a:avLst/>
          </a:prstGeom>
        </p:spPr>
        <p:txBody>
          <a:bodyPr wrap="square">
            <a:spAutoFit/>
          </a:bodyPr>
          <a:lstStyle/>
          <a:p>
            <a:pPr marL="229235" marR="193675" algn="just"/>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probl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 surge cu</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cide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diferente,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gún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etalle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rio que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biera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más</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abajo</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lector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conf</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nde y pierde el hi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 de la notic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198323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8528" y="1146081"/>
            <a:ext cx="10112189" cy="3705225"/>
          </a:xfrm>
          <a:prstGeom prst="rect">
            <a:avLst/>
          </a:prstGeom>
        </p:spPr>
      </p:pic>
    </p:spTree>
    <p:extLst>
      <p:ext uri="{BB962C8B-B14F-4D97-AF65-F5344CB8AC3E}">
        <p14:creationId xmlns:p14="http://schemas.microsoft.com/office/powerpoint/2010/main" val="339516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2038" y="1362391"/>
            <a:ext cx="9958982" cy="1981688"/>
          </a:xfrm>
          <a:prstGeom prst="rect">
            <a:avLst/>
          </a:prstGeom>
        </p:spPr>
      </p:pic>
      <p:pic>
        <p:nvPicPr>
          <p:cNvPr id="3" name="Imagen 2"/>
          <p:cNvPicPr>
            <a:picLocks noChangeAspect="1"/>
          </p:cNvPicPr>
          <p:nvPr/>
        </p:nvPicPr>
        <p:blipFill>
          <a:blip r:embed="rId3"/>
          <a:stretch>
            <a:fillRect/>
          </a:stretch>
        </p:blipFill>
        <p:spPr>
          <a:xfrm>
            <a:off x="1236093" y="3515121"/>
            <a:ext cx="9704927" cy="1333828"/>
          </a:xfrm>
          <a:prstGeom prst="rect">
            <a:avLst/>
          </a:prstGeom>
        </p:spPr>
      </p:pic>
    </p:spTree>
    <p:extLst>
      <p:ext uri="{BB962C8B-B14F-4D97-AF65-F5344CB8AC3E}">
        <p14:creationId xmlns:p14="http://schemas.microsoft.com/office/powerpoint/2010/main" val="101828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9287" y="1394291"/>
            <a:ext cx="8274984" cy="3997980"/>
          </a:xfrm>
          <a:prstGeom prst="rect">
            <a:avLst/>
          </a:prstGeom>
        </p:spPr>
      </p:pic>
    </p:spTree>
    <p:extLst>
      <p:ext uri="{BB962C8B-B14F-4D97-AF65-F5344CB8AC3E}">
        <p14:creationId xmlns:p14="http://schemas.microsoft.com/office/powerpoint/2010/main" val="272450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2835" y="707673"/>
            <a:ext cx="10314660" cy="5827598"/>
          </a:xfrm>
          <a:prstGeom prst="rect">
            <a:avLst/>
          </a:prstGeom>
        </p:spPr>
      </p:pic>
    </p:spTree>
    <p:extLst>
      <p:ext uri="{BB962C8B-B14F-4D97-AF65-F5344CB8AC3E}">
        <p14:creationId xmlns:p14="http://schemas.microsoft.com/office/powerpoint/2010/main" val="1948075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2012" y="1468419"/>
            <a:ext cx="10820400" cy="4024125"/>
          </a:xfrm>
        </p:spPr>
        <p:txBody>
          <a:bodyPr>
            <a:normAutofit fontScale="92500" lnSpcReduction="20000"/>
          </a:bodyPr>
          <a:lstStyle/>
          <a:p>
            <a:pPr algn="just"/>
            <a:r>
              <a:rPr lang="es-CL" sz="3600" b="1" dirty="0">
                <a:latin typeface="Adobe Caslon Pro" panose="0205050205050A020403" pitchFamily="18" charset="0"/>
              </a:rPr>
              <a:t>2.El material de contexto o </a:t>
            </a:r>
            <a:r>
              <a:rPr lang="es-CL" sz="3600" b="1" dirty="0" err="1">
                <a:latin typeface="Adobe Caslon Pro" panose="0205050205050A020403" pitchFamily="18" charset="0"/>
              </a:rPr>
              <a:t>background</a:t>
            </a:r>
            <a:r>
              <a:rPr lang="es-CL" sz="2400" dirty="0">
                <a:latin typeface="Adobe Caslon Pro" panose="0205050205050A020403" pitchFamily="18" charset="0"/>
              </a:rPr>
              <a:t>, servirá para dar un contexto en el que la noticia está situada. Se trata de datos que ayudan a situar al lector en un contexto más general, para lograr una mayor comprensión de la información que está leyendo. </a:t>
            </a:r>
            <a:endParaRPr lang="es-CL" sz="2400" dirty="0">
              <a:latin typeface="Adobe Caslon Pro" panose="0205050205050A020403" pitchFamily="18" charset="0"/>
              <a:ea typeface="Times New Roman" panose="02020603050405020304" pitchFamily="18" charset="0"/>
            </a:endParaRPr>
          </a:p>
          <a:p>
            <a:pPr algn="just"/>
            <a:r>
              <a:rPr lang="es-CL" sz="2400" dirty="0">
                <a:latin typeface="Adobe Caslon Pro" panose="0205050205050A020403" pitchFamily="18" charset="0"/>
                <a:ea typeface="Times New Roman" panose="02020603050405020304" pitchFamily="18" charset="0"/>
              </a:rPr>
              <a:t>La contextualización suele ser de dos tipos: </a:t>
            </a:r>
            <a:r>
              <a:rPr lang="es-CL" sz="2400" dirty="0">
                <a:solidFill>
                  <a:srgbClr val="FF0000"/>
                </a:solidFill>
                <a:latin typeface="Adobe Caslon Pro" panose="0205050205050A020403" pitchFamily="18" charset="0"/>
                <a:ea typeface="Times New Roman" panose="02020603050405020304" pitchFamily="18" charset="0"/>
              </a:rPr>
              <a:t>diacrónica </a:t>
            </a:r>
            <a:r>
              <a:rPr lang="es-CL" sz="2400" dirty="0">
                <a:latin typeface="Adobe Caslon Pro" panose="0205050205050A020403" pitchFamily="18" charset="0"/>
                <a:ea typeface="Times New Roman" panose="02020603050405020304" pitchFamily="18" charset="0"/>
              </a:rPr>
              <a:t>(explica la sucesión de hechos anteriores a la noticia, relacionados con ella)  </a:t>
            </a:r>
            <a:r>
              <a:rPr lang="es-CL" sz="2400" dirty="0">
                <a:solidFill>
                  <a:srgbClr val="FF0000"/>
                </a:solidFill>
                <a:latin typeface="Adobe Caslon Pro" panose="0205050205050A020403" pitchFamily="18" charset="0"/>
                <a:ea typeface="Times New Roman" panose="02020603050405020304" pitchFamily="18" charset="0"/>
              </a:rPr>
              <a:t>sincrónica</a:t>
            </a:r>
            <a:r>
              <a:rPr lang="es-CL" sz="2400" dirty="0">
                <a:latin typeface="Adobe Caslon Pro" panose="0205050205050A020403" pitchFamily="18" charset="0"/>
                <a:ea typeface="Times New Roman" panose="02020603050405020304" pitchFamily="18" charset="0"/>
              </a:rPr>
              <a:t> (explica las circunstancias geográficas, políticas, sociales, etc., en las que se produce la noticia). Una noticia puede contener varias contextualizaciones. En síntesis pueden ir:</a:t>
            </a:r>
          </a:p>
          <a:p>
            <a:pPr lvl="0"/>
            <a:r>
              <a:rPr lang="es-CL" sz="2400" dirty="0">
                <a:latin typeface="Adobe Caslon Pro" panose="0205050205050A020403" pitchFamily="18" charset="0"/>
                <a:ea typeface="Times New Roman" panose="02020603050405020304" pitchFamily="18" charset="0"/>
                <a:cs typeface="Adobe Arabic" panose="02040503050201020203" pitchFamily="18" charset="-78"/>
              </a:rPr>
              <a:t>.</a:t>
            </a:r>
            <a:r>
              <a:rPr lang="es-CL" sz="2400" dirty="0">
                <a:solidFill>
                  <a:prstClr val="black"/>
                </a:solidFill>
                <a:latin typeface="Adobe Caslon Pro" panose="0205050205050A020403" pitchFamily="18" charset="0"/>
              </a:rPr>
              <a:t>-Datos biográficos más destacados del protagonista/as</a:t>
            </a:r>
          </a:p>
          <a:p>
            <a:pPr lvl="0"/>
            <a:r>
              <a:rPr lang="es-CL" sz="2400" dirty="0">
                <a:solidFill>
                  <a:prstClr val="black"/>
                </a:solidFill>
                <a:latin typeface="Adobe Caslon Pro" panose="0205050205050A020403" pitchFamily="18" charset="0"/>
              </a:rPr>
              <a:t> -Antecedentes del hecho.</a:t>
            </a:r>
          </a:p>
          <a:p>
            <a:pPr lvl="0"/>
            <a:r>
              <a:rPr lang="es-CL" sz="2400" dirty="0">
                <a:solidFill>
                  <a:prstClr val="black"/>
                </a:solidFill>
                <a:latin typeface="Adobe Caslon Pro" panose="0205050205050A020403" pitchFamily="18" charset="0"/>
              </a:rPr>
              <a:t> -Acontecimientos análogos ocurridos con anterioridad.</a:t>
            </a:r>
          </a:p>
          <a:p>
            <a:pPr lvl="0"/>
            <a:r>
              <a:rPr lang="es-CL" sz="2400" dirty="0">
                <a:solidFill>
                  <a:prstClr val="black"/>
                </a:solidFill>
                <a:latin typeface="Adobe Caslon Pro" panose="0205050205050A020403" pitchFamily="18" charset="0"/>
              </a:rPr>
              <a:t> -Consecuencias ,historia, etc</a:t>
            </a:r>
            <a:r>
              <a:rPr lang="es-CL" sz="2400" dirty="0" smtClean="0">
                <a:solidFill>
                  <a:prstClr val="black"/>
                </a:solidFill>
                <a:latin typeface="Adobe Caslon Pro" panose="0205050205050A020403" pitchFamily="18" charset="0"/>
              </a:rPr>
              <a:t>.</a:t>
            </a:r>
            <a:endParaRPr lang="es-CL" sz="2400" dirty="0">
              <a:solidFill>
                <a:prstClr val="black"/>
              </a:solidFill>
              <a:latin typeface="Adobe Caslon Pro" panose="0205050205050A020403" pitchFamily="18" charset="0"/>
            </a:endParaRPr>
          </a:p>
        </p:txBody>
      </p:sp>
    </p:spTree>
    <p:extLst>
      <p:ext uri="{BB962C8B-B14F-4D97-AF65-F5344CB8AC3E}">
        <p14:creationId xmlns:p14="http://schemas.microsoft.com/office/powerpoint/2010/main" val="1468854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4059" y="1210506"/>
            <a:ext cx="9514125" cy="2002471"/>
          </a:xfrm>
          <a:prstGeom prst="rect">
            <a:avLst/>
          </a:prstGeom>
        </p:spPr>
        <p:txBody>
          <a:bodyPr wrap="square">
            <a:spAutoFit/>
          </a:bodyPr>
          <a:lstStyle/>
          <a:p>
            <a:pPr marL="229235" marR="3592195" algn="just">
              <a:lnSpc>
                <a:spcPct val="107000"/>
              </a:lnSpc>
            </a:pP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3.El </a:t>
            </a: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último </a:t>
            </a: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párrafo</a:t>
            </a:r>
            <a:endParaRPr lang="es-CL" sz="28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2000" dirty="0">
                <a:latin typeface="Arial" panose="020B0604020202020204" pitchFamily="34" charset="0"/>
                <a:ea typeface="Times New Roman" panose="02020603050405020304" pitchFamily="18" charset="0"/>
                <a:cs typeface="Times New Roman" panose="02020603050405020304" pitchFamily="18" charset="0"/>
              </a:rPr>
              <a:t>Puesto que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último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párrafo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con </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os</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b</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lidad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leído,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pe</a:t>
            </a:r>
            <a:r>
              <a:rPr lang="es-CL" sz="2000" dirty="0">
                <a:latin typeface="Arial" panose="020B0604020202020204" pitchFamily="34" charset="0"/>
                <a:ea typeface="Times New Roman" panose="02020603050405020304" pitchFamily="18" charset="0"/>
                <a:cs typeface="Times New Roman" panose="02020603050405020304" pitchFamily="18" charset="0"/>
              </a:rPr>
              <a:t>riod</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sta sólo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be pres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ntar en </a:t>
            </a:r>
            <a:r>
              <a:rPr lang="es-CL" sz="2000" spc="-5" dirty="0">
                <a:latin typeface="Arial" panose="020B0604020202020204" pitchFamily="34" charset="0"/>
                <a:ea typeface="Times New Roman" panose="02020603050405020304" pitchFamily="18" charset="0"/>
                <a:cs typeface="Times New Roman" panose="02020603050405020304" pitchFamily="18" charset="0"/>
              </a:rPr>
              <a:t>é</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los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detal</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es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a:t>
            </a:r>
            <a:r>
              <a:rPr lang="es-CL" sz="2000" spc="-5" dirty="0">
                <a:latin typeface="Arial" panose="020B0604020202020204" pitchFamily="34" charset="0"/>
                <a:ea typeface="Times New Roman" panose="02020603050405020304" pitchFamily="18" charset="0"/>
                <a:cs typeface="Times New Roman" panose="02020603050405020304" pitchFamily="18" charset="0"/>
              </a:rPr>
              <a:t>le</a:t>
            </a:r>
            <a:r>
              <a:rPr lang="es-CL" sz="2000" dirty="0">
                <a:latin typeface="Arial" panose="020B0604020202020204" pitchFamily="34" charset="0"/>
                <a:ea typeface="Times New Roman" panose="02020603050405020304" pitchFamily="18" charset="0"/>
                <a:cs typeface="Times New Roman" panose="02020603050405020304" pitchFamily="18" charset="0"/>
              </a:rPr>
              <a:t>vantes de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notic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Record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 también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q</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caso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16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nec</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id</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editor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primirá</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a:t>
            </a:r>
            <a:r>
              <a:rPr lang="es-CL" sz="2000" spc="-5" dirty="0">
                <a:latin typeface="Arial" panose="020B0604020202020204" pitchFamily="34" charset="0"/>
                <a:ea typeface="Times New Roman" panose="02020603050405020304" pitchFamily="18" charset="0"/>
                <a:cs typeface="Times New Roman" panose="02020603050405020304" pitchFamily="18" charset="0"/>
              </a:rPr>
              <a:t>á</a:t>
            </a:r>
            <a:r>
              <a:rPr lang="es-CL" sz="2000" dirty="0">
                <a:latin typeface="Arial" panose="020B0604020202020204" pitchFamily="34" charset="0"/>
                <a:ea typeface="Times New Roman" panose="02020603050405020304" pitchFamily="18" charset="0"/>
                <a:cs typeface="Times New Roman" panose="02020603050405020304" pitchFamily="18" charset="0"/>
              </a:rPr>
              <a:t>rraf</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z</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nd</a:t>
            </a:r>
            <a:r>
              <a:rPr lang="es-CL" sz="2000" dirty="0">
                <a:latin typeface="Arial" panose="020B0604020202020204" pitchFamily="34" charset="0"/>
                <a:ea typeface="Times New Roman" panose="02020603050405020304" pitchFamily="18" charset="0"/>
                <a:cs typeface="Times New Roman" panose="02020603050405020304" pitchFamily="18" charset="0"/>
              </a:rPr>
              <a:t>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final.</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062318" y="3791200"/>
            <a:ext cx="9511625" cy="2079415"/>
          </a:xfrm>
          <a:prstGeom prst="rect">
            <a:avLst/>
          </a:prstGeom>
        </p:spPr>
        <p:txBody>
          <a:bodyPr wrap="square">
            <a:spAutoFit/>
          </a:bodyPr>
          <a:lstStyle/>
          <a:p>
            <a:pPr marL="229235" marR="4098290" algn="just">
              <a:lnSpc>
                <a:spcPct val="107000"/>
              </a:lnSpc>
            </a:pP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El remate circular</a:t>
            </a:r>
            <a:endParaRPr lang="es-CL" sz="28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s-CL" dirty="0">
                <a:latin typeface="Arial" panose="020B0604020202020204" pitchFamily="34" charset="0"/>
                <a:ea typeface="Times New Roman" panose="02020603050405020304" pitchFamily="18" charset="0"/>
              </a:rPr>
              <a:t>En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l</a:t>
            </a:r>
            <a:r>
              <a:rPr lang="es-CL" dirty="0">
                <a:latin typeface="Arial" panose="020B0604020202020204" pitchFamily="34" charset="0"/>
                <a:ea typeface="Times New Roman" panose="02020603050405020304" pitchFamily="18" charset="0"/>
              </a:rPr>
              <a:t>gun</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medi</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se</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r</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s</a:t>
            </a:r>
            <a:r>
              <a:rPr lang="es-CL" u="sng" spc="-5" dirty="0">
                <a:latin typeface="Arial" panose="020B0604020202020204" pitchFamily="34" charset="0"/>
                <a:ea typeface="Times New Roman" panose="02020603050405020304" pitchFamily="18" charset="0"/>
              </a:rPr>
              <a:t>p</a:t>
            </a:r>
            <a:r>
              <a:rPr lang="es-CL" u="sng" dirty="0">
                <a:latin typeface="Arial" panose="020B0604020202020204" pitchFamily="34" charset="0"/>
                <a:ea typeface="Times New Roman" panose="02020603050405020304" pitchFamily="18" charset="0"/>
              </a:rPr>
              <a:t>eta</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el</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párrafo</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final</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y</a:t>
            </a:r>
            <a:r>
              <a:rPr lang="es-CL" u="sng" spc="5"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se su</a:t>
            </a:r>
            <a:r>
              <a:rPr lang="es-CL" u="sng" spc="-5" dirty="0">
                <a:latin typeface="Arial" panose="020B0604020202020204" pitchFamily="34" charset="0"/>
                <a:ea typeface="Times New Roman" panose="02020603050405020304" pitchFamily="18" charset="0"/>
              </a:rPr>
              <a:t>p</a:t>
            </a:r>
            <a:r>
              <a:rPr lang="es-CL" u="sng" dirty="0">
                <a:latin typeface="Arial" panose="020B0604020202020204" pitchFamily="34" charset="0"/>
                <a:ea typeface="Times New Roman" panose="02020603050405020304" pitchFamily="18" charset="0"/>
              </a:rPr>
              <a:t>rim</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n</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los anteri</a:t>
            </a:r>
            <a:r>
              <a:rPr lang="es-CL" u="sng" spc="-5" dirty="0">
                <a:latin typeface="Arial" panose="020B0604020202020204" pitchFamily="34" charset="0"/>
                <a:ea typeface="Times New Roman" panose="02020603050405020304" pitchFamily="18" charset="0"/>
              </a:rPr>
              <a:t>o</a:t>
            </a:r>
            <a:r>
              <a:rPr lang="es-CL" u="sng" dirty="0">
                <a:latin typeface="Arial" panose="020B0604020202020204" pitchFamily="34" charset="0"/>
                <a:ea typeface="Times New Roman" panose="02020603050405020304" pitchFamily="18" charset="0"/>
              </a:rPr>
              <a:t>r</a:t>
            </a:r>
            <a:r>
              <a:rPr lang="es-CL" u="sng" spc="-5" dirty="0">
                <a:latin typeface="Arial" panose="020B0604020202020204" pitchFamily="34" charset="0"/>
                <a:ea typeface="Times New Roman" panose="02020603050405020304" pitchFamily="18" charset="0"/>
              </a:rPr>
              <a:t>e</a:t>
            </a:r>
            <a:r>
              <a:rPr lang="es-CL" u="sng" dirty="0">
                <a:latin typeface="Arial" panose="020B0604020202020204" pitchFamily="34" charset="0"/>
                <a:ea typeface="Times New Roman" panose="02020603050405020304" pitchFamily="18" charset="0"/>
              </a:rPr>
              <a:t>s</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en caso</a:t>
            </a:r>
            <a:r>
              <a:rPr lang="es-CL" u="sng" spc="10" dirty="0">
                <a:latin typeface="Arial" panose="020B0604020202020204" pitchFamily="34" charset="0"/>
                <a:ea typeface="Times New Roman" panose="02020603050405020304" pitchFamily="18" charset="0"/>
              </a:rPr>
              <a:t> </a:t>
            </a:r>
            <a:r>
              <a:rPr lang="es-CL" u="sng" spc="-5" dirty="0">
                <a:latin typeface="Arial" panose="020B0604020202020204" pitchFamily="34" charset="0"/>
                <a:ea typeface="Times New Roman" panose="02020603050405020304" pitchFamily="18" charset="0"/>
              </a:rPr>
              <a:t>d</a:t>
            </a:r>
            <a:r>
              <a:rPr lang="es-CL" u="sng" dirty="0">
                <a:latin typeface="Arial" panose="020B0604020202020204" pitchFamily="34" charset="0"/>
                <a:ea typeface="Times New Roman" panose="02020603050405020304" pitchFamily="18" charset="0"/>
              </a:rPr>
              <a:t>e</a:t>
            </a:r>
            <a:r>
              <a:rPr lang="es-CL" u="sng" spc="10" dirty="0">
                <a:latin typeface="Arial" panose="020B0604020202020204" pitchFamily="34" charset="0"/>
                <a:ea typeface="Times New Roman" panose="02020603050405020304" pitchFamily="18" charset="0"/>
              </a:rPr>
              <a:t> </a:t>
            </a:r>
            <a:r>
              <a:rPr lang="es-CL" u="sng" dirty="0">
                <a:latin typeface="Arial" panose="020B0604020202020204" pitchFamily="34" charset="0"/>
                <a:ea typeface="Times New Roman" panose="02020603050405020304" pitchFamily="18" charset="0"/>
              </a:rPr>
              <a:t>necesi</a:t>
            </a:r>
            <a:r>
              <a:rPr lang="es-CL" u="sng" spc="-5" dirty="0">
                <a:latin typeface="Arial" panose="020B0604020202020204" pitchFamily="34" charset="0"/>
                <a:ea typeface="Times New Roman" panose="02020603050405020304" pitchFamily="18" charset="0"/>
              </a:rPr>
              <a:t>d</a:t>
            </a:r>
            <a:r>
              <a:rPr lang="es-CL" u="sng" dirty="0">
                <a:latin typeface="Arial" panose="020B0604020202020204" pitchFamily="34" charset="0"/>
                <a:ea typeface="Times New Roman" panose="02020603050405020304" pitchFamily="18" charset="0"/>
              </a:rPr>
              <a:t>ad.</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En</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estos</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s,</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remate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rve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para</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ar una se</a:t>
            </a:r>
            <a:r>
              <a:rPr lang="es-CL" spc="-5"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c</a:t>
            </a:r>
            <a:r>
              <a:rPr lang="es-CL" dirty="0">
                <a:latin typeface="Arial" panose="020B0604020202020204" pitchFamily="34" charset="0"/>
                <a:ea typeface="Times New Roman" panose="02020603050405020304" pitchFamily="18" charset="0"/>
              </a:rPr>
              <a:t>i</a:t>
            </a:r>
            <a:r>
              <a:rPr lang="es-CL" spc="-5" dirty="0">
                <a:latin typeface="Arial" panose="020B0604020202020204" pitchFamily="34" charset="0"/>
                <a:ea typeface="Times New Roman" panose="02020603050405020304" pitchFamily="18" charset="0"/>
              </a:rPr>
              <a:t>ó</a:t>
            </a:r>
            <a:r>
              <a:rPr lang="es-CL"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 uni</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ad, de circul</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rid</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d,</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para</a:t>
            </a:r>
            <a:r>
              <a:rPr lang="es-CL" spc="5"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h</a:t>
            </a:r>
            <a:r>
              <a:rPr lang="es-CL" dirty="0">
                <a:latin typeface="Arial" panose="020B0604020202020204" pitchFamily="34" charset="0"/>
                <a:ea typeface="Times New Roman" panose="02020603050405020304" pitchFamily="18" charset="0"/>
              </a:rPr>
              <a:t>acerle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ver al</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l</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ct</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r</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q</a:t>
            </a:r>
            <a:r>
              <a:rPr lang="es-CL" spc="-5" dirty="0">
                <a:latin typeface="Arial" panose="020B0604020202020204" pitchFamily="34" charset="0"/>
                <a:ea typeface="Times New Roman" panose="02020603050405020304" pitchFamily="18" charset="0"/>
              </a:rPr>
              <a:t>u</a:t>
            </a:r>
            <a:r>
              <a:rPr lang="es-CL" dirty="0">
                <a:latin typeface="Arial" panose="020B0604020202020204" pitchFamily="34" charset="0"/>
                <a:ea typeface="Times New Roman" panose="02020603050405020304" pitchFamily="18" charset="0"/>
              </a:rPr>
              <a: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la notic</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a</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c</a:t>
            </a:r>
            <a:r>
              <a:rPr lang="es-CL" dirty="0">
                <a:latin typeface="Arial" panose="020B0604020202020204" pitchFamily="34" charset="0"/>
                <a:ea typeface="Times New Roman" panose="02020603050405020304" pitchFamily="18" charset="0"/>
              </a:rPr>
              <a:t>a</a:t>
            </a:r>
            <a:r>
              <a:rPr lang="es-CL" spc="-5" dirty="0">
                <a:latin typeface="Arial" panose="020B0604020202020204" pitchFamily="34" charset="0"/>
                <a:ea typeface="Times New Roman" panose="02020603050405020304" pitchFamily="18" charset="0"/>
              </a:rPr>
              <a:t>b</a:t>
            </a:r>
            <a:r>
              <a:rPr lang="es-CL" dirty="0">
                <a:latin typeface="Arial" panose="020B0604020202020204" pitchFamily="34" charset="0"/>
                <a:ea typeface="Times New Roman" panose="02020603050405020304" pitchFamily="18" charset="0"/>
              </a:rPr>
              <a:t>a ahí.</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rem</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entonces no</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a:t>
            </a:r>
            <a:r>
              <a:rPr lang="es-CL" spc="-5" dirty="0">
                <a:latin typeface="Arial" panose="020B0604020202020204" pitchFamily="34" charset="0"/>
                <a:ea typeface="Times New Roman" panose="02020603050405020304" pitchFamily="18" charset="0"/>
              </a:rPr>
              <a:t>b</a:t>
            </a:r>
            <a:r>
              <a:rPr lang="es-CL" dirty="0">
                <a:latin typeface="Arial" panose="020B0604020202020204" pitchFamily="34" charset="0"/>
                <a:ea typeface="Times New Roman" panose="02020603050405020304" pitchFamily="18" charset="0"/>
              </a:rPr>
              <a:t>erá conten</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r</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informaci</a:t>
            </a:r>
            <a:r>
              <a:rPr lang="es-CL" spc="-5" dirty="0">
                <a:latin typeface="Arial" panose="020B0604020202020204" pitchFamily="34" charset="0"/>
                <a:ea typeface="Times New Roman" panose="02020603050405020304" pitchFamily="18" charset="0"/>
              </a:rPr>
              <a:t>ó</a:t>
            </a:r>
            <a:r>
              <a:rPr lang="es-CL" dirty="0">
                <a:latin typeface="Arial" panose="020B0604020202020204" pitchFamily="34" charset="0"/>
                <a:ea typeface="Times New Roman" panose="02020603050405020304" pitchFamily="18" charset="0"/>
              </a:rPr>
              <a:t>n</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re</a:t>
            </a:r>
            <a:r>
              <a:rPr lang="es-CL" spc="-5" dirty="0">
                <a:latin typeface="Arial" panose="020B0604020202020204" pitchFamily="34" charset="0"/>
                <a:ea typeface="Times New Roman" panose="02020603050405020304" pitchFamily="18" charset="0"/>
              </a:rPr>
              <a:t>l</a:t>
            </a:r>
            <a:r>
              <a:rPr lang="es-CL" dirty="0">
                <a:latin typeface="Arial" panose="020B0604020202020204" pitchFamily="34" charset="0"/>
                <a:ea typeface="Times New Roman" panose="02020603050405020304" pitchFamily="18" charset="0"/>
              </a:rPr>
              <a:t>evante,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pero sí</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algún elementó c</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ncluy</a:t>
            </a:r>
            <a:r>
              <a:rPr lang="es-CL" spc="-5" dirty="0">
                <a:latin typeface="Arial" panose="020B0604020202020204" pitchFamily="34" charset="0"/>
                <a:ea typeface="Times New Roman" panose="02020603050405020304" pitchFamily="18" charset="0"/>
              </a:rPr>
              <a:t>e</a:t>
            </a:r>
            <a:r>
              <a:rPr lang="es-CL" dirty="0">
                <a:latin typeface="Arial" panose="020B0604020202020204" pitchFamily="34" charset="0"/>
                <a:ea typeface="Times New Roman" panose="02020603050405020304" pitchFamily="18" charset="0"/>
              </a:rPr>
              <a:t>nte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o</a:t>
            </a:r>
            <a:r>
              <a:rPr lang="es-CL" spc="10" dirty="0">
                <a:latin typeface="Arial" panose="020B0604020202020204" pitchFamily="34" charset="0"/>
                <a:ea typeface="Times New Roman" panose="02020603050405020304" pitchFamily="18" charset="0"/>
              </a:rPr>
              <a:t> </a:t>
            </a:r>
            <a:r>
              <a:rPr lang="es-CL" spc="-5" dirty="0">
                <a:latin typeface="Arial" panose="020B0604020202020204" pitchFamily="34" charset="0"/>
                <a:ea typeface="Times New Roman" panose="02020603050405020304" pitchFamily="18" charset="0"/>
              </a:rPr>
              <a:t>i</a:t>
            </a:r>
            <a:r>
              <a:rPr lang="es-CL" dirty="0">
                <a:latin typeface="Arial" panose="020B0604020202020204" pitchFamily="34" charset="0"/>
                <a:ea typeface="Times New Roman" panose="02020603050405020304" pitchFamily="18" charset="0"/>
              </a:rPr>
              <a:t>lustrativo,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a:t>
            </a:r>
            <a:r>
              <a:rPr lang="es-CL" spc="-5" dirty="0">
                <a:latin typeface="Arial" panose="020B0604020202020204" pitchFamily="34" charset="0"/>
                <a:ea typeface="Times New Roman" panose="02020603050405020304" pitchFamily="18" charset="0"/>
              </a:rPr>
              <a:t>o</a:t>
            </a:r>
            <a:r>
              <a:rPr lang="es-CL" dirty="0">
                <a:latin typeface="Arial" panose="020B0604020202020204" pitchFamily="34" charset="0"/>
                <a:ea typeface="Times New Roman" panose="02020603050405020304" pitchFamily="18" charset="0"/>
              </a:rPr>
              <a:t>mo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una</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cita</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o</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el</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ava</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ce</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de</a:t>
            </a:r>
            <a:r>
              <a:rPr lang="es-CL" spc="10"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futur</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accio</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es rel</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cio</a:t>
            </a:r>
            <a:r>
              <a:rPr lang="es-CL" spc="-5" dirty="0">
                <a:latin typeface="Arial" panose="020B0604020202020204" pitchFamily="34" charset="0"/>
                <a:ea typeface="Times New Roman" panose="02020603050405020304" pitchFamily="18" charset="0"/>
              </a:rPr>
              <a:t>n</a:t>
            </a:r>
            <a:r>
              <a:rPr lang="es-CL" dirty="0">
                <a:latin typeface="Arial" panose="020B0604020202020204" pitchFamily="34" charset="0"/>
                <a:ea typeface="Times New Roman" panose="02020603050405020304" pitchFamily="18" charset="0"/>
              </a:rPr>
              <a:t>ad</a:t>
            </a:r>
            <a:r>
              <a:rPr lang="es-CL" spc="-5" dirty="0">
                <a:latin typeface="Arial" panose="020B0604020202020204" pitchFamily="34" charset="0"/>
                <a:ea typeface="Times New Roman" panose="02020603050405020304" pitchFamily="18" charset="0"/>
              </a:rPr>
              <a:t>a</a:t>
            </a:r>
            <a:r>
              <a:rPr lang="es-CL" dirty="0">
                <a:latin typeface="Arial" panose="020B0604020202020204" pitchFamily="34" charset="0"/>
                <a:ea typeface="Times New Roman" panose="02020603050405020304" pitchFamily="18" charset="0"/>
              </a:rPr>
              <a:t>s</a:t>
            </a:r>
            <a:r>
              <a:rPr lang="es-CL" spc="-5" dirty="0">
                <a:latin typeface="Arial" panose="020B0604020202020204" pitchFamily="34" charset="0"/>
                <a:ea typeface="Times New Roman" panose="02020603050405020304" pitchFamily="18" charset="0"/>
              </a:rPr>
              <a:t> </a:t>
            </a:r>
            <a:r>
              <a:rPr lang="es-CL" dirty="0">
                <a:latin typeface="Arial" panose="020B0604020202020204" pitchFamily="34" charset="0"/>
                <a:ea typeface="Times New Roman" panose="02020603050405020304" pitchFamily="18" charset="0"/>
              </a:rPr>
              <a:t>con el tema </a:t>
            </a:r>
            <a:r>
              <a:rPr lang="es-CL" spc="-5" dirty="0">
                <a:latin typeface="Arial" panose="020B0604020202020204" pitchFamily="34" charset="0"/>
                <a:ea typeface="Times New Roman" panose="02020603050405020304" pitchFamily="18" charset="0"/>
              </a:rPr>
              <a:t>d</a:t>
            </a:r>
            <a:r>
              <a:rPr lang="es-CL" dirty="0">
                <a:latin typeface="Arial" panose="020B0604020202020204" pitchFamily="34" charset="0"/>
                <a:ea typeface="Times New Roman" panose="02020603050405020304" pitchFamily="18" charset="0"/>
              </a:rPr>
              <a:t>e la noticia</a:t>
            </a:r>
            <a:endParaRPr lang="es-CL" dirty="0"/>
          </a:p>
        </p:txBody>
      </p:sp>
    </p:spTree>
    <p:extLst>
      <p:ext uri="{BB962C8B-B14F-4D97-AF65-F5344CB8AC3E}">
        <p14:creationId xmlns:p14="http://schemas.microsoft.com/office/powerpoint/2010/main" val="42467120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4498" y="1210915"/>
            <a:ext cx="11302584" cy="3344955"/>
          </a:xfrm>
          <a:prstGeom prst="rect">
            <a:avLst/>
          </a:prstGeom>
        </p:spPr>
        <p:txBody>
          <a:bodyPr wrap="square">
            <a:spAutoFit/>
          </a:bodyPr>
          <a:lstStyle/>
          <a:p>
            <a:pPr marL="229235" marR="2412365" algn="just">
              <a:lnSpc>
                <a:spcPct val="107000"/>
              </a:lnSpc>
              <a:spcBef>
                <a:spcPts val="170"/>
              </a:spcBef>
            </a:pPr>
            <a:r>
              <a:rPr lang="es-CL" sz="2400" b="1" dirty="0">
                <a:latin typeface="Arial" panose="020B0604020202020204" pitchFamily="34" charset="0"/>
                <a:ea typeface="Times New Roman" panose="02020603050405020304" pitchFamily="18" charset="0"/>
                <a:cs typeface="Times New Roman" panose="02020603050405020304" pitchFamily="18" charset="0"/>
              </a:rPr>
              <a:t>ERRORES EN EL PÁRRAFO DE REMATE</a:t>
            </a:r>
          </a:p>
          <a:p>
            <a:pPr marL="229235" marR="2412365" algn="just">
              <a:lnSpc>
                <a:spcPct val="107000"/>
              </a:lnSpc>
              <a:spcBef>
                <a:spcPts val="170"/>
              </a:spcBef>
            </a:pPr>
            <a:endParaRPr lang="es-CL" b="1"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2412365" algn="just">
              <a:lnSpc>
                <a:spcPct val="107000"/>
              </a:lnSpc>
              <a:spcBef>
                <a:spcPts val="170"/>
              </a:spcBef>
            </a:pP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1.Establecimi</a:t>
            </a:r>
            <a:r>
              <a:rPr lang="es-CL" b="1" spc="-5"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e</a:t>
            </a: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nto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c</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nc</a:t>
            </a:r>
            <a:r>
              <a:rPr lang="es-CL"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l</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usiones u </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piniones</a:t>
            </a:r>
            <a:endParaRPr lang="es-CL"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latin typeface="Arial" panose="020B0604020202020204" pitchFamily="34" charset="0"/>
                <a:ea typeface="Times New Roman" panose="02020603050405020304" pitchFamily="18" charset="0"/>
                <a:cs typeface="Times New Roman" panose="02020603050405020304" pitchFamily="18" charset="0"/>
              </a:rPr>
              <a:t>El report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ro </a:t>
            </a:r>
            <a:r>
              <a:rPr lang="es-CL" sz="1600" b="1" u="sng" spc="-5" dirty="0">
                <a:latin typeface="Arial" panose="020B0604020202020204" pitchFamily="34" charset="0"/>
                <a:ea typeface="Times New Roman" panose="02020603050405020304" pitchFamily="18" charset="0"/>
                <a:cs typeface="Times New Roman" panose="02020603050405020304" pitchFamily="18" charset="0"/>
              </a:rPr>
              <a:t>d</a:t>
            </a:r>
            <a:r>
              <a:rPr lang="es-CL" sz="1600" b="1" u="sng" dirty="0">
                <a:latin typeface="Arial" panose="020B0604020202020204" pitchFamily="34" charset="0"/>
                <a:ea typeface="Times New Roman" panose="02020603050405020304" pitchFamily="18" charset="0"/>
                <a:cs typeface="Times New Roman" panose="02020603050405020304" pitchFamily="18" charset="0"/>
              </a:rPr>
              <a:t>ebe evitar </a:t>
            </a:r>
            <a:r>
              <a:rPr lang="es-CL" sz="1600" dirty="0">
                <a:latin typeface="Arial" panose="020B0604020202020204" pitchFamily="34" charset="0"/>
                <a:ea typeface="Times New Roman" panose="02020603050405020304" pitchFamily="18" charset="0"/>
                <a:cs typeface="Times New Roman" panose="02020603050405020304" pitchFamily="18" charset="0"/>
              </a:rPr>
              <a:t>la tentac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ón de f</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1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lizar sus </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otas con </a:t>
            </a:r>
            <a:r>
              <a:rPr lang="es-CL" sz="1600" u="sng" dirty="0">
                <a:latin typeface="Arial" panose="020B0604020202020204" pitchFamily="34" charset="0"/>
                <a:ea typeface="Times New Roman" panose="02020603050405020304" pitchFamily="18" charset="0"/>
                <a:cs typeface="Times New Roman" panose="02020603050405020304" pitchFamily="18" charset="0"/>
              </a:rPr>
              <a:t>una conclusión u </a:t>
            </a:r>
            <a:r>
              <a:rPr lang="es-CL" sz="1600" b="1" u="sng" dirty="0">
                <a:latin typeface="Arial" panose="020B0604020202020204" pitchFamily="34" charset="0"/>
                <a:ea typeface="Times New Roman" panose="02020603050405020304" pitchFamily="18" charset="0"/>
                <a:cs typeface="Times New Roman" panose="02020603050405020304" pitchFamily="18" charset="0"/>
              </a:rPr>
              <a:t>Opinión : </a:t>
            </a:r>
          </a:p>
          <a:p>
            <a:pPr marL="229235" marR="193675" algn="just"/>
            <a:endParaRPr lang="es-CL" sz="1600"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sz="1600" b="1" dirty="0">
                <a:latin typeface="Arial" panose="020B0604020202020204" pitchFamily="34" charset="0"/>
                <a:ea typeface="Times New Roman" panose="02020603050405020304" pitchFamily="18" charset="0"/>
                <a:cs typeface="Times New Roman" panose="02020603050405020304" pitchFamily="18" charset="0"/>
              </a:rPr>
              <a:t>Conclusión: </a:t>
            </a:r>
            <a:r>
              <a:rPr lang="es-CL" sz="1600" dirty="0">
                <a:latin typeface="Arial" panose="020B0604020202020204" pitchFamily="34" charset="0"/>
                <a:ea typeface="Times New Roman" panose="02020603050405020304" pitchFamily="18" charset="0"/>
                <a:cs typeface="Times New Roman" panose="02020603050405020304" pitchFamily="18" charset="0"/>
              </a:rPr>
              <a:t>Por tanto, las convers</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nes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ntre g</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bier</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o y sind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cat</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aun</a:t>
            </a:r>
            <a:r>
              <a:rPr lang="es-CL" sz="1600" spc="-5" dirty="0">
                <a:latin typeface="Arial" panose="020B0604020202020204" pitchFamily="34" charset="0"/>
                <a:ea typeface="Times New Roman" panose="02020603050405020304" pitchFamily="18" charset="0"/>
                <a:cs typeface="Times New Roman" panose="02020603050405020304" pitchFamily="18" charset="0"/>
              </a:rPr>
              <a:t>qu</a:t>
            </a:r>
            <a:r>
              <a:rPr lang="es-CL" sz="1600" dirty="0">
                <a:latin typeface="Arial" panose="020B0604020202020204" pitchFamily="34" charset="0"/>
                <a:ea typeface="Times New Roman" panose="02020603050405020304" pitchFamily="18" charset="0"/>
                <a:cs typeface="Times New Roman" panose="02020603050405020304" pitchFamily="18" charset="0"/>
              </a:rPr>
              <a:t>e difíciles, fr</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tificaron en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ued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 ser 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cisiv</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cara 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 apr</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b</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ión 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eva Ley</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del Tra</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ajo.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b="1"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b="1" dirty="0">
                <a:latin typeface="Arial" panose="020B0604020202020204" pitchFamily="34" charset="0"/>
                <a:ea typeface="Times New Roman" panose="02020603050405020304" pitchFamily="18" charset="0"/>
                <a:cs typeface="Times New Roman" panose="02020603050405020304" pitchFamily="18" charset="0"/>
              </a:rPr>
              <a:t>Opinión: </a:t>
            </a:r>
            <a:r>
              <a:rPr lang="es-CL" sz="1600" dirty="0">
                <a:latin typeface="Arial" panose="020B0604020202020204" pitchFamily="34" charset="0"/>
                <a:ea typeface="Times New Roman" panose="02020603050405020304" pitchFamily="18" charset="0"/>
                <a:cs typeface="Times New Roman" panose="02020603050405020304" pitchFamily="18" charset="0"/>
              </a:rPr>
              <a:t>Sin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du</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admin</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trad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res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del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ns</a:t>
            </a:r>
            <a:r>
              <a:rPr lang="es-CL" sz="1600" dirty="0">
                <a:latin typeface="Arial" panose="020B0604020202020204" pitchFamily="34" charset="0"/>
                <a:ea typeface="Times New Roman" panose="02020603050405020304" pitchFamily="18" charset="0"/>
                <a:cs typeface="Times New Roman" panose="02020603050405020304" pitchFamily="18" charset="0"/>
              </a:rPr>
              <a:t>orc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M</a:t>
            </a:r>
            <a:r>
              <a:rPr lang="es-CL" sz="1600" dirty="0">
                <a:latin typeface="Arial" panose="020B0604020202020204" pitchFamily="34" charset="0"/>
                <a:ea typeface="Times New Roman" panose="02020603050405020304" pitchFamily="18" charset="0"/>
                <a:cs typeface="Times New Roman" panose="02020603050405020304" pitchFamily="18" charset="0"/>
              </a:rPr>
              <a:t>un</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al</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Tra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orte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ndrán que dar cu</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nta por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daño </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ue h</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ca</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o a 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empr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764498" y="3743793"/>
            <a:ext cx="10777928" cy="2813591"/>
          </a:xfrm>
          <a:prstGeom prst="rect">
            <a:avLst/>
          </a:prstGeom>
        </p:spPr>
        <p:txBody>
          <a:bodyPr wrap="square">
            <a:spAutoFit/>
          </a:bodyPr>
          <a:lstStyle/>
          <a:p>
            <a:pPr marL="229235" marR="3259455" algn="just"/>
            <a:endPar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endPar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endPar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r>
              <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2. Inclusión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nue</a:t>
            </a:r>
            <a:r>
              <a:rPr lang="es-CL" sz="16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endParaRPr lang="es-CL"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1600" dirty="0">
                <a:latin typeface="Arial" panose="020B0604020202020204" pitchFamily="34" charset="0"/>
                <a:ea typeface="Times New Roman" panose="02020603050405020304" pitchFamily="18" charset="0"/>
                <a:cs typeface="Times New Roman" panose="02020603050405020304" pitchFamily="18" charset="0"/>
              </a:rPr>
              <a:t>Si</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ort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osee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in</a:t>
            </a:r>
            <a:r>
              <a:rPr lang="es-CL" sz="1600" spc="-10" dirty="0">
                <a:latin typeface="Arial" panose="020B0604020202020204" pitchFamily="34" charset="0"/>
                <a:ea typeface="Times New Roman" panose="02020603050405020304" pitchFamily="18" charset="0"/>
                <a:cs typeface="Times New Roman" panose="02020603050405020304" pitchFamily="18" charset="0"/>
              </a:rPr>
              <a:t>f</a:t>
            </a:r>
            <a:r>
              <a:rPr lang="es-CL" sz="1600" dirty="0">
                <a:latin typeface="Arial" panose="020B0604020202020204" pitchFamily="34" charset="0"/>
                <a:ea typeface="Times New Roman" panose="02020603050405020304" pitchFamily="18" charset="0"/>
                <a:cs typeface="Times New Roman" panose="02020603050405020304" pitchFamily="18" charset="0"/>
              </a:rPr>
              <a:t>orm</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sobre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tema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not</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 pero s</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n element</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sarrol</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arla,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debe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menc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on</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rla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remate. Imagin</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una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nota 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nos habló de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cho</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a pr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ent</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 de auto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uses propu</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s por g</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 nat</a:t>
            </a:r>
            <a:r>
              <a:rPr lang="es-CL" sz="1600" spc="-5" dirty="0">
                <a:latin typeface="Arial" panose="020B0604020202020204" pitchFamily="34" charset="0"/>
                <a:ea typeface="Times New Roman" panose="02020603050405020304" pitchFamily="18" charset="0"/>
                <a:cs typeface="Times New Roman" panose="02020603050405020304" pitchFamily="18" charset="0"/>
              </a:rPr>
              <a:t>ur</a:t>
            </a:r>
            <a:r>
              <a:rPr lang="es-CL" sz="1600" dirty="0">
                <a:latin typeface="Arial" panose="020B0604020202020204" pitchFamily="34" charset="0"/>
                <a:ea typeface="Times New Roman" panose="02020603050405020304" pitchFamily="18" charset="0"/>
                <a:cs typeface="Times New Roman" panose="02020603050405020304" pitchFamily="18" charset="0"/>
              </a:rPr>
              <a:t>al y que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uyera: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latin typeface="Arial" panose="020B0604020202020204" pitchFamily="34" charset="0"/>
                <a:ea typeface="Times New Roman" panose="02020603050405020304" pitchFamily="18" charset="0"/>
                <a:cs typeface="Times New Roman" panose="02020603050405020304" pitchFamily="18" charset="0"/>
              </a:rPr>
              <a:t>En estos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dí</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su</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tamb</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én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 Consejería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Tra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sp</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rtes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planea co</a:t>
            </a:r>
            <a:r>
              <a:rPr lang="es-CL" sz="1600" spc="-5" dirty="0">
                <a:latin typeface="Arial" panose="020B0604020202020204" pitchFamily="34" charset="0"/>
                <a:ea typeface="Times New Roman" panose="02020603050405020304" pitchFamily="18" charset="0"/>
                <a:cs typeface="Times New Roman" panose="02020603050405020304" pitchFamily="18" charset="0"/>
              </a:rPr>
              <a:t>ns</a:t>
            </a:r>
            <a:r>
              <a:rPr lang="es-CL" sz="1600" dirty="0">
                <a:latin typeface="Arial" panose="020B0604020202020204" pitchFamily="34" charset="0"/>
                <a:ea typeface="Times New Roman" panose="02020603050405020304" pitchFamily="18" charset="0"/>
                <a:cs typeface="Times New Roman" panose="02020603050405020304" pitchFamily="18" charset="0"/>
              </a:rPr>
              <a:t>truir</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 nueva línea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metro 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 aliviane el tr</a:t>
            </a:r>
            <a:r>
              <a:rPr lang="es-CL" sz="1600" spc="-5" dirty="0">
                <a:latin typeface="Arial" panose="020B0604020202020204" pitchFamily="34" charset="0"/>
                <a:ea typeface="Times New Roman" panose="02020603050405020304" pitchFamily="18" charset="0"/>
                <a:cs typeface="Times New Roman" panose="02020603050405020304" pitchFamily="18" charset="0"/>
              </a:rPr>
              <a:t>á</a:t>
            </a:r>
            <a:r>
              <a:rPr lang="es-CL" sz="1600" dirty="0">
                <a:latin typeface="Arial" panose="020B0604020202020204" pitchFamily="34" charset="0"/>
                <a:ea typeface="Times New Roman" panose="02020603050405020304" pitchFamily="18" charset="0"/>
                <a:cs typeface="Times New Roman" panose="02020603050405020304" pitchFamily="18" charset="0"/>
              </a:rPr>
              <a:t>fico en la zo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a sur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 c</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uda</a:t>
            </a:r>
            <a:r>
              <a:rPr lang="es-CL" sz="1600" spc="10" dirty="0">
                <a:latin typeface="Arial" panose="020B0604020202020204" pitchFamily="34" charset="0"/>
                <a:ea typeface="Times New Roman" panose="02020603050405020304" pitchFamily="18" charset="0"/>
                <a:cs typeface="Times New Roman" panose="02020603050405020304" pitchFamily="18" charset="0"/>
              </a:rPr>
              <a:t>d</a:t>
            </a:r>
            <a:r>
              <a:rPr lang="es-CL" sz="1600" i="1" dirty="0">
                <a:latin typeface="Arial" panose="020B0604020202020204" pitchFamily="34" charset="0"/>
                <a:ea typeface="Times New Roman" panose="02020603050405020304" pitchFamily="18" charset="0"/>
                <a:cs typeface="Times New Roman" panose="02020603050405020304" pitchFamily="18" charset="0"/>
              </a:rPr>
              <a:t>.</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4655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9331" y="1361707"/>
            <a:ext cx="9983449" cy="2973122"/>
          </a:xfrm>
          <a:prstGeom prst="rect">
            <a:avLst/>
          </a:prstGeom>
        </p:spPr>
        <p:txBody>
          <a:bodyPr wrap="square">
            <a:spAutoFit/>
          </a:bodyPr>
          <a:lstStyle/>
          <a:p>
            <a:pPr marL="229235" marR="2066290" algn="just">
              <a:lnSpc>
                <a:spcPct val="107000"/>
              </a:lnSpc>
            </a:pPr>
            <a:r>
              <a:rPr lang="es-CL"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 Inclusión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rutinaria o i</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tra</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cen</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ente</a:t>
            </a:r>
            <a:endParaRPr lang="es-CL"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lnSpc>
                <a:spcPct val="150000"/>
              </a:lnSpc>
            </a:pPr>
            <a:r>
              <a:rPr lang="es-CL" dirty="0">
                <a:latin typeface="Arial" panose="020B0604020202020204" pitchFamily="34" charset="0"/>
                <a:ea typeface="Times New Roman" panose="02020603050405020304" pitchFamily="18" charset="0"/>
                <a:cs typeface="Times New Roman" panose="02020603050405020304" pitchFamily="18" charset="0"/>
              </a:rPr>
              <a:t>Otr</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not</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ermi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an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nci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se c</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noce,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 es c</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si siem</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re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ntr</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cen</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ente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y aburri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hay</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 evitar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ntaci</a:t>
            </a:r>
            <a:r>
              <a:rPr lang="es-CL" spc="-5" dirty="0">
                <a:latin typeface="Arial" panose="020B0604020202020204" pitchFamily="34" charset="0"/>
                <a:ea typeface="Times New Roman" panose="02020603050405020304" pitchFamily="18" charset="0"/>
                <a:cs typeface="Times New Roman" panose="02020603050405020304" pitchFamily="18" charset="0"/>
              </a:rPr>
              <a:t>ó</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 co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luir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 expr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io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es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3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427605" algn="just">
              <a:lnSpc>
                <a:spcPct val="107000"/>
              </a:lnSpc>
            </a:pPr>
            <a:r>
              <a:rPr lang="es-CL" dirty="0">
                <a:latin typeface="Times New Roman" panose="02020603050405020304" pitchFamily="18" charset="0"/>
                <a:ea typeface="Times New Roman" panose="02020603050405020304" pitchFamily="18" charset="0"/>
                <a:cs typeface="Times New Roman" panose="02020603050405020304" pitchFamily="18" charset="0"/>
              </a:rPr>
              <a:t>•      </a:t>
            </a:r>
            <a:r>
              <a:rPr lang="es-CL"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 desco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oce cu</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 </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nici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rá el ju</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236470" algn="just">
              <a:lnSpc>
                <a:spcPct val="107000"/>
              </a:lnSpc>
            </a:pPr>
            <a:r>
              <a:rPr lang="es-CL" dirty="0">
                <a:latin typeface="Times New Roman" panose="02020603050405020304" pitchFamily="18" charset="0"/>
                <a:ea typeface="Times New Roman" panose="02020603050405020304" pitchFamily="18" charset="0"/>
                <a:cs typeface="Times New Roman" panose="02020603050405020304" pitchFamily="18" charset="0"/>
              </a:rPr>
              <a:t>•      </a:t>
            </a:r>
            <a:r>
              <a:rPr lang="es-CL"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 se abr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n averig</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ac</a:t>
            </a:r>
            <a:r>
              <a:rPr lang="es-CL" spc="-5" dirty="0">
                <a:latin typeface="Arial" panose="020B0604020202020204" pitchFamily="34" charset="0"/>
                <a:ea typeface="Times New Roman" panose="02020603050405020304" pitchFamily="18" charset="0"/>
                <a:cs typeface="Times New Roman" panose="02020603050405020304" pitchFamily="18" charset="0"/>
              </a:rPr>
              <a:t>io</a:t>
            </a:r>
            <a:r>
              <a:rPr lang="es-CL" dirty="0">
                <a:latin typeface="Arial" panose="020B0604020202020204" pitchFamily="34" charset="0"/>
                <a:ea typeface="Times New Roman" panose="02020603050405020304" pitchFamily="18" charset="0"/>
                <a:cs typeface="Times New Roman" panose="02020603050405020304" pitchFamily="18" charset="0"/>
              </a:rPr>
              <a:t>nes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so</a:t>
            </a:r>
            <a:r>
              <a:rPr lang="es-CL" spc="-5" dirty="0">
                <a:latin typeface="Arial" panose="020B0604020202020204" pitchFamily="34" charset="0"/>
                <a:ea typeface="Times New Roman" panose="02020603050405020304" pitchFamily="18" charset="0"/>
                <a:cs typeface="Times New Roman" panose="02020603050405020304" pitchFamily="18" charset="0"/>
              </a:rPr>
              <a:t>b</a:t>
            </a:r>
            <a:r>
              <a:rPr lang="es-CL" dirty="0">
                <a:latin typeface="Arial" panose="020B0604020202020204" pitchFamily="34" charset="0"/>
                <a:ea typeface="Times New Roman" panose="02020603050405020304" pitchFamily="18" charset="0"/>
                <a:cs typeface="Times New Roman" panose="02020603050405020304" pitchFamily="18" charset="0"/>
              </a:rPr>
              <a:t>re 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2694305" algn="just">
              <a:lnSpc>
                <a:spcPct val="107000"/>
              </a:lnSpc>
            </a:pPr>
            <a:endParaRPr lang="es-CL" dirty="0"/>
          </a:p>
        </p:txBody>
      </p:sp>
      <p:sp>
        <p:nvSpPr>
          <p:cNvPr id="3" name="Rectangle 2"/>
          <p:cNvSpPr>
            <a:spLocks noChangeArrowheads="1"/>
          </p:cNvSpPr>
          <p:nvPr/>
        </p:nvSpPr>
        <p:spPr bwMode="auto">
          <a:xfrm>
            <a:off x="3142928" y="2407891"/>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Tree>
    <p:extLst>
      <p:ext uri="{BB962C8B-B14F-4D97-AF65-F5344CB8AC3E}">
        <p14:creationId xmlns:p14="http://schemas.microsoft.com/office/powerpoint/2010/main" val="412027215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0988" y="2447366"/>
            <a:ext cx="11434540" cy="707886"/>
          </a:xfrm>
          <a:prstGeom prst="rect">
            <a:avLst/>
          </a:prstGeom>
          <a:noFill/>
        </p:spPr>
        <p:txBody>
          <a:bodyPr wrap="none" rtlCol="0">
            <a:spAutoFit/>
          </a:bodyPr>
          <a:lstStyle/>
          <a:p>
            <a:r>
              <a:rPr lang="es-CL" sz="4000" b="1" dirty="0" smtClean="0">
                <a:solidFill>
                  <a:srgbClr val="7030A0"/>
                </a:solidFill>
              </a:rPr>
              <a:t>VEAMOS UN EJEMPLO DE NOTA INFORMATIVA</a:t>
            </a:r>
            <a:endParaRPr lang="es-CL" sz="4000" b="1" dirty="0">
              <a:solidFill>
                <a:srgbClr val="7030A0"/>
              </a:solidFill>
            </a:endParaRPr>
          </a:p>
        </p:txBody>
      </p:sp>
    </p:spTree>
    <p:extLst>
      <p:ext uri="{BB962C8B-B14F-4D97-AF65-F5344CB8AC3E}">
        <p14:creationId xmlns:p14="http://schemas.microsoft.com/office/powerpoint/2010/main" val="20493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93" y="188259"/>
            <a:ext cx="10820400" cy="6252882"/>
          </a:xfrm>
        </p:spPr>
        <p:txBody>
          <a:bodyPr>
            <a:normAutofit fontScale="77500" lnSpcReduction="20000"/>
          </a:bodyPr>
          <a:lstStyle/>
          <a:p>
            <a:pPr marL="0" indent="0" algn="ctr">
              <a:buNone/>
            </a:pPr>
            <a:r>
              <a:rPr lang="es-CL" sz="4600" b="1" dirty="0">
                <a:solidFill>
                  <a:srgbClr val="FF0000"/>
                </a:solidFill>
              </a:rPr>
              <a:t>Rigor de los datos</a:t>
            </a:r>
          </a:p>
          <a:p>
            <a:r>
              <a:rPr lang="es-CL" dirty="0"/>
              <a:t>El rigor del dato es fundamental en las informaciones</a:t>
            </a:r>
            <a:r>
              <a:rPr lang="es-CL" dirty="0" smtClean="0"/>
              <a:t>.</a:t>
            </a:r>
          </a:p>
          <a:p>
            <a:r>
              <a:rPr lang="es-CL" dirty="0" smtClean="0"/>
              <a:t> </a:t>
            </a:r>
            <a:r>
              <a:rPr lang="es-CL" dirty="0"/>
              <a:t>No basta con escribir que un grupo de agricultores ha tomado el municipio, habrá que precisar de </a:t>
            </a:r>
            <a:r>
              <a:rPr lang="es-CL" dirty="0">
                <a:solidFill>
                  <a:srgbClr val="FF0000"/>
                </a:solidFill>
              </a:rPr>
              <a:t>cuántos</a:t>
            </a:r>
            <a:r>
              <a:rPr lang="es-CL" dirty="0"/>
              <a:t> se trataba</a:t>
            </a:r>
            <a:r>
              <a:rPr lang="es-CL" dirty="0" smtClean="0"/>
              <a:t>.</a:t>
            </a:r>
          </a:p>
          <a:p>
            <a:r>
              <a:rPr lang="es-CL" dirty="0" smtClean="0"/>
              <a:t>Si </a:t>
            </a:r>
            <a:r>
              <a:rPr lang="es-CL" dirty="0"/>
              <a:t>se informa de unas jornadas de estudio, se debe especificar </a:t>
            </a:r>
            <a:r>
              <a:rPr lang="es-CL" dirty="0">
                <a:solidFill>
                  <a:srgbClr val="FF0000"/>
                </a:solidFill>
              </a:rPr>
              <a:t>el número </a:t>
            </a:r>
            <a:r>
              <a:rPr lang="es-CL" dirty="0"/>
              <a:t>de asistentes, </a:t>
            </a:r>
            <a:r>
              <a:rPr lang="es-CL" dirty="0">
                <a:solidFill>
                  <a:srgbClr val="FF0000"/>
                </a:solidFill>
              </a:rPr>
              <a:t>los países o regiones </a:t>
            </a:r>
            <a:r>
              <a:rPr lang="es-CL" dirty="0"/>
              <a:t>de los que proceden.</a:t>
            </a:r>
          </a:p>
          <a:p>
            <a:r>
              <a:rPr lang="es-CL" dirty="0"/>
              <a:t>Si se escribe</a:t>
            </a:r>
            <a:r>
              <a:rPr lang="es-CL" dirty="0" smtClean="0"/>
              <a:t>: «</a:t>
            </a:r>
            <a:r>
              <a:rPr lang="es-CL" dirty="0"/>
              <a:t>los alumnos de tres facultades de la Universidad han protestado por...» </a:t>
            </a:r>
          </a:p>
          <a:p>
            <a:r>
              <a:rPr lang="es-CL" dirty="0"/>
              <a:t>debe precisarse cuántos son en total los estudiantes afectados y cuántos de ellos han suscrito la protesta.</a:t>
            </a:r>
          </a:p>
          <a:p>
            <a:endParaRPr lang="es-CL" dirty="0" smtClean="0"/>
          </a:p>
          <a:p>
            <a:r>
              <a:rPr lang="es-CL" dirty="0" smtClean="0"/>
              <a:t>En </a:t>
            </a:r>
            <a:r>
              <a:rPr lang="es-CL" dirty="0"/>
              <a:t>lugar de describir a un personaje como un hombre alto, es </a:t>
            </a:r>
            <a:r>
              <a:rPr lang="es-CL" dirty="0">
                <a:solidFill>
                  <a:srgbClr val="FF0000"/>
                </a:solidFill>
              </a:rPr>
              <a:t>mejor precisar </a:t>
            </a:r>
            <a:r>
              <a:rPr lang="es-CL" dirty="0"/>
              <a:t>que mide 1.90 centímetros</a:t>
            </a:r>
            <a:r>
              <a:rPr lang="es-CL" dirty="0" smtClean="0"/>
              <a:t>.</a:t>
            </a:r>
          </a:p>
          <a:p>
            <a:r>
              <a:rPr lang="es-CL" dirty="0" smtClean="0"/>
              <a:t>En </a:t>
            </a:r>
            <a:r>
              <a:rPr lang="es-CL" dirty="0"/>
              <a:t>lugar de decir que un orador estaba agitado, conviene indicar que golpeó la mesa con el puño, o describir cualquier otro acto con el que haya manifestado su </a:t>
            </a:r>
            <a:r>
              <a:rPr lang="es-CL" dirty="0" smtClean="0"/>
              <a:t>agitación</a:t>
            </a:r>
          </a:p>
          <a:p>
            <a:endParaRPr lang="es-CL" dirty="0"/>
          </a:p>
          <a:p>
            <a:r>
              <a:rPr lang="es-CL" b="1" dirty="0"/>
              <a:t>. </a:t>
            </a:r>
            <a:r>
              <a:rPr lang="es-CL" dirty="0"/>
              <a:t>El uso de los adjetivos calificativos debe restringirse en los géneros </a:t>
            </a:r>
            <a:r>
              <a:rPr lang="es-CL" dirty="0" smtClean="0"/>
              <a:t>más informativos</a:t>
            </a:r>
            <a:r>
              <a:rPr lang="es-CL" dirty="0"/>
              <a:t>, en los que prima la objetividad. En estos casos, sólo se admiten los </a:t>
            </a:r>
            <a:r>
              <a:rPr lang="es-CL" dirty="0" smtClean="0"/>
              <a:t>adjetivos </a:t>
            </a:r>
            <a:r>
              <a:rPr lang="es-CL" dirty="0"/>
              <a:t>que añadan información, y, en cualquier caso, es preferible sustituirlos por datos concretos. (Ejemplo:</a:t>
            </a:r>
          </a:p>
          <a:p>
            <a:r>
              <a:rPr lang="es-CL" dirty="0"/>
              <a:t> ‘El nuevo director general es un hombre muy joven’ debe </a:t>
            </a:r>
            <a:r>
              <a:rPr lang="es-CL" dirty="0" smtClean="0"/>
              <a:t>sustituirse </a:t>
            </a:r>
            <a:r>
              <a:rPr lang="es-CL" dirty="0"/>
              <a:t>por ‘el </a:t>
            </a:r>
            <a:r>
              <a:rPr lang="es-CL" dirty="0" smtClean="0"/>
              <a:t>nuevo </a:t>
            </a:r>
            <a:r>
              <a:rPr lang="es-CL" dirty="0"/>
              <a:t>director general es un hombre de 29 años’). </a:t>
            </a:r>
            <a:endParaRPr lang="es-CL" dirty="0" smtClean="0"/>
          </a:p>
          <a:p>
            <a:endParaRPr lang="es-CL" dirty="0"/>
          </a:p>
          <a:p>
            <a:r>
              <a:rPr lang="es-CL" u="sng" dirty="0" smtClean="0"/>
              <a:t>En </a:t>
            </a:r>
            <a:r>
              <a:rPr lang="es-CL" u="sng" dirty="0"/>
              <a:t>otros géneros, como reportajes y entre vistas, los calificativos pueden ser un elemento enriquecedor</a:t>
            </a:r>
          </a:p>
          <a:p>
            <a:endParaRPr lang="es-CL" dirty="0"/>
          </a:p>
          <a:p>
            <a:endParaRPr lang="es-CL" dirty="0"/>
          </a:p>
        </p:txBody>
      </p:sp>
    </p:spTree>
    <p:extLst>
      <p:ext uri="{BB962C8B-B14F-4D97-AF65-F5344CB8AC3E}">
        <p14:creationId xmlns:p14="http://schemas.microsoft.com/office/powerpoint/2010/main" val="145680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8224" y="0"/>
            <a:ext cx="10820400" cy="6750424"/>
          </a:xfrm>
        </p:spPr>
        <p:txBody>
          <a:bodyPr>
            <a:normAutofit fontScale="25000" lnSpcReduction="20000"/>
          </a:bodyPr>
          <a:lstStyle/>
          <a:p>
            <a:endParaRPr lang="es-CL" dirty="0" smtClean="0"/>
          </a:p>
          <a:p>
            <a:pPr marL="0" indent="0" algn="ctr">
              <a:buNone/>
            </a:pPr>
            <a:r>
              <a:rPr lang="es-CL" sz="3400" b="1" dirty="0" smtClean="0"/>
              <a:t>                                      </a:t>
            </a:r>
          </a:p>
          <a:p>
            <a:pPr marL="0" indent="0" algn="ctr">
              <a:buNone/>
            </a:pPr>
            <a:r>
              <a:rPr lang="es-CL" sz="12800" b="1" dirty="0" smtClean="0">
                <a:solidFill>
                  <a:srgbClr val="00B050"/>
                </a:solidFill>
              </a:rPr>
              <a:t>  </a:t>
            </a:r>
            <a:r>
              <a:rPr lang="es-CL" sz="12800" dirty="0" smtClean="0">
                <a:solidFill>
                  <a:srgbClr val="00B050"/>
                </a:solidFill>
              </a:rPr>
              <a:t>Alta </a:t>
            </a:r>
            <a:r>
              <a:rPr lang="es-CL" sz="12800" dirty="0">
                <a:solidFill>
                  <a:srgbClr val="00B050"/>
                </a:solidFill>
              </a:rPr>
              <a:t>médica para la mujer secuestrada y torturada </a:t>
            </a:r>
            <a:endParaRPr lang="es-CL" sz="12800" dirty="0" smtClean="0">
              <a:solidFill>
                <a:srgbClr val="00B050"/>
              </a:solidFill>
            </a:endParaRPr>
          </a:p>
          <a:p>
            <a:pPr marL="0" indent="0" algn="ctr">
              <a:buNone/>
            </a:pPr>
            <a:r>
              <a:rPr lang="es-CL" sz="6400" dirty="0" smtClean="0">
                <a:solidFill>
                  <a:srgbClr val="00B050"/>
                </a:solidFill>
              </a:rPr>
              <a:t>  Ayer </a:t>
            </a:r>
            <a:r>
              <a:rPr lang="es-CL" sz="6400" dirty="0">
                <a:solidFill>
                  <a:srgbClr val="00B050"/>
                </a:solidFill>
              </a:rPr>
              <a:t>en la mañana ,abandonó el hospital </a:t>
            </a:r>
            <a:r>
              <a:rPr lang="es-CL" sz="6400" dirty="0" err="1" smtClean="0">
                <a:solidFill>
                  <a:srgbClr val="00B050"/>
                </a:solidFill>
              </a:rPr>
              <a:t>Rossi</a:t>
            </a:r>
            <a:r>
              <a:rPr lang="es-CL" sz="6400" dirty="0" smtClean="0">
                <a:solidFill>
                  <a:srgbClr val="00B050"/>
                </a:solidFill>
              </a:rPr>
              <a:t>. y  deberá </a:t>
            </a:r>
            <a:r>
              <a:rPr lang="es-CL" sz="6400" dirty="0">
                <a:solidFill>
                  <a:srgbClr val="00B050"/>
                </a:solidFill>
              </a:rPr>
              <a:t>declarar en la capital federal  (Bajada</a:t>
            </a:r>
            <a:r>
              <a:rPr lang="es-CL" sz="6400" dirty="0">
                <a:solidFill>
                  <a:srgbClr val="FF0000"/>
                </a:solidFill>
              </a:rPr>
              <a:t>)</a:t>
            </a:r>
          </a:p>
          <a:p>
            <a:pPr marL="0" indent="0" algn="just">
              <a:lnSpc>
                <a:spcPct val="170000"/>
              </a:lnSpc>
              <a:buNone/>
            </a:pPr>
            <a:r>
              <a:rPr lang="es-CL" sz="6400" dirty="0" smtClean="0">
                <a:latin typeface="Adobe Hebrew" panose="02040503050201020203" pitchFamily="18" charset="-79"/>
                <a:cs typeface="Adobe Hebrew" panose="02040503050201020203" pitchFamily="18" charset="-79"/>
              </a:rPr>
              <a:t>        </a:t>
            </a:r>
            <a:r>
              <a:rPr lang="es-CL" sz="6400" dirty="0" smtClean="0">
                <a:solidFill>
                  <a:srgbClr val="7030A0"/>
                </a:solidFill>
                <a:latin typeface="Adobe Hebrew" panose="02040503050201020203" pitchFamily="18" charset="-79"/>
                <a:cs typeface="Adobe Hebrew" panose="02040503050201020203" pitchFamily="18" charset="-79"/>
              </a:rPr>
              <a:t>La </a:t>
            </a:r>
            <a:r>
              <a:rPr lang="es-CL" sz="6400" dirty="0">
                <a:solidFill>
                  <a:srgbClr val="7030A0"/>
                </a:solidFill>
                <a:latin typeface="Adobe Hebrew" panose="02040503050201020203" pitchFamily="18" charset="-79"/>
                <a:cs typeface="Adobe Hebrew" panose="02040503050201020203" pitchFamily="18" charset="-79"/>
              </a:rPr>
              <a:t>madre de uno de los adolescentes imputados por la muerte de Matías </a:t>
            </a:r>
            <a:r>
              <a:rPr lang="es-CL" sz="6400" dirty="0" err="1">
                <a:solidFill>
                  <a:srgbClr val="7030A0"/>
                </a:solidFill>
                <a:latin typeface="Adobe Hebrew" panose="02040503050201020203" pitchFamily="18" charset="-79"/>
                <a:cs typeface="Adobe Hebrew" panose="02040503050201020203" pitchFamily="18" charset="-79"/>
              </a:rPr>
              <a:t>Bragagnolo</a:t>
            </a:r>
            <a:r>
              <a:rPr lang="es-CL" sz="6400" dirty="0">
                <a:solidFill>
                  <a:srgbClr val="7030A0"/>
                </a:solidFill>
                <a:latin typeface="Adobe Hebrew" panose="02040503050201020203" pitchFamily="18" charset="-79"/>
                <a:cs typeface="Adobe Hebrew" panose="02040503050201020203" pitchFamily="18" charset="-79"/>
              </a:rPr>
              <a:t>, quien fue secuestrada el </a:t>
            </a:r>
            <a:r>
              <a:rPr lang="es-CL" sz="6400" dirty="0" smtClean="0">
                <a:solidFill>
                  <a:srgbClr val="7030A0"/>
                </a:solidFill>
                <a:latin typeface="Adobe Hebrew" panose="02040503050201020203" pitchFamily="18" charset="-79"/>
                <a:cs typeface="Adobe Hebrew" panose="02040503050201020203" pitchFamily="18" charset="-79"/>
              </a:rPr>
              <a:t>martes en </a:t>
            </a:r>
            <a:r>
              <a:rPr lang="es-CL" sz="6400" dirty="0">
                <a:solidFill>
                  <a:srgbClr val="7030A0"/>
                </a:solidFill>
                <a:latin typeface="Adobe Hebrew" panose="02040503050201020203" pitchFamily="18" charset="-79"/>
                <a:cs typeface="Adobe Hebrew" panose="02040503050201020203" pitchFamily="18" charset="-79"/>
              </a:rPr>
              <a:t>la </a:t>
            </a:r>
            <a:r>
              <a:rPr lang="es-CL" sz="6400" dirty="0" smtClean="0">
                <a:solidFill>
                  <a:srgbClr val="7030A0"/>
                </a:solidFill>
                <a:latin typeface="Adobe Hebrew" panose="02040503050201020203" pitchFamily="18" charset="-79"/>
                <a:cs typeface="Adobe Hebrew" panose="02040503050201020203" pitchFamily="18" charset="-79"/>
              </a:rPr>
              <a:t>noche </a:t>
            </a:r>
            <a:r>
              <a:rPr lang="es-CL" sz="6400" dirty="0">
                <a:solidFill>
                  <a:srgbClr val="7030A0"/>
                </a:solidFill>
                <a:latin typeface="Adobe Hebrew" panose="02040503050201020203" pitchFamily="18" charset="-79"/>
                <a:cs typeface="Adobe Hebrew" panose="02040503050201020203" pitchFamily="18" charset="-79"/>
              </a:rPr>
              <a:t>en el barrio porteño de la Recoleta y liberada frente a la Gobernación provincial, en </a:t>
            </a:r>
            <a:r>
              <a:rPr lang="es-CL" sz="6400" dirty="0" smtClean="0">
                <a:solidFill>
                  <a:srgbClr val="7030A0"/>
                </a:solidFill>
                <a:latin typeface="Adobe Hebrew" panose="02040503050201020203" pitchFamily="18" charset="-79"/>
                <a:cs typeface="Adobe Hebrew" panose="02040503050201020203" pitchFamily="18" charset="-79"/>
              </a:rPr>
              <a:t>pleno </a:t>
            </a:r>
            <a:r>
              <a:rPr lang="es-CL" sz="6400" dirty="0">
                <a:solidFill>
                  <a:srgbClr val="7030A0"/>
                </a:solidFill>
                <a:latin typeface="Adobe Hebrew" panose="02040503050201020203" pitchFamily="18" charset="-79"/>
                <a:cs typeface="Adobe Hebrew" panose="02040503050201020203" pitchFamily="18" charset="-79"/>
              </a:rPr>
              <a:t>centro de nuestra ciudad, fue dada de alta en horas de la mañana </a:t>
            </a:r>
            <a:r>
              <a:rPr lang="es-CL" sz="6400" dirty="0" smtClean="0">
                <a:solidFill>
                  <a:srgbClr val="7030A0"/>
                </a:solidFill>
                <a:latin typeface="Adobe Hebrew" panose="02040503050201020203" pitchFamily="18" charset="-79"/>
                <a:cs typeface="Adobe Hebrew" panose="02040503050201020203" pitchFamily="18" charset="-79"/>
              </a:rPr>
              <a:t>de ayer </a:t>
            </a:r>
            <a:r>
              <a:rPr lang="es-CL" sz="6400" dirty="0">
                <a:solidFill>
                  <a:srgbClr val="7030A0"/>
                </a:solidFill>
                <a:latin typeface="Adobe Hebrew" panose="02040503050201020203" pitchFamily="18" charset="-79"/>
                <a:cs typeface="Adobe Hebrew" panose="02040503050201020203" pitchFamily="18" charset="-79"/>
              </a:rPr>
              <a:t>del hospital </a:t>
            </a:r>
            <a:r>
              <a:rPr lang="es-CL" sz="6400" dirty="0" err="1">
                <a:solidFill>
                  <a:srgbClr val="7030A0"/>
                </a:solidFill>
                <a:latin typeface="Adobe Hebrew" panose="02040503050201020203" pitchFamily="18" charset="-79"/>
                <a:cs typeface="Adobe Hebrew" panose="02040503050201020203" pitchFamily="18" charset="-79"/>
              </a:rPr>
              <a:t>Rossi</a:t>
            </a:r>
            <a:r>
              <a:rPr lang="es-CL" sz="6400" dirty="0" smtClean="0">
                <a:solidFill>
                  <a:srgbClr val="7030A0"/>
                </a:solidFill>
                <a:latin typeface="Adobe Hebrew" panose="02040503050201020203" pitchFamily="18" charset="-79"/>
                <a:cs typeface="Adobe Hebrew" panose="02040503050201020203" pitchFamily="18" charset="-79"/>
              </a:rPr>
              <a:t>.     </a:t>
            </a:r>
            <a:r>
              <a:rPr lang="es-CL" sz="6400" dirty="0" smtClean="0">
                <a:latin typeface="Adobe Hebrew" panose="02040503050201020203" pitchFamily="18" charset="-79"/>
                <a:cs typeface="Adobe Hebrew" panose="02040503050201020203" pitchFamily="18" charset="-79"/>
              </a:rPr>
              <a:t>                                         ( lead)</a:t>
            </a:r>
            <a:endParaRPr lang="es-CL" sz="6400" dirty="0">
              <a:latin typeface="Adobe Hebrew" panose="02040503050201020203" pitchFamily="18" charset="-79"/>
              <a:cs typeface="Adobe Hebrew" panose="02040503050201020203" pitchFamily="18" charset="-79"/>
            </a:endParaRPr>
          </a:p>
          <a:p>
            <a:r>
              <a:rPr lang="es-CL" sz="6400" dirty="0" smtClean="0">
                <a:solidFill>
                  <a:srgbClr val="FF0000"/>
                </a:solidFill>
                <a:latin typeface="Adobe Hebrew" panose="02040503050201020203" pitchFamily="18" charset="-79"/>
                <a:cs typeface="Adobe Hebrew" panose="02040503050201020203" pitchFamily="18" charset="-79"/>
              </a:rPr>
              <a:t>CUERPO    1.AMPLIACIÓN DEL LEAD ( INFORMACIÓN MÁS RELEVANTE )</a:t>
            </a:r>
            <a:endParaRPr lang="es-CL" sz="6400" dirty="0">
              <a:solidFill>
                <a:srgbClr val="FF0000"/>
              </a:solidFill>
              <a:latin typeface="Adobe Hebrew" panose="02040503050201020203" pitchFamily="18" charset="-79"/>
              <a:cs typeface="Adobe Hebrew" panose="02040503050201020203" pitchFamily="18" charset="-79"/>
            </a:endParaRPr>
          </a:p>
          <a:p>
            <a:pPr>
              <a:lnSpc>
                <a:spcPct val="170000"/>
              </a:lnSpc>
            </a:pPr>
            <a:r>
              <a:rPr lang="es-CL" sz="6400" dirty="0" smtClean="0">
                <a:latin typeface="Adobe Hebrew" panose="02040503050201020203" pitchFamily="18" charset="-79"/>
                <a:cs typeface="Adobe Hebrew" panose="02040503050201020203" pitchFamily="18" charset="-79"/>
              </a:rPr>
              <a:t>        La </a:t>
            </a:r>
            <a:r>
              <a:rPr lang="es-CL" sz="6400" dirty="0">
                <a:latin typeface="Adobe Hebrew" panose="02040503050201020203" pitchFamily="18" charset="-79"/>
                <a:cs typeface="Adobe Hebrew" panose="02040503050201020203" pitchFamily="18" charset="-79"/>
              </a:rPr>
              <a:t>mujer, de 37 años, que ahora deberá presentarse a declarar en capital federal, abandonó pasadas las 10.00 el centro asistencial junto con su marido y bajo una fuerte custodia policial. (</a:t>
            </a:r>
            <a:r>
              <a:rPr lang="es-CL" sz="6400" dirty="0">
                <a:solidFill>
                  <a:srgbClr val="FF0000"/>
                </a:solidFill>
                <a:latin typeface="Adobe Hebrew" panose="02040503050201020203" pitchFamily="18" charset="-79"/>
                <a:cs typeface="Adobe Hebrew" panose="02040503050201020203" pitchFamily="18" charset="-79"/>
              </a:rPr>
              <a:t>Ampliación del lead</a:t>
            </a:r>
            <a:r>
              <a:rPr lang="es-CL" sz="6400" dirty="0" smtClean="0">
                <a:solidFill>
                  <a:srgbClr val="FF0000"/>
                </a:solidFill>
                <a:latin typeface="Adobe Hebrew" panose="02040503050201020203" pitchFamily="18" charset="-79"/>
                <a:cs typeface="Adobe Hebrew" panose="02040503050201020203" pitchFamily="18" charset="-79"/>
              </a:rPr>
              <a:t>)</a:t>
            </a:r>
          </a:p>
          <a:p>
            <a:pPr>
              <a:lnSpc>
                <a:spcPct val="170000"/>
              </a:lnSpc>
            </a:pPr>
            <a:r>
              <a:rPr lang="es-CL" sz="6400" dirty="0" smtClean="0">
                <a:latin typeface="Adobe Hebrew" panose="02040503050201020203" pitchFamily="18" charset="-79"/>
                <a:cs typeface="Adobe Hebrew" panose="02040503050201020203" pitchFamily="18" charset="-79"/>
              </a:rPr>
              <a:t>      El </a:t>
            </a:r>
            <a:r>
              <a:rPr lang="es-CL" sz="6400" dirty="0">
                <a:latin typeface="Adobe Hebrew" panose="02040503050201020203" pitchFamily="18" charset="-79"/>
                <a:cs typeface="Adobe Hebrew" panose="02040503050201020203" pitchFamily="18" charset="-79"/>
              </a:rPr>
              <a:t>director del hospital </a:t>
            </a:r>
            <a:r>
              <a:rPr lang="es-CL" sz="6400" dirty="0" err="1">
                <a:latin typeface="Adobe Hebrew" panose="02040503050201020203" pitchFamily="18" charset="-79"/>
                <a:cs typeface="Adobe Hebrew" panose="02040503050201020203" pitchFamily="18" charset="-79"/>
              </a:rPr>
              <a:t>Rossi</a:t>
            </a:r>
            <a:r>
              <a:rPr lang="es-CL" sz="6400" dirty="0">
                <a:latin typeface="Adobe Hebrew" panose="02040503050201020203" pitchFamily="18" charset="-79"/>
                <a:cs typeface="Adobe Hebrew" panose="02040503050201020203" pitchFamily="18" charset="-79"/>
              </a:rPr>
              <a:t>, Pedro Ferrara, informó que el estado general de la paciente "es bueno y está todo en orden sin complicaciones ni patologías preocupantes</a:t>
            </a:r>
            <a:r>
              <a:rPr lang="es-CL" sz="6400" dirty="0" smtClean="0">
                <a:latin typeface="Adobe Hebrew" panose="02040503050201020203" pitchFamily="18" charset="-79"/>
                <a:cs typeface="Adobe Hebrew" panose="02040503050201020203" pitchFamily="18" charset="-79"/>
              </a:rPr>
              <a:t>".  "</a:t>
            </a:r>
            <a:r>
              <a:rPr lang="es-CL" sz="6400" dirty="0">
                <a:latin typeface="Adobe Hebrew" panose="02040503050201020203" pitchFamily="18" charset="-79"/>
                <a:cs typeface="Adobe Hebrew" panose="02040503050201020203" pitchFamily="18" charset="-79"/>
              </a:rPr>
              <a:t>Se va con medicación producto del cuadro general y, fundamentalmente, con un pedido de apoyo psicológico, porque ha recibido un golpe muy duro", dijo. </a:t>
            </a:r>
            <a:r>
              <a:rPr lang="es-CL" sz="6400" dirty="0">
                <a:solidFill>
                  <a:srgbClr val="FF0000"/>
                </a:solidFill>
                <a:latin typeface="Adobe Hebrew" panose="02040503050201020203" pitchFamily="18" charset="-79"/>
                <a:cs typeface="Adobe Hebrew" panose="02040503050201020203" pitchFamily="18" charset="-79"/>
              </a:rPr>
              <a:t>(Datos informativos-Mayor ampliación</a:t>
            </a:r>
            <a:r>
              <a:rPr lang="es-CL" sz="6400" dirty="0" smtClean="0">
                <a:solidFill>
                  <a:srgbClr val="FF0000"/>
                </a:solidFill>
                <a:latin typeface="Adobe Hebrew" panose="02040503050201020203" pitchFamily="18" charset="-79"/>
                <a:cs typeface="Adobe Hebrew" panose="02040503050201020203" pitchFamily="18" charset="-79"/>
              </a:rPr>
              <a:t>)</a:t>
            </a:r>
          </a:p>
          <a:p>
            <a:pPr>
              <a:lnSpc>
                <a:spcPct val="170000"/>
              </a:lnSpc>
            </a:pPr>
            <a:r>
              <a:rPr lang="es-CL" sz="6400" dirty="0" smtClean="0">
                <a:latin typeface="Adobe Hebrew" panose="02040503050201020203" pitchFamily="18" charset="-79"/>
                <a:cs typeface="Adobe Hebrew" panose="02040503050201020203" pitchFamily="18" charset="-79"/>
              </a:rPr>
              <a:t>       </a:t>
            </a:r>
            <a:r>
              <a:rPr lang="es-CL" sz="6400" dirty="0">
                <a:latin typeface="Adobe Hebrew" panose="02040503050201020203" pitchFamily="18" charset="-79"/>
                <a:cs typeface="Adobe Hebrew" panose="02040503050201020203" pitchFamily="18" charset="-79"/>
              </a:rPr>
              <a:t>El médico consideró que después de haber superado un shock traumático, "la  mujer está en condiciones de declarar ante la justicia". "Esta lúcida totalmente, pero tiene en su cuerpo marcas absolutamente visibles, que se notan a simple vista, y varios hematomas en distintas partes", dijo el profesional en declaraciones a la prensa.</a:t>
            </a:r>
            <a:r>
              <a:rPr lang="es-CL" sz="6400" dirty="0">
                <a:solidFill>
                  <a:srgbClr val="FF0000"/>
                </a:solidFill>
                <a:latin typeface="Adobe Hebrew" panose="02040503050201020203" pitchFamily="18" charset="-79"/>
                <a:cs typeface="Adobe Hebrew" panose="02040503050201020203" pitchFamily="18" charset="-79"/>
              </a:rPr>
              <a:t> (Datos informativos-Mayor ampliación)</a:t>
            </a:r>
          </a:p>
          <a:p>
            <a:endParaRPr lang="es-CL" sz="3400" dirty="0">
              <a:latin typeface="Adobe Hebrew" panose="02040503050201020203" pitchFamily="18" charset="-79"/>
              <a:cs typeface="Adobe Hebrew" panose="02040503050201020203" pitchFamily="18" charset="-79"/>
            </a:endParaRPr>
          </a:p>
          <a:p>
            <a:endParaRPr lang="es-CL" sz="3400" dirty="0">
              <a:latin typeface="Adobe Hebrew" panose="02040503050201020203" pitchFamily="18" charset="-79"/>
              <a:cs typeface="Adobe Hebrew" panose="02040503050201020203" pitchFamily="18" charset="-79"/>
            </a:endParaRPr>
          </a:p>
        </p:txBody>
      </p:sp>
      <p:sp>
        <p:nvSpPr>
          <p:cNvPr id="2" name="Flecha derecha 1"/>
          <p:cNvSpPr/>
          <p:nvPr/>
        </p:nvSpPr>
        <p:spPr>
          <a:xfrm>
            <a:off x="5988424" y="61476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63591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3377" y="1159136"/>
            <a:ext cx="10820400" cy="4824805"/>
          </a:xfrm>
        </p:spPr>
        <p:txBody>
          <a:bodyPr>
            <a:normAutofit/>
          </a:bodyPr>
          <a:lstStyle/>
          <a:p>
            <a:r>
              <a:rPr lang="es-CL" sz="2000" b="1" dirty="0" smtClean="0">
                <a:solidFill>
                  <a:srgbClr val="FF0000"/>
                </a:solidFill>
              </a:rPr>
              <a:t>2.CONTEXTUALIZACIÓN</a:t>
            </a:r>
          </a:p>
          <a:p>
            <a:r>
              <a:rPr lang="es-CL" sz="2000" dirty="0" smtClean="0">
                <a:latin typeface="Calibri" panose="020F0502020204030204" pitchFamily="34" charset="0"/>
              </a:rPr>
              <a:t>        El </a:t>
            </a:r>
            <a:r>
              <a:rPr lang="es-CL" sz="2000" dirty="0">
                <a:latin typeface="Calibri" panose="020F0502020204030204" pitchFamily="34" charset="0"/>
              </a:rPr>
              <a:t>hecho ocurrió el lunes en el barrio porteño de Recoleta cuando la mujer fue interceptada e introducida en un automóvil en el que estuvo cautiva durante cinco horas</a:t>
            </a:r>
            <a:r>
              <a:rPr lang="es-CL" sz="2000" dirty="0">
                <a:solidFill>
                  <a:srgbClr val="FF0000"/>
                </a:solidFill>
                <a:latin typeface="Calibri" panose="020F0502020204030204" pitchFamily="34" charset="0"/>
              </a:rPr>
              <a:t>. (Material de Contexto)</a:t>
            </a:r>
          </a:p>
          <a:p>
            <a:r>
              <a:rPr lang="es-CL" sz="2000" dirty="0" smtClean="0">
                <a:latin typeface="Calibri" panose="020F0502020204030204" pitchFamily="34" charset="0"/>
              </a:rPr>
              <a:t>        Según </a:t>
            </a:r>
            <a:r>
              <a:rPr lang="es-CL" sz="2000" dirty="0">
                <a:latin typeface="Calibri" panose="020F0502020204030204" pitchFamily="34" charset="0"/>
              </a:rPr>
              <a:t>los investigadores, los delincuentes trasladaron a su víctima hasta La Plata, donde, poco antes de la medianoche, la arrojaron del automóvil frente a la sede de la Gobernación provincial. </a:t>
            </a:r>
            <a:r>
              <a:rPr lang="es-CL" sz="2000" dirty="0">
                <a:solidFill>
                  <a:srgbClr val="FF0000"/>
                </a:solidFill>
                <a:latin typeface="Calibri" panose="020F0502020204030204" pitchFamily="34" charset="0"/>
              </a:rPr>
              <a:t>(Material de Contexto)</a:t>
            </a:r>
          </a:p>
          <a:p>
            <a:r>
              <a:rPr lang="es-CL" sz="2000" dirty="0" smtClean="0">
                <a:latin typeface="Calibri" panose="020F0502020204030204" pitchFamily="34" charset="0"/>
              </a:rPr>
              <a:t>       El </a:t>
            </a:r>
            <a:r>
              <a:rPr lang="es-CL" sz="2000" dirty="0">
                <a:latin typeface="Calibri" panose="020F0502020204030204" pitchFamily="34" charset="0"/>
              </a:rPr>
              <a:t>episodio comenzó aproximadamente a las 18.00 cuando la mujer salió de un consultorio tras concurrir a un psicólogo, en Juncal y Rodríguez Peña, y fue abordada por al menos tres hombres que la obligaron a subir a un auto color blanco con vidrios polarizados. Luego de </a:t>
            </a:r>
            <a:r>
              <a:rPr lang="es-CL" sz="2000" dirty="0" smtClean="0">
                <a:latin typeface="Calibri" panose="020F0502020204030204" pitchFamily="34" charset="0"/>
              </a:rPr>
              <a:t>cinco </a:t>
            </a:r>
            <a:r>
              <a:rPr lang="es-CL" sz="2000" dirty="0">
                <a:latin typeface="Calibri" panose="020F0502020204030204" pitchFamily="34" charset="0"/>
              </a:rPr>
              <a:t>horas y mensajes intimidatorios a su esposo, la mujer fue liberada , en un </a:t>
            </a:r>
            <a:r>
              <a:rPr lang="es-CL" sz="2000" dirty="0" smtClean="0">
                <a:latin typeface="Calibri" panose="020F0502020204030204" pitchFamily="34" charset="0"/>
              </a:rPr>
              <a:t>cantero </a:t>
            </a:r>
            <a:r>
              <a:rPr lang="es-CL" sz="2000" dirty="0">
                <a:latin typeface="Calibri" panose="020F0502020204030204" pitchFamily="34" charset="0"/>
              </a:rPr>
              <a:t>de Plaza San Martín, a metros de la Casa de Gobierno bonaerense. </a:t>
            </a:r>
            <a:r>
              <a:rPr lang="es-CL" sz="2000" dirty="0">
                <a:solidFill>
                  <a:srgbClr val="FF0000"/>
                </a:solidFill>
                <a:latin typeface="Calibri" panose="020F0502020204030204" pitchFamily="34" charset="0"/>
              </a:rPr>
              <a:t>(Material de Contexto</a:t>
            </a:r>
            <a:r>
              <a:rPr lang="es-CL" sz="2000" dirty="0" smtClean="0">
                <a:solidFill>
                  <a:srgbClr val="FF0000"/>
                </a:solidFill>
                <a:latin typeface="Calibri" panose="020F0502020204030204" pitchFamily="34" charset="0"/>
              </a:rPr>
              <a:t>).</a:t>
            </a:r>
            <a:endParaRPr lang="es-CL" sz="2000" dirty="0">
              <a:solidFill>
                <a:srgbClr val="FF0000"/>
              </a:solidFill>
              <a:latin typeface="Calibri" panose="020F0502020204030204" pitchFamily="34" charset="0"/>
            </a:endParaRPr>
          </a:p>
          <a:p>
            <a:endParaRPr lang="es-CL" sz="2000" dirty="0" smtClean="0">
              <a:latin typeface="Calibri" panose="020F0502020204030204" pitchFamily="34" charset="0"/>
            </a:endParaRPr>
          </a:p>
          <a:p>
            <a:r>
              <a:rPr lang="es-CL" sz="2000" b="1" dirty="0" smtClean="0">
                <a:solidFill>
                  <a:srgbClr val="FF0000"/>
                </a:solidFill>
                <a:latin typeface="Calibri" panose="020F0502020204030204" pitchFamily="34" charset="0"/>
              </a:rPr>
              <a:t>3. MATERIAL  DE  CIERRE </a:t>
            </a:r>
            <a:endParaRPr lang="es-CL" sz="2000" b="1" dirty="0">
              <a:solidFill>
                <a:srgbClr val="FF0000"/>
              </a:solidFill>
              <a:latin typeface="Calibri" panose="020F0502020204030204" pitchFamily="34" charset="0"/>
            </a:endParaRPr>
          </a:p>
          <a:p>
            <a:r>
              <a:rPr lang="es-CL" sz="2000" dirty="0" smtClean="0">
                <a:latin typeface="Calibri" panose="020F0502020204030204" pitchFamily="34" charset="0"/>
              </a:rPr>
              <a:t>     Ahora </a:t>
            </a:r>
            <a:r>
              <a:rPr lang="es-CL" sz="2000" dirty="0">
                <a:latin typeface="Calibri" panose="020F0502020204030204" pitchFamily="34" charset="0"/>
              </a:rPr>
              <a:t>deberá prestar declaración ante la justicia federal </a:t>
            </a:r>
            <a:r>
              <a:rPr lang="es-CL" sz="2000" dirty="0" smtClean="0">
                <a:latin typeface="Calibri" panose="020F0502020204030204" pitchFamily="34" charset="0"/>
              </a:rPr>
              <a:t>porteña </a:t>
            </a:r>
            <a:r>
              <a:rPr lang="es-CL" sz="2000" dirty="0" smtClean="0">
                <a:solidFill>
                  <a:srgbClr val="FF0000"/>
                </a:solidFill>
                <a:latin typeface="Calibri" panose="020F0502020204030204" pitchFamily="34" charset="0"/>
              </a:rPr>
              <a:t>(Datos </a:t>
            </a:r>
            <a:r>
              <a:rPr lang="es-CL" sz="2000" dirty="0">
                <a:solidFill>
                  <a:srgbClr val="FF0000"/>
                </a:solidFill>
                <a:latin typeface="Calibri" panose="020F0502020204030204" pitchFamily="34" charset="0"/>
              </a:rPr>
              <a:t>Secundarios)</a:t>
            </a:r>
          </a:p>
          <a:p>
            <a:endParaRPr lang="es-CL"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145926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4144" y="898761"/>
            <a:ext cx="9323882" cy="3070264"/>
          </a:xfrm>
          <a:prstGeom prst="rect">
            <a:avLst/>
          </a:prstGeom>
        </p:spPr>
        <p:txBody>
          <a:bodyPr wrap="square">
            <a:spAutoFit/>
          </a:bodyPr>
          <a:lstStyle/>
          <a:p>
            <a:pPr marL="264160" marR="3026410" algn="just" defTabSz="1274763">
              <a:lnSpc>
                <a:spcPct val="107000"/>
              </a:lnSpc>
              <a:tabLst>
                <a:tab pos="3590925" algn="l"/>
              </a:tabLst>
            </a:pP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Alternati</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as a la pirámi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  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ertida</a:t>
            </a:r>
            <a:endParaRPr lang="es-CL"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Como ya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mos me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 pirám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rtida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for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 más 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cua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rata de 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dact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simpl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de gran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nmed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atez,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que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trata un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tema y se toma inform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ón de 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fuente.</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240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smo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por</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c</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ntextualizar</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alcance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ést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á</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plej</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cada</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z,</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uirie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órmu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as diferent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ayu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dista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org</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nizar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lector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vis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aliz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como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 un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dad 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signif</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y coh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184223" y="4365104"/>
            <a:ext cx="9548734" cy="2308324"/>
          </a:xfrm>
          <a:prstGeom prst="rect">
            <a:avLst/>
          </a:prstGeom>
        </p:spPr>
        <p:txBody>
          <a:bodyPr wrap="square">
            <a:spAutoFit/>
          </a:bodyPr>
          <a:lstStyle/>
          <a:p>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u</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h</a:t>
            </a:r>
            <a:r>
              <a:rPr lang="es-CL" u="sng" dirty="0">
                <a:solidFill>
                  <a:prstClr val="black"/>
                </a:solidFill>
                <a:latin typeface="Arial" panose="020B0604020202020204" pitchFamily="34" charset="0"/>
                <a:ea typeface="Times New Roman" panose="02020603050405020304" pitchFamily="18" charset="0"/>
              </a:rPr>
              <a:t>os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del</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 híbrid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smtClean="0">
                <a:solidFill>
                  <a:prstClr val="black"/>
                </a:solidFill>
                <a:latin typeface="Arial" panose="020B0604020202020204" pitchFamily="34" charset="0"/>
                <a:ea typeface="Times New Roman" panose="02020603050405020304" pitchFamily="18" charset="0"/>
              </a:rPr>
              <a:t>p</a:t>
            </a:r>
            <a:r>
              <a:rPr lang="es-CL" spc="-5" dirty="0" smtClean="0">
                <a:solidFill>
                  <a:prstClr val="black"/>
                </a:solidFill>
                <a:latin typeface="Arial" panose="020B0604020202020204" pitchFamily="34" charset="0"/>
                <a:ea typeface="Times New Roman" panose="02020603050405020304" pitchFamily="18" charset="0"/>
              </a:rPr>
              <a:t>o</a:t>
            </a:r>
            <a:r>
              <a:rPr lang="es-CL" dirty="0" smtClean="0">
                <a:solidFill>
                  <a:prstClr val="black"/>
                </a:solidFill>
                <a:latin typeface="Arial" panose="020B0604020202020204" pitchFamily="34" charset="0"/>
                <a:ea typeface="Times New Roman" panose="02020603050405020304" pitchFamily="18" charset="0"/>
              </a:rPr>
              <a:t>s</a:t>
            </a:r>
            <a:r>
              <a:rPr lang="es-CL" spc="-5" dirty="0" smtClean="0">
                <a:solidFill>
                  <a:prstClr val="black"/>
                </a:solidFill>
                <a:latin typeface="Arial" panose="020B0604020202020204" pitchFamily="34" charset="0"/>
                <a:ea typeface="Times New Roman" panose="02020603050405020304" pitchFamily="18" charset="0"/>
              </a:rPr>
              <a:t>i</a:t>
            </a:r>
            <a:r>
              <a:rPr lang="es-CL" dirty="0" smtClean="0">
                <a:solidFill>
                  <a:prstClr val="black"/>
                </a:solidFill>
                <a:latin typeface="Arial" panose="020B0604020202020204" pitchFamily="34" charset="0"/>
                <a:ea typeface="Times New Roman" panose="02020603050405020304" pitchFamily="18" charset="0"/>
              </a:rPr>
              <a:t>bles,</a:t>
            </a:r>
            <a:r>
              <a:rPr lang="es-CL" spc="5" dirty="0">
                <a:solidFill>
                  <a:prstClr val="black"/>
                </a:solidFill>
                <a:latin typeface="Arial" panose="020B0604020202020204" pitchFamily="34" charset="0"/>
                <a:ea typeface="Times New Roman" panose="02020603050405020304" pitchFamily="18" charset="0"/>
              </a:rPr>
              <a:t> </a:t>
            </a:r>
            <a:r>
              <a:rPr lang="es-CL" spc="5" dirty="0" smtClean="0">
                <a:solidFill>
                  <a:prstClr val="black"/>
                </a:solidFill>
                <a:latin typeface="Arial" panose="020B0604020202020204" pitchFamily="34" charset="0"/>
                <a:ea typeface="Times New Roman" panose="02020603050405020304" pitchFamily="18" charset="0"/>
              </a:rPr>
              <a:t>veremos tres</a:t>
            </a:r>
            <a:r>
              <a:rPr lang="es-CL" dirty="0" smtClean="0">
                <a:solidFill>
                  <a:prstClr val="black"/>
                </a:solidFill>
                <a:latin typeface="Arial" panose="020B0604020202020204" pitchFamily="34" charset="0"/>
                <a:ea typeface="Times New Roman" panose="02020603050405020304" pitchFamily="18" charset="0"/>
              </a:rPr>
              <a:t>:</a:t>
            </a:r>
            <a:endParaRPr lang="es-CL" dirty="0">
              <a:solidFill>
                <a:prstClr val="black"/>
              </a:solidFill>
              <a:latin typeface="Arial" panose="020B0604020202020204" pitchFamily="34" charset="0"/>
              <a:ea typeface="Times New Roman" panose="02020603050405020304" pitchFamily="18" charset="0"/>
            </a:endParaRPr>
          </a:p>
          <a:p>
            <a:endParaRPr lang="es-CL" dirty="0">
              <a:solidFill>
                <a:prstClr val="black"/>
              </a:solidFill>
              <a:latin typeface="Arial" panose="020B0604020202020204" pitchFamily="34" charset="0"/>
              <a:ea typeface="Times New Roman" panose="02020603050405020304" pitchFamily="18" charset="0"/>
            </a:endParaRPr>
          </a:p>
          <a:p>
            <a:r>
              <a:rPr lang="es-CL" spc="5" dirty="0">
                <a:solidFill>
                  <a:prstClr val="black"/>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1 La </a:t>
            </a:r>
            <a:r>
              <a:rPr lang="es-CL" dirty="0">
                <a:solidFill>
                  <a:srgbClr val="C00000"/>
                </a:solidFill>
                <a:latin typeface="Arial" panose="020B0604020202020204" pitchFamily="34" charset="0"/>
                <a:ea typeface="Times New Roman" panose="02020603050405020304" pitchFamily="18" charset="0"/>
              </a:rPr>
              <a:t>«f</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r</a:t>
            </a:r>
            <a:r>
              <a:rPr lang="es-CL" spc="-5" dirty="0">
                <a:solidFill>
                  <a:srgbClr val="C00000"/>
                </a:solidFill>
                <a:latin typeface="Arial" panose="020B0604020202020204" pitchFamily="34" charset="0"/>
                <a:ea typeface="Times New Roman" panose="02020603050405020304" pitchFamily="18" charset="0"/>
              </a:rPr>
              <a:t>m</a:t>
            </a:r>
            <a:r>
              <a:rPr lang="es-CL" dirty="0">
                <a:solidFill>
                  <a:srgbClr val="C00000"/>
                </a:solidFill>
                <a:latin typeface="Arial" panose="020B0604020202020204" pitchFamily="34" charset="0"/>
                <a:ea typeface="Times New Roman" panose="02020603050405020304" pitchFamily="18" charset="0"/>
              </a:rPr>
              <a:t>ula»</a:t>
            </a:r>
            <a:r>
              <a:rPr lang="es-CL" spc="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del Wall</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Str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et</a:t>
            </a:r>
            <a:r>
              <a:rPr lang="es-CL" spc="100" dirty="0">
                <a:solidFill>
                  <a:srgbClr val="C00000"/>
                </a:solidFill>
                <a:latin typeface="Arial" panose="020B0604020202020204" pitchFamily="34" charset="0"/>
                <a:ea typeface="Times New Roman" panose="02020603050405020304" pitchFamily="18" charset="0"/>
              </a:rPr>
              <a:t> </a:t>
            </a:r>
            <a:r>
              <a:rPr lang="es-CL" dirty="0" err="1">
                <a:solidFill>
                  <a:srgbClr val="C00000"/>
                </a:solidFill>
                <a:latin typeface="Arial" panose="020B0604020202020204" pitchFamily="34" charset="0"/>
                <a:ea typeface="Times New Roman" panose="02020603050405020304" pitchFamily="18" charset="0"/>
              </a:rPr>
              <a:t>Jour</a:t>
            </a:r>
            <a:r>
              <a:rPr lang="es-CL" spc="-5" dirty="0" err="1">
                <a:solidFill>
                  <a:srgbClr val="C00000"/>
                </a:solidFill>
                <a:latin typeface="Arial" panose="020B0604020202020204" pitchFamily="34" charset="0"/>
                <a:ea typeface="Times New Roman" panose="02020603050405020304" pitchFamily="18" charset="0"/>
              </a:rPr>
              <a:t>n</a:t>
            </a:r>
            <a:r>
              <a:rPr lang="es-CL" dirty="0" err="1">
                <a:solidFill>
                  <a:srgbClr val="C00000"/>
                </a:solidFill>
                <a:latin typeface="Arial" panose="020B0604020202020204" pitchFamily="34" charset="0"/>
                <a:ea typeface="Times New Roman" panose="02020603050405020304" pitchFamily="18" charset="0"/>
              </a:rPr>
              <a:t>al</a:t>
            </a:r>
            <a:endParaRPr lang="es-CL" dirty="0">
              <a:solidFill>
                <a:srgbClr val="C00000"/>
              </a:solidFill>
              <a:latin typeface="Arial" panose="020B0604020202020204" pitchFamily="34" charset="0"/>
              <a:ea typeface="Times New Roman" panose="02020603050405020304" pitchFamily="18" charset="0"/>
            </a:endParaRPr>
          </a:p>
          <a:p>
            <a:r>
              <a:rPr lang="es-CL" dirty="0">
                <a:solidFill>
                  <a:srgbClr val="C00000"/>
                </a:solidFill>
                <a:latin typeface="Arial" panose="020B0604020202020204" pitchFamily="34" charset="0"/>
                <a:ea typeface="Times New Roman" panose="02020603050405020304" pitchFamily="18" charset="0"/>
              </a:rPr>
              <a:t> 2. La</a:t>
            </a:r>
            <a:r>
              <a:rPr lang="es-CL" spc="100" dirty="0">
                <a:solidFill>
                  <a:srgbClr val="C00000"/>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e</a:t>
            </a:r>
            <a:r>
              <a:rPr lang="es-CL" spc="5" dirty="0">
                <a:solidFill>
                  <a:srgbClr val="C00000"/>
                </a:solidFill>
                <a:latin typeface="Arial" panose="020B0604020202020204" pitchFamily="34" charset="0"/>
                <a:ea typeface="Times New Roman" panose="02020603050405020304" pitchFamily="18" charset="0"/>
              </a:rPr>
              <a:t>s</a:t>
            </a:r>
            <a:r>
              <a:rPr lang="es-CL" spc="-10" dirty="0">
                <a:solidFill>
                  <a:srgbClr val="C00000"/>
                </a:solidFill>
                <a:latin typeface="Arial" panose="020B0604020202020204" pitchFamily="34" charset="0"/>
                <a:ea typeface="Times New Roman" panose="02020603050405020304" pitchFamily="18" charset="0"/>
              </a:rPr>
              <a:t>t</a:t>
            </a:r>
            <a:r>
              <a:rPr lang="es-CL" dirty="0">
                <a:solidFill>
                  <a:srgbClr val="C00000"/>
                </a:solidFill>
                <a:latin typeface="Arial" panose="020B0604020202020204" pitchFamily="34" charset="0"/>
                <a:ea typeface="Times New Roman" panose="02020603050405020304" pitchFamily="18" charset="0"/>
              </a:rPr>
              <a:t>ruct</a:t>
            </a:r>
            <a:r>
              <a:rPr lang="es-CL" spc="-5" dirty="0">
                <a:solidFill>
                  <a:srgbClr val="C00000"/>
                </a:solidFill>
                <a:latin typeface="Arial" panose="020B0604020202020204" pitchFamily="34" charset="0"/>
                <a:ea typeface="Times New Roman" panose="02020603050405020304" pitchFamily="18" charset="0"/>
              </a:rPr>
              <a:t>u</a:t>
            </a:r>
            <a:r>
              <a:rPr lang="es-CL" dirty="0">
                <a:solidFill>
                  <a:srgbClr val="C00000"/>
                </a:solidFill>
                <a:latin typeface="Arial" panose="020B0604020202020204" pitchFamily="34" charset="0"/>
                <a:ea typeface="Times New Roman" panose="02020603050405020304" pitchFamily="18" charset="0"/>
              </a:rPr>
              <a:t>ra</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in</a:t>
            </a:r>
            <a:r>
              <a:rPr lang="es-CL" spc="-10" dirty="0">
                <a:solidFill>
                  <a:srgbClr val="C00000"/>
                </a:solidFill>
                <a:latin typeface="Arial" panose="020B0604020202020204" pitchFamily="34" charset="0"/>
                <a:ea typeface="Times New Roman" panose="02020603050405020304" pitchFamily="18" charset="0"/>
              </a:rPr>
              <a:t>f</a:t>
            </a:r>
            <a:r>
              <a:rPr lang="es-CL" dirty="0">
                <a:solidFill>
                  <a:srgbClr val="C00000"/>
                </a:solidFill>
                <a:latin typeface="Arial" panose="020B0604020202020204" pitchFamily="34" charset="0"/>
                <a:ea typeface="Times New Roman" panose="02020603050405020304" pitchFamily="18" charset="0"/>
              </a:rPr>
              <a:t>orm</a:t>
            </a:r>
            <a:r>
              <a:rPr lang="es-CL" spc="-5" dirty="0">
                <a:solidFill>
                  <a:srgbClr val="C00000"/>
                </a:solidFill>
                <a:latin typeface="Arial" panose="020B0604020202020204" pitchFamily="34" charset="0"/>
                <a:ea typeface="Times New Roman" panose="02020603050405020304" pitchFamily="18" charset="0"/>
              </a:rPr>
              <a:t>a</a:t>
            </a:r>
            <a:r>
              <a:rPr lang="es-CL" spc="5" dirty="0">
                <a:solidFill>
                  <a:srgbClr val="C00000"/>
                </a:solidFill>
                <a:latin typeface="Arial" panose="020B0604020202020204" pitchFamily="34" charset="0"/>
                <a:ea typeface="Times New Roman" panose="02020603050405020304" pitchFamily="18" charset="0"/>
              </a:rPr>
              <a:t>c</a:t>
            </a:r>
            <a:r>
              <a:rPr lang="es-CL" dirty="0">
                <a:solidFill>
                  <a:srgbClr val="C00000"/>
                </a:solidFill>
                <a:latin typeface="Arial" panose="020B0604020202020204" pitchFamily="34" charset="0"/>
                <a:ea typeface="Times New Roman" panose="02020603050405020304" pitchFamily="18" charset="0"/>
              </a:rPr>
              <a:t>i</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n</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citas</a:t>
            </a:r>
          </a:p>
          <a:p>
            <a:r>
              <a:rPr lang="es-CL" spc="100" dirty="0">
                <a:solidFill>
                  <a:srgbClr val="C00000"/>
                </a:solidFill>
                <a:latin typeface="Arial" panose="020B0604020202020204" pitchFamily="34" charset="0"/>
                <a:ea typeface="Times New Roman" panose="02020603050405020304" pitchFamily="18" charset="0"/>
              </a:rPr>
              <a:t> 3.</a:t>
            </a:r>
            <a:r>
              <a:rPr lang="es-CL" spc="-5" dirty="0">
                <a:solidFill>
                  <a:srgbClr val="C00000"/>
                </a:solidFill>
                <a:latin typeface="Arial" panose="020B0604020202020204" pitchFamily="34" charset="0"/>
                <a:ea typeface="Times New Roman" panose="02020603050405020304" pitchFamily="18" charset="0"/>
              </a:rPr>
              <a:t>L</a:t>
            </a:r>
            <a:r>
              <a:rPr lang="es-CL" dirty="0">
                <a:solidFill>
                  <a:srgbClr val="C00000"/>
                </a:solidFill>
                <a:latin typeface="Arial" panose="020B0604020202020204" pitchFamily="34" charset="0"/>
                <a:ea typeface="Times New Roman" panose="02020603050405020304" pitchFamily="18" charset="0"/>
              </a:rPr>
              <a:t>a</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«reloj</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ar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na».</a:t>
            </a:r>
            <a:r>
              <a:rPr lang="es-CL" spc="100" dirty="0">
                <a:solidFill>
                  <a:srgbClr val="C00000"/>
                </a:solidFill>
                <a:latin typeface="Arial" panose="020B0604020202020204" pitchFamily="34" charset="0"/>
                <a:ea typeface="Times New Roman" panose="02020603050405020304" pitchFamily="18" charset="0"/>
              </a:rPr>
              <a:t> </a:t>
            </a:r>
          </a:p>
          <a:p>
            <a:endParaRPr lang="es-CL" spc="100" dirty="0">
              <a:solidFill>
                <a:srgbClr val="C00000"/>
              </a:solidFill>
              <a:latin typeface="Arial" panose="020B0604020202020204" pitchFamily="34" charset="0"/>
              <a:ea typeface="Times New Roman" panose="02020603050405020304" pitchFamily="18" charset="0"/>
            </a:endParaRPr>
          </a:p>
          <a:p>
            <a:r>
              <a:rPr lang="es-CL" spc="-10"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o son</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ras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rígi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ni esta</a:t>
            </a:r>
            <a:r>
              <a:rPr lang="es-CL" spc="-5"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c</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guías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 pue</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segu</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rse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fielm</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o el</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tipo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no</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icia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a:t>
            </a:r>
            <a:r>
              <a:rPr lang="es-CL" sz="1000" dirty="0">
                <a:solidFill>
                  <a:prstClr val="black"/>
                </a:solidFill>
                <a:latin typeface="Arial" panose="020B0604020202020204" pitchFamily="34" charset="0"/>
                <a:ea typeface="Times New Roman" panose="02020603050405020304" pitchFamily="18" charset="0"/>
              </a:rPr>
              <a:t>.</a:t>
            </a:r>
            <a:r>
              <a:rPr lang="es-CL" sz="1000" spc="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Tree>
    <p:extLst>
      <p:ext uri="{BB962C8B-B14F-4D97-AF65-F5344CB8AC3E}">
        <p14:creationId xmlns:p14="http://schemas.microsoft.com/office/powerpoint/2010/main" val="25286072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2071" y="1372745"/>
            <a:ext cx="10820400" cy="4024125"/>
          </a:xfrm>
        </p:spPr>
        <p:txBody>
          <a:bodyPr>
            <a:noAutofit/>
          </a:bodyPr>
          <a:lstStyle/>
          <a:p>
            <a:pPr algn="just"/>
            <a:r>
              <a:rPr lang="es-CL" sz="1800" dirty="0"/>
              <a:t>SAN JUAN -  </a:t>
            </a:r>
            <a:r>
              <a:rPr lang="es-CL" sz="1800" dirty="0" err="1"/>
              <a:t>Glendaly</a:t>
            </a:r>
            <a:r>
              <a:rPr lang="es-CL" sz="1800" dirty="0"/>
              <a:t> </a:t>
            </a:r>
            <a:r>
              <a:rPr lang="es-CL" sz="1800" dirty="0" err="1"/>
              <a:t>Vigoreaux</a:t>
            </a:r>
            <a:r>
              <a:rPr lang="es-CL" sz="1800" dirty="0"/>
              <a:t> se suicidó , veinticinco </a:t>
            </a:r>
            <a:r>
              <a:rPr lang="es-CL" sz="1800" i="1" dirty="0"/>
              <a:t>años </a:t>
            </a:r>
            <a:r>
              <a:rPr lang="es-CL" sz="1800" dirty="0"/>
              <a:t>después del asesinato de su padre Luis </a:t>
            </a:r>
            <a:r>
              <a:rPr lang="es-CL" sz="1800" dirty="0" err="1"/>
              <a:t>Vigoreaux</a:t>
            </a:r>
            <a:r>
              <a:rPr lang="es-CL" sz="1800" dirty="0"/>
              <a:t> , la confirmación fue recogida este viernes por los medios locales que destacaron en sus notas el acontecimiento policial.</a:t>
            </a:r>
          </a:p>
          <a:p>
            <a:pPr algn="just"/>
            <a:r>
              <a:rPr lang="es-CL" sz="1800" dirty="0"/>
              <a:t> </a:t>
            </a:r>
          </a:p>
          <a:p>
            <a:pPr algn="just"/>
            <a:r>
              <a:rPr lang="es-CL" sz="1800" dirty="0"/>
              <a:t>El vocero de prensa de la policía del condado de Glendale, Arizona, </a:t>
            </a:r>
            <a:r>
              <a:rPr lang="es-CL" sz="1800" dirty="0" err="1"/>
              <a:t>Jim</a:t>
            </a:r>
            <a:r>
              <a:rPr lang="es-CL" sz="1800" dirty="0"/>
              <a:t> </a:t>
            </a:r>
            <a:r>
              <a:rPr lang="es-CL" sz="1800" dirty="0" err="1"/>
              <a:t>Toomey</a:t>
            </a:r>
            <a:r>
              <a:rPr lang="es-CL" sz="1800" dirty="0"/>
              <a:t>, dijo que </a:t>
            </a:r>
            <a:r>
              <a:rPr lang="es-CL" sz="1800" dirty="0" err="1"/>
              <a:t>Glendaly</a:t>
            </a:r>
            <a:r>
              <a:rPr lang="es-CL" sz="1800" dirty="0"/>
              <a:t> </a:t>
            </a:r>
            <a:r>
              <a:rPr lang="es-CL" sz="1800" dirty="0" err="1"/>
              <a:t>Vigoreaux</a:t>
            </a:r>
            <a:r>
              <a:rPr lang="es-CL" sz="1800" dirty="0"/>
              <a:t> se quitó la vida de un disparo en la cabeza a las 9:58 de la mañana del martes 15 de julio y que su cadáver fue hallado por el esposo, Paul Hacker, quien regresó al hogar tras una entrevista de trabajo.</a:t>
            </a:r>
          </a:p>
          <a:p>
            <a:pPr algn="just"/>
            <a:r>
              <a:rPr lang="es-CL" sz="1800" dirty="0"/>
              <a:t> </a:t>
            </a:r>
          </a:p>
          <a:p>
            <a:pPr algn="just"/>
            <a:r>
              <a:rPr lang="es-CL" sz="1800" dirty="0"/>
              <a:t>Así, la hija mayor fruto del extinto matrimonio entre el fenecido productor Luis </a:t>
            </a:r>
            <a:r>
              <a:rPr lang="es-CL" sz="1800" dirty="0" err="1"/>
              <a:t>Vigoreaux</a:t>
            </a:r>
            <a:r>
              <a:rPr lang="es-CL" sz="1800" dirty="0"/>
              <a:t> y la actriz Lydia </a:t>
            </a:r>
            <a:r>
              <a:rPr lang="es-CL" sz="1800" dirty="0" err="1"/>
              <a:t>Echevarria</a:t>
            </a:r>
            <a:r>
              <a:rPr lang="es-CL" sz="1800" dirty="0"/>
              <a:t>, quien se había retirado hace </a:t>
            </a:r>
            <a:r>
              <a:rPr lang="es-CL" sz="1800" i="1" dirty="0"/>
              <a:t>años </a:t>
            </a:r>
            <a:r>
              <a:rPr lang="es-CL" sz="1800" dirty="0"/>
              <a:t>de la vida pública, hizo resurgir su nombre envuelto en un manto de tragedia al confirmarse que se suicidó en su residencia en Arizona a los 44 </a:t>
            </a:r>
            <a:r>
              <a:rPr lang="es-CL" sz="1800" i="1" dirty="0"/>
              <a:t>años</a:t>
            </a:r>
            <a:r>
              <a:rPr lang="es-CL" sz="1800" dirty="0"/>
              <a:t>.</a:t>
            </a:r>
          </a:p>
          <a:p>
            <a:pPr algn="just"/>
            <a:r>
              <a:rPr lang="es-CL" sz="1800" dirty="0"/>
              <a:t> </a:t>
            </a:r>
          </a:p>
          <a:p>
            <a:pPr algn="just"/>
            <a:r>
              <a:rPr lang="es-CL" sz="1800" dirty="0" err="1"/>
              <a:t>Vigoreaux</a:t>
            </a:r>
            <a:r>
              <a:rPr lang="es-CL" sz="1800" dirty="0"/>
              <a:t> padre fue hallado calcinado en su auto en 1983, cuatro años </a:t>
            </a:r>
            <a:r>
              <a:rPr lang="es-CL" sz="1800" dirty="0" smtClean="0"/>
              <a:t>después los </a:t>
            </a:r>
            <a:r>
              <a:rPr lang="es-CL" sz="1800" dirty="0"/>
              <a:t>tribunales hallaron culpable a </a:t>
            </a:r>
            <a:r>
              <a:rPr lang="es-CL" sz="1800" dirty="0" err="1"/>
              <a:t>Echevarria</a:t>
            </a:r>
            <a:r>
              <a:rPr lang="es-CL" sz="1800" dirty="0"/>
              <a:t> por conspirar para el asesinato de su ex esposo. El exgobernador Pedro Rosselló </a:t>
            </a:r>
            <a:r>
              <a:rPr lang="es-CL" sz="1800" dirty="0" smtClean="0"/>
              <a:t>la condenó a </a:t>
            </a:r>
            <a:r>
              <a:rPr lang="es-CL" sz="1800" dirty="0"/>
              <a:t>cadena perpetua </a:t>
            </a:r>
            <a:r>
              <a:rPr lang="es-CL" sz="1800" dirty="0" smtClean="0"/>
              <a:t>aduciendo razones de premeditación y alevosía.</a:t>
            </a:r>
            <a:endParaRPr lang="es-CL" sz="1800" dirty="0"/>
          </a:p>
          <a:p>
            <a:r>
              <a:rPr lang="es-CL" sz="2000" dirty="0"/>
              <a:t/>
            </a:r>
            <a:br>
              <a:rPr lang="es-CL" sz="2000" dirty="0"/>
            </a:br>
            <a:endParaRPr lang="es-CL" sz="2000" dirty="0"/>
          </a:p>
        </p:txBody>
      </p:sp>
      <p:sp>
        <p:nvSpPr>
          <p:cNvPr id="2" name="CuadroTexto 1"/>
          <p:cNvSpPr txBox="1"/>
          <p:nvPr/>
        </p:nvSpPr>
        <p:spPr>
          <a:xfrm>
            <a:off x="3447738" y="734518"/>
            <a:ext cx="6947736" cy="369332"/>
          </a:xfrm>
          <a:prstGeom prst="rect">
            <a:avLst/>
          </a:prstGeom>
          <a:noFill/>
        </p:spPr>
        <p:txBody>
          <a:bodyPr wrap="none" rtlCol="0">
            <a:spAutoFit/>
          </a:bodyPr>
          <a:lstStyle/>
          <a:p>
            <a:r>
              <a:rPr lang="es-CL" dirty="0" smtClean="0"/>
              <a:t>NOTICIA 1   IDENTIFICA EL PÁRRAFO DE CONTEXTUALIZACIÓN</a:t>
            </a:r>
            <a:endParaRPr lang="es-CL" dirty="0"/>
          </a:p>
        </p:txBody>
      </p:sp>
    </p:spTree>
    <p:extLst>
      <p:ext uri="{BB962C8B-B14F-4D97-AF65-F5344CB8AC3E}">
        <p14:creationId xmlns:p14="http://schemas.microsoft.com/office/powerpoint/2010/main" val="506125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78271" y="1096996"/>
            <a:ext cx="10409126" cy="5228853"/>
          </a:xfrm>
          <a:prstGeom prst="rect">
            <a:avLst/>
          </a:prstGeom>
        </p:spPr>
      </p:pic>
      <p:sp>
        <p:nvSpPr>
          <p:cNvPr id="2" name="Rectángulo 1"/>
          <p:cNvSpPr/>
          <p:nvPr/>
        </p:nvSpPr>
        <p:spPr>
          <a:xfrm>
            <a:off x="4377128" y="300764"/>
            <a:ext cx="8034727" cy="369332"/>
          </a:xfrm>
          <a:prstGeom prst="rect">
            <a:avLst/>
          </a:prstGeom>
        </p:spPr>
        <p:txBody>
          <a:bodyPr wrap="square">
            <a:spAutoFit/>
          </a:bodyPr>
          <a:lstStyle/>
          <a:p>
            <a:r>
              <a:rPr lang="es-CL" dirty="0"/>
              <a:t>NOTICIA </a:t>
            </a:r>
            <a:r>
              <a:rPr lang="es-CL" dirty="0" smtClean="0"/>
              <a:t>2   </a:t>
            </a:r>
            <a:r>
              <a:rPr lang="es-CL" dirty="0"/>
              <a:t>IDENTIFICA EL PÁRRAFO DE </a:t>
            </a:r>
            <a:r>
              <a:rPr lang="es-CL" dirty="0" smtClean="0"/>
              <a:t>    CONTEXTUALIZACIÓN</a:t>
            </a:r>
            <a:endParaRPr lang="es-CL" dirty="0"/>
          </a:p>
        </p:txBody>
      </p:sp>
    </p:spTree>
    <p:extLst>
      <p:ext uri="{BB962C8B-B14F-4D97-AF65-F5344CB8AC3E}">
        <p14:creationId xmlns:p14="http://schemas.microsoft.com/office/powerpoint/2010/main" val="472258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34321" y="1322271"/>
            <a:ext cx="9310151" cy="4135427"/>
          </a:xfrm>
          <a:prstGeom prst="rect">
            <a:avLst/>
          </a:prstGeom>
        </p:spPr>
        <p:txBody>
          <a:bodyPr wrap="square">
            <a:spAutoFit/>
          </a:bodyPr>
          <a:lstStyle/>
          <a:p>
            <a:pPr marL="229235" marR="191770" algn="just">
              <a:lnSpc>
                <a:spcPct val="150000"/>
              </a:lnSpc>
            </a:pP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z</a:t>
            </a:r>
            <a:r>
              <a:rPr lang="es-CL" sz="1600" dirty="0">
                <a:latin typeface="Arial" panose="020B0604020202020204" pitchFamily="34" charset="0"/>
                <a:ea typeface="Times New Roman" panose="02020603050405020304" pitchFamily="18" charset="0"/>
                <a:cs typeface="Times New Roman" panose="02020603050405020304" pitchFamily="18" charset="0"/>
              </a:rPr>
              <a:t>ami</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nto</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2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última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entrega</a:t>
            </a:r>
            <a:r>
              <a:rPr lang="es-CL" sz="1600" spc="21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 Harry Potter en c</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stell</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no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podría</a:t>
            </a:r>
            <a:r>
              <a:rPr lang="es-CL" sz="1600" dirty="0">
                <a:latin typeface="Arial" panose="020B0604020202020204" pitchFamily="34" charset="0"/>
                <a:ea typeface="Times New Roman" panose="02020603050405020304" pitchFamily="18" charset="0"/>
                <a:cs typeface="Times New Roman" panose="02020603050405020304" pitchFamily="18" charset="0"/>
              </a:rPr>
              <a:t> reportarse así</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seg</a:t>
            </a:r>
            <a:r>
              <a:rPr lang="es-CL" sz="1600" spc="-5" dirty="0">
                <a:latin typeface="Arial" panose="020B0604020202020204" pitchFamily="34" charset="0"/>
                <a:ea typeface="Times New Roman" panose="02020603050405020304" pitchFamily="18" charset="0"/>
                <a:cs typeface="Times New Roman" panose="02020603050405020304" pitchFamily="18" charset="0"/>
              </a:rPr>
              <a:t>ú</a:t>
            </a:r>
            <a:r>
              <a:rPr lang="es-CL" sz="1600" dirty="0">
                <a:latin typeface="Arial" panose="020B0604020202020204" pitchFamily="34" charset="0"/>
                <a:ea typeface="Times New Roman" panose="02020603050405020304" pitchFamily="18" charset="0"/>
                <a:cs typeface="Times New Roman" panose="02020603050405020304" pitchFamily="18" charset="0"/>
              </a:rPr>
              <a:t>n esta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tr</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10" dirty="0">
                <a:latin typeface="Arial" panose="020B0604020202020204" pitchFamily="34" charset="0"/>
                <a:ea typeface="Times New Roman" panose="02020603050405020304" pitchFamily="18" charset="0"/>
                <a:cs typeface="Times New Roman" panose="02020603050405020304" pitchFamily="18" charset="0"/>
              </a:rPr>
              <a:t>t</a:t>
            </a:r>
            <a:r>
              <a:rPr lang="es-CL" sz="1600" dirty="0">
                <a:latin typeface="Arial" panose="020B0604020202020204" pitchFamily="34" charset="0"/>
                <a:ea typeface="Times New Roman" panose="02020603050405020304" pitchFamily="18" charset="0"/>
                <a:cs typeface="Times New Roman" panose="02020603050405020304" pitchFamily="18" charset="0"/>
              </a:rPr>
              <a:t>ura: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805815">
              <a:lnSpc>
                <a:spcPct val="150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Lead	:</a:t>
            </a:r>
            <a:r>
              <a:rPr lang="es-CL" sz="1600" spc="5" dirty="0">
                <a:latin typeface="Arial" panose="020B0604020202020204" pitchFamily="34" charset="0"/>
                <a:ea typeface="Times New Roman" panose="02020603050405020304" pitchFamily="18" charset="0"/>
                <a:cs typeface="Times New Roman" panose="02020603050405020304" pitchFamily="18" charset="0"/>
              </a:rPr>
              <a:t> Señala el qué, quién , </a:t>
            </a:r>
            <a:r>
              <a:rPr lang="es-CL" sz="1600"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á</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do y dónde se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realizará la </a:t>
            </a:r>
            <a:r>
              <a:rPr lang="es-CL" sz="1600" spc="-5" dirty="0">
                <a:latin typeface="Arial" panose="020B0604020202020204" pitchFamily="34" charset="0"/>
                <a:ea typeface="Times New Roman" panose="02020603050405020304" pitchFamily="18" charset="0"/>
                <a:cs typeface="Times New Roman" panose="02020603050405020304" pitchFamily="18" charset="0"/>
              </a:rPr>
              <a:t>p</a:t>
            </a:r>
            <a:r>
              <a:rPr lang="es-CL" sz="1600" dirty="0">
                <a:latin typeface="Arial" panose="020B0604020202020204" pitchFamily="34" charset="0"/>
                <a:ea typeface="Times New Roman" panose="02020603050405020304" pitchFamily="18" charset="0"/>
                <a:cs typeface="Times New Roman" panose="02020603050405020304" pitchFamily="18" charset="0"/>
              </a:rPr>
              <a:t>resent</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ión. </a:t>
            </a:r>
          </a:p>
          <a:p>
            <a:pPr marL="915035" marR="805815">
              <a:lnSpc>
                <a:spcPct val="150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1	: Identifica la editorial y la trad</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ctora.</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1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2	: Da detall</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 so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re l</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 dif</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rent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 ed</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ci</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nes y tirad</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3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281940">
              <a:lnSpc>
                <a:spcPct val="149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3	: Contextualiza las cer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nias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z</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miento de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tas o</a:t>
            </a:r>
            <a:r>
              <a:rPr lang="es-CL" sz="1600" spc="-5" dirty="0">
                <a:latin typeface="Arial" panose="020B0604020202020204" pitchFamily="34" charset="0"/>
                <a:ea typeface="Times New Roman" panose="02020603050405020304" pitchFamily="18" charset="0"/>
                <a:cs typeface="Times New Roman" panose="02020603050405020304" pitchFamily="18" charset="0"/>
              </a:rPr>
              <a:t>b</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s.</a:t>
            </a:r>
          </a:p>
          <a:p>
            <a:pPr marL="915035" marR="281940">
              <a:lnSpc>
                <a:spcPct val="149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 Párrafo 4	: Amplía la inform</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i</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n del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párrafo ant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or.</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marR="1920240">
              <a:lnSpc>
                <a:spcPct val="149000"/>
              </a:lnSpc>
              <a:spcBef>
                <a:spcPts val="2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5	: Cita a la directora de la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ditorial. </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 </a:t>
            </a:r>
          </a:p>
          <a:p>
            <a:pPr marL="915035" marR="1920240">
              <a:lnSpc>
                <a:spcPct val="149000"/>
              </a:lnSpc>
              <a:spcBef>
                <a:spcPts val="20"/>
              </a:spcBef>
              <a:tabLst>
                <a:tab pos="1574800" algn="l"/>
              </a:tabLst>
            </a:pPr>
            <a:r>
              <a:rPr lang="es-CL" sz="1600" dirty="0" smtClean="0">
                <a:latin typeface="Arial" panose="020B0604020202020204" pitchFamily="34" charset="0"/>
                <a:ea typeface="Times New Roman" panose="02020603050405020304" pitchFamily="18" charset="0"/>
                <a:cs typeface="Times New Roman" panose="02020603050405020304" pitchFamily="18" charset="0"/>
              </a:rPr>
              <a:t>Párrafo 6</a:t>
            </a:r>
            <a:r>
              <a:rPr lang="es-CL" sz="1600" dirty="0">
                <a:latin typeface="Arial" panose="020B0604020202020204" pitchFamily="34" charset="0"/>
                <a:ea typeface="Times New Roman" panose="02020603050405020304" pitchFamily="18" charset="0"/>
                <a:cs typeface="Times New Roman" panose="02020603050405020304" pitchFamily="18" charset="0"/>
              </a:rPr>
              <a:t>	: Amplía la </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Cita </a:t>
            </a:r>
            <a:r>
              <a:rPr lang="es-CL" sz="1600" dirty="0">
                <a:latin typeface="Arial" panose="020B0604020202020204" pitchFamily="34" charset="0"/>
                <a:ea typeface="Times New Roman" panose="02020603050405020304" pitchFamily="18" charset="0"/>
                <a:cs typeface="Times New Roman" panose="02020603050405020304" pitchFamily="18" charset="0"/>
              </a:rPr>
              <a:t>anterior.</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20"/>
              </a:spcBef>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Párrafo 7	: Cita a un s</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ciól</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go que</a:t>
            </a:r>
            <a:r>
              <a:rPr lang="es-CL" sz="1600" spc="-5" dirty="0">
                <a:latin typeface="Arial" panose="020B0604020202020204" pitchFamily="34" charset="0"/>
                <a:ea typeface="Times New Roman" panose="02020603050405020304" pitchFamily="18" charset="0"/>
                <a:cs typeface="Times New Roman" panose="02020603050405020304" pitchFamily="18" charset="0"/>
              </a:rPr>
              <a:t> ex</a:t>
            </a:r>
            <a:r>
              <a:rPr lang="es-CL" sz="1600" dirty="0">
                <a:latin typeface="Arial" panose="020B0604020202020204" pitchFamily="34" charset="0"/>
                <a:ea typeface="Times New Roman" panose="02020603050405020304" pitchFamily="18" charset="0"/>
                <a:cs typeface="Times New Roman" panose="02020603050405020304" pitchFamily="18" charset="0"/>
              </a:rPr>
              <a:t>plica el fen</a:t>
            </a:r>
            <a:r>
              <a:rPr lang="es-CL" sz="1600" spc="-5" dirty="0">
                <a:latin typeface="Arial" panose="020B0604020202020204" pitchFamily="34" charset="0"/>
                <a:ea typeface="Times New Roman" panose="02020603050405020304" pitchFamily="18" charset="0"/>
                <a:cs typeface="Times New Roman" panose="02020603050405020304" pitchFamily="18" charset="0"/>
              </a:rPr>
              <a:t>ó</a:t>
            </a:r>
            <a:r>
              <a:rPr lang="es-CL" sz="1600" dirty="0">
                <a:latin typeface="Arial" panose="020B0604020202020204" pitchFamily="34" charset="0"/>
                <a:ea typeface="Times New Roman" panose="02020603050405020304" pitchFamily="18" charset="0"/>
                <a:cs typeface="Times New Roman" panose="02020603050405020304" pitchFamily="18" charset="0"/>
              </a:rPr>
              <a:t>meno.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2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tabLst>
                <a:tab pos="1574800" algn="l"/>
              </a:tabLst>
            </a:pPr>
            <a:r>
              <a:rPr lang="es-CL" sz="1600" dirty="0">
                <a:latin typeface="Arial" panose="020B0604020202020204" pitchFamily="34" charset="0"/>
                <a:ea typeface="Times New Roman" panose="02020603050405020304" pitchFamily="18" charset="0"/>
                <a:cs typeface="Times New Roman" panose="02020603050405020304" pitchFamily="18" charset="0"/>
              </a:rPr>
              <a:t>Remate	: Rec</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er</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a alguna frase del libro.</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CuadroTexto 1"/>
          <p:cNvSpPr txBox="1"/>
          <p:nvPr/>
        </p:nvSpPr>
        <p:spPr>
          <a:xfrm>
            <a:off x="4727849" y="908720"/>
            <a:ext cx="2024913" cy="369332"/>
          </a:xfrm>
          <a:prstGeom prst="rect">
            <a:avLst/>
          </a:prstGeom>
          <a:noFill/>
        </p:spPr>
        <p:txBody>
          <a:bodyPr wrap="none" rtlCol="0">
            <a:spAutoFit/>
          </a:bodyPr>
          <a:lstStyle/>
          <a:p>
            <a:r>
              <a:rPr lang="es-CL" dirty="0"/>
              <a:t>PLANIFICACIÓN </a:t>
            </a:r>
          </a:p>
        </p:txBody>
      </p:sp>
      <p:sp>
        <p:nvSpPr>
          <p:cNvPr id="3" name="CuadroTexto 2"/>
          <p:cNvSpPr txBox="1"/>
          <p:nvPr/>
        </p:nvSpPr>
        <p:spPr>
          <a:xfrm>
            <a:off x="2015152" y="5831173"/>
            <a:ext cx="8598829" cy="369332"/>
          </a:xfrm>
          <a:prstGeom prst="rect">
            <a:avLst/>
          </a:prstGeom>
          <a:noFill/>
        </p:spPr>
        <p:txBody>
          <a:bodyPr wrap="none" rtlCol="0">
            <a:spAutoFit/>
          </a:bodyPr>
          <a:lstStyle/>
          <a:p>
            <a:r>
              <a:rPr lang="es-CL" dirty="0" smtClean="0"/>
              <a:t>AHORA  REDACTA UNA NOTA INFORMATIVA CON LOS DATOS  ENTREGADOS</a:t>
            </a:r>
            <a:endParaRPr lang="es-CL" dirty="0"/>
          </a:p>
        </p:txBody>
      </p:sp>
    </p:spTree>
    <p:extLst>
      <p:ext uri="{BB962C8B-B14F-4D97-AF65-F5344CB8AC3E}">
        <p14:creationId xmlns:p14="http://schemas.microsoft.com/office/powerpoint/2010/main" val="23533969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906" y="1454972"/>
            <a:ext cx="10820400" cy="4024125"/>
          </a:xfrm>
        </p:spPr>
        <p:txBody>
          <a:bodyPr>
            <a:normAutofit lnSpcReduction="10000"/>
          </a:bodyPr>
          <a:lstStyle/>
          <a:p>
            <a:pPr algn="just"/>
            <a:r>
              <a:rPr lang="es-CL" dirty="0">
                <a:solidFill>
                  <a:srgbClr val="00B050"/>
                </a:solidFill>
              </a:rPr>
              <a:t>Identifique la fuente</a:t>
            </a:r>
          </a:p>
          <a:p>
            <a:pPr algn="just"/>
            <a:r>
              <a:rPr lang="es-CL" dirty="0"/>
              <a:t>Las informaciones sobre hechos consumados, noticias sumamente importantes, deben ser atribuidas a una fuente identificable, es decir, a alguien que acredite la veracidad de lo afirmado. Si se mantiene el secreto de la fuente, el lector necesita saber cuál es la causa para ello. No es justificable escribir:</a:t>
            </a:r>
          </a:p>
          <a:p>
            <a:pPr algn="just"/>
            <a:r>
              <a:rPr lang="es-CL" dirty="0"/>
              <a:t>«Según trascendió, conforme a lo comentado por la fuente...» </a:t>
            </a:r>
          </a:p>
          <a:p>
            <a:pPr algn="just"/>
            <a:r>
              <a:rPr lang="es-CL" dirty="0"/>
              <a:t>Cuando se trate de un discurso, de una entrevista, de una declaración pública o una conferencia de prensa, todo lo que diga la persona que hable debe ser atribuida directamente a </a:t>
            </a:r>
            <a:r>
              <a:rPr lang="es-CL" dirty="0" smtClean="0"/>
              <a:t>ella de modo directo, indirecto o híbrido.</a:t>
            </a:r>
            <a:endParaRPr lang="es-CL" dirty="0"/>
          </a:p>
          <a:p>
            <a:pPr algn="just"/>
            <a:r>
              <a:rPr lang="es-CL" dirty="0"/>
              <a:t>________________________________________</a:t>
            </a:r>
          </a:p>
          <a:p>
            <a:endParaRPr lang="es-CL" dirty="0"/>
          </a:p>
        </p:txBody>
      </p:sp>
    </p:spTree>
    <p:extLst>
      <p:ext uri="{BB962C8B-B14F-4D97-AF65-F5344CB8AC3E}">
        <p14:creationId xmlns:p14="http://schemas.microsoft.com/office/powerpoint/2010/main" val="120956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96790" y="1266078"/>
            <a:ext cx="8863840" cy="4758204"/>
          </a:xfrm>
          <a:prstGeom prst="rect">
            <a:avLst/>
          </a:prstGeom>
        </p:spPr>
      </p:pic>
      <p:sp>
        <p:nvSpPr>
          <p:cNvPr id="5" name="Rectángulo 4"/>
          <p:cNvSpPr/>
          <p:nvPr/>
        </p:nvSpPr>
        <p:spPr>
          <a:xfrm>
            <a:off x="1344706" y="2043953"/>
            <a:ext cx="3509682" cy="336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p:cNvSpPr/>
          <p:nvPr/>
        </p:nvSpPr>
        <p:spPr>
          <a:xfrm>
            <a:off x="1358153" y="3429000"/>
            <a:ext cx="8702477" cy="1129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p:cNvSpPr/>
          <p:nvPr/>
        </p:nvSpPr>
        <p:spPr>
          <a:xfrm>
            <a:off x="1344706" y="5405718"/>
            <a:ext cx="8915400" cy="793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454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13275" y="457200"/>
            <a:ext cx="1384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solidFill>
                <a:prstClr val="black"/>
              </a:solidFill>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922" y="457200"/>
            <a:ext cx="4191021" cy="24079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1939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CL" dirty="0">
              <a:solidFill>
                <a:prstClr val="black"/>
              </a:solidFill>
              <a:latin typeface="Arial" panose="020B0604020202020204" pitchFamily="34" charset="0"/>
            </a:endParaRPr>
          </a:p>
        </p:txBody>
      </p:sp>
      <p:sp>
        <p:nvSpPr>
          <p:cNvPr id="7" name="Rectángulo 6"/>
          <p:cNvSpPr/>
          <p:nvPr/>
        </p:nvSpPr>
        <p:spPr>
          <a:xfrm>
            <a:off x="764499" y="2492897"/>
            <a:ext cx="10538086" cy="3693319"/>
          </a:xfrm>
          <a:prstGeom prst="rect">
            <a:avLst/>
          </a:prstGeom>
        </p:spPr>
        <p:txBody>
          <a:bodyPr wrap="square">
            <a:spAutoFit/>
          </a:bodyPr>
          <a:lstStyle/>
          <a:p>
            <a:pPr algn="just"/>
            <a:r>
              <a:rPr lang="es-CL" dirty="0" smtClean="0">
                <a:solidFill>
                  <a:prstClr val="black"/>
                </a:solidFill>
                <a:latin typeface="Arial" panose="020B0604020202020204" pitchFamily="34" charset="0"/>
                <a:ea typeface="Times New Roman" panose="02020603050405020304" pitchFamily="18" charset="0"/>
              </a:rPr>
              <a:t>Desv</a:t>
            </a:r>
            <a:r>
              <a:rPr lang="es-CL" spc="-5" dirty="0" smtClean="0">
                <a:solidFill>
                  <a:prstClr val="black"/>
                </a:solidFill>
                <a:latin typeface="Arial" panose="020B0604020202020204" pitchFamily="34" charset="0"/>
                <a:ea typeface="Times New Roman" panose="02020603050405020304" pitchFamily="18" charset="0"/>
              </a:rPr>
              <a:t>e</a:t>
            </a:r>
            <a:r>
              <a:rPr lang="es-CL" dirty="0" smtClean="0">
                <a:solidFill>
                  <a:prstClr val="black"/>
                </a:solidFill>
                <a:latin typeface="Arial" panose="020B0604020202020204" pitchFamily="34" charset="0"/>
                <a:ea typeface="Times New Roman" panose="02020603050405020304" pitchFamily="18" charset="0"/>
              </a:rPr>
              <a:t>ntaj</a:t>
            </a:r>
            <a:r>
              <a:rPr lang="es-CL" spc="-5" dirty="0" smtClean="0">
                <a:solidFill>
                  <a:prstClr val="black"/>
                </a:solidFill>
                <a:latin typeface="Arial" panose="020B0604020202020204" pitchFamily="34" charset="0"/>
                <a:ea typeface="Times New Roman" panose="02020603050405020304" pitchFamily="18" charset="0"/>
              </a:rPr>
              <a:t>a</a:t>
            </a:r>
            <a:r>
              <a:rPr lang="es-CL" spc="5" dirty="0" smtClean="0">
                <a:solidFill>
                  <a:prstClr val="black"/>
                </a:solidFill>
                <a:latin typeface="Arial" panose="020B0604020202020204" pitchFamily="34" charset="0"/>
                <a:ea typeface="Times New Roman" panose="02020603050405020304" pitchFamily="18" charset="0"/>
              </a:rPr>
              <a:t>s</a:t>
            </a:r>
            <a:endParaRPr lang="es-CL" spc="5" dirty="0">
              <a:solidFill>
                <a:prstClr val="black"/>
              </a:solidFill>
              <a:latin typeface="Arial" panose="020B0604020202020204" pitchFamily="34" charset="0"/>
              <a:ea typeface="Times New Roman" panose="02020603050405020304" pitchFamily="18" charset="0"/>
            </a:endParaRP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Algun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profesi</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gier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orden </a:t>
            </a:r>
            <a:r>
              <a:rPr lang="es-CL" u="sng" dirty="0">
                <a:solidFill>
                  <a:prstClr val="black"/>
                </a:solidFill>
                <a:latin typeface="Arial" panose="020B0604020202020204" pitchFamily="34" charset="0"/>
                <a:ea typeface="Times New Roman" panose="02020603050405020304" pitchFamily="18" charset="0"/>
              </a:rPr>
              <a:t>d</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creci</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nte</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no</a:t>
            </a:r>
            <a:r>
              <a:rPr lang="es-CL" u="sng" spc="10" dirty="0">
                <a:solidFill>
                  <a:prstClr val="black"/>
                </a:solidFill>
                <a:latin typeface="Arial" panose="020B0604020202020204" pitchFamily="34" charset="0"/>
                <a:ea typeface="Times New Roman" panose="02020603050405020304" pitchFamily="18" charset="0"/>
              </a:rPr>
              <a:t> </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el</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á</a:t>
            </a:r>
            <a:r>
              <a:rPr lang="es-CL" u="sng" dirty="0">
                <a:solidFill>
                  <a:prstClr val="black"/>
                </a:solidFill>
                <a:latin typeface="Arial" panose="020B0604020202020204" pitchFamily="34" charset="0"/>
                <a:ea typeface="Times New Roman" panose="02020603050405020304" pitchFamily="18" charset="0"/>
              </a:rPr>
              <a:t>s indicado</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p</a:t>
            </a:r>
            <a:r>
              <a:rPr lang="es-CL" u="sng" spc="-5" dirty="0">
                <a:solidFill>
                  <a:prstClr val="black"/>
                </a:solidFill>
                <a:latin typeface="Arial" panose="020B0604020202020204" pitchFamily="34" charset="0"/>
                <a:ea typeface="Times New Roman" panose="02020603050405020304" pitchFamily="18" charset="0"/>
              </a:rPr>
              <a:t>a</a:t>
            </a:r>
            <a:r>
              <a:rPr lang="es-CL" u="sng" dirty="0">
                <a:solidFill>
                  <a:prstClr val="black"/>
                </a:solidFill>
                <a:latin typeface="Arial" panose="020B0604020202020204" pitchFamily="34" charset="0"/>
                <a:ea typeface="Times New Roman" panose="02020603050405020304" pitchFamily="18" charset="0"/>
              </a:rPr>
              <a:t>ra</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ntar</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hist</a:t>
            </a:r>
            <a:r>
              <a:rPr lang="es-CL" u="sng" spc="-5" dirty="0">
                <a:solidFill>
                  <a:prstClr val="black"/>
                </a:solidFill>
                <a:latin typeface="Arial" panose="020B0604020202020204" pitchFamily="34" charset="0"/>
                <a:ea typeface="Times New Roman" panose="02020603050405020304" pitchFamily="18" charset="0"/>
              </a:rPr>
              <a:t>or</a:t>
            </a:r>
            <a:r>
              <a:rPr lang="es-CL" u="sng" dirty="0">
                <a:solidFill>
                  <a:prstClr val="black"/>
                </a:solidFill>
                <a:latin typeface="Arial" panose="020B0604020202020204" pitchFamily="34" charset="0"/>
                <a:ea typeface="Times New Roman" panose="02020603050405020304" pitchFamily="18" charset="0"/>
              </a:rPr>
              <a:t>ias: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ompl</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ca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cosas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quien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d</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cta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priva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ector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 cua</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mento</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rpresa,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rd</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énd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se el</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tímulo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ara</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ctura su</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one siem</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ex</a:t>
            </a:r>
            <a:r>
              <a:rPr lang="es-CL" dirty="0">
                <a:solidFill>
                  <a:prstClr val="black"/>
                </a:solidFill>
                <a:latin typeface="Arial" panose="020B0604020202020204" pitchFamily="34" charset="0"/>
                <a:ea typeface="Times New Roman" panose="02020603050405020304" pitchFamily="18" charset="0"/>
              </a:rPr>
              <a:t>istenc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 un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clí</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ax</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 final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del re</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ato.</a:t>
            </a:r>
            <a:r>
              <a:rPr lang="es-CL" spc="5" dirty="0">
                <a:solidFill>
                  <a:prstClr val="black"/>
                </a:solidFill>
                <a:latin typeface="Arial" panose="020B0604020202020204" pitchFamily="34" charset="0"/>
                <a:ea typeface="Times New Roman" panose="02020603050405020304" pitchFamily="18" charset="0"/>
              </a:rPr>
              <a:t> </a:t>
            </a: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Estilísticamente,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enta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inc</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nvenien</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er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petir</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menu</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o</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form</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ión q</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 dio</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lea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t>
            </a:r>
          </a:p>
          <a:p>
            <a:pPr algn="just"/>
            <a:endParaRPr lang="es-CL"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Aunque las nuev</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ten</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as per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ístic</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favor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cen es</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turas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ás ela</a:t>
            </a:r>
            <a:r>
              <a:rPr lang="es-CL" spc="-5" dirty="0">
                <a:solidFill>
                  <a:prstClr val="black"/>
                </a:solidFill>
                <a:latin typeface="Arial" panose="020B0604020202020204" pitchFamily="34" charset="0"/>
                <a:ea typeface="Times New Roman" panose="02020603050405020304" pitchFamily="18" charset="0"/>
              </a:rPr>
              <a:t>b</a:t>
            </a:r>
            <a:r>
              <a:rPr lang="es-CL" dirty="0">
                <a:solidFill>
                  <a:prstClr val="black"/>
                </a:solidFill>
                <a:latin typeface="Arial" panose="020B0604020202020204" pitchFamily="34" charset="0"/>
                <a:ea typeface="Times New Roman" panose="02020603050405020304" pitchFamily="18" charset="0"/>
              </a:rPr>
              <a:t>ora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 atractiv</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criter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pra</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mático</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pone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rámi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inver</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ida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ue</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ndo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formato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m</a:t>
            </a:r>
            <a:r>
              <a:rPr lang="es-CL" spc="-5" dirty="0">
                <a:solidFill>
                  <a:prstClr val="black"/>
                </a:solidFill>
                <a:latin typeface="Arial" panose="020B0604020202020204" pitchFamily="34" charset="0"/>
                <a:ea typeface="Times New Roman" panose="02020603050405020304" pitchFamily="18" charset="0"/>
              </a:rPr>
              <a:t>á</a:t>
            </a:r>
            <a:r>
              <a:rPr lang="es-CL" dirty="0">
                <a:solidFill>
                  <a:prstClr val="black"/>
                </a:solidFill>
                <a:latin typeface="Arial" panose="020B0604020202020204" pitchFamily="34" charset="0"/>
                <a:ea typeface="Times New Roman" panose="02020603050405020304" pitchFamily="18" charset="0"/>
              </a:rPr>
              <a:t>s</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utilizado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ra</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escrib</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ticias.</a:t>
            </a:r>
            <a:r>
              <a:rPr lang="es-CL" spc="21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
        <p:nvSpPr>
          <p:cNvPr id="2" name="CuadroTexto 1"/>
          <p:cNvSpPr txBox="1"/>
          <p:nvPr/>
        </p:nvSpPr>
        <p:spPr>
          <a:xfrm>
            <a:off x="1524001" y="862191"/>
            <a:ext cx="6003668" cy="1446550"/>
          </a:xfrm>
          <a:prstGeom prst="rect">
            <a:avLst/>
          </a:prstGeom>
          <a:noFill/>
        </p:spPr>
        <p:txBody>
          <a:bodyPr wrap="square" rtlCol="0">
            <a:spAutoFit/>
          </a:bodyPr>
          <a:lstStyle/>
          <a:p>
            <a:r>
              <a:rPr lang="es-CL" sz="4000" b="1" dirty="0" smtClean="0">
                <a:solidFill>
                  <a:srgbClr val="00B050"/>
                </a:solidFill>
              </a:rPr>
              <a:t>1</a:t>
            </a:r>
            <a:r>
              <a:rPr lang="es-CL" sz="4000" b="1" i="1" dirty="0" smtClean="0">
                <a:solidFill>
                  <a:srgbClr val="00B050"/>
                </a:solidFill>
              </a:rPr>
              <a:t>. </a:t>
            </a:r>
            <a:r>
              <a:rPr lang="es-CL" sz="4400" b="1" dirty="0" smtClean="0">
                <a:solidFill>
                  <a:srgbClr val="FF0000"/>
                </a:solidFill>
              </a:rPr>
              <a:t>LA PIRÁMIDE   INVERTIDA</a:t>
            </a:r>
            <a:endParaRPr lang="es-CL" sz="4400" b="1" dirty="0">
              <a:solidFill>
                <a:srgbClr val="FF0000"/>
              </a:solidFill>
            </a:endParaRPr>
          </a:p>
        </p:txBody>
      </p:sp>
    </p:spTree>
    <p:extLst>
      <p:ext uri="{BB962C8B-B14F-4D97-AF65-F5344CB8AC3E}">
        <p14:creationId xmlns:p14="http://schemas.microsoft.com/office/powerpoint/2010/main" val="16370697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49070" y="722812"/>
            <a:ext cx="7557248" cy="4871164"/>
          </a:xfrm>
          <a:prstGeom prst="rect">
            <a:avLst/>
          </a:prstGeom>
        </p:spPr>
      </p:pic>
    </p:spTree>
    <p:extLst>
      <p:ext uri="{BB962C8B-B14F-4D97-AF65-F5344CB8AC3E}">
        <p14:creationId xmlns:p14="http://schemas.microsoft.com/office/powerpoint/2010/main" val="4905454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20271" y="930537"/>
            <a:ext cx="10112188" cy="6299199"/>
          </a:xfrm>
          <a:prstGeom prst="rect">
            <a:avLst/>
          </a:prstGeom>
        </p:spPr>
      </p:pic>
      <p:sp>
        <p:nvSpPr>
          <p:cNvPr id="2" name="Rectángulo 1"/>
          <p:cNvSpPr/>
          <p:nvPr/>
        </p:nvSpPr>
        <p:spPr>
          <a:xfrm>
            <a:off x="4182035" y="242047"/>
            <a:ext cx="4719918" cy="5647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smtClean="0">
                <a:ln w="0"/>
                <a:solidFill>
                  <a:schemeClr val="tx1"/>
                </a:solidFill>
                <a:effectLst>
                  <a:outerShdw blurRad="38100" dist="19050" dir="2700000" algn="tl" rotWithShape="0">
                    <a:schemeClr val="dk1">
                      <a:alpha val="40000"/>
                    </a:schemeClr>
                  </a:outerShdw>
                </a:effectLst>
              </a:rPr>
              <a:t>TITULAR</a:t>
            </a:r>
            <a:endParaRPr lang="es-CL"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2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2882</TotalTime>
  <Words>4120</Words>
  <Application>Microsoft Office PowerPoint</Application>
  <PresentationFormat>Panorámica</PresentationFormat>
  <Paragraphs>317</Paragraphs>
  <Slides>45</Slides>
  <Notes>8</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45</vt:i4>
      </vt:variant>
    </vt:vector>
  </HeadingPairs>
  <TitlesOfParts>
    <vt:vector size="57" baseType="lpstr">
      <vt:lpstr>Adobe Arabic</vt:lpstr>
      <vt:lpstr>Adobe Caslon Pro</vt:lpstr>
      <vt:lpstr>Adobe Hebrew</vt:lpstr>
      <vt:lpstr>Arial</vt:lpstr>
      <vt:lpstr>Arial Unicode MS</vt:lpstr>
      <vt:lpstr>Bell MT</vt:lpstr>
      <vt:lpstr>Calibri</vt:lpstr>
      <vt:lpstr>Century Gothic</vt:lpstr>
      <vt:lpstr>ConduitITC-Light</vt:lpstr>
      <vt:lpstr>ConduitITC-Medium</vt:lpstr>
      <vt:lpstr>Times New Roman</vt:lpstr>
      <vt:lpstr>Estela de condensación</vt:lpstr>
      <vt:lpstr>ESTRUCTURA  Y CARACTERÍSTICAS DE  LA NOTA INFORMATIVA</vt:lpstr>
      <vt:lpstr>Presentación de PowerPoint</vt:lpstr>
      <vt:lpstr>CARACTERÍSTICAS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TITULAR</vt:lpstr>
      <vt:lpstr>Presentación de PowerPoint</vt:lpstr>
      <vt:lpstr>Presentación de PowerPoint</vt:lpstr>
      <vt:lpstr> El título </vt:lpstr>
      <vt:lpstr>Presentación de PowerPoint</vt:lpstr>
      <vt:lpstr>Cómo redactar un buen título  </vt:lpstr>
      <vt:lpstr>Presentación de PowerPoint</vt:lpstr>
      <vt:lpstr>Presentación de PowerPoint</vt:lpstr>
      <vt:lpstr>ENTRADA  O LEAD </vt:lpstr>
      <vt:lpstr>Presentación de PowerPoint</vt:lpstr>
      <vt:lpstr>PRIMER PÁRRAFO DE ENTRADA: Lead </vt:lpstr>
      <vt:lpstr>Presentación de PowerPoint</vt:lpstr>
      <vt:lpstr>Presentación de PowerPoint</vt:lpstr>
      <vt:lpstr>Presentación de PowerPoint</vt:lpstr>
      <vt:lpstr>Presentación de PowerPoint</vt:lpstr>
      <vt:lpstr>Ideas preconcebidas y erróneas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Noticia: estructura</dc:title>
  <dc:creator>Usuario</dc:creator>
  <cp:lastModifiedBy>Ivan Pizarro</cp:lastModifiedBy>
  <cp:revision>103</cp:revision>
  <dcterms:created xsi:type="dcterms:W3CDTF">2014-09-21T04:26:55Z</dcterms:created>
  <dcterms:modified xsi:type="dcterms:W3CDTF">2024-10-14T02:30:04Z</dcterms:modified>
</cp:coreProperties>
</file>