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10/14/2024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10/14/2024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10/14/2024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10/14/2024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10/14/2024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CÓMO REDACTAR UN BUEN TÍTULO</a:t>
            </a:r>
            <a:endParaRPr lang="en-US" dirty="0"/>
          </a:p>
        </p:txBody>
      </p:sp>
      <p:sp>
        <p:nvSpPr>
          <p:cNvPr id="3" name="Subtítulo 2"/>
          <p:cNvSpPr>
            <a:spLocks noGrp="1"/>
          </p:cNvSpPr>
          <p:nvPr>
            <p:ph type="subTitle" idx="1"/>
          </p:nvPr>
        </p:nvSpPr>
        <p:spPr/>
        <p:txBody>
          <a:bodyPr/>
          <a:lstStyle/>
          <a:p>
            <a:r>
              <a:rPr lang="es-ES" dirty="0" smtClean="0"/>
              <a:t>IVÁN PIZARRO VEGA</a:t>
            </a:r>
            <a:endParaRPr lang="en-US" dirty="0"/>
          </a:p>
        </p:txBody>
      </p:sp>
      <p:pic>
        <p:nvPicPr>
          <p:cNvPr id="4" name="Imagen 3"/>
          <p:cNvPicPr>
            <a:picLocks noChangeAspect="1"/>
          </p:cNvPicPr>
          <p:nvPr/>
        </p:nvPicPr>
        <p:blipFill>
          <a:blip r:embed="rId2"/>
          <a:stretch>
            <a:fillRect/>
          </a:stretch>
        </p:blipFill>
        <p:spPr>
          <a:xfrm>
            <a:off x="3238105" y="228486"/>
            <a:ext cx="4078577" cy="768163"/>
          </a:xfrm>
          <a:prstGeom prst="rect">
            <a:avLst/>
          </a:prstGeom>
        </p:spPr>
      </p:pic>
      <p:pic>
        <p:nvPicPr>
          <p:cNvPr id="5" name="Imagen 4"/>
          <p:cNvPicPr>
            <a:picLocks noChangeAspect="1"/>
          </p:cNvPicPr>
          <p:nvPr/>
        </p:nvPicPr>
        <p:blipFill>
          <a:blip r:embed="rId3"/>
          <a:stretch>
            <a:fillRect/>
          </a:stretch>
        </p:blipFill>
        <p:spPr>
          <a:xfrm>
            <a:off x="547683" y="36445"/>
            <a:ext cx="1987468" cy="1152244"/>
          </a:xfrm>
          <a:prstGeom prst="rect">
            <a:avLst/>
          </a:prstGeom>
        </p:spPr>
      </p:pic>
    </p:spTree>
    <p:extLst>
      <p:ext uri="{BB962C8B-B14F-4D97-AF65-F5344CB8AC3E}">
        <p14:creationId xmlns:p14="http://schemas.microsoft.com/office/powerpoint/2010/main" val="184370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r>
              <a:rPr lang="es-ES" dirty="0"/>
              <a:t>Que el titular sea corto</a:t>
            </a:r>
            <a:br>
              <a:rPr lang="es-ES" dirty="0"/>
            </a:br>
            <a:endParaRPr lang="en-US" dirty="0"/>
          </a:p>
        </p:txBody>
      </p:sp>
      <p:sp>
        <p:nvSpPr>
          <p:cNvPr id="3" name="Marcador de contenido 2"/>
          <p:cNvSpPr>
            <a:spLocks noGrp="1"/>
          </p:cNvSpPr>
          <p:nvPr>
            <p:ph idx="1"/>
          </p:nvPr>
        </p:nvSpPr>
        <p:spPr>
          <a:xfrm>
            <a:off x="1159314" y="1316183"/>
            <a:ext cx="10178322" cy="3593591"/>
          </a:xfrm>
        </p:spPr>
        <p:txBody>
          <a:bodyPr/>
          <a:lstStyle/>
          <a:p>
            <a:r>
              <a:rPr lang="es-ES" sz="2400" dirty="0" smtClean="0"/>
              <a:t>Son </a:t>
            </a:r>
            <a:r>
              <a:rPr lang="es-ES" sz="2400" dirty="0"/>
              <a:t>varios los medios que optan por esta clase de titulares. Elvin señala que esto se debe a que los titulares cortos son más ágiles y, por lo tanto, tendrán más impacto.</a:t>
            </a:r>
          </a:p>
          <a:p>
            <a:r>
              <a:rPr lang="es-ES" sz="2400" dirty="0"/>
              <a:t> </a:t>
            </a:r>
            <a:r>
              <a:rPr lang="es-ES" sz="2400" dirty="0" smtClean="0"/>
              <a:t>Además</a:t>
            </a:r>
            <a:r>
              <a:rPr lang="es-ES" sz="2400" dirty="0"/>
              <a:t>, siempre es útil tener titulares que pueden caber fácilmente en un tuit.</a:t>
            </a:r>
          </a:p>
          <a:p>
            <a:endParaRPr lang="es-ES" sz="2400" dirty="0"/>
          </a:p>
          <a:p>
            <a:endParaRPr lang="en-US" dirty="0"/>
          </a:p>
        </p:txBody>
      </p:sp>
      <p:pic>
        <p:nvPicPr>
          <p:cNvPr id="4" name="Imagen 3"/>
          <p:cNvPicPr>
            <a:picLocks noChangeAspect="1"/>
          </p:cNvPicPr>
          <p:nvPr/>
        </p:nvPicPr>
        <p:blipFill>
          <a:blip r:embed="rId2"/>
          <a:stretch>
            <a:fillRect/>
          </a:stretch>
        </p:blipFill>
        <p:spPr>
          <a:xfrm>
            <a:off x="1159314" y="3385451"/>
            <a:ext cx="9607826" cy="3472549"/>
          </a:xfrm>
          <a:prstGeom prst="rect">
            <a:avLst/>
          </a:prstGeom>
        </p:spPr>
      </p:pic>
    </p:spTree>
    <p:extLst>
      <p:ext uri="{BB962C8B-B14F-4D97-AF65-F5344CB8AC3E}">
        <p14:creationId xmlns:p14="http://schemas.microsoft.com/office/powerpoint/2010/main" val="381832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Ejemplos de malos titulares publicados en los diarios</a:t>
            </a:r>
            <a:br>
              <a:rPr lang="es-ES" dirty="0"/>
            </a:br>
            <a:endParaRPr lang="en-US" dirty="0"/>
          </a:p>
        </p:txBody>
      </p:sp>
      <p:sp>
        <p:nvSpPr>
          <p:cNvPr id="3" name="Marcador de contenido 2"/>
          <p:cNvSpPr>
            <a:spLocks noGrp="1"/>
          </p:cNvSpPr>
          <p:nvPr>
            <p:ph idx="1"/>
          </p:nvPr>
        </p:nvSpPr>
        <p:spPr/>
        <p:txBody>
          <a:bodyPr/>
          <a:lstStyle/>
          <a:p>
            <a:r>
              <a:rPr lang="es-ES" dirty="0" smtClean="0"/>
              <a:t>A </a:t>
            </a:r>
            <a:r>
              <a:rPr lang="es-ES" dirty="0"/>
              <a:t>continuación, veamos algunos de los errores que se producen en los Titulares de las noticias.</a:t>
            </a:r>
          </a:p>
          <a:p>
            <a:endParaRPr lang="en-US" dirty="0"/>
          </a:p>
        </p:txBody>
      </p:sp>
      <p:pic>
        <p:nvPicPr>
          <p:cNvPr id="4" name="Imagen 3"/>
          <p:cNvPicPr>
            <a:picLocks noChangeAspect="1"/>
          </p:cNvPicPr>
          <p:nvPr/>
        </p:nvPicPr>
        <p:blipFill>
          <a:blip r:embed="rId2"/>
          <a:stretch>
            <a:fillRect/>
          </a:stretch>
        </p:blipFill>
        <p:spPr>
          <a:xfrm>
            <a:off x="2364509" y="2862470"/>
            <a:ext cx="7472218" cy="4083275"/>
          </a:xfrm>
          <a:prstGeom prst="rect">
            <a:avLst/>
          </a:prstGeom>
        </p:spPr>
      </p:pic>
    </p:spTree>
    <p:extLst>
      <p:ext uri="{BB962C8B-B14F-4D97-AF65-F5344CB8AC3E}">
        <p14:creationId xmlns:p14="http://schemas.microsoft.com/office/powerpoint/2010/main" val="3456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66191" y="489528"/>
            <a:ext cx="9037983" cy="5486400"/>
          </a:xfrm>
          <a:prstGeom prst="rect">
            <a:avLst/>
          </a:prstGeom>
        </p:spPr>
      </p:pic>
    </p:spTree>
    <p:extLst>
      <p:ext uri="{BB962C8B-B14F-4D97-AF65-F5344CB8AC3E}">
        <p14:creationId xmlns:p14="http://schemas.microsoft.com/office/powerpoint/2010/main" val="1471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925164" y="0"/>
            <a:ext cx="10694181" cy="7324436"/>
          </a:xfrm>
          <a:prstGeom prst="rect">
            <a:avLst/>
          </a:prstGeom>
        </p:spPr>
      </p:pic>
    </p:spTree>
    <p:extLst>
      <p:ext uri="{BB962C8B-B14F-4D97-AF65-F5344CB8AC3E}">
        <p14:creationId xmlns:p14="http://schemas.microsoft.com/office/powerpoint/2010/main" val="296062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779697" y="0"/>
            <a:ext cx="10719575" cy="6788727"/>
          </a:xfrm>
          <a:prstGeom prst="rect">
            <a:avLst/>
          </a:prstGeom>
        </p:spPr>
      </p:pic>
    </p:spTree>
    <p:extLst>
      <p:ext uri="{BB962C8B-B14F-4D97-AF65-F5344CB8AC3E}">
        <p14:creationId xmlns:p14="http://schemas.microsoft.com/office/powerpoint/2010/main" val="176829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903276" y="0"/>
            <a:ext cx="10429742" cy="7056582"/>
          </a:xfrm>
          <a:prstGeom prst="rect">
            <a:avLst/>
          </a:prstGeom>
        </p:spPr>
      </p:pic>
    </p:spTree>
    <p:extLst>
      <p:ext uri="{BB962C8B-B14F-4D97-AF65-F5344CB8AC3E}">
        <p14:creationId xmlns:p14="http://schemas.microsoft.com/office/powerpoint/2010/main" val="372387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762516" y="0"/>
            <a:ext cx="10505848" cy="7315200"/>
          </a:xfrm>
          <a:prstGeom prst="rect">
            <a:avLst/>
          </a:prstGeom>
        </p:spPr>
      </p:pic>
    </p:spTree>
    <p:extLst>
      <p:ext uri="{BB962C8B-B14F-4D97-AF65-F5344CB8AC3E}">
        <p14:creationId xmlns:p14="http://schemas.microsoft.com/office/powerpoint/2010/main" val="280612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                    GRACIAS</a:t>
            </a:r>
            <a:endParaRPr lang="en-US" dirty="0"/>
          </a:p>
        </p:txBody>
      </p:sp>
      <p:sp>
        <p:nvSpPr>
          <p:cNvPr id="3" name="Marcador de contenido 2"/>
          <p:cNvSpPr>
            <a:spLocks noGrp="1"/>
          </p:cNvSpPr>
          <p:nvPr>
            <p:ph idx="1"/>
          </p:nvPr>
        </p:nvSpPr>
        <p:spPr/>
        <p:txBody>
          <a:bodyPr/>
          <a:lstStyle/>
          <a:p>
            <a:endParaRPr lang="en-US"/>
          </a:p>
        </p:txBody>
      </p:sp>
    </p:spTree>
    <p:extLst>
      <p:ext uri="{BB962C8B-B14F-4D97-AF65-F5344CB8AC3E}">
        <p14:creationId xmlns:p14="http://schemas.microsoft.com/office/powerpoint/2010/main" val="159971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2800" dirty="0"/>
              <a:t>En primer lugar, cuando diseñamos un periódico, los titulares deben ser innovadores, para que cautiven a los lectores y sigan leyendo el resto de las informaciones ahí </a:t>
            </a:r>
            <a:r>
              <a:rPr lang="es-ES" sz="2800" dirty="0" err="1"/>
              <a:t>publicadas.n</a:t>
            </a:r>
            <a:r>
              <a:rPr lang="es-ES" sz="2800" dirty="0"/>
              <a:t> segundo, lugar hemos destacado algunos consejos para hacer buenos titulares exitosos</a:t>
            </a:r>
            <a:endParaRPr lang="en-US" sz="2800" dirty="0"/>
          </a:p>
        </p:txBody>
      </p:sp>
    </p:spTree>
    <p:extLst>
      <p:ext uri="{BB962C8B-B14F-4D97-AF65-F5344CB8AC3E}">
        <p14:creationId xmlns:p14="http://schemas.microsoft.com/office/powerpoint/2010/main" val="173068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1678" y="628073"/>
            <a:ext cx="10178322" cy="5828145"/>
          </a:xfrm>
        </p:spPr>
        <p:txBody>
          <a:bodyPr>
            <a:normAutofit/>
          </a:bodyPr>
          <a:lstStyle/>
          <a:p>
            <a:r>
              <a:rPr lang="es-ES" sz="2400" dirty="0"/>
              <a:t>Los titulares informativos deben </a:t>
            </a:r>
            <a:r>
              <a:rPr lang="es-ES" sz="2400" b="1" dirty="0">
                <a:solidFill>
                  <a:srgbClr val="FF0000"/>
                </a:solidFill>
              </a:rPr>
              <a:t>despertar el interés del lector </a:t>
            </a:r>
            <a:r>
              <a:rPr lang="es-ES" sz="2400" dirty="0"/>
              <a:t>e incitar a la lectura de la noticia, de ahí deriva la importación en la elaboración del titular, puesto que debe cumplir la función de captar la atención del lector. Además, </a:t>
            </a:r>
            <a:r>
              <a:rPr lang="es-ES" sz="2400" b="1" dirty="0">
                <a:solidFill>
                  <a:srgbClr val="FF0000"/>
                </a:solidFill>
              </a:rPr>
              <a:t>debe resumir y anunciar la información </a:t>
            </a:r>
            <a:r>
              <a:rPr lang="es-ES" sz="2400" dirty="0"/>
              <a:t>propia de la noticia, así como poseer sentido propio, es decir, que al ser leídos de forma independiente recoja los aspectos principales de la noticia.</a:t>
            </a:r>
          </a:p>
          <a:p>
            <a:endParaRPr lang="es-ES" sz="2400" dirty="0"/>
          </a:p>
          <a:p>
            <a:r>
              <a:rPr lang="es-ES" sz="2400" dirty="0"/>
              <a:t>Los titulares pueden presentar tres partes: </a:t>
            </a:r>
            <a:r>
              <a:rPr lang="es-ES" sz="2400" b="1" dirty="0">
                <a:solidFill>
                  <a:srgbClr val="FF0000"/>
                </a:solidFill>
              </a:rPr>
              <a:t>antetítulo, título </a:t>
            </a:r>
            <a:r>
              <a:rPr lang="es-ES" sz="2400" b="1" dirty="0" smtClean="0">
                <a:solidFill>
                  <a:srgbClr val="FF0000"/>
                </a:solidFill>
              </a:rPr>
              <a:t>y bajada</a:t>
            </a:r>
            <a:r>
              <a:rPr lang="es-ES" sz="2400" dirty="0" smtClean="0"/>
              <a:t>. </a:t>
            </a:r>
            <a:r>
              <a:rPr lang="es-ES" sz="2400" dirty="0"/>
              <a:t>El elemento esencial e imprescindible es el título.	Los otros dos son prescindibles y su uso va más bien acorde con la morfología de la publicación, pero en caso de figurar deben aportar datos complementarios a los ya indicados en la cabeza.</a:t>
            </a:r>
          </a:p>
          <a:p>
            <a:endParaRPr lang="en-US" sz="2400" dirty="0"/>
          </a:p>
        </p:txBody>
      </p:sp>
    </p:spTree>
    <p:extLst>
      <p:ext uri="{BB962C8B-B14F-4D97-AF65-F5344CB8AC3E}">
        <p14:creationId xmlns:p14="http://schemas.microsoft.com/office/powerpoint/2010/main" val="6854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0078" y="244765"/>
            <a:ext cx="10178322" cy="6322290"/>
          </a:xfrm>
        </p:spPr>
        <p:txBody>
          <a:bodyPr>
            <a:normAutofit lnSpcReduction="10000"/>
          </a:bodyPr>
          <a:lstStyle/>
          <a:p>
            <a:r>
              <a:rPr lang="es-ES" dirty="0"/>
              <a:t>	</a:t>
            </a:r>
            <a:r>
              <a:rPr lang="es-ES" sz="2800" b="1" dirty="0"/>
              <a:t>¿Cómo escribir buenos titulares?</a:t>
            </a:r>
          </a:p>
          <a:p>
            <a:endParaRPr lang="es-ES" dirty="0"/>
          </a:p>
          <a:p>
            <a:pPr algn="just"/>
            <a:r>
              <a:rPr lang="es-ES" sz="2800" dirty="0"/>
              <a:t>Has escrito un texto sublime? ¿No encuentras el título adecuado? Pues es como si no hubieras escrito nada. Si no sabes construir la puerta, no importa el castillo que haya </a:t>
            </a:r>
            <a:r>
              <a:rPr lang="es-ES" sz="2800" dirty="0" smtClean="0"/>
              <a:t>detrás</a:t>
            </a:r>
            <a:endParaRPr lang="es-ES" sz="2800" dirty="0"/>
          </a:p>
          <a:p>
            <a:pPr algn="just"/>
            <a:r>
              <a:rPr lang="es-ES" sz="2800" dirty="0"/>
              <a:t>Escribir un artículo es más fácil que titularlo. Por muy bueno que sea el artículo, si el título es malo, nadie lo leerá. Es muy difícil elaborar un buen titular. El idioma español, con 80.000 vocablos y un millón de acepciones, permite billones de combinaciones para hacer un titular. Y eso es lo que lo hace difícil. </a:t>
            </a:r>
            <a:endParaRPr lang="es-ES" sz="2800" dirty="0" smtClean="0"/>
          </a:p>
          <a:p>
            <a:pPr algn="just"/>
            <a:r>
              <a:rPr lang="es-ES" sz="2800" dirty="0" smtClean="0"/>
              <a:t>Cuando </a:t>
            </a:r>
            <a:r>
              <a:rPr lang="es-ES" sz="2800" dirty="0"/>
              <a:t>vamos a titular, </a:t>
            </a:r>
            <a:r>
              <a:rPr lang="es-ES" sz="2800" dirty="0" smtClean="0"/>
              <a:t>nos  encontramos </a:t>
            </a:r>
            <a:r>
              <a:rPr lang="es-ES" sz="2800" dirty="0"/>
              <a:t>con montones de dudas: ¿Qué verbo usar? ¿Lo hago con interrogantes? ¿Es mejor escribir titulares con intriga? ¿Informativos?</a:t>
            </a:r>
          </a:p>
          <a:p>
            <a:pPr algn="just"/>
            <a:endParaRPr lang="en-US" sz="2800" dirty="0"/>
          </a:p>
        </p:txBody>
      </p:sp>
    </p:spTree>
    <p:extLst>
      <p:ext uri="{BB962C8B-B14F-4D97-AF65-F5344CB8AC3E}">
        <p14:creationId xmlns:p14="http://schemas.microsoft.com/office/powerpoint/2010/main" val="259535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0005" y="300183"/>
            <a:ext cx="10178322" cy="6303817"/>
          </a:xfrm>
        </p:spPr>
        <p:txBody>
          <a:bodyPr>
            <a:normAutofit/>
          </a:bodyPr>
          <a:lstStyle/>
          <a:p>
            <a:pPr algn="just"/>
            <a:r>
              <a:rPr lang="es-ES" sz="2400" dirty="0"/>
              <a:t>Para fabricar un titular hay que pensar en la escala musical. Pueden ir elevando el tono en función de su expresión informativa. He aquí un ejemplo. El suceso, pongamos </a:t>
            </a:r>
            <a:r>
              <a:rPr lang="es-ES" sz="2400" dirty="0" smtClean="0"/>
              <a:t>el  caso de  </a:t>
            </a:r>
            <a:r>
              <a:rPr lang="es-ES" sz="2400" dirty="0"/>
              <a:t>un ministro del Gobierno</a:t>
            </a:r>
            <a:r>
              <a:rPr lang="es-ES" sz="2400" dirty="0" smtClean="0"/>
              <a:t>, llamado </a:t>
            </a:r>
            <a:r>
              <a:rPr lang="es-ES" sz="2400" dirty="0"/>
              <a:t>José Pozo, </a:t>
            </a:r>
            <a:r>
              <a:rPr lang="es-ES" sz="2400" dirty="0" smtClean="0"/>
              <a:t>quien ha </a:t>
            </a:r>
            <a:r>
              <a:rPr lang="es-ES" sz="2400" dirty="0"/>
              <a:t>sido destituido por haber manejado el dinero público en su provecho:</a:t>
            </a:r>
          </a:p>
          <a:p>
            <a:endParaRPr lang="es-ES" dirty="0"/>
          </a:p>
          <a:p>
            <a:r>
              <a:rPr lang="es-ES" sz="2400" dirty="0" smtClean="0"/>
              <a:t>Primer </a:t>
            </a:r>
            <a:r>
              <a:rPr lang="es-ES" sz="2400" dirty="0"/>
              <a:t>nivel (informativo del hecho): «Destituyen al ministro del Interior por malversar fondos públicos».</a:t>
            </a:r>
          </a:p>
          <a:p>
            <a:r>
              <a:rPr lang="es-ES" sz="2400" dirty="0"/>
              <a:t>Segundo nivel (con verbos metafóricos): «Destituido el ministro del Interior por meter mano en la caja pública».</a:t>
            </a:r>
          </a:p>
          <a:p>
            <a:r>
              <a:rPr lang="es-ES" sz="2400" dirty="0"/>
              <a:t>Tercer  nivel  (con  calificativos):  «Destituyen  al  ministro  del  Interior  por corrupto: malversó dinero público».</a:t>
            </a:r>
          </a:p>
          <a:p>
            <a:r>
              <a:rPr lang="es-ES" sz="2400" dirty="0"/>
              <a:t>Cuarto nivel (con juegos elegantes de palabras): «El ministro Pozo se hunde al ser destituido por su mala gestión del dinero del estado».</a:t>
            </a:r>
          </a:p>
          <a:p>
            <a:r>
              <a:rPr lang="es-ES" sz="2400" dirty="0"/>
              <a:t>Quinto nivel (sensacionalista): «¡Te pillaron</a:t>
            </a:r>
            <a:r>
              <a:rPr lang="es-ES" sz="2400" dirty="0" smtClean="0"/>
              <a:t>!».</a:t>
            </a:r>
            <a:endParaRPr lang="es-ES" sz="2400" dirty="0"/>
          </a:p>
        </p:txBody>
      </p:sp>
    </p:spTree>
    <p:extLst>
      <p:ext uri="{BB962C8B-B14F-4D97-AF65-F5344CB8AC3E}">
        <p14:creationId xmlns:p14="http://schemas.microsoft.com/office/powerpoint/2010/main" val="202925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2296" y="0"/>
            <a:ext cx="10178322" cy="6858000"/>
          </a:xfrm>
        </p:spPr>
        <p:txBody>
          <a:bodyPr>
            <a:normAutofit lnSpcReduction="10000"/>
          </a:bodyPr>
          <a:lstStyle/>
          <a:p>
            <a:r>
              <a:rPr lang="es-ES" sz="4400" b="1" dirty="0"/>
              <a:t>¿Y cómo usar los signos?</a:t>
            </a:r>
          </a:p>
          <a:p>
            <a:pPr algn="just"/>
            <a:r>
              <a:rPr lang="es-ES" sz="2200" dirty="0"/>
              <a:t>Muchos periódicos se niegan a que los titulares sean otra cosa que una sentencia con sujeto, verbo y predicado sin más añadidos. Ni paréntesis, ni dos puntos, ni interrogaciones. </a:t>
            </a:r>
          </a:p>
          <a:p>
            <a:pPr algn="just"/>
            <a:r>
              <a:rPr lang="es-ES" sz="2200" dirty="0" smtClean="0"/>
              <a:t>Y </a:t>
            </a:r>
            <a:r>
              <a:rPr lang="es-ES" sz="2200" dirty="0"/>
              <a:t>aunque parezca una exageración, hasta la prensa seria los usa</a:t>
            </a:r>
            <a:r>
              <a:rPr lang="es-ES" sz="2200" dirty="0" smtClean="0"/>
              <a:t>. Una vez apareció en  </a:t>
            </a:r>
            <a:r>
              <a:rPr lang="es-ES" sz="2200" dirty="0"/>
              <a:t>El País este	titular:</a:t>
            </a:r>
          </a:p>
          <a:p>
            <a:pPr algn="just"/>
            <a:r>
              <a:rPr lang="es-ES" sz="2200" b="1" dirty="0" smtClean="0"/>
              <a:t>(</a:t>
            </a:r>
            <a:r>
              <a:rPr lang="es-ES" sz="2200" b="1" dirty="0"/>
              <a:t>Des)concierto en la Habana</a:t>
            </a:r>
            <a:r>
              <a:rPr lang="es-ES" sz="2200" b="1" dirty="0" smtClean="0"/>
              <a:t>»</a:t>
            </a:r>
          </a:p>
          <a:p>
            <a:pPr algn="just"/>
            <a:r>
              <a:rPr lang="es-ES" sz="2200" dirty="0" smtClean="0"/>
              <a:t>era </a:t>
            </a:r>
            <a:r>
              <a:rPr lang="es-ES" sz="2200" dirty="0"/>
              <a:t>sobre el </a:t>
            </a:r>
            <a:r>
              <a:rPr lang="es-ES" sz="2200" dirty="0" smtClean="0"/>
              <a:t>concierto organizado </a:t>
            </a:r>
            <a:r>
              <a:rPr lang="es-ES" sz="2200" dirty="0"/>
              <a:t>por Silvio Rodríguez a favor del régimen castrista. Me parece un titular original y que refleja dos cosas: el concierto del cantante, y el desconcierto que produce saber que ese cantante proclamó que Cuba necesitaba un cambio, además, el régimen sigue sin aceptar ninguna apertura política.</a:t>
            </a:r>
          </a:p>
          <a:p>
            <a:pPr algn="just"/>
            <a:r>
              <a:rPr lang="es-ES" sz="2200" dirty="0" smtClean="0"/>
              <a:t>Se </a:t>
            </a:r>
            <a:r>
              <a:rPr lang="es-ES" sz="2200" dirty="0"/>
              <a:t>pueden usar interjecciones: «¡Hasta los pelos! El éxito de Marco </a:t>
            </a:r>
            <a:r>
              <a:rPr lang="es-ES" sz="2200" dirty="0" err="1"/>
              <a:t>Aldany</a:t>
            </a:r>
            <a:r>
              <a:rPr lang="es-ES" sz="2200" dirty="0" smtClean="0"/>
              <a:t>». También son utilizados lo titulares que usan  </a:t>
            </a:r>
            <a:r>
              <a:rPr lang="es-ES" sz="2200" dirty="0"/>
              <a:t>los dos puntos: </a:t>
            </a:r>
            <a:r>
              <a:rPr lang="es-ES" sz="2200" dirty="0" smtClean="0"/>
              <a:t> Atención</a:t>
            </a:r>
            <a:r>
              <a:rPr lang="es-ES" sz="2200" dirty="0"/>
              <a:t>: recuperación a la </a:t>
            </a:r>
            <a:r>
              <a:rPr lang="es-ES" sz="2200" dirty="0" smtClean="0"/>
              <a:t>vista</a:t>
            </a:r>
            <a:endParaRPr lang="es-ES" sz="2200" dirty="0"/>
          </a:p>
          <a:p>
            <a:pPr algn="just"/>
            <a:r>
              <a:rPr lang="es-ES" sz="2200" dirty="0" smtClean="0"/>
              <a:t>No </a:t>
            </a:r>
            <a:r>
              <a:rPr lang="es-ES" sz="2200" dirty="0"/>
              <a:t>se puede abusar de estas sencillas técnicas, pero los medios de comunicación, sobre todo periódicos de papel o digitales, que sigan anclados en el titular clásico, se están quitando posibilidades.</a:t>
            </a:r>
          </a:p>
          <a:p>
            <a:pPr algn="just"/>
            <a:endParaRPr lang="es-ES" sz="2200" dirty="0"/>
          </a:p>
          <a:p>
            <a:endParaRPr lang="en-US" dirty="0"/>
          </a:p>
        </p:txBody>
      </p:sp>
    </p:spTree>
    <p:extLst>
      <p:ext uri="{BB962C8B-B14F-4D97-AF65-F5344CB8AC3E}">
        <p14:creationId xmlns:p14="http://schemas.microsoft.com/office/powerpoint/2010/main" val="26001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984597"/>
          </a:xfrm>
        </p:spPr>
        <p:txBody>
          <a:bodyPr>
            <a:normAutofit fontScale="90000"/>
          </a:bodyPr>
          <a:lstStyle/>
          <a:p>
            <a:r>
              <a:rPr lang="es-ES" sz="3200" dirty="0"/>
              <a:t>Consideraciones generales para realizar titulares de manera exitosa:</a:t>
            </a:r>
            <a:br>
              <a:rPr lang="es-ES" sz="3200" dirty="0"/>
            </a:br>
            <a:endParaRPr lang="en-US" sz="3200" dirty="0"/>
          </a:p>
        </p:txBody>
      </p:sp>
      <p:sp>
        <p:nvSpPr>
          <p:cNvPr id="3" name="Marcador de contenido 2"/>
          <p:cNvSpPr>
            <a:spLocks noGrp="1"/>
          </p:cNvSpPr>
          <p:nvPr>
            <p:ph idx="1"/>
          </p:nvPr>
        </p:nvSpPr>
        <p:spPr>
          <a:xfrm>
            <a:off x="1251678" y="1366983"/>
            <a:ext cx="10178322" cy="4512610"/>
          </a:xfrm>
        </p:spPr>
        <p:txBody>
          <a:bodyPr>
            <a:normAutofit fontScale="92500" lnSpcReduction="20000"/>
          </a:bodyPr>
          <a:lstStyle/>
          <a:p>
            <a:r>
              <a:rPr lang="es-ES" dirty="0"/>
              <a:t>	</a:t>
            </a:r>
            <a:r>
              <a:rPr lang="es-ES" sz="3000" dirty="0" smtClean="0"/>
              <a:t>Cuatro </a:t>
            </a:r>
            <a:r>
              <a:rPr lang="es-ES" sz="3000" dirty="0"/>
              <a:t>de cada cinco lectores no lee artículos si el titular no logra cautivarlos. El titular define si la gente continuará con la lectura o abandonará nuestra noticia.</a:t>
            </a:r>
          </a:p>
          <a:p>
            <a:endParaRPr lang="es-ES" sz="3000" dirty="0"/>
          </a:p>
          <a:p>
            <a:r>
              <a:rPr lang="es-ES" sz="3000" dirty="0" smtClean="0"/>
              <a:t>La </a:t>
            </a:r>
            <a:r>
              <a:rPr lang="es-ES" sz="3000" dirty="0"/>
              <a:t>elaboración de titulares bien escritos son más decisivos en un sitio web ya que el objetivo es lograr que el lector no se detenga a pensar mucho antes de decidir si hacer clic para leer el contenido.</a:t>
            </a:r>
          </a:p>
          <a:p>
            <a:endParaRPr lang="es-ES" sz="3000" dirty="0"/>
          </a:p>
          <a:p>
            <a:r>
              <a:rPr lang="es-ES" sz="3000" dirty="0" smtClean="0"/>
              <a:t>A </a:t>
            </a:r>
            <a:r>
              <a:rPr lang="es-ES" sz="3000" dirty="0"/>
              <a:t>continuación muestra de algunos consejos para realizar titulares de manera exitosa:</a:t>
            </a:r>
          </a:p>
          <a:p>
            <a:endParaRPr lang="en-US" sz="3000" dirty="0"/>
          </a:p>
        </p:txBody>
      </p:sp>
    </p:spTree>
    <p:extLst>
      <p:ext uri="{BB962C8B-B14F-4D97-AF65-F5344CB8AC3E}">
        <p14:creationId xmlns:p14="http://schemas.microsoft.com/office/powerpoint/2010/main" val="353692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873760"/>
          </a:xfrm>
        </p:spPr>
        <p:txBody>
          <a:bodyPr>
            <a:normAutofit fontScale="90000"/>
          </a:bodyPr>
          <a:lstStyle/>
          <a:p>
            <a:r>
              <a:rPr lang="es-ES" dirty="0"/>
              <a:t>	Usa Palabras </a:t>
            </a:r>
            <a:r>
              <a:rPr lang="es-ES" dirty="0" err="1" smtClean="0"/>
              <a:t>ClaveS</a:t>
            </a:r>
            <a:r>
              <a:rPr lang="es-ES" dirty="0"/>
              <a:t/>
            </a:r>
            <a:br>
              <a:rPr lang="es-ES" dirty="0"/>
            </a:br>
            <a:endParaRPr lang="en-US" dirty="0"/>
          </a:p>
        </p:txBody>
      </p:sp>
      <p:sp>
        <p:nvSpPr>
          <p:cNvPr id="3" name="Marcador de contenido 2"/>
          <p:cNvSpPr>
            <a:spLocks noGrp="1"/>
          </p:cNvSpPr>
          <p:nvPr>
            <p:ph idx="1"/>
          </p:nvPr>
        </p:nvSpPr>
        <p:spPr>
          <a:xfrm>
            <a:off x="998280" y="1256145"/>
            <a:ext cx="10178322" cy="4604326"/>
          </a:xfrm>
        </p:spPr>
        <p:txBody>
          <a:bodyPr/>
          <a:lstStyle/>
          <a:p>
            <a:endParaRPr lang="es-ES" dirty="0"/>
          </a:p>
          <a:p>
            <a:r>
              <a:rPr lang="es-ES" sz="2800" dirty="0"/>
              <a:t>Un título bien elaborado puede hacer la diferencia con respecto a qué tanto aparecerá en los motores de búsqueda. Si estás escribiendo sobre un evento o una gran historia, menciona el suceso en la parte delantera de </a:t>
            </a:r>
            <a:r>
              <a:rPr lang="es-ES" sz="2800" dirty="0" smtClean="0"/>
              <a:t>titular</a:t>
            </a:r>
          </a:p>
          <a:p>
            <a:endParaRPr lang="es-ES" dirty="0"/>
          </a:p>
          <a:p>
            <a:r>
              <a:rPr lang="es-ES" dirty="0" smtClean="0"/>
              <a:t> </a:t>
            </a:r>
            <a:endParaRPr lang="es-ES" dirty="0"/>
          </a:p>
          <a:p>
            <a:endParaRPr lang="en-US" dirty="0"/>
          </a:p>
        </p:txBody>
      </p:sp>
      <p:pic>
        <p:nvPicPr>
          <p:cNvPr id="4" name="Imagen 3"/>
          <p:cNvPicPr>
            <a:picLocks noChangeAspect="1"/>
          </p:cNvPicPr>
          <p:nvPr/>
        </p:nvPicPr>
        <p:blipFill>
          <a:blip r:embed="rId2"/>
          <a:stretch>
            <a:fillRect/>
          </a:stretch>
        </p:blipFill>
        <p:spPr>
          <a:xfrm>
            <a:off x="1879675" y="3687117"/>
            <a:ext cx="8922327" cy="3170883"/>
          </a:xfrm>
          <a:prstGeom prst="rect">
            <a:avLst/>
          </a:prstGeom>
        </p:spPr>
      </p:pic>
    </p:spTree>
    <p:extLst>
      <p:ext uri="{BB962C8B-B14F-4D97-AF65-F5344CB8AC3E}">
        <p14:creationId xmlns:p14="http://schemas.microsoft.com/office/powerpoint/2010/main" val="151338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809106"/>
          </a:xfrm>
        </p:spPr>
        <p:txBody>
          <a:bodyPr>
            <a:normAutofit fontScale="90000"/>
          </a:bodyPr>
          <a:lstStyle/>
          <a:p>
            <a:r>
              <a:rPr lang="es-ES" dirty="0"/>
              <a:t>	Toma en cuenta a tu público</a:t>
            </a:r>
            <a:br>
              <a:rPr lang="es-ES" dirty="0"/>
            </a:br>
            <a:endParaRPr lang="en-US" dirty="0"/>
          </a:p>
        </p:txBody>
      </p:sp>
      <p:sp>
        <p:nvSpPr>
          <p:cNvPr id="3" name="Marcador de contenido 2"/>
          <p:cNvSpPr>
            <a:spLocks noGrp="1"/>
          </p:cNvSpPr>
          <p:nvPr>
            <p:ph idx="1"/>
          </p:nvPr>
        </p:nvSpPr>
        <p:spPr>
          <a:xfrm>
            <a:off x="1030006" y="1390073"/>
            <a:ext cx="10178322" cy="4807527"/>
          </a:xfrm>
        </p:spPr>
        <p:txBody>
          <a:bodyPr>
            <a:normAutofit/>
          </a:bodyPr>
          <a:lstStyle/>
          <a:p>
            <a:pPr algn="just"/>
            <a:r>
              <a:rPr lang="es-ES" sz="2400" dirty="0" smtClean="0"/>
              <a:t>Recuerda </a:t>
            </a:r>
            <a:r>
              <a:rPr lang="es-ES" sz="2400" dirty="0"/>
              <a:t>que </a:t>
            </a:r>
            <a:r>
              <a:rPr lang="es-ES" sz="2400" u="sng" dirty="0"/>
              <a:t>los datos demográficos </a:t>
            </a:r>
            <a:r>
              <a:rPr lang="es-ES" sz="2400" dirty="0"/>
              <a:t>nos ayudan a elegir a nuestro público y saber cuáles son los elementos más importantes en una noticia para este.</a:t>
            </a:r>
          </a:p>
          <a:p>
            <a:pPr algn="just"/>
            <a:r>
              <a:rPr lang="es-ES" sz="2400" dirty="0" smtClean="0"/>
              <a:t>Si </a:t>
            </a:r>
            <a:r>
              <a:rPr lang="es-ES" sz="2400" dirty="0"/>
              <a:t>estuviésemos en los Estados Unidos, este titular sería útil, ya que sabríamos que </a:t>
            </a:r>
            <a:r>
              <a:rPr lang="es-ES" sz="2400" dirty="0" err="1"/>
              <a:t>Jason</a:t>
            </a:r>
            <a:r>
              <a:rPr lang="es-ES" sz="2400" dirty="0"/>
              <a:t> Collins es un jugador de baloncesto de la NBA que recientemente declaró ser gay</a:t>
            </a:r>
          </a:p>
          <a:p>
            <a:pPr algn="just"/>
            <a:endParaRPr lang="es-ES" sz="2400" dirty="0"/>
          </a:p>
          <a:p>
            <a:r>
              <a:rPr lang="es-ES" dirty="0" smtClean="0"/>
              <a:t>JASON COLLINS ADMITE  SER GAY</a:t>
            </a:r>
            <a:endParaRPr lang="es-ES" dirty="0"/>
          </a:p>
          <a:p>
            <a:r>
              <a:rPr lang="es-ES" dirty="0"/>
              <a:t>Sin embargo, en sitios web de Latinoamérica, utilizar más detalles ayudaría mejor al lector a comprender la información:</a:t>
            </a:r>
          </a:p>
          <a:p>
            <a:r>
              <a:rPr lang="es-ES" dirty="0" smtClean="0"/>
              <a:t>FIGURA DE LA NBA DECLARA SER GAY </a:t>
            </a:r>
            <a:endParaRPr lang="es-ES" dirty="0"/>
          </a:p>
          <a:p>
            <a:endParaRPr lang="es-ES" dirty="0"/>
          </a:p>
          <a:p>
            <a:endParaRPr lang="es-ES" dirty="0"/>
          </a:p>
          <a:p>
            <a:endParaRPr lang="es-ES" dirty="0"/>
          </a:p>
          <a:p>
            <a:endParaRPr lang="es-ES" dirty="0"/>
          </a:p>
          <a:p>
            <a:endParaRPr lang="en-US" dirty="0"/>
          </a:p>
        </p:txBody>
      </p:sp>
    </p:spTree>
    <p:extLst>
      <p:ext uri="{BB962C8B-B14F-4D97-AF65-F5344CB8AC3E}">
        <p14:creationId xmlns:p14="http://schemas.microsoft.com/office/powerpoint/2010/main" val="359072197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Distintivo</Template>
  <TotalTime>131</TotalTime>
  <Words>592</Words>
  <Application>Microsoft Office PowerPoint</Application>
  <PresentationFormat>Panorámica</PresentationFormat>
  <Paragraphs>52</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Gill Sans MT</vt:lpstr>
      <vt:lpstr>Impact</vt:lpstr>
      <vt:lpstr>Badge</vt:lpstr>
      <vt:lpstr>CÓMO REDACTAR UN BUEN TÍTULO</vt:lpstr>
      <vt:lpstr>Presentación de PowerPoint</vt:lpstr>
      <vt:lpstr>Presentación de PowerPoint</vt:lpstr>
      <vt:lpstr>Presentación de PowerPoint</vt:lpstr>
      <vt:lpstr>Presentación de PowerPoint</vt:lpstr>
      <vt:lpstr>Presentación de PowerPoint</vt:lpstr>
      <vt:lpstr>Consideraciones generales para realizar titulares de manera exitosa: </vt:lpstr>
      <vt:lpstr> Usa Palabras ClaveS </vt:lpstr>
      <vt:lpstr> Toma en cuenta a tu público </vt:lpstr>
      <vt:lpstr> Que el titular sea corto </vt:lpstr>
      <vt:lpstr>Ejemplos de malos titulares publicados en los diarios </vt:lpstr>
      <vt:lpstr>Presentación de PowerPoint</vt:lpstr>
      <vt:lpstr>Presentación de PowerPoint</vt:lpstr>
      <vt:lpstr>Presentación de PowerPoint</vt:lpstr>
      <vt:lpstr>Presentación de PowerPoint</vt:lpstr>
      <vt:lpstr>Presentación de PowerPoint</vt:lpstr>
      <vt:lpstr>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Pizarro</dc:creator>
  <cp:lastModifiedBy>Ivan Pizarro</cp:lastModifiedBy>
  <cp:revision>14</cp:revision>
  <dcterms:created xsi:type="dcterms:W3CDTF">2023-10-23T01:52:29Z</dcterms:created>
  <dcterms:modified xsi:type="dcterms:W3CDTF">2024-10-15T00:35:13Z</dcterms:modified>
</cp:coreProperties>
</file>