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26"/>
  </p:notesMasterIdLst>
  <p:sldIdLst>
    <p:sldId id="256" r:id="rId3"/>
    <p:sldId id="261" r:id="rId4"/>
    <p:sldId id="258" r:id="rId5"/>
    <p:sldId id="278" r:id="rId6"/>
    <p:sldId id="279" r:id="rId7"/>
    <p:sldId id="280" r:id="rId8"/>
    <p:sldId id="262" r:id="rId9"/>
    <p:sldId id="272" r:id="rId10"/>
    <p:sldId id="273" r:id="rId11"/>
    <p:sldId id="274" r:id="rId12"/>
    <p:sldId id="275" r:id="rId13"/>
    <p:sldId id="276" r:id="rId14"/>
    <p:sldId id="277" r:id="rId15"/>
    <p:sldId id="281" r:id="rId16"/>
    <p:sldId id="290" r:id="rId17"/>
    <p:sldId id="282" r:id="rId18"/>
    <p:sldId id="283" r:id="rId19"/>
    <p:sldId id="284" r:id="rId20"/>
    <p:sldId id="285" r:id="rId21"/>
    <p:sldId id="286" r:id="rId22"/>
    <p:sldId id="287" r:id="rId23"/>
    <p:sldId id="288" r:id="rId24"/>
    <p:sldId id="28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C93A3-6071-4FA4-9022-298B24253F8E}" type="datetimeFigureOut">
              <a:rPr lang="es-CL" smtClean="0"/>
              <a:t>21-10-2024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74850-02EC-4353-85AE-975DB319F498}" type="slidenum">
              <a:rPr lang="es-CL" smtClean="0"/>
              <a:t>‹Nº›</a:t>
            </a:fld>
            <a:endParaRPr lang="es-CL"/>
          </a:p>
        </p:txBody>
      </p:sp>
    </p:spTree>
    <p:extLst>
      <p:ext uri="{BB962C8B-B14F-4D97-AF65-F5344CB8AC3E}">
        <p14:creationId xmlns:p14="http://schemas.microsoft.com/office/powerpoint/2010/main" val="2644825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10/21/2024 11:18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350620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10/21/2024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10/21/2024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10/21/2024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10/21/2024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10/21/2024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10/21/2024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10/21/2024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329847615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10/21/2024</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a:xfrm>
            <a:off x="1371600" y="4323845"/>
            <a:ext cx="64008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a:xfrm>
            <a:off x="8077200" y="1430866"/>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84195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10/21/2024</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79486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10/21/2024</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a:xfrm>
            <a:off x="685800" y="381001"/>
            <a:ext cx="6991492" cy="36406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a:xfrm>
            <a:off x="10862452" y="381000"/>
            <a:ext cx="64374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98960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10/21/2024</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58635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10/21/2024</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7783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10/21/2024</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19998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10/21/2024</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31764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10/21/2024</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28127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10/21/2024</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33535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10/21/2024</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40829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10/21/2024</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a:xfrm>
            <a:off x="685800" y="379941"/>
            <a:ext cx="699149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a:xfrm>
            <a:off x="10862452" y="381000"/>
            <a:ext cx="64374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79483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10/21/2024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10/21/2024</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a:xfrm>
            <a:off x="685800" y="379941"/>
            <a:ext cx="699149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a:xfrm>
            <a:off x="10862452" y="381000"/>
            <a:ext cx="64374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Century Gothic" panose="020B0502020202020204"/>
                <a:ea typeface="+mn-ea"/>
                <a:cs typeface="+mn-cs"/>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542855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10/21/2024</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a:xfrm>
            <a:off x="685800" y="378883"/>
            <a:ext cx="699149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a:xfrm>
            <a:off x="10862452" y="381000"/>
            <a:ext cx="64374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66572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10/21/2024</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00781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10/21/2024</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485940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10/21/2024</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558948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10/21/2024</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a:xfrm>
            <a:off x="685800" y="381000"/>
            <a:ext cx="699149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a:xfrm>
            <a:off x="10862452" y="381000"/>
            <a:ext cx="64374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94032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143236080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10/21/2024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88"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10/21/2024</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5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05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243132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62488" y="2076572"/>
            <a:ext cx="10125635" cy="1825096"/>
          </a:xfrm>
        </p:spPr>
        <p:txBody>
          <a:bodyPr>
            <a:normAutofit fontScale="90000"/>
          </a:bodyPr>
          <a:lstStyle/>
          <a:p>
            <a:r>
              <a:rPr lang="es-CL" dirty="0" smtClean="0"/>
              <a:t>SOBRE antetítulos, TÍTULOS , SUBTÍTULOS</a:t>
            </a:r>
            <a:r>
              <a:rPr lang="es-CL" dirty="0"/>
              <a:t> </a:t>
            </a:r>
            <a:r>
              <a:rPr lang="es-CL" dirty="0" smtClean="0"/>
              <a:t> Y ENTRADAS</a:t>
            </a:r>
            <a:endParaRPr lang="es-CL" dirty="0"/>
          </a:p>
        </p:txBody>
      </p:sp>
      <p:pic>
        <p:nvPicPr>
          <p:cNvPr id="4" name="Imagen 3"/>
          <p:cNvPicPr>
            <a:picLocks noChangeAspect="1"/>
          </p:cNvPicPr>
          <p:nvPr/>
        </p:nvPicPr>
        <p:blipFill>
          <a:blip r:embed="rId2"/>
          <a:stretch>
            <a:fillRect/>
          </a:stretch>
        </p:blipFill>
        <p:spPr>
          <a:xfrm>
            <a:off x="3735377" y="4642949"/>
            <a:ext cx="3798137" cy="585267"/>
          </a:xfrm>
          <a:prstGeom prst="rect">
            <a:avLst/>
          </a:prstGeom>
        </p:spPr>
      </p:pic>
      <p:pic>
        <p:nvPicPr>
          <p:cNvPr id="6" name="Imagen 5"/>
          <p:cNvPicPr>
            <a:picLocks noChangeAspect="1"/>
          </p:cNvPicPr>
          <p:nvPr/>
        </p:nvPicPr>
        <p:blipFill>
          <a:blip r:embed="rId3"/>
          <a:stretch>
            <a:fillRect/>
          </a:stretch>
        </p:blipFill>
        <p:spPr>
          <a:xfrm>
            <a:off x="1044072" y="466729"/>
            <a:ext cx="1987468" cy="1152244"/>
          </a:xfrm>
          <a:prstGeom prst="rect">
            <a:avLst/>
          </a:prstGeom>
        </p:spPr>
      </p:pic>
      <p:pic>
        <p:nvPicPr>
          <p:cNvPr id="7" name="Imagen 6"/>
          <p:cNvPicPr>
            <a:picLocks noChangeAspect="1"/>
          </p:cNvPicPr>
          <p:nvPr/>
        </p:nvPicPr>
        <p:blipFill>
          <a:blip r:embed="rId4"/>
          <a:stretch>
            <a:fillRect/>
          </a:stretch>
        </p:blipFill>
        <p:spPr>
          <a:xfrm>
            <a:off x="3031540" y="761179"/>
            <a:ext cx="4078577" cy="768163"/>
          </a:xfrm>
          <a:prstGeom prst="rect">
            <a:avLst/>
          </a:prstGeom>
        </p:spPr>
      </p:pic>
    </p:spTree>
    <p:extLst>
      <p:ext uri="{BB962C8B-B14F-4D97-AF65-F5344CB8AC3E}">
        <p14:creationId xmlns:p14="http://schemas.microsoft.com/office/powerpoint/2010/main" val="1025734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25176" y="0"/>
            <a:ext cx="3320016" cy="1293028"/>
          </a:xfrm>
        </p:spPr>
        <p:txBody>
          <a:bodyPr/>
          <a:lstStyle/>
          <a:p>
            <a:r>
              <a:rPr lang="es-CL" dirty="0" smtClean="0"/>
              <a:t>EJEMPLO</a:t>
            </a:r>
            <a:endParaRPr lang="es-CL" dirty="0"/>
          </a:p>
        </p:txBody>
      </p:sp>
      <p:sp>
        <p:nvSpPr>
          <p:cNvPr id="3" name="Marcador de contenido 2"/>
          <p:cNvSpPr>
            <a:spLocks noGrp="1"/>
          </p:cNvSpPr>
          <p:nvPr>
            <p:ph idx="1"/>
          </p:nvPr>
        </p:nvSpPr>
        <p:spPr>
          <a:xfrm>
            <a:off x="938427" y="1293028"/>
            <a:ext cx="10060877" cy="5213789"/>
          </a:xfrm>
        </p:spPr>
        <p:txBody>
          <a:bodyPr>
            <a:normAutofit/>
          </a:bodyPr>
          <a:lstStyle/>
          <a:p>
            <a:r>
              <a:rPr lang="es-CL" dirty="0" smtClean="0"/>
              <a:t>Antetítulo: Conmoción mundial</a:t>
            </a:r>
          </a:p>
          <a:p>
            <a:r>
              <a:rPr lang="es-CL" dirty="0" smtClean="0"/>
              <a:t>título) </a:t>
            </a:r>
            <a:r>
              <a:rPr lang="es-CL" b="1" dirty="0"/>
              <a:t> </a:t>
            </a:r>
            <a:r>
              <a:rPr lang="es-CL" b="1" dirty="0" smtClean="0"/>
              <a:t>  Una nueva explosión sacude la central nuclear de </a:t>
            </a:r>
            <a:r>
              <a:rPr lang="es-CL" b="1" dirty="0" err="1" smtClean="0"/>
              <a:t>fukushima</a:t>
            </a:r>
            <a:endParaRPr lang="es-CL" b="1" dirty="0" smtClean="0"/>
          </a:p>
          <a:p>
            <a:r>
              <a:rPr lang="es-CL" dirty="0" smtClean="0"/>
              <a:t>( Bajada)</a:t>
            </a:r>
            <a:r>
              <a:rPr lang="es-CL" dirty="0"/>
              <a:t> El estallido se ha producido en el reactor número tres y es similar al registrado hace dos días en el número uno a causa del terremoto del viernes en Japón. </a:t>
            </a:r>
            <a:endParaRPr lang="es-CL" dirty="0" smtClean="0"/>
          </a:p>
          <a:p>
            <a:endParaRPr lang="es-CL" b="1" dirty="0"/>
          </a:p>
          <a:p>
            <a:r>
              <a:rPr lang="es-CL" dirty="0" smtClean="0"/>
              <a:t>Entonces </a:t>
            </a:r>
            <a:r>
              <a:rPr lang="es-CL" dirty="0"/>
              <a:t>será fácil de entender </a:t>
            </a:r>
            <a:r>
              <a:rPr lang="es-CL" dirty="0" smtClean="0"/>
              <a:t>que al redactar la noticia, la </a:t>
            </a:r>
            <a:r>
              <a:rPr lang="es-CL" dirty="0"/>
              <a:t>información empezará de cero, o sea que no dará por sabido nada de lo dicho en el sumario. El texto podría ser, por ejemplo, el </a:t>
            </a:r>
            <a:r>
              <a:rPr lang="es-CL" dirty="0" smtClean="0"/>
              <a:t>siguiente:</a:t>
            </a:r>
            <a:r>
              <a:rPr lang="es-CL" dirty="0"/>
              <a:t> </a:t>
            </a:r>
            <a:endParaRPr lang="es-CL" dirty="0" smtClean="0"/>
          </a:p>
          <a:p>
            <a:r>
              <a:rPr lang="es-CL" dirty="0" smtClean="0"/>
              <a:t>Entrada</a:t>
            </a:r>
            <a:endParaRPr lang="es-CL" dirty="0"/>
          </a:p>
        </p:txBody>
      </p:sp>
      <p:sp>
        <p:nvSpPr>
          <p:cNvPr id="4" name="Rectángulo 3"/>
          <p:cNvSpPr/>
          <p:nvPr/>
        </p:nvSpPr>
        <p:spPr>
          <a:xfrm>
            <a:off x="1137209" y="5491154"/>
            <a:ext cx="8815581" cy="1015663"/>
          </a:xfrm>
          <a:prstGeom prst="rect">
            <a:avLst/>
          </a:prstGeom>
        </p:spPr>
        <p:txBody>
          <a:bodyPr wrap="square">
            <a:spAutoFit/>
          </a:bodyPr>
          <a:lstStyle/>
          <a:p>
            <a:pPr algn="just"/>
            <a:r>
              <a:rPr lang="es-ES" sz="2000" b="1" dirty="0"/>
              <a:t>Un nuevo estallido ha sacudido este lunes la central nuclear de Fukushima </a:t>
            </a:r>
            <a:r>
              <a:rPr lang="es-ES" sz="2000" b="1" dirty="0" smtClean="0"/>
              <a:t>, </a:t>
            </a:r>
            <a:r>
              <a:rPr lang="es-ES" sz="2000" b="1" dirty="0"/>
              <a:t>la más afectada de Japón por las averías derivadas del terremoto y el tsunami que sufrió el país el viernes.</a:t>
            </a:r>
          </a:p>
        </p:txBody>
      </p:sp>
    </p:spTree>
    <p:extLst>
      <p:ext uri="{BB962C8B-B14F-4D97-AF65-F5344CB8AC3E}">
        <p14:creationId xmlns:p14="http://schemas.microsoft.com/office/powerpoint/2010/main" val="2655282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64835" y="306026"/>
            <a:ext cx="3523069" cy="1000317"/>
          </a:xfrm>
        </p:spPr>
        <p:txBody>
          <a:bodyPr>
            <a:normAutofit fontScale="90000"/>
          </a:bodyPr>
          <a:lstStyle/>
          <a:p>
            <a:r>
              <a:rPr lang="es-CL" dirty="0" smtClean="0"/>
              <a:t>EL CUERPO  </a:t>
            </a:r>
            <a:br>
              <a:rPr lang="es-CL" dirty="0" smtClean="0"/>
            </a:br>
            <a:r>
              <a:rPr lang="es-CL" dirty="0" smtClean="0"/>
              <a:t>COMPLETO</a:t>
            </a:r>
            <a:endParaRPr lang="es-CL" dirty="0"/>
          </a:p>
        </p:txBody>
      </p:sp>
      <p:sp>
        <p:nvSpPr>
          <p:cNvPr id="3" name="Marcador de contenido 2"/>
          <p:cNvSpPr>
            <a:spLocks noGrp="1"/>
          </p:cNvSpPr>
          <p:nvPr>
            <p:ph idx="1"/>
          </p:nvPr>
        </p:nvSpPr>
        <p:spPr>
          <a:xfrm>
            <a:off x="318053" y="1465729"/>
            <a:ext cx="11125802" cy="4948518"/>
          </a:xfrm>
        </p:spPr>
        <p:txBody>
          <a:bodyPr>
            <a:normAutofit lnSpcReduction="10000"/>
          </a:bodyPr>
          <a:lstStyle/>
          <a:p>
            <a:pPr algn="just"/>
            <a:r>
              <a:rPr lang="es-CL" dirty="0" smtClean="0"/>
              <a:t>      Un </a:t>
            </a:r>
            <a:r>
              <a:rPr lang="es-CL" dirty="0"/>
              <a:t>nuevo estallido ha sacudido este lunes la central nuclear de Fukushima I, la más afectada de Japón por las averías derivadas del terremoto y el tsunami que sufrió el país el viernes</a:t>
            </a:r>
            <a:r>
              <a:rPr lang="es-CL" dirty="0" smtClean="0"/>
              <a:t>.  </a:t>
            </a:r>
            <a:r>
              <a:rPr lang="es-CL" b="1" dirty="0" smtClean="0"/>
              <a:t>ENTRADA</a:t>
            </a:r>
          </a:p>
          <a:p>
            <a:pPr algn="just"/>
            <a:r>
              <a:rPr lang="es-CL" dirty="0" smtClean="0"/>
              <a:t>       </a:t>
            </a:r>
            <a:r>
              <a:rPr lang="es-CL" dirty="0"/>
              <a:t>Si el sábado fue el reactor número uno el que sufrió una explosión de hidrógeno, hoy, a las tres de la madrugada hora española, once de la mañana hora japonesa, se ha registrado otra explosión similar en el reactor número tres. La central tiene cuatro reactores nucleares. </a:t>
            </a:r>
            <a:endParaRPr lang="es-CL" dirty="0" smtClean="0"/>
          </a:p>
          <a:p>
            <a:pPr algn="just"/>
            <a:r>
              <a:rPr lang="es-CL" dirty="0" smtClean="0"/>
              <a:t>       Según </a:t>
            </a:r>
            <a:r>
              <a:rPr lang="es-CL" dirty="0"/>
              <a:t>un informe que la Agencia japonesa de Seguridad Nuclear e Industrial (NISA) ha remitido al Organismo Internacional de Energía Atómica (OIEA), la estructura que contiene el reactor “está intacta”, y esto descartaría teóricamente una fusión del núcleo del reactor</a:t>
            </a:r>
            <a:r>
              <a:rPr lang="es-CL" dirty="0" smtClean="0"/>
              <a:t>.</a:t>
            </a:r>
          </a:p>
          <a:p>
            <a:pPr algn="just"/>
            <a:r>
              <a:rPr lang="es-CL" dirty="0" smtClean="0"/>
              <a:t>       Seis </a:t>
            </a:r>
            <a:r>
              <a:rPr lang="es-CL" dirty="0"/>
              <a:t>personas han resultado heridas en el incidente de hoy. Entre los heridos hay al menos un militar, con fracturas de varios huesos, mientras otros sufren heridas leves, según datos de la agencia local </a:t>
            </a:r>
            <a:r>
              <a:rPr lang="es-CL" dirty="0" err="1"/>
              <a:t>Kyodo</a:t>
            </a:r>
            <a:r>
              <a:rPr lang="es-CL" dirty="0" smtClean="0"/>
              <a:t>.</a:t>
            </a:r>
          </a:p>
          <a:p>
            <a:pPr algn="just"/>
            <a:r>
              <a:rPr lang="es-CL" dirty="0" smtClean="0"/>
              <a:t>     Las autoridades trabajan  actualmente en la remoción de escombros y en la búsqueda de heridos y desaparecidos   </a:t>
            </a:r>
            <a:r>
              <a:rPr lang="es-CL" b="1" dirty="0" smtClean="0"/>
              <a:t>CIERRE</a:t>
            </a:r>
            <a:endParaRPr lang="es-CL" b="1" dirty="0"/>
          </a:p>
          <a:p>
            <a:pPr algn="just"/>
            <a:endParaRPr lang="es-CL" dirty="0"/>
          </a:p>
        </p:txBody>
      </p:sp>
    </p:spTree>
    <p:extLst>
      <p:ext uri="{BB962C8B-B14F-4D97-AF65-F5344CB8AC3E}">
        <p14:creationId xmlns:p14="http://schemas.microsoft.com/office/powerpoint/2010/main" val="3103705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6990" y="702300"/>
            <a:ext cx="8596668" cy="748145"/>
          </a:xfrm>
        </p:spPr>
        <p:txBody>
          <a:bodyPr>
            <a:normAutofit fontScale="90000"/>
          </a:bodyPr>
          <a:lstStyle/>
          <a:p>
            <a:r>
              <a:rPr lang="es-CL" b="1" dirty="0" smtClean="0"/>
              <a:t> </a:t>
            </a:r>
            <a:r>
              <a:rPr lang="es-CL" dirty="0"/>
              <a:t/>
            </a:r>
            <a:br>
              <a:rPr lang="es-CL" dirty="0"/>
            </a:br>
            <a:endParaRPr lang="es-CL" dirty="0"/>
          </a:p>
        </p:txBody>
      </p:sp>
      <p:sp>
        <p:nvSpPr>
          <p:cNvPr id="3" name="Marcador de contenido 2"/>
          <p:cNvSpPr>
            <a:spLocks noGrp="1"/>
          </p:cNvSpPr>
          <p:nvPr>
            <p:ph idx="1"/>
          </p:nvPr>
        </p:nvSpPr>
        <p:spPr>
          <a:xfrm>
            <a:off x="677333" y="1076373"/>
            <a:ext cx="10877358" cy="5781627"/>
          </a:xfrm>
        </p:spPr>
        <p:txBody>
          <a:bodyPr>
            <a:normAutofit fontScale="92500" lnSpcReduction="10000"/>
          </a:bodyPr>
          <a:lstStyle/>
          <a:p>
            <a:r>
              <a:rPr lang="es-CL" b="1" dirty="0"/>
              <a:t>  </a:t>
            </a:r>
            <a:r>
              <a:rPr lang="es-CL" dirty="0"/>
              <a:t>               </a:t>
            </a:r>
            <a:endParaRPr lang="es-CL" dirty="0" smtClean="0"/>
          </a:p>
          <a:p>
            <a:r>
              <a:rPr lang="es-CL" dirty="0" smtClean="0"/>
              <a:t>Si </a:t>
            </a:r>
            <a:r>
              <a:rPr lang="es-CL" dirty="0"/>
              <a:t>observan con atención los subtítulos informativos de periódicos o de radio y televisión, fácilmente advertirán cuáles son sus funciones más habituales, que por razonables y lógicas son previsibles</a:t>
            </a:r>
            <a:r>
              <a:rPr lang="es-CL" dirty="0" smtClean="0"/>
              <a:t>:</a:t>
            </a:r>
            <a:r>
              <a:rPr lang="es-CL" b="1" dirty="0"/>
              <a:t>  </a:t>
            </a:r>
            <a:endParaRPr lang="es-CL" b="1" dirty="0" smtClean="0"/>
          </a:p>
          <a:p>
            <a:endParaRPr lang="es-CL" dirty="0" smtClean="0"/>
          </a:p>
          <a:p>
            <a:r>
              <a:rPr lang="es-CL" dirty="0"/>
              <a:t>              </a:t>
            </a:r>
            <a:r>
              <a:rPr lang="es-CL" b="1" dirty="0">
                <a:solidFill>
                  <a:srgbClr val="FF0000"/>
                </a:solidFill>
              </a:rPr>
              <a:t> </a:t>
            </a:r>
            <a:r>
              <a:rPr lang="es-CL" b="1" dirty="0" smtClean="0">
                <a:solidFill>
                  <a:srgbClr val="FF0000"/>
                </a:solidFill>
              </a:rPr>
              <a:t>1.- </a:t>
            </a:r>
            <a:r>
              <a:rPr lang="es-CL" b="1" dirty="0">
                <a:solidFill>
                  <a:srgbClr val="FF0000"/>
                </a:solidFill>
              </a:rPr>
              <a:t>Aportar datos complementarios relevantes de la noticia</a:t>
            </a:r>
            <a:r>
              <a:rPr lang="es-CL" dirty="0"/>
              <a:t>. Ejemplo: </a:t>
            </a:r>
            <a:endParaRPr lang="es-CL" dirty="0" smtClean="0"/>
          </a:p>
          <a:p>
            <a:r>
              <a:rPr lang="es-CL" dirty="0" smtClean="0"/>
              <a:t>(</a:t>
            </a:r>
            <a:r>
              <a:rPr lang="es-CL" dirty="0"/>
              <a:t>título) </a:t>
            </a:r>
            <a:r>
              <a:rPr lang="es-CL" b="1" dirty="0"/>
              <a:t>La Unión Europea acuerda embargar las cuentas y las propiedades de la familia </a:t>
            </a:r>
            <a:r>
              <a:rPr lang="es-CL" b="1" dirty="0" err="1"/>
              <a:t>Obiang</a:t>
            </a:r>
            <a:r>
              <a:rPr lang="es-CL" b="1" dirty="0"/>
              <a:t> </a:t>
            </a:r>
            <a:r>
              <a:rPr lang="es-CL" b="1" dirty="0" err="1"/>
              <a:t>Nguema</a:t>
            </a:r>
            <a:r>
              <a:rPr lang="es-CL" b="1" dirty="0"/>
              <a:t> en el continente</a:t>
            </a:r>
            <a:r>
              <a:rPr lang="es-CL" dirty="0"/>
              <a:t> </a:t>
            </a:r>
            <a:endParaRPr lang="es-CL" dirty="0" smtClean="0"/>
          </a:p>
          <a:p>
            <a:r>
              <a:rPr lang="es-CL" dirty="0" smtClean="0"/>
              <a:t>(</a:t>
            </a:r>
            <a:r>
              <a:rPr lang="es-CL" dirty="0"/>
              <a:t>subtítulo) </a:t>
            </a:r>
            <a:r>
              <a:rPr lang="es-CL" i="1" dirty="0"/>
              <a:t>Solo </a:t>
            </a:r>
            <a:r>
              <a:rPr lang="es-CL" i="1" dirty="0" err="1"/>
              <a:t>Teodorín</a:t>
            </a:r>
            <a:r>
              <a:rPr lang="es-CL" i="1" dirty="0"/>
              <a:t>, hijo del dictador, tiene un patrimonio en Francia de más de 200 millones de euros procedentes del saqueo del Tesoro Público de Guinea Ecuatorial</a:t>
            </a:r>
            <a:r>
              <a:rPr lang="es-CL" dirty="0"/>
              <a:t>;</a:t>
            </a:r>
          </a:p>
          <a:p>
            <a:r>
              <a:rPr lang="es-CL" dirty="0"/>
              <a:t>              </a:t>
            </a:r>
            <a:r>
              <a:rPr lang="es-CL" b="1" dirty="0">
                <a:solidFill>
                  <a:srgbClr val="FF0000"/>
                </a:solidFill>
              </a:rPr>
              <a:t> </a:t>
            </a:r>
            <a:r>
              <a:rPr lang="es-CL" b="1" dirty="0" smtClean="0">
                <a:solidFill>
                  <a:srgbClr val="FF0000"/>
                </a:solidFill>
              </a:rPr>
              <a:t>2.- </a:t>
            </a:r>
            <a:r>
              <a:rPr lang="es-CL" b="1" dirty="0">
                <a:solidFill>
                  <a:srgbClr val="FF0000"/>
                </a:solidFill>
              </a:rPr>
              <a:t>O bien presentar otros aspectos o abrir otros flancos de la noticia</a:t>
            </a:r>
            <a:r>
              <a:rPr lang="es-CL" dirty="0"/>
              <a:t>. Ejemplos: </a:t>
            </a:r>
            <a:endParaRPr lang="es-CL" dirty="0" smtClean="0"/>
          </a:p>
          <a:p>
            <a:r>
              <a:rPr lang="es-CL" dirty="0" smtClean="0"/>
              <a:t>(</a:t>
            </a:r>
            <a:r>
              <a:rPr lang="es-CL" dirty="0"/>
              <a:t>título) </a:t>
            </a:r>
            <a:r>
              <a:rPr lang="es-CL" b="1" dirty="0" err="1"/>
              <a:t>Erdogan</a:t>
            </a:r>
            <a:r>
              <a:rPr lang="es-CL" b="1" dirty="0"/>
              <a:t> detiene a 2839 militares y a 2745 jueces y fiscales el día después del golpe de Estado </a:t>
            </a:r>
            <a:r>
              <a:rPr lang="es-CL" b="1" dirty="0" smtClean="0"/>
              <a:t>fallido</a:t>
            </a:r>
          </a:p>
          <a:p>
            <a:r>
              <a:rPr lang="es-CL" dirty="0"/>
              <a:t> (subtítulo) </a:t>
            </a:r>
            <a:r>
              <a:rPr lang="es-CL" i="1" dirty="0"/>
              <a:t>El ministro de Asuntos Exteriores de Francia, Jean-Marc </a:t>
            </a:r>
            <a:r>
              <a:rPr lang="es-CL" i="1" dirty="0" err="1"/>
              <a:t>Ayrault</a:t>
            </a:r>
            <a:r>
              <a:rPr lang="es-CL" i="1" dirty="0"/>
              <a:t>, advierte al presidente turco contra las represalias y le conmina a respetar el Estado de Derecho</a:t>
            </a:r>
            <a:r>
              <a:rPr lang="es-CL" dirty="0"/>
              <a:t>; </a:t>
            </a:r>
            <a:endParaRPr lang="es-CL" dirty="0" smtClean="0"/>
          </a:p>
        </p:txBody>
      </p:sp>
    </p:spTree>
    <p:extLst>
      <p:ext uri="{BB962C8B-B14F-4D97-AF65-F5344CB8AC3E}">
        <p14:creationId xmlns:p14="http://schemas.microsoft.com/office/powerpoint/2010/main" val="804944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0635" y="852156"/>
            <a:ext cx="8596668" cy="748937"/>
          </a:xfrm>
        </p:spPr>
        <p:txBody>
          <a:bodyPr/>
          <a:lstStyle/>
          <a:p>
            <a:r>
              <a:rPr lang="es-CL" dirty="0" smtClean="0"/>
              <a:t>VEAMOS UN PUNTO IMPORTANTE</a:t>
            </a:r>
            <a:endParaRPr lang="es-CL" dirty="0"/>
          </a:p>
        </p:txBody>
      </p:sp>
      <p:sp>
        <p:nvSpPr>
          <p:cNvPr id="3" name="Marcador de contenido 2"/>
          <p:cNvSpPr>
            <a:spLocks noGrp="1"/>
          </p:cNvSpPr>
          <p:nvPr>
            <p:ph idx="1"/>
          </p:nvPr>
        </p:nvSpPr>
        <p:spPr>
          <a:xfrm>
            <a:off x="440279" y="1788682"/>
            <a:ext cx="10860243" cy="3880773"/>
          </a:xfrm>
        </p:spPr>
        <p:txBody>
          <a:bodyPr>
            <a:normAutofit fontScale="92500" lnSpcReduction="10000"/>
          </a:bodyPr>
          <a:lstStyle/>
          <a:p>
            <a:r>
              <a:rPr lang="es-CL" u="sng" dirty="0" smtClean="0"/>
              <a:t>El </a:t>
            </a:r>
            <a:r>
              <a:rPr lang="es-CL" u="sng" dirty="0"/>
              <a:t>subtítulo </a:t>
            </a:r>
            <a:r>
              <a:rPr lang="es-CL" u="sng" dirty="0" smtClean="0"/>
              <a:t> </a:t>
            </a:r>
            <a:r>
              <a:rPr lang="es-CL" u="sng" dirty="0"/>
              <a:t>no </a:t>
            </a:r>
            <a:r>
              <a:rPr lang="es-CL" u="sng" dirty="0" smtClean="0"/>
              <a:t>repite </a:t>
            </a:r>
            <a:r>
              <a:rPr lang="es-CL" u="sng" dirty="0"/>
              <a:t>nunca información que ya aparece en el título</a:t>
            </a:r>
            <a:r>
              <a:rPr lang="es-CL" dirty="0"/>
              <a:t>, eso está claro, </a:t>
            </a:r>
            <a:r>
              <a:rPr lang="es-CL" u="sng" dirty="0">
                <a:effectLst>
                  <a:outerShdw blurRad="38100" dist="38100" dir="2700000" algn="tl">
                    <a:srgbClr val="000000">
                      <a:alpha val="43137"/>
                    </a:srgbClr>
                  </a:outerShdw>
                </a:effectLst>
              </a:rPr>
              <a:t>pero tampoco </a:t>
            </a:r>
            <a:r>
              <a:rPr lang="es-CL" u="sng" dirty="0" smtClean="0">
                <a:effectLst>
                  <a:outerShdw blurRad="38100" dist="38100" dir="2700000" algn="tl">
                    <a:srgbClr val="000000">
                      <a:alpha val="43137"/>
                    </a:srgbClr>
                  </a:outerShdw>
                </a:effectLst>
              </a:rPr>
              <a:t>repite </a:t>
            </a:r>
            <a:r>
              <a:rPr lang="es-CL" u="sng" dirty="0">
                <a:effectLst>
                  <a:outerShdw blurRad="38100" dist="38100" dir="2700000" algn="tl">
                    <a:srgbClr val="000000">
                      <a:alpha val="43137"/>
                    </a:srgbClr>
                  </a:outerShdw>
                </a:effectLst>
              </a:rPr>
              <a:t>ni nombres propios ni comunes, ni adjetivos, ni verbos</a:t>
            </a:r>
            <a:r>
              <a:rPr lang="es-CL" dirty="0"/>
              <a:t>. O sea, si el título dice </a:t>
            </a:r>
            <a:r>
              <a:rPr lang="es-CL" dirty="0" smtClean="0"/>
              <a:t>‘Mujica’, </a:t>
            </a:r>
            <a:r>
              <a:rPr lang="es-CL" dirty="0"/>
              <a:t>en el subtítulo diremos </a:t>
            </a:r>
            <a:r>
              <a:rPr lang="es-CL" dirty="0" smtClean="0"/>
              <a:t>‘ el expresidente de Uruguay ’ </a:t>
            </a:r>
            <a:r>
              <a:rPr lang="es-CL" dirty="0"/>
              <a:t>y </a:t>
            </a:r>
            <a:r>
              <a:rPr lang="es-CL" dirty="0" smtClean="0"/>
              <a:t>no Mujica </a:t>
            </a:r>
          </a:p>
          <a:p>
            <a:endParaRPr lang="es-CL" dirty="0"/>
          </a:p>
          <a:p>
            <a:r>
              <a:rPr lang="es-CL" dirty="0" smtClean="0"/>
              <a:t> </a:t>
            </a:r>
            <a:r>
              <a:rPr lang="es-CL" dirty="0"/>
              <a:t>Dicho esto, eviten hacer como ese </a:t>
            </a:r>
            <a:r>
              <a:rPr lang="es-CL" dirty="0" smtClean="0"/>
              <a:t>novato periodista que</a:t>
            </a:r>
            <a:r>
              <a:rPr lang="es-CL" dirty="0"/>
              <a:t>, </a:t>
            </a:r>
            <a:r>
              <a:rPr lang="es-CL" dirty="0" smtClean="0"/>
              <a:t>en un </a:t>
            </a:r>
            <a:r>
              <a:rPr lang="es-CL" dirty="0"/>
              <a:t>verano de muchos incendios, en un título de portada escribió “hectáreas quemadas”, y luego, en el subtítulo, para evitar las llamas escribió “hectáreas ardidas</a:t>
            </a:r>
            <a:r>
              <a:rPr lang="es-CL" dirty="0" smtClean="0"/>
              <a:t>”</a:t>
            </a:r>
          </a:p>
          <a:p>
            <a:endParaRPr lang="es-CL" dirty="0"/>
          </a:p>
          <a:p>
            <a:r>
              <a:rPr lang="es-CL" dirty="0" smtClean="0"/>
              <a:t>Seguro </a:t>
            </a:r>
            <a:r>
              <a:rPr lang="es-CL" dirty="0"/>
              <a:t>que encuentran una solución mucho mejor: calcinadas, abrasadas, arrasadas…, por ejemplo. O enfocar el subtítulo hacia otro aspecto: el numero de evacuados, las previsiones meteorológicas, las posibles causas, declaraciones de testigos…, en fin, hay muchas salidas antes </a:t>
            </a:r>
            <a:r>
              <a:rPr lang="es-CL" dirty="0" smtClean="0"/>
              <a:t>que escribir una aberración lingüística.</a:t>
            </a:r>
            <a:endParaRPr lang="es-CL" dirty="0"/>
          </a:p>
          <a:p>
            <a:endParaRPr lang="es-CL" dirty="0" smtClean="0"/>
          </a:p>
          <a:p>
            <a:endParaRPr lang="es-CL" dirty="0"/>
          </a:p>
        </p:txBody>
      </p:sp>
    </p:spTree>
    <p:extLst>
      <p:ext uri="{BB962C8B-B14F-4D97-AF65-F5344CB8AC3E}">
        <p14:creationId xmlns:p14="http://schemas.microsoft.com/office/powerpoint/2010/main" val="368062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23882" y="2364573"/>
            <a:ext cx="5844988" cy="1293028"/>
          </a:xfrm>
        </p:spPr>
        <p:txBody>
          <a:bodyPr>
            <a:normAutofit/>
          </a:bodyPr>
          <a:lstStyle/>
          <a:p>
            <a:r>
              <a:rPr lang="es-CL" sz="4800" b="1" dirty="0" smtClean="0">
                <a:solidFill>
                  <a:srgbClr val="7030A0"/>
                </a:solidFill>
              </a:rPr>
              <a:t>ENTRADA  O LEAD </a:t>
            </a:r>
            <a:endParaRPr lang="es-CL" sz="4800" b="1" dirty="0">
              <a:solidFill>
                <a:srgbClr val="7030A0"/>
              </a:solidFill>
            </a:endParaRPr>
          </a:p>
        </p:txBody>
      </p:sp>
    </p:spTree>
    <p:extLst>
      <p:ext uri="{BB962C8B-B14F-4D97-AF65-F5344CB8AC3E}">
        <p14:creationId xmlns:p14="http://schemas.microsoft.com/office/powerpoint/2010/main" val="1778934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1565" y="124292"/>
            <a:ext cx="8610600" cy="1293028"/>
          </a:xfrm>
        </p:spPr>
        <p:txBody>
          <a:bodyPr/>
          <a:lstStyle/>
          <a:p>
            <a:pPr algn="ctr"/>
            <a:r>
              <a:rPr lang="es-CL" b="1" dirty="0" smtClean="0">
                <a:solidFill>
                  <a:schemeClr val="accent4">
                    <a:lumMod val="75000"/>
                  </a:schemeClr>
                </a:solidFill>
              </a:rPr>
              <a:t>La </a:t>
            </a:r>
            <a:r>
              <a:rPr lang="es-CL" b="1" dirty="0">
                <a:solidFill>
                  <a:schemeClr val="accent4">
                    <a:lumMod val="75000"/>
                  </a:schemeClr>
                </a:solidFill>
              </a:rPr>
              <a:t>bajada </a:t>
            </a:r>
          </a:p>
        </p:txBody>
      </p:sp>
      <p:sp>
        <p:nvSpPr>
          <p:cNvPr id="3" name="Marcador de contenido 2"/>
          <p:cNvSpPr>
            <a:spLocks noGrp="1"/>
          </p:cNvSpPr>
          <p:nvPr>
            <p:ph idx="1"/>
          </p:nvPr>
        </p:nvSpPr>
        <p:spPr>
          <a:xfrm>
            <a:off x="652658" y="1234632"/>
            <a:ext cx="10820400" cy="5303520"/>
          </a:xfrm>
        </p:spPr>
        <p:txBody>
          <a:bodyPr>
            <a:normAutofit lnSpcReduction="10000"/>
          </a:bodyPr>
          <a:lstStyle/>
          <a:p>
            <a:pPr marL="0" indent="0">
              <a:buNone/>
            </a:pPr>
            <a:endParaRPr lang="es-CL" dirty="0" smtClean="0"/>
          </a:p>
          <a:p>
            <a:pPr algn="just"/>
            <a:r>
              <a:rPr lang="es-CL" dirty="0" smtClean="0"/>
              <a:t>La </a:t>
            </a:r>
            <a:r>
              <a:rPr lang="es-CL" dirty="0"/>
              <a:t>bajada desarrolla y amplía la información del título. Este elemento presenta, de manera precisa y concisa, la información de la que se da cuenta en el texto de la noticia. No es un resumen ni una vaga enumeración de hechos</a:t>
            </a:r>
            <a:r>
              <a:rPr lang="es-CL" dirty="0" smtClean="0"/>
              <a:t>.. </a:t>
            </a:r>
          </a:p>
          <a:p>
            <a:pPr algn="just"/>
            <a:r>
              <a:rPr lang="es-CL" dirty="0" smtClean="0"/>
              <a:t>El </a:t>
            </a:r>
            <a:r>
              <a:rPr lang="es-CL" dirty="0"/>
              <a:t>Manual de Clarín dice que </a:t>
            </a:r>
            <a:r>
              <a:rPr lang="es-CL" dirty="0" smtClean="0"/>
              <a:t>la función de la bajada es </a:t>
            </a:r>
            <a:r>
              <a:rPr lang="es-CL" dirty="0"/>
              <a:t>sostener y alimentar el </a:t>
            </a:r>
            <a:r>
              <a:rPr lang="es-CL" dirty="0" smtClean="0"/>
              <a:t>título. </a:t>
            </a:r>
            <a:r>
              <a:rPr lang="es-CL" dirty="0"/>
              <a:t>Contextualiza, ordena la información, </a:t>
            </a:r>
            <a:r>
              <a:rPr lang="es-CL" dirty="0" smtClean="0"/>
              <a:t>agrega  </a:t>
            </a:r>
            <a:r>
              <a:rPr lang="es-CL" dirty="0"/>
              <a:t>datos puntuales</a:t>
            </a:r>
            <a:r>
              <a:rPr lang="es-CL" dirty="0" smtClean="0"/>
              <a:t>”</a:t>
            </a:r>
          </a:p>
          <a:p>
            <a:pPr algn="just"/>
            <a:r>
              <a:rPr lang="es-CL" dirty="0" smtClean="0"/>
              <a:t> </a:t>
            </a:r>
            <a:r>
              <a:rPr lang="es-CL" dirty="0"/>
              <a:t>Gómez </a:t>
            </a:r>
            <a:r>
              <a:rPr lang="es-CL" dirty="0" err="1"/>
              <a:t>Mompart</a:t>
            </a:r>
            <a:r>
              <a:rPr lang="es-CL" dirty="0"/>
              <a:t>, por su parte, manifiesta que este elemento “añade las particularidades más sobresalientes de lo que después se desarrollará en la </a:t>
            </a:r>
            <a:r>
              <a:rPr lang="es-CL" dirty="0" smtClean="0"/>
              <a:t>noticia”</a:t>
            </a:r>
          </a:p>
          <a:p>
            <a:pPr algn="just"/>
            <a:r>
              <a:rPr lang="es-CL" dirty="0" smtClean="0"/>
              <a:t>  </a:t>
            </a:r>
            <a:r>
              <a:rPr lang="es-CL" dirty="0"/>
              <a:t>Martínez Valle coincide e indica que la bajada “aclara o complementa el título principal</a:t>
            </a:r>
            <a:r>
              <a:rPr lang="es-CL" dirty="0" smtClean="0"/>
              <a:t>”</a:t>
            </a:r>
          </a:p>
          <a:p>
            <a:pPr algn="just"/>
            <a:r>
              <a:rPr lang="es-CL" dirty="0" smtClean="0"/>
              <a:t>Ortiz </a:t>
            </a:r>
            <a:r>
              <a:rPr lang="es-CL" dirty="0"/>
              <a:t>señala que “ayuda a bajar del título a la </a:t>
            </a:r>
            <a:r>
              <a:rPr lang="es-CL" dirty="0" smtClean="0"/>
              <a:t>información”</a:t>
            </a:r>
          </a:p>
          <a:p>
            <a:pPr algn="just"/>
            <a:r>
              <a:rPr lang="es-CL" u="sng" dirty="0" smtClean="0"/>
              <a:t>Es importante señalar que la información de la bajada no se repite en la entrada. Pero si se puede desarrollar en un párrafo dentro del cuerpo</a:t>
            </a:r>
            <a:endParaRPr lang="es-CL" u="sng" dirty="0"/>
          </a:p>
        </p:txBody>
      </p:sp>
    </p:spTree>
    <p:extLst>
      <p:ext uri="{BB962C8B-B14F-4D97-AF65-F5344CB8AC3E}">
        <p14:creationId xmlns:p14="http://schemas.microsoft.com/office/powerpoint/2010/main" val="251940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134006" y="2083639"/>
            <a:ext cx="1003111" cy="64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es-CL"/>
          </a:p>
        </p:txBody>
      </p:sp>
      <p:sp>
        <p:nvSpPr>
          <p:cNvPr id="3" name="Rectangle 3"/>
          <p:cNvSpPr>
            <a:spLocks noChangeArrowheads="1"/>
          </p:cNvSpPr>
          <p:nvPr/>
        </p:nvSpPr>
        <p:spPr bwMode="auto">
          <a:xfrm>
            <a:off x="3695056" y="939069"/>
            <a:ext cx="84969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L"/>
          </a:p>
        </p:txBody>
      </p:sp>
      <p:sp>
        <p:nvSpPr>
          <p:cNvPr id="4" name="Rectangle 4"/>
          <p:cNvSpPr>
            <a:spLocks noChangeArrowheads="1"/>
          </p:cNvSpPr>
          <p:nvPr/>
        </p:nvSpPr>
        <p:spPr bwMode="auto">
          <a:xfrm>
            <a:off x="743919" y="967408"/>
            <a:ext cx="9508377" cy="333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9235" marR="193675" algn="just">
              <a:lnSpc>
                <a:spcPct val="149000"/>
              </a:lnSpc>
            </a:pPr>
            <a:endParaRPr lang="es-CL" dirty="0">
              <a:latin typeface="Arial" panose="020B0604020202020204" pitchFamily="34" charset="0"/>
              <a:ea typeface="Times New Roman" panose="02020603050405020304" pitchFamily="18" charset="0"/>
              <a:cs typeface="Times New Roman" panose="02020603050405020304" pitchFamily="18" charset="0"/>
            </a:endParaRPr>
          </a:p>
          <a:p>
            <a:pPr marL="229235" marR="193675" algn="just"/>
            <a:r>
              <a:rPr lang="es-CL" dirty="0">
                <a:latin typeface="Arial" panose="020B0604020202020204" pitchFamily="34" charset="0"/>
                <a:ea typeface="Times New Roman" panose="02020603050405020304" pitchFamily="18" charset="0"/>
                <a:cs typeface="Times New Roman" panose="02020603050405020304" pitchFamily="18" charset="0"/>
              </a:rPr>
              <a:t>Las</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e</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R</a:t>
            </a:r>
            <a:r>
              <a:rPr lang="es-CL" b="1" spc="-10" dirty="0">
                <a:latin typeface="Arial" panose="020B0604020202020204" pitchFamily="34" charset="0"/>
                <a:ea typeface="Times New Roman" panose="02020603050405020304" pitchFamily="18" charset="0"/>
                <a:cs typeface="Times New Roman" panose="02020603050405020304" pitchFamily="18" charset="0"/>
              </a:rPr>
              <a:t>E</a:t>
            </a:r>
            <a:r>
              <a:rPr lang="es-CL" b="1" dirty="0">
                <a:latin typeface="Arial" panose="020B0604020202020204" pitchFamily="34" charset="0"/>
                <a:ea typeface="Times New Roman" panose="02020603050405020304" pitchFamily="18" charset="0"/>
                <a:cs typeface="Times New Roman" panose="02020603050405020304" pitchFamily="18" charset="0"/>
              </a:rPr>
              <a:t>SUMEN</a:t>
            </a:r>
            <a:r>
              <a:rPr lang="es-CL" dirty="0">
                <a:latin typeface="Arial" panose="020B0604020202020204" pitchFamily="34" charset="0"/>
                <a:ea typeface="Times New Roman" panose="02020603050405020304" pitchFamily="18" charset="0"/>
                <a:cs typeface="Times New Roman" panose="02020603050405020304" pitchFamily="18" charset="0"/>
              </a:rPr>
              <a:t>,</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ta</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bién</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con</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ci</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as</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como</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di</a:t>
            </a:r>
            <a:r>
              <a:rPr lang="es-CL" b="1" spc="-5" dirty="0">
                <a:latin typeface="Arial" panose="020B0604020202020204" pitchFamily="34" charset="0"/>
                <a:ea typeface="Times New Roman" panose="02020603050405020304" pitchFamily="18" charset="0"/>
                <a:cs typeface="Times New Roman" panose="02020603050405020304" pitchFamily="18" charset="0"/>
              </a:rPr>
              <a:t>r</a:t>
            </a:r>
            <a:r>
              <a:rPr lang="es-CL" b="1" dirty="0">
                <a:latin typeface="Arial" panose="020B0604020202020204" pitchFamily="34" charset="0"/>
                <a:ea typeface="Times New Roman" panose="02020603050405020304" pitchFamily="18" charset="0"/>
                <a:cs typeface="Times New Roman" panose="02020603050405020304" pitchFamily="18" charset="0"/>
              </a:rPr>
              <a:t>ect</a:t>
            </a:r>
            <a:r>
              <a:rPr lang="es-CL" b="1" spc="-5" dirty="0">
                <a:latin typeface="Arial" panose="020B0604020202020204" pitchFamily="34" charset="0"/>
                <a:ea typeface="Times New Roman" panose="02020603050405020304" pitchFamily="18" charset="0"/>
                <a:cs typeface="Times New Roman" panose="02020603050405020304" pitchFamily="18" charset="0"/>
              </a:rPr>
              <a:t>a</a:t>
            </a:r>
            <a:r>
              <a:rPr lang="es-CL" b="1" dirty="0">
                <a:latin typeface="Arial" panose="020B0604020202020204" pitchFamily="34" charset="0"/>
                <a:ea typeface="Times New Roman" panose="02020603050405020304" pitchFamily="18" charset="0"/>
                <a:cs typeface="Times New Roman" panose="02020603050405020304" pitchFamily="18" charset="0"/>
              </a:rPr>
              <a:t>s,</a:t>
            </a:r>
            <a:r>
              <a:rPr lang="es-CL" b="1" spc="1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o</a:t>
            </a:r>
            <a:r>
              <a:rPr lang="es-CL" spc="1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su</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pr</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pio</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omb</a:t>
            </a:r>
            <a:r>
              <a:rPr lang="es-CL" spc="-5" dirty="0">
                <a:latin typeface="Arial" panose="020B0604020202020204" pitchFamily="34" charset="0"/>
                <a:ea typeface="Times New Roman" panose="02020603050405020304" pitchFamily="18" charset="0"/>
                <a:cs typeface="Times New Roman" panose="02020603050405020304" pitchFamily="18" charset="0"/>
              </a:rPr>
              <a:t>r</a:t>
            </a:r>
            <a:r>
              <a:rPr lang="es-CL" dirty="0">
                <a:latin typeface="Arial" panose="020B0604020202020204" pitchFamily="34" charset="0"/>
                <a:ea typeface="Times New Roman" panose="02020603050405020304" pitchFamily="18" charset="0"/>
                <a:cs typeface="Times New Roman" panose="02020603050405020304" pitchFamily="18" charset="0"/>
              </a:rPr>
              <a:t>e</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lo indica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tratan de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r</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sum</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r</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h</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ch</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m</a:t>
            </a:r>
            <a:r>
              <a:rPr lang="es-CL" spc="-5" dirty="0">
                <a:latin typeface="Arial" panose="020B0604020202020204" pitchFamily="34" charset="0"/>
                <a:ea typeface="Times New Roman" panose="02020603050405020304" pitchFamily="18" charset="0"/>
                <a:cs typeface="Times New Roman" panose="02020603050405020304" pitchFamily="18" charset="0"/>
              </a:rPr>
              <a:t>á</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imp</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rtant</a:t>
            </a:r>
            <a:r>
              <a:rPr lang="es-CL" spc="-5" dirty="0">
                <a:latin typeface="Arial" panose="020B0604020202020204" pitchFamily="34" charset="0"/>
                <a:ea typeface="Times New Roman" panose="02020603050405020304" pitchFamily="18" charset="0"/>
                <a:cs typeface="Times New Roman" panose="02020603050405020304" pitchFamily="18" charset="0"/>
              </a:rPr>
              <a:t>es</a:t>
            </a:r>
            <a:r>
              <a:rPr lang="es-CL" dirty="0">
                <a:latin typeface="Arial" panose="020B0604020202020204" pitchFamily="34" charset="0"/>
                <a:ea typeface="Times New Roman" panose="02020603050405020304" pitchFamily="18" charset="0"/>
                <a:cs typeface="Times New Roman" panose="02020603050405020304" pitchFamily="18" charset="0"/>
              </a:rPr>
              <a:t>.</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Se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refieren </a:t>
            </a:r>
            <a:r>
              <a:rPr lang="es-CL" u="sng" dirty="0">
                <a:latin typeface="Arial" panose="020B0604020202020204" pitchFamily="34" charset="0"/>
                <a:ea typeface="Times New Roman" panose="02020603050405020304" pitchFamily="18" charset="0"/>
                <a:cs typeface="Times New Roman" panose="02020603050405020304" pitchFamily="18" charset="0"/>
              </a:rPr>
              <a:t>de</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man</a:t>
            </a:r>
            <a:r>
              <a:rPr lang="es-CL" u="sng" spc="-5" dirty="0">
                <a:latin typeface="Arial" panose="020B0604020202020204" pitchFamily="34" charset="0"/>
                <a:ea typeface="Times New Roman" panose="02020603050405020304" pitchFamily="18" charset="0"/>
                <a:cs typeface="Times New Roman" panose="02020603050405020304" pitchFamily="18" charset="0"/>
              </a:rPr>
              <a:t>e</a:t>
            </a:r>
            <a:r>
              <a:rPr lang="es-CL" u="sng" dirty="0">
                <a:latin typeface="Arial" panose="020B0604020202020204" pitchFamily="34" charset="0"/>
                <a:ea typeface="Times New Roman" panose="02020603050405020304" pitchFamily="18" charset="0"/>
                <a:cs typeface="Times New Roman" panose="02020603050405020304" pitchFamily="18" charset="0"/>
              </a:rPr>
              <a:t>ra</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d</a:t>
            </a:r>
            <a:r>
              <a:rPr lang="es-CL" u="sng" spc="-5" dirty="0">
                <a:latin typeface="Arial" panose="020B0604020202020204" pitchFamily="34" charset="0"/>
                <a:ea typeface="Times New Roman" panose="02020603050405020304" pitchFamily="18" charset="0"/>
                <a:cs typeface="Times New Roman" panose="02020603050405020304" pitchFamily="18" charset="0"/>
              </a:rPr>
              <a:t>i</a:t>
            </a:r>
            <a:r>
              <a:rPr lang="es-CL" u="sng" dirty="0">
                <a:latin typeface="Arial" panose="020B0604020202020204" pitchFamily="34" charset="0"/>
                <a:ea typeface="Times New Roman" panose="02020603050405020304" pitchFamily="18" charset="0"/>
                <a:cs typeface="Times New Roman" panose="02020603050405020304" pitchFamily="18" charset="0"/>
              </a:rPr>
              <a:t>recta a responder</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las</a:t>
            </a:r>
            <a:r>
              <a:rPr lang="es-CL" u="sng" spc="5" dirty="0">
                <a:latin typeface="Arial" panose="020B0604020202020204" pitchFamily="34" charset="0"/>
                <a:ea typeface="Times New Roman" panose="02020603050405020304" pitchFamily="18" charset="0"/>
                <a:cs typeface="Times New Roman" panose="02020603050405020304" pitchFamily="18" charset="0"/>
              </a:rPr>
              <a:t> 6 </a:t>
            </a:r>
            <a:r>
              <a:rPr lang="es-CL" u="sng" dirty="0">
                <a:latin typeface="Arial" panose="020B0604020202020204" pitchFamily="34" charset="0"/>
                <a:ea typeface="Times New Roman" panose="02020603050405020304" pitchFamily="18" charset="0"/>
                <a:cs typeface="Times New Roman" panose="02020603050405020304" pitchFamily="18" charset="0"/>
              </a:rPr>
              <a:t>pregun</a:t>
            </a:r>
            <a:r>
              <a:rPr lang="es-CL" u="sng" spc="-5" dirty="0">
                <a:latin typeface="Arial" panose="020B0604020202020204" pitchFamily="34" charset="0"/>
                <a:ea typeface="Times New Roman" panose="02020603050405020304" pitchFamily="18" charset="0"/>
                <a:cs typeface="Times New Roman" panose="02020603050405020304" pitchFamily="18" charset="0"/>
              </a:rPr>
              <a:t>t</a:t>
            </a:r>
            <a:r>
              <a:rPr lang="es-CL" u="sng" dirty="0">
                <a:latin typeface="Arial" panose="020B0604020202020204" pitchFamily="34" charset="0"/>
                <a:ea typeface="Times New Roman" panose="02020603050405020304" pitchFamily="18" charset="0"/>
                <a:cs typeface="Times New Roman" panose="02020603050405020304" pitchFamily="18" charset="0"/>
              </a:rPr>
              <a:t>as </a:t>
            </a:r>
            <a:r>
              <a:rPr lang="es-CL" dirty="0">
                <a:latin typeface="Arial" panose="020B0604020202020204" pitchFamily="34" charset="0"/>
                <a:ea typeface="Times New Roman" panose="02020603050405020304" pitchFamily="18" charset="0"/>
                <a:cs typeface="Times New Roman" panose="02020603050405020304" pitchFamily="18" charset="0"/>
              </a:rPr>
              <a:t>elementa</a:t>
            </a:r>
            <a:r>
              <a:rPr lang="es-CL" spc="-5" dirty="0">
                <a:latin typeface="Arial" panose="020B0604020202020204" pitchFamily="34" charset="0"/>
                <a:ea typeface="Times New Roman" panose="02020603050405020304" pitchFamily="18" charset="0"/>
                <a:cs typeface="Times New Roman" panose="02020603050405020304" pitchFamily="18" charset="0"/>
              </a:rPr>
              <a:t>l</a:t>
            </a:r>
            <a:r>
              <a:rPr lang="es-CL" dirty="0">
                <a:latin typeface="Arial" panose="020B0604020202020204" pitchFamily="34" charset="0"/>
                <a:ea typeface="Times New Roman" panose="02020603050405020304" pitchFamily="18" charset="0"/>
                <a:cs typeface="Times New Roman" panose="02020603050405020304" pitchFamily="18" charset="0"/>
              </a:rPr>
              <a:t>es del</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periodis</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o, co</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diji</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os,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pezando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por</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 respu</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sta m</a:t>
            </a:r>
            <a:r>
              <a:rPr lang="es-CL" spc="-5" dirty="0">
                <a:latin typeface="Arial" panose="020B0604020202020204" pitchFamily="34" charset="0"/>
                <a:ea typeface="Times New Roman" panose="02020603050405020304" pitchFamily="18" charset="0"/>
                <a:cs typeface="Times New Roman" panose="02020603050405020304" pitchFamily="18" charset="0"/>
              </a:rPr>
              <a:t>á</a:t>
            </a:r>
            <a:r>
              <a:rPr lang="es-CL" dirty="0">
                <a:latin typeface="Arial" panose="020B0604020202020204" pitchFamily="34" charset="0"/>
                <a:ea typeface="Times New Roman" panose="02020603050405020304" pitchFamily="18" charset="0"/>
                <a:cs typeface="Times New Roman" panose="02020603050405020304" pitchFamily="18" charset="0"/>
              </a:rPr>
              <a:t>s fuerte y pu</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iendo </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o r</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p</a:t>
            </a:r>
            <a:r>
              <a:rPr lang="es-CL" dirty="0">
                <a:latin typeface="Arial" panose="020B0604020202020204" pitchFamily="34" charset="0"/>
                <a:ea typeface="Times New Roman" panose="02020603050405020304" pitchFamily="18" charset="0"/>
                <a:cs typeface="Times New Roman" panose="02020603050405020304" pitchFamily="18" charset="0"/>
              </a:rPr>
              <a:t>ond</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r tod</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z="2400" dirty="0">
                <a:latin typeface="Arial" panose="020B0604020202020204" pitchFamily="34" charset="0"/>
                <a:ea typeface="Times New Roman" panose="02020603050405020304" pitchFamily="18" charset="0"/>
                <a:cs typeface="Times New Roman" panose="02020603050405020304" pitchFamily="18" charset="0"/>
              </a:rPr>
              <a:t> </a:t>
            </a:r>
            <a:endParaRPr lang="es-CL" sz="2400" dirty="0" smtClean="0">
              <a:latin typeface="Arial" panose="020B0604020202020204" pitchFamily="34" charset="0"/>
              <a:ea typeface="Times New Roman" panose="02020603050405020304" pitchFamily="18" charset="0"/>
              <a:cs typeface="Times New Roman" panose="02020603050405020304" pitchFamily="18" charset="0"/>
            </a:endParaRPr>
          </a:p>
          <a:p>
            <a:pPr marL="229235" marR="193675" algn="just"/>
            <a:endParaRPr lang="es-CL" sz="2400" dirty="0">
              <a:latin typeface="Calibri" panose="020F0502020204030204" pitchFamily="34" charset="0"/>
              <a:ea typeface="Times New Roman" panose="02020603050405020304" pitchFamily="18" charset="0"/>
              <a:cs typeface="Times New Roman" panose="02020603050405020304" pitchFamily="18" charset="0"/>
            </a:endParaRPr>
          </a:p>
          <a:p>
            <a:pPr marL="229235" marR="193040" algn="just"/>
            <a:endParaRPr lang="es-CL" dirty="0" smtClean="0">
              <a:latin typeface="Arial" panose="020B0604020202020204" pitchFamily="34" charset="0"/>
              <a:ea typeface="Times New Roman" panose="02020603050405020304" pitchFamily="18" charset="0"/>
              <a:cs typeface="Times New Roman" panose="02020603050405020304" pitchFamily="18" charset="0"/>
            </a:endParaRPr>
          </a:p>
          <a:p>
            <a:pPr marL="229235" marR="193040" algn="just"/>
            <a:r>
              <a:rPr lang="es-CL" dirty="0" smtClean="0">
                <a:latin typeface="Arial" panose="020B0604020202020204" pitchFamily="34" charset="0"/>
                <a:ea typeface="Times New Roman" panose="02020603050405020304" pitchFamily="18" charset="0"/>
                <a:cs typeface="Times New Roman" panose="02020603050405020304" pitchFamily="18" charset="0"/>
              </a:rPr>
              <a:t>-L</a:t>
            </a:r>
            <a:r>
              <a:rPr lang="es-CL" spc="-5" dirty="0" smtClean="0">
                <a:latin typeface="Arial" panose="020B0604020202020204" pitchFamily="34" charset="0"/>
                <a:ea typeface="Times New Roman" panose="02020603050405020304" pitchFamily="18" charset="0"/>
                <a:cs typeface="Times New Roman" panose="02020603050405020304" pitchFamily="18" charset="0"/>
              </a:rPr>
              <a:t>a</a:t>
            </a:r>
            <a:r>
              <a:rPr lang="es-CL" dirty="0" smtClean="0">
                <a:latin typeface="Arial" panose="020B0604020202020204" pitchFamily="34" charset="0"/>
                <a:ea typeface="Times New Roman" panose="02020603050405020304" pitchFamily="18" charset="0"/>
                <a:cs typeface="Times New Roman" panose="02020603050405020304" pitchFamily="18" charset="0"/>
              </a:rPr>
              <a:t>s</a:t>
            </a:r>
            <a:r>
              <a:rPr lang="es-CL" spc="5" dirty="0" smtClean="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de</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I</a:t>
            </a:r>
            <a:r>
              <a:rPr lang="es-CL" b="1" spc="-5" dirty="0">
                <a:latin typeface="Arial" panose="020B0604020202020204" pitchFamily="34" charset="0"/>
                <a:ea typeface="Times New Roman" panose="02020603050405020304" pitchFamily="18" charset="0"/>
                <a:cs typeface="Times New Roman" panose="02020603050405020304" pitchFamily="18" charset="0"/>
              </a:rPr>
              <a:t>M</a:t>
            </a:r>
            <a:r>
              <a:rPr lang="es-CL" b="1" dirty="0">
                <a:latin typeface="Arial" panose="020B0604020202020204" pitchFamily="34" charset="0"/>
                <a:ea typeface="Times New Roman" panose="02020603050405020304" pitchFamily="18" charset="0"/>
                <a:cs typeface="Times New Roman" panose="02020603050405020304" pitchFamily="18" charset="0"/>
              </a:rPr>
              <a:t>PAC</a:t>
            </a:r>
            <a:r>
              <a:rPr lang="es-CL" b="1" spc="-5" dirty="0">
                <a:latin typeface="Arial" panose="020B0604020202020204" pitchFamily="34" charset="0"/>
                <a:ea typeface="Times New Roman" panose="02020603050405020304" pitchFamily="18" charset="0"/>
                <a:cs typeface="Times New Roman" panose="02020603050405020304" pitchFamily="18" charset="0"/>
              </a:rPr>
              <a:t>T</a:t>
            </a:r>
            <a:r>
              <a:rPr lang="es-CL" b="1"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ta</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bién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con</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ci</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as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como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l</a:t>
            </a:r>
            <a:r>
              <a:rPr lang="es-CL" dirty="0">
                <a:latin typeface="Arial" panose="020B0604020202020204" pitchFamily="34" charset="0"/>
                <a:ea typeface="Times New Roman" panose="02020603050405020304" pitchFamily="18" charset="0"/>
                <a:cs typeface="Times New Roman" panose="02020603050405020304" pitchFamily="18" charset="0"/>
              </a:rPr>
              <a:t>as </a:t>
            </a:r>
            <a:r>
              <a:rPr lang="es-CL" b="1" dirty="0">
                <a:latin typeface="Arial" panose="020B0604020202020204" pitchFamily="34" charset="0"/>
                <a:ea typeface="Times New Roman" panose="02020603050405020304" pitchFamily="18" charset="0"/>
                <a:cs typeface="Times New Roman" panose="02020603050405020304" pitchFamily="18" charset="0"/>
              </a:rPr>
              <a:t>indirect</a:t>
            </a:r>
            <a:r>
              <a:rPr lang="es-CL" b="1" spc="-5" dirty="0">
                <a:latin typeface="Arial" panose="020B0604020202020204" pitchFamily="34" charset="0"/>
                <a:ea typeface="Times New Roman" panose="02020603050405020304" pitchFamily="18" charset="0"/>
                <a:cs typeface="Times New Roman" panose="02020603050405020304" pitchFamily="18" charset="0"/>
              </a:rPr>
              <a:t>a</a:t>
            </a:r>
            <a:r>
              <a:rPr lang="es-CL" b="1" dirty="0">
                <a:latin typeface="Arial" panose="020B0604020202020204" pitchFamily="34" charset="0"/>
                <a:ea typeface="Times New Roman" panose="02020603050405020304" pitchFamily="18" charset="0"/>
                <a:cs typeface="Times New Roman" panose="02020603050405020304" pitchFamily="18" charset="0"/>
              </a:rPr>
              <a:t>s </a:t>
            </a:r>
            <a:r>
              <a:rPr lang="es-CL" dirty="0">
                <a:latin typeface="Arial" panose="020B0604020202020204" pitchFamily="34" charset="0"/>
                <a:ea typeface="Times New Roman" panose="02020603050405020304" pitchFamily="18" charset="0"/>
                <a:cs typeface="Times New Roman" panose="02020603050405020304" pitchFamily="18" charset="0"/>
              </a:rPr>
              <a:t>pretend</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capt</a:t>
            </a:r>
            <a:r>
              <a:rPr lang="es-CL" u="sng" spc="-5" dirty="0">
                <a:latin typeface="Arial" panose="020B0604020202020204" pitchFamily="34" charset="0"/>
                <a:ea typeface="Times New Roman" panose="02020603050405020304" pitchFamily="18" charset="0"/>
                <a:cs typeface="Times New Roman" panose="02020603050405020304" pitchFamily="18" charset="0"/>
              </a:rPr>
              <a:t>a</a:t>
            </a:r>
            <a:r>
              <a:rPr lang="es-CL" u="sng" dirty="0">
                <a:latin typeface="Arial" panose="020B0604020202020204" pitchFamily="34" charset="0"/>
                <a:ea typeface="Times New Roman" panose="02020603050405020304" pitchFamily="18" charset="0"/>
                <a:cs typeface="Times New Roman" panose="02020603050405020304" pitchFamily="18" charset="0"/>
              </a:rPr>
              <a:t>r</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la</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at</a:t>
            </a:r>
            <a:r>
              <a:rPr lang="es-CL" u="sng" spc="-5" dirty="0">
                <a:latin typeface="Arial" panose="020B0604020202020204" pitchFamily="34" charset="0"/>
                <a:ea typeface="Times New Roman" panose="02020603050405020304" pitchFamily="18" charset="0"/>
                <a:cs typeface="Times New Roman" panose="02020603050405020304" pitchFamily="18" charset="0"/>
              </a:rPr>
              <a:t>e</a:t>
            </a:r>
            <a:r>
              <a:rPr lang="es-CL" u="sng" dirty="0">
                <a:latin typeface="Arial" panose="020B0604020202020204" pitchFamily="34" charset="0"/>
                <a:ea typeface="Times New Roman" panose="02020603050405020304" pitchFamily="18" charset="0"/>
                <a:cs typeface="Times New Roman" panose="02020603050405020304" pitchFamily="18" charset="0"/>
              </a:rPr>
              <a:t>nci</a:t>
            </a:r>
            <a:r>
              <a:rPr lang="es-CL" u="sng" spc="-5" dirty="0">
                <a:latin typeface="Arial" panose="020B0604020202020204" pitchFamily="34" charset="0"/>
                <a:ea typeface="Times New Roman" panose="02020603050405020304" pitchFamily="18" charset="0"/>
                <a:cs typeface="Times New Roman" panose="02020603050405020304" pitchFamily="18" charset="0"/>
              </a:rPr>
              <a:t>ó</a:t>
            </a:r>
            <a:r>
              <a:rPr lang="es-CL" u="sng" dirty="0">
                <a:latin typeface="Arial" panose="020B0604020202020204" pitchFamily="34" charset="0"/>
                <a:ea typeface="Times New Roman" panose="02020603050405020304" pitchFamily="18" charset="0"/>
                <a:cs typeface="Times New Roman" panose="02020603050405020304" pitchFamily="18" charset="0"/>
              </a:rPr>
              <a:t>n</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del</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l</a:t>
            </a:r>
            <a:r>
              <a:rPr lang="es-CL" u="sng" spc="-5" dirty="0">
                <a:latin typeface="Arial" panose="020B0604020202020204" pitchFamily="34" charset="0"/>
                <a:ea typeface="Times New Roman" panose="02020603050405020304" pitchFamily="18" charset="0"/>
                <a:cs typeface="Times New Roman" panose="02020603050405020304" pitchFamily="18" charset="0"/>
              </a:rPr>
              <a:t>e</a:t>
            </a:r>
            <a:r>
              <a:rPr lang="es-CL" u="sng" dirty="0">
                <a:latin typeface="Arial" panose="020B0604020202020204" pitchFamily="34" charset="0"/>
                <a:ea typeface="Times New Roman" panose="02020603050405020304" pitchFamily="18" charset="0"/>
                <a:cs typeface="Times New Roman" panose="02020603050405020304" pitchFamily="18" charset="0"/>
              </a:rPr>
              <a:t>ctor</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ra eng</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nchar</a:t>
            </a:r>
            <a:r>
              <a:rPr lang="es-CL" spc="-5" dirty="0">
                <a:latin typeface="Arial" panose="020B0604020202020204" pitchFamily="34" charset="0"/>
                <a:ea typeface="Times New Roman" panose="02020603050405020304" pitchFamily="18" charset="0"/>
                <a:cs typeface="Times New Roman" panose="02020603050405020304" pitchFamily="18" charset="0"/>
              </a:rPr>
              <a:t>l</a:t>
            </a:r>
            <a:r>
              <a:rPr lang="es-CL" dirty="0">
                <a:latin typeface="Arial" panose="020B0604020202020204" pitchFamily="34" charset="0"/>
                <a:ea typeface="Times New Roman" panose="02020603050405020304" pitchFamily="18" charset="0"/>
                <a:cs typeface="Times New Roman" panose="02020603050405020304" pitchFamily="18" charset="0"/>
              </a:rPr>
              <a:t>o</a:t>
            </a:r>
            <a:r>
              <a:rPr lang="es-CL" spc="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en</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a:t>
            </a:r>
            <a:r>
              <a:rPr lang="es-CL" spc="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h</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stor</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a</a:t>
            </a:r>
            <a:r>
              <a:rPr lang="es-CL" spc="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que</a:t>
            </a:r>
            <a:r>
              <a:rPr lang="es-CL" spc="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a</a:t>
            </a:r>
            <a:r>
              <a:rPr lang="es-CL" spc="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conti</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uac</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ón</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v</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n</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a</a:t>
            </a:r>
            <a:r>
              <a:rPr lang="es-CL" spc="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le</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r.</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t</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mas</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más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b</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en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refieren 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h</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ch</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cuyo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inter</a:t>
            </a:r>
            <a:r>
              <a:rPr lang="es-CL" spc="-5" dirty="0">
                <a:latin typeface="Arial" panose="020B0604020202020204" pitchFamily="34" charset="0"/>
                <a:ea typeface="Times New Roman" panose="02020603050405020304" pitchFamily="18" charset="0"/>
                <a:cs typeface="Times New Roman" panose="02020603050405020304" pitchFamily="18" charset="0"/>
              </a:rPr>
              <a:t>é</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r</a:t>
            </a:r>
            <a:r>
              <a:rPr lang="es-CL" u="sng" spc="-5" dirty="0">
                <a:latin typeface="Arial" panose="020B0604020202020204" pitchFamily="34" charset="0"/>
                <a:ea typeface="Times New Roman" panose="02020603050405020304" pitchFamily="18" charset="0"/>
                <a:cs typeface="Times New Roman" panose="02020603050405020304" pitchFamily="18" charset="0"/>
              </a:rPr>
              <a:t>a</a:t>
            </a:r>
            <a:r>
              <a:rPr lang="es-CL" u="sng" dirty="0">
                <a:latin typeface="Arial" panose="020B0604020202020204" pitchFamily="34" charset="0"/>
                <a:ea typeface="Times New Roman" panose="02020603050405020304" pitchFamily="18" charset="0"/>
                <a:cs typeface="Times New Roman" panose="02020603050405020304" pitchFamily="18" charset="0"/>
              </a:rPr>
              <a:t>dica</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en</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lo huma</a:t>
            </a:r>
            <a:r>
              <a:rPr lang="es-CL" u="sng" spc="-5" dirty="0">
                <a:latin typeface="Arial" panose="020B0604020202020204" pitchFamily="34" charset="0"/>
                <a:ea typeface="Times New Roman" panose="02020603050405020304" pitchFamily="18" charset="0"/>
                <a:cs typeface="Times New Roman" panose="02020603050405020304" pitchFamily="18" charset="0"/>
              </a:rPr>
              <a:t>n</a:t>
            </a:r>
            <a:r>
              <a:rPr lang="es-CL" u="sng" dirty="0">
                <a:latin typeface="Arial" panose="020B0604020202020204" pitchFamily="34" charset="0"/>
                <a:ea typeface="Times New Roman" panose="02020603050405020304" pitchFamily="18" charset="0"/>
                <a:cs typeface="Times New Roman" panose="02020603050405020304" pitchFamily="18" charset="0"/>
              </a:rPr>
              <a:t>o </a:t>
            </a:r>
            <a:r>
              <a:rPr lang="es-CL" dirty="0">
                <a:latin typeface="Arial" panose="020B0604020202020204" pitchFamily="34" charset="0"/>
                <a:ea typeface="Times New Roman" panose="02020603050405020304" pitchFamily="18" charset="0"/>
                <a:cs typeface="Times New Roman" panose="02020603050405020304" pitchFamily="18" charset="0"/>
              </a:rPr>
              <a:t>del</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spc="5" dirty="0">
                <a:latin typeface="Arial" panose="020B0604020202020204" pitchFamily="34" charset="0"/>
                <a:ea typeface="Times New Roman" panose="02020603050405020304" pitchFamily="18" charset="0"/>
                <a:cs typeface="Times New Roman" panose="02020603050405020304" pitchFamily="18" charset="0"/>
              </a:rPr>
              <a:t>s</a:t>
            </a:r>
            <a:r>
              <a:rPr lang="es-CL" dirty="0">
                <a:latin typeface="Arial" panose="020B0604020202020204" pitchFamily="34" charset="0"/>
                <a:ea typeface="Times New Roman" panose="02020603050405020304" pitchFamily="18" charset="0"/>
                <a:cs typeface="Times New Roman" panose="02020603050405020304" pitchFamily="18" charset="0"/>
              </a:rPr>
              <a:t>unto..</a:t>
            </a:r>
            <a:endParaRPr lang="es-CL" sz="24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1100"/>
              </a:lnSpc>
              <a:spcBef>
                <a:spcPts val="65"/>
              </a:spcBef>
            </a:pPr>
            <a:r>
              <a:rPr lang="es-CL" sz="2400" dirty="0">
                <a:latin typeface="Arial" panose="020B0604020202020204" pitchFamily="34" charset="0"/>
                <a:ea typeface="Times New Roman" panose="02020603050405020304" pitchFamily="18" charset="0"/>
                <a:cs typeface="Times New Roman" panose="02020603050405020304" pitchFamily="18" charset="0"/>
              </a:rPr>
              <a:t> </a:t>
            </a:r>
            <a:endParaRPr lang="es-CL" sz="2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ángulo 5"/>
          <p:cNvSpPr/>
          <p:nvPr/>
        </p:nvSpPr>
        <p:spPr>
          <a:xfrm>
            <a:off x="3871879" y="682782"/>
            <a:ext cx="3288080" cy="523220"/>
          </a:xfrm>
          <a:prstGeom prst="rect">
            <a:avLst/>
          </a:prstGeom>
        </p:spPr>
        <p:txBody>
          <a:bodyPr wrap="none">
            <a:spAutoFit/>
          </a:bodyPr>
          <a:lstStyle/>
          <a:p>
            <a:pPr indent="34925" algn="just" eaLnBrk="0" fontAlgn="base" hangingPunct="0">
              <a:spcBef>
                <a:spcPct val="0"/>
              </a:spcBef>
              <a:spcAft>
                <a:spcPct val="0"/>
              </a:spcAft>
            </a:pPr>
            <a:r>
              <a:rPr lang="es-CL" sz="2800" b="1" dirty="0">
                <a:cs typeface="Arial" panose="020B0604020202020204" pitchFamily="34" charset="0"/>
              </a:rPr>
              <a:t>Tipos de entradas</a:t>
            </a:r>
          </a:p>
        </p:txBody>
      </p:sp>
      <p:sp>
        <p:nvSpPr>
          <p:cNvPr id="5" name="Rectángulo 4"/>
          <p:cNvSpPr/>
          <p:nvPr/>
        </p:nvSpPr>
        <p:spPr>
          <a:xfrm>
            <a:off x="1116802" y="4332365"/>
            <a:ext cx="8762610" cy="1200329"/>
          </a:xfrm>
          <a:prstGeom prst="rect">
            <a:avLst/>
          </a:prstGeom>
        </p:spPr>
        <p:txBody>
          <a:bodyPr wrap="square">
            <a:spAutoFit/>
          </a:bodyPr>
          <a:lstStyle/>
          <a:p>
            <a:pPr lvl="0" algn="just"/>
            <a:r>
              <a:rPr lang="es-CL" dirty="0">
                <a:solidFill>
                  <a:srgbClr val="000000"/>
                </a:solidFill>
                <a:latin typeface="Arial" panose="020B0604020202020204" pitchFamily="34" charset="0"/>
                <a:ea typeface="Times New Roman" panose="02020603050405020304" pitchFamily="18" charset="0"/>
              </a:rPr>
              <a:t>Las m</a:t>
            </a:r>
            <a:r>
              <a:rPr lang="es-CL" spc="-5" dirty="0">
                <a:solidFill>
                  <a:srgbClr val="000000"/>
                </a:solidFill>
                <a:latin typeface="Arial" panose="020B0604020202020204" pitchFamily="34" charset="0"/>
                <a:ea typeface="Times New Roman" panose="02020603050405020304" pitchFamily="18" charset="0"/>
              </a:rPr>
              <a:t>á</a:t>
            </a:r>
            <a:r>
              <a:rPr lang="es-CL" dirty="0">
                <a:solidFill>
                  <a:srgbClr val="000000"/>
                </a:solidFill>
                <a:latin typeface="Arial" panose="020B0604020202020204" pitchFamily="34" charset="0"/>
                <a:ea typeface="Times New Roman" panose="02020603050405020304" pitchFamily="18" charset="0"/>
              </a:rPr>
              <a:t>s</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co</a:t>
            </a:r>
            <a:r>
              <a:rPr lang="es-CL" spc="-5" dirty="0">
                <a:solidFill>
                  <a:srgbClr val="000000"/>
                </a:solidFill>
                <a:latin typeface="Arial" panose="020B0604020202020204" pitchFamily="34" charset="0"/>
                <a:ea typeface="Times New Roman" panose="02020603050405020304" pitchFamily="18" charset="0"/>
              </a:rPr>
              <a:t>n</a:t>
            </a:r>
            <a:r>
              <a:rPr lang="es-CL" dirty="0">
                <a:solidFill>
                  <a:srgbClr val="000000"/>
                </a:solidFill>
                <a:latin typeface="Arial" panose="020B0604020202020204" pitchFamily="34" charset="0"/>
                <a:ea typeface="Times New Roman" panose="02020603050405020304" pitchFamily="18" charset="0"/>
              </a:rPr>
              <a:t>oci</a:t>
            </a:r>
            <a:r>
              <a:rPr lang="es-CL" spc="-5" dirty="0">
                <a:solidFill>
                  <a:srgbClr val="000000"/>
                </a:solidFill>
                <a:latin typeface="Arial" panose="020B0604020202020204" pitchFamily="34" charset="0"/>
                <a:ea typeface="Times New Roman" panose="02020603050405020304" pitchFamily="18" charset="0"/>
              </a:rPr>
              <a:t>d</a:t>
            </a:r>
            <a:r>
              <a:rPr lang="es-CL" dirty="0">
                <a:solidFill>
                  <a:srgbClr val="000000"/>
                </a:solidFill>
                <a:latin typeface="Arial" panose="020B0604020202020204" pitchFamily="34" charset="0"/>
                <a:ea typeface="Times New Roman" panose="02020603050405020304" pitchFamily="18" charset="0"/>
              </a:rPr>
              <a:t>as s</a:t>
            </a:r>
            <a:r>
              <a:rPr lang="es-CL" spc="-5" dirty="0">
                <a:solidFill>
                  <a:srgbClr val="000000"/>
                </a:solidFill>
                <a:latin typeface="Arial" panose="020B0604020202020204" pitchFamily="34" charset="0"/>
                <a:ea typeface="Times New Roman" panose="02020603050405020304" pitchFamily="18" charset="0"/>
              </a:rPr>
              <a:t>o</a:t>
            </a:r>
            <a:r>
              <a:rPr lang="es-CL" dirty="0">
                <a:solidFill>
                  <a:srgbClr val="000000"/>
                </a:solidFill>
                <a:latin typeface="Arial" panose="020B0604020202020204" pitchFamily="34" charset="0"/>
                <a:ea typeface="Times New Roman" panose="02020603050405020304" pitchFamily="18" charset="0"/>
              </a:rPr>
              <a:t>n</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l</a:t>
            </a:r>
            <a:r>
              <a:rPr lang="es-CL" spc="-5" dirty="0">
                <a:solidFill>
                  <a:srgbClr val="000000"/>
                </a:solidFill>
                <a:latin typeface="Arial" panose="020B0604020202020204" pitchFamily="34" charset="0"/>
                <a:ea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rPr>
              <a:t>s</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de </a:t>
            </a:r>
            <a:r>
              <a:rPr lang="es-CL" u="sng" dirty="0">
                <a:solidFill>
                  <a:srgbClr val="000000"/>
                </a:solidFill>
                <a:latin typeface="Arial" panose="020B0604020202020204" pitchFamily="34" charset="0"/>
                <a:ea typeface="Times New Roman" panose="02020603050405020304" pitchFamily="18" charset="0"/>
              </a:rPr>
              <a:t>cita</a:t>
            </a:r>
            <a:r>
              <a:rPr lang="es-CL" u="sng" spc="5" dirty="0">
                <a:solidFill>
                  <a:srgbClr val="000000"/>
                </a:solidFill>
                <a:latin typeface="Arial" panose="020B0604020202020204" pitchFamily="34" charset="0"/>
                <a:ea typeface="Times New Roman" panose="02020603050405020304" pitchFamily="18" charset="0"/>
              </a:rPr>
              <a:t> </a:t>
            </a:r>
            <a:r>
              <a:rPr lang="es-CL" u="sng" dirty="0">
                <a:solidFill>
                  <a:srgbClr val="000000"/>
                </a:solidFill>
                <a:latin typeface="Arial" panose="020B0604020202020204" pitchFamily="34" charset="0"/>
                <a:ea typeface="Times New Roman" panose="02020603050405020304" pitchFamily="18" charset="0"/>
              </a:rPr>
              <a:t>tex</a:t>
            </a:r>
            <a:r>
              <a:rPr lang="es-CL" u="sng" spc="-10" dirty="0">
                <a:solidFill>
                  <a:srgbClr val="000000"/>
                </a:solidFill>
                <a:latin typeface="Arial" panose="020B0604020202020204" pitchFamily="34" charset="0"/>
                <a:ea typeface="Times New Roman" panose="02020603050405020304" pitchFamily="18" charset="0"/>
              </a:rPr>
              <a:t>t</a:t>
            </a:r>
            <a:r>
              <a:rPr lang="es-CL" u="sng" dirty="0">
                <a:solidFill>
                  <a:srgbClr val="000000"/>
                </a:solidFill>
                <a:latin typeface="Arial" panose="020B0604020202020204" pitchFamily="34" charset="0"/>
                <a:ea typeface="Times New Roman" panose="02020603050405020304" pitchFamily="18" charset="0"/>
              </a:rPr>
              <a:t>ual</a:t>
            </a:r>
            <a:r>
              <a:rPr lang="es-CL" dirty="0">
                <a:solidFill>
                  <a:srgbClr val="000000"/>
                </a:solidFill>
                <a:latin typeface="Arial" panose="020B0604020202020204" pitchFamily="34" charset="0"/>
                <a:ea typeface="Times New Roman" panose="02020603050405020304" pitchFamily="18" charset="0"/>
              </a:rPr>
              <a:t>,</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c</a:t>
            </a:r>
            <a:r>
              <a:rPr lang="es-CL" spc="-5" dirty="0">
                <a:solidFill>
                  <a:srgbClr val="000000"/>
                </a:solidFill>
                <a:latin typeface="Arial" panose="020B0604020202020204" pitchFamily="34" charset="0"/>
                <a:ea typeface="Times New Roman" panose="02020603050405020304" pitchFamily="18" charset="0"/>
              </a:rPr>
              <a:t>u</a:t>
            </a:r>
            <a:r>
              <a:rPr lang="es-CL" dirty="0">
                <a:solidFill>
                  <a:srgbClr val="000000"/>
                </a:solidFill>
                <a:latin typeface="Arial" panose="020B0604020202020204" pitchFamily="34" charset="0"/>
                <a:ea typeface="Times New Roman" panose="02020603050405020304" pitchFamily="18" charset="0"/>
              </a:rPr>
              <a:t>an</a:t>
            </a:r>
            <a:r>
              <a:rPr lang="es-CL" spc="-5" dirty="0">
                <a:solidFill>
                  <a:srgbClr val="000000"/>
                </a:solidFill>
                <a:latin typeface="Arial" panose="020B0604020202020204" pitchFamily="34" charset="0"/>
                <a:ea typeface="Times New Roman" panose="02020603050405020304" pitchFamily="18" charset="0"/>
              </a:rPr>
              <a:t>d</a:t>
            </a:r>
            <a:r>
              <a:rPr lang="es-CL" dirty="0">
                <a:solidFill>
                  <a:srgbClr val="000000"/>
                </a:solidFill>
                <a:latin typeface="Arial" panose="020B0604020202020204" pitchFamily="34" charset="0"/>
                <a:ea typeface="Times New Roman" panose="02020603050405020304" pitchFamily="18" charset="0"/>
              </a:rPr>
              <a:t>o</a:t>
            </a:r>
            <a:r>
              <a:rPr lang="es-CL" spc="5" dirty="0">
                <a:solidFill>
                  <a:srgbClr val="000000"/>
                </a:solidFill>
                <a:latin typeface="Arial" panose="020B0604020202020204" pitchFamily="34" charset="0"/>
                <a:ea typeface="Times New Roman" panose="02020603050405020304" pitchFamily="18" charset="0"/>
              </a:rPr>
              <a:t> </a:t>
            </a:r>
            <a:r>
              <a:rPr lang="es-CL" spc="-5" dirty="0">
                <a:solidFill>
                  <a:srgbClr val="000000"/>
                </a:solidFill>
                <a:latin typeface="Arial" panose="020B0604020202020204" pitchFamily="34" charset="0"/>
                <a:ea typeface="Times New Roman" panose="02020603050405020304" pitchFamily="18" charset="0"/>
              </a:rPr>
              <a:t>h</a:t>
            </a:r>
            <a:r>
              <a:rPr lang="es-CL" dirty="0">
                <a:solidFill>
                  <a:srgbClr val="000000"/>
                </a:solidFill>
                <a:latin typeface="Arial" panose="020B0604020202020204" pitchFamily="34" charset="0"/>
                <a:ea typeface="Times New Roman" panose="02020603050405020304" pitchFamily="18" charset="0"/>
              </a:rPr>
              <a:t>ay</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refere</a:t>
            </a:r>
            <a:r>
              <a:rPr lang="es-CL" spc="-5" dirty="0">
                <a:solidFill>
                  <a:srgbClr val="000000"/>
                </a:solidFill>
                <a:latin typeface="Arial" panose="020B0604020202020204" pitchFamily="34" charset="0"/>
                <a:ea typeface="Times New Roman" panose="02020603050405020304" pitchFamily="18" charset="0"/>
              </a:rPr>
              <a:t>n</a:t>
            </a:r>
            <a:r>
              <a:rPr lang="es-CL" spc="5" dirty="0">
                <a:solidFill>
                  <a:srgbClr val="000000"/>
                </a:solidFill>
                <a:latin typeface="Arial" panose="020B0604020202020204" pitchFamily="34" charset="0"/>
                <a:ea typeface="Times New Roman" panose="02020603050405020304" pitchFamily="18" charset="0"/>
              </a:rPr>
              <a:t>c</a:t>
            </a:r>
            <a:r>
              <a:rPr lang="es-CL" dirty="0">
                <a:solidFill>
                  <a:srgbClr val="000000"/>
                </a:solidFill>
                <a:latin typeface="Arial" panose="020B0604020202020204" pitchFamily="34" charset="0"/>
                <a:ea typeface="Times New Roman" panose="02020603050405020304" pitchFamily="18" charset="0"/>
              </a:rPr>
              <a:t>i</a:t>
            </a:r>
            <a:r>
              <a:rPr lang="es-CL" spc="-5" dirty="0">
                <a:solidFill>
                  <a:srgbClr val="000000"/>
                </a:solidFill>
                <a:latin typeface="Arial" panose="020B0604020202020204" pitchFamily="34" charset="0"/>
                <a:ea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rPr>
              <a:t>s</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de d</a:t>
            </a:r>
            <a:r>
              <a:rPr lang="es-CL" spc="-5" dirty="0">
                <a:solidFill>
                  <a:srgbClr val="000000"/>
                </a:solidFill>
                <a:latin typeface="Arial" panose="020B0604020202020204" pitchFamily="34" charset="0"/>
                <a:ea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rPr>
              <a:t>cl</a:t>
            </a:r>
            <a:r>
              <a:rPr lang="es-CL" spc="-5" dirty="0">
                <a:solidFill>
                  <a:srgbClr val="000000"/>
                </a:solidFill>
                <a:latin typeface="Arial" panose="020B0604020202020204" pitchFamily="34" charset="0"/>
                <a:ea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rPr>
              <a:t>r</a:t>
            </a:r>
            <a:r>
              <a:rPr lang="es-CL" spc="-5" dirty="0">
                <a:solidFill>
                  <a:srgbClr val="000000"/>
                </a:solidFill>
                <a:latin typeface="Arial" panose="020B0604020202020204" pitchFamily="34" charset="0"/>
                <a:ea typeface="Times New Roman" panose="02020603050405020304" pitchFamily="18" charset="0"/>
              </a:rPr>
              <a:t>ac</a:t>
            </a:r>
            <a:r>
              <a:rPr lang="es-CL" dirty="0">
                <a:solidFill>
                  <a:srgbClr val="000000"/>
                </a:solidFill>
                <a:latin typeface="Arial" panose="020B0604020202020204" pitchFamily="34" charset="0"/>
                <a:ea typeface="Times New Roman" panose="02020603050405020304" pitchFamily="18" charset="0"/>
              </a:rPr>
              <a:t>ion</a:t>
            </a:r>
            <a:r>
              <a:rPr lang="es-CL" spc="-5" dirty="0">
                <a:solidFill>
                  <a:srgbClr val="000000"/>
                </a:solidFill>
                <a:latin typeface="Arial" panose="020B0604020202020204" pitchFamily="34" charset="0"/>
                <a:ea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rPr>
              <a:t>s;</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las de</a:t>
            </a:r>
            <a:r>
              <a:rPr lang="es-CL" spc="5" dirty="0">
                <a:solidFill>
                  <a:srgbClr val="000000"/>
                </a:solidFill>
                <a:latin typeface="Arial" panose="020B0604020202020204" pitchFamily="34" charset="0"/>
                <a:ea typeface="Times New Roman" panose="02020603050405020304" pitchFamily="18" charset="0"/>
              </a:rPr>
              <a:t> </a:t>
            </a:r>
            <a:r>
              <a:rPr lang="es-CL" u="sng" dirty="0">
                <a:solidFill>
                  <a:srgbClr val="000000"/>
                </a:solidFill>
                <a:latin typeface="Arial" panose="020B0604020202020204" pitchFamily="34" charset="0"/>
                <a:ea typeface="Times New Roman" panose="02020603050405020304" pitchFamily="18" charset="0"/>
              </a:rPr>
              <a:t>retrato,</a:t>
            </a:r>
            <a:r>
              <a:rPr lang="es-CL" u="sng"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cuan</a:t>
            </a:r>
            <a:r>
              <a:rPr lang="es-CL" spc="-5" dirty="0">
                <a:solidFill>
                  <a:srgbClr val="000000"/>
                </a:solidFill>
                <a:latin typeface="Arial" panose="020B0604020202020204" pitchFamily="34" charset="0"/>
                <a:ea typeface="Times New Roman" panose="02020603050405020304" pitchFamily="18" charset="0"/>
              </a:rPr>
              <a:t>d</a:t>
            </a:r>
            <a:r>
              <a:rPr lang="es-CL" dirty="0">
                <a:solidFill>
                  <a:srgbClr val="000000"/>
                </a:solidFill>
                <a:latin typeface="Arial" panose="020B0604020202020204" pitchFamily="34" charset="0"/>
                <a:ea typeface="Times New Roman" panose="02020603050405020304" pitchFamily="18" charset="0"/>
              </a:rPr>
              <a:t>o</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d</a:t>
            </a:r>
            <a:r>
              <a:rPr lang="es-CL" spc="-5" dirty="0">
                <a:solidFill>
                  <a:srgbClr val="000000"/>
                </a:solidFill>
                <a:latin typeface="Arial" panose="020B0604020202020204" pitchFamily="34" charset="0"/>
                <a:ea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rPr>
              <a:t>scr</a:t>
            </a:r>
            <a:r>
              <a:rPr lang="es-CL" spc="-5" dirty="0">
                <a:solidFill>
                  <a:srgbClr val="000000"/>
                </a:solidFill>
                <a:latin typeface="Arial" panose="020B0604020202020204" pitchFamily="34" charset="0"/>
                <a:ea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rPr>
              <a:t>ben</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l</a:t>
            </a:r>
            <a:r>
              <a:rPr lang="es-CL" spc="-5" dirty="0">
                <a:solidFill>
                  <a:srgbClr val="000000"/>
                </a:solidFill>
                <a:latin typeface="Arial" panose="020B0604020202020204" pitchFamily="34" charset="0"/>
                <a:ea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rPr>
              <a:t>s</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c</a:t>
            </a:r>
            <a:r>
              <a:rPr lang="es-CL" spc="-5" dirty="0">
                <a:solidFill>
                  <a:srgbClr val="000000"/>
                </a:solidFill>
                <a:latin typeface="Arial" panose="020B0604020202020204" pitchFamily="34" charset="0"/>
                <a:ea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rPr>
              <a:t>rcunst</a:t>
            </a:r>
            <a:r>
              <a:rPr lang="es-CL" spc="-10" dirty="0">
                <a:solidFill>
                  <a:srgbClr val="000000"/>
                </a:solidFill>
                <a:latin typeface="Arial" panose="020B0604020202020204" pitchFamily="34" charset="0"/>
                <a:ea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rPr>
              <a:t>nc</a:t>
            </a:r>
            <a:r>
              <a:rPr lang="es-CL" spc="-5" dirty="0">
                <a:solidFill>
                  <a:srgbClr val="000000"/>
                </a:solidFill>
                <a:latin typeface="Arial" panose="020B0604020202020204" pitchFamily="34" charset="0"/>
                <a:ea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rPr>
              <a:t>as;</a:t>
            </a:r>
            <a:r>
              <a:rPr lang="es-CL" spc="5" dirty="0">
                <a:solidFill>
                  <a:srgbClr val="000000"/>
                </a:solidFill>
                <a:latin typeface="Arial" panose="020B0604020202020204" pitchFamily="34" charset="0"/>
                <a:ea typeface="Times New Roman" panose="02020603050405020304" pitchFamily="18" charset="0"/>
              </a:rPr>
              <a:t> </a:t>
            </a:r>
            <a:r>
              <a:rPr lang="es-CL" u="sng" spc="-5" dirty="0">
                <a:solidFill>
                  <a:srgbClr val="000000"/>
                </a:solidFill>
                <a:latin typeface="Arial" panose="020B0604020202020204" pitchFamily="34" charset="0"/>
                <a:ea typeface="Times New Roman" panose="02020603050405020304" pitchFamily="18" charset="0"/>
              </a:rPr>
              <a:t>l</a:t>
            </a:r>
            <a:r>
              <a:rPr lang="es-CL" u="sng" dirty="0">
                <a:solidFill>
                  <a:srgbClr val="000000"/>
                </a:solidFill>
                <a:latin typeface="Arial" panose="020B0604020202020204" pitchFamily="34" charset="0"/>
                <a:ea typeface="Times New Roman" panose="02020603050405020304" pitchFamily="18" charset="0"/>
              </a:rPr>
              <a:t>as</a:t>
            </a:r>
            <a:r>
              <a:rPr lang="es-CL" u="sng" spc="5" dirty="0">
                <a:solidFill>
                  <a:srgbClr val="000000"/>
                </a:solidFill>
                <a:latin typeface="Arial" panose="020B0604020202020204" pitchFamily="34" charset="0"/>
                <a:ea typeface="Times New Roman" panose="02020603050405020304" pitchFamily="18" charset="0"/>
              </a:rPr>
              <a:t> </a:t>
            </a:r>
            <a:r>
              <a:rPr lang="es-CL" u="sng" dirty="0">
                <a:solidFill>
                  <a:srgbClr val="000000"/>
                </a:solidFill>
                <a:latin typeface="Arial" panose="020B0604020202020204" pitchFamily="34" charset="0"/>
                <a:ea typeface="Times New Roman" panose="02020603050405020304" pitchFamily="18" charset="0"/>
              </a:rPr>
              <a:t>a</a:t>
            </a:r>
            <a:r>
              <a:rPr lang="es-CL" u="sng" spc="-5" dirty="0">
                <a:solidFill>
                  <a:srgbClr val="000000"/>
                </a:solidFill>
                <a:latin typeface="Arial" panose="020B0604020202020204" pitchFamily="34" charset="0"/>
                <a:ea typeface="Times New Roman" panose="02020603050405020304" pitchFamily="18" charset="0"/>
              </a:rPr>
              <a:t>n</a:t>
            </a:r>
            <a:r>
              <a:rPr lang="es-CL" u="sng" dirty="0">
                <a:solidFill>
                  <a:srgbClr val="000000"/>
                </a:solidFill>
                <a:latin typeface="Arial" panose="020B0604020202020204" pitchFamily="34" charset="0"/>
                <a:ea typeface="Times New Roman" panose="02020603050405020304" pitchFamily="18" charset="0"/>
              </a:rPr>
              <a:t>ecdóticas</a:t>
            </a:r>
            <a:r>
              <a:rPr lang="es-CL" dirty="0">
                <a:solidFill>
                  <a:srgbClr val="000000"/>
                </a:solidFill>
                <a:latin typeface="Arial" panose="020B0604020202020204" pitchFamily="34" charset="0"/>
                <a:ea typeface="Times New Roman" panose="02020603050405020304" pitchFamily="18" charset="0"/>
              </a:rPr>
              <a:t>,</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c</a:t>
            </a:r>
            <a:r>
              <a:rPr lang="es-CL" spc="-5" dirty="0">
                <a:solidFill>
                  <a:srgbClr val="000000"/>
                </a:solidFill>
                <a:latin typeface="Arial" panose="020B0604020202020204" pitchFamily="34" charset="0"/>
                <a:ea typeface="Times New Roman" panose="02020603050405020304" pitchFamily="18" charset="0"/>
              </a:rPr>
              <a:t>u</a:t>
            </a:r>
            <a:r>
              <a:rPr lang="es-CL" dirty="0">
                <a:solidFill>
                  <a:srgbClr val="000000"/>
                </a:solidFill>
                <a:latin typeface="Arial" panose="020B0604020202020204" pitchFamily="34" charset="0"/>
                <a:ea typeface="Times New Roman" panose="02020603050405020304" pitchFamily="18" charset="0"/>
              </a:rPr>
              <a:t>an</a:t>
            </a:r>
            <a:r>
              <a:rPr lang="es-CL" spc="-5" dirty="0">
                <a:solidFill>
                  <a:srgbClr val="000000"/>
                </a:solidFill>
                <a:latin typeface="Arial" panose="020B0604020202020204" pitchFamily="34" charset="0"/>
                <a:ea typeface="Times New Roman" panose="02020603050405020304" pitchFamily="18" charset="0"/>
              </a:rPr>
              <a:t>d</a:t>
            </a:r>
            <a:r>
              <a:rPr lang="es-CL" dirty="0">
                <a:solidFill>
                  <a:srgbClr val="000000"/>
                </a:solidFill>
                <a:latin typeface="Arial" panose="020B0604020202020204" pitchFamily="34" charset="0"/>
                <a:ea typeface="Times New Roman" panose="02020603050405020304" pitchFamily="18" charset="0"/>
              </a:rPr>
              <a:t>o hay</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un elemento de</a:t>
            </a:r>
            <a:r>
              <a:rPr lang="es-CL" spc="5" dirty="0">
                <a:solidFill>
                  <a:srgbClr val="000000"/>
                </a:solidFill>
                <a:latin typeface="Arial" panose="020B0604020202020204" pitchFamily="34" charset="0"/>
                <a:ea typeface="Times New Roman" panose="02020603050405020304" pitchFamily="18" charset="0"/>
              </a:rPr>
              <a:t> </a:t>
            </a:r>
            <a:r>
              <a:rPr lang="es-CL" spc="-5" dirty="0">
                <a:solidFill>
                  <a:srgbClr val="000000"/>
                </a:solidFill>
                <a:latin typeface="Arial" panose="020B0604020202020204" pitchFamily="34" charset="0"/>
                <a:ea typeface="Times New Roman" panose="02020603050405020304" pitchFamily="18" charset="0"/>
              </a:rPr>
              <a:t>l</a:t>
            </a:r>
            <a:r>
              <a:rPr lang="es-CL" dirty="0">
                <a:solidFill>
                  <a:srgbClr val="000000"/>
                </a:solidFill>
                <a:latin typeface="Arial" panose="020B0604020202020204" pitchFamily="34" charset="0"/>
                <a:ea typeface="Times New Roman" panose="02020603050405020304" pitchFamily="18" charset="0"/>
              </a:rPr>
              <a:t>a</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hist</a:t>
            </a:r>
            <a:r>
              <a:rPr lang="es-CL" spc="-5" dirty="0">
                <a:solidFill>
                  <a:srgbClr val="000000"/>
                </a:solidFill>
                <a:latin typeface="Arial" panose="020B0604020202020204" pitchFamily="34" charset="0"/>
                <a:ea typeface="Times New Roman" panose="02020603050405020304" pitchFamily="18" charset="0"/>
              </a:rPr>
              <a:t>o</a:t>
            </a:r>
            <a:r>
              <a:rPr lang="es-CL" dirty="0">
                <a:solidFill>
                  <a:srgbClr val="000000"/>
                </a:solidFill>
                <a:latin typeface="Arial" panose="020B0604020202020204" pitchFamily="34" charset="0"/>
                <a:ea typeface="Times New Roman" panose="02020603050405020304" pitchFamily="18" charset="0"/>
              </a:rPr>
              <a:t>ria que llama</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la ate</a:t>
            </a:r>
            <a:r>
              <a:rPr lang="es-CL" spc="-5" dirty="0">
                <a:solidFill>
                  <a:srgbClr val="000000"/>
                </a:solidFill>
                <a:latin typeface="Arial" panose="020B0604020202020204" pitchFamily="34" charset="0"/>
                <a:ea typeface="Times New Roman" panose="02020603050405020304" pitchFamily="18" charset="0"/>
              </a:rPr>
              <a:t>n</a:t>
            </a:r>
            <a:r>
              <a:rPr lang="es-CL" dirty="0">
                <a:solidFill>
                  <a:srgbClr val="000000"/>
                </a:solidFill>
                <a:latin typeface="Arial" panose="020B0604020202020204" pitchFamily="34" charset="0"/>
                <a:ea typeface="Times New Roman" panose="02020603050405020304" pitchFamily="18" charset="0"/>
              </a:rPr>
              <a:t>ción;</a:t>
            </a:r>
            <a:r>
              <a:rPr lang="es-CL" spc="5" dirty="0">
                <a:solidFill>
                  <a:srgbClr val="000000"/>
                </a:solidFill>
                <a:latin typeface="Arial" panose="020B0604020202020204" pitchFamily="34" charset="0"/>
                <a:ea typeface="Times New Roman" panose="02020603050405020304" pitchFamily="18" charset="0"/>
              </a:rPr>
              <a:t> </a:t>
            </a:r>
            <a:r>
              <a:rPr lang="es-CL" u="sng" dirty="0">
                <a:solidFill>
                  <a:srgbClr val="000000"/>
                </a:solidFill>
                <a:latin typeface="Arial" panose="020B0604020202020204" pitchFamily="34" charset="0"/>
                <a:ea typeface="Times New Roman" panose="02020603050405020304" pitchFamily="18" charset="0"/>
              </a:rPr>
              <a:t>l</a:t>
            </a:r>
            <a:r>
              <a:rPr lang="es-CL" u="sng" spc="-5" dirty="0">
                <a:solidFill>
                  <a:srgbClr val="000000"/>
                </a:solidFill>
                <a:latin typeface="Arial" panose="020B0604020202020204" pitchFamily="34" charset="0"/>
                <a:ea typeface="Times New Roman" panose="02020603050405020304" pitchFamily="18" charset="0"/>
              </a:rPr>
              <a:t>o</a:t>
            </a:r>
            <a:r>
              <a:rPr lang="es-CL" u="sng" dirty="0">
                <a:solidFill>
                  <a:srgbClr val="000000"/>
                </a:solidFill>
                <a:latin typeface="Arial" panose="020B0604020202020204" pitchFamily="34" charset="0"/>
                <a:ea typeface="Times New Roman" panose="02020603050405020304" pitchFamily="18" charset="0"/>
              </a:rPr>
              <a:t>s de sor</a:t>
            </a:r>
            <a:r>
              <a:rPr lang="es-CL" u="sng" spc="-5" dirty="0">
                <a:solidFill>
                  <a:srgbClr val="000000"/>
                </a:solidFill>
                <a:latin typeface="Arial" panose="020B0604020202020204" pitchFamily="34" charset="0"/>
                <a:ea typeface="Times New Roman" panose="02020603050405020304" pitchFamily="18" charset="0"/>
              </a:rPr>
              <a:t>p</a:t>
            </a:r>
            <a:r>
              <a:rPr lang="es-CL" u="sng" dirty="0">
                <a:solidFill>
                  <a:srgbClr val="000000"/>
                </a:solidFill>
                <a:latin typeface="Arial" panose="020B0604020202020204" pitchFamily="34" charset="0"/>
                <a:ea typeface="Times New Roman" panose="02020603050405020304" pitchFamily="18" charset="0"/>
              </a:rPr>
              <a:t>r</a:t>
            </a:r>
            <a:r>
              <a:rPr lang="es-CL" u="sng" spc="-5" dirty="0">
                <a:solidFill>
                  <a:srgbClr val="000000"/>
                </a:solidFill>
                <a:latin typeface="Arial" panose="020B0604020202020204" pitchFamily="34" charset="0"/>
                <a:ea typeface="Times New Roman" panose="02020603050405020304" pitchFamily="18" charset="0"/>
              </a:rPr>
              <a:t>e</a:t>
            </a:r>
            <a:r>
              <a:rPr lang="es-CL" u="sng" dirty="0">
                <a:solidFill>
                  <a:srgbClr val="000000"/>
                </a:solidFill>
                <a:latin typeface="Arial" panose="020B0604020202020204" pitchFamily="34" charset="0"/>
                <a:ea typeface="Times New Roman" panose="02020603050405020304" pitchFamily="18" charset="0"/>
              </a:rPr>
              <a:t>sa, </a:t>
            </a:r>
            <a:r>
              <a:rPr lang="es-CL" dirty="0">
                <a:solidFill>
                  <a:srgbClr val="000000"/>
                </a:solidFill>
                <a:latin typeface="Arial" panose="020B0604020202020204" pitchFamily="34" charset="0"/>
                <a:ea typeface="Times New Roman" panose="02020603050405020304" pitchFamily="18" charset="0"/>
              </a:rPr>
              <a:t>cu</a:t>
            </a:r>
            <a:r>
              <a:rPr lang="es-CL" spc="-5" dirty="0">
                <a:solidFill>
                  <a:srgbClr val="000000"/>
                </a:solidFill>
                <a:latin typeface="Arial" panose="020B0604020202020204" pitchFamily="34" charset="0"/>
                <a:ea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rPr>
              <a:t>ndo</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la h</a:t>
            </a:r>
            <a:r>
              <a:rPr lang="es-CL" spc="-5" dirty="0">
                <a:solidFill>
                  <a:srgbClr val="000000"/>
                </a:solidFill>
                <a:latin typeface="Arial" panose="020B0604020202020204" pitchFamily="34" charset="0"/>
                <a:ea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rPr>
              <a:t>stor</a:t>
            </a:r>
            <a:r>
              <a:rPr lang="es-CL" spc="-5" dirty="0">
                <a:solidFill>
                  <a:srgbClr val="000000"/>
                </a:solidFill>
                <a:latin typeface="Arial" panose="020B0604020202020204" pitchFamily="34" charset="0"/>
                <a:ea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rPr>
              <a:t>a</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da </a:t>
            </a:r>
            <a:r>
              <a:rPr lang="es-CL" spc="-5" dirty="0">
                <a:solidFill>
                  <a:srgbClr val="000000"/>
                </a:solidFill>
                <a:latin typeface="Arial" panose="020B0604020202020204" pitchFamily="34" charset="0"/>
                <a:ea typeface="Times New Roman" panose="02020603050405020304" pitchFamily="18" charset="0"/>
              </a:rPr>
              <a:t>u</a:t>
            </a:r>
            <a:r>
              <a:rPr lang="es-CL" dirty="0">
                <a:solidFill>
                  <a:srgbClr val="000000"/>
                </a:solidFill>
                <a:latin typeface="Arial" panose="020B0604020202020204" pitchFamily="34" charset="0"/>
                <a:ea typeface="Times New Roman" panose="02020603050405020304" pitchFamily="18" charset="0"/>
              </a:rPr>
              <a:t>n giro</a:t>
            </a:r>
            <a:r>
              <a:rPr lang="es-CL" spc="10"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dif</a:t>
            </a:r>
            <a:r>
              <a:rPr lang="es-CL" spc="-5" dirty="0">
                <a:solidFill>
                  <a:srgbClr val="000000"/>
                </a:solidFill>
                <a:latin typeface="Arial" panose="020B0604020202020204" pitchFamily="34" charset="0"/>
                <a:ea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rPr>
              <a:t>r</a:t>
            </a:r>
            <a:r>
              <a:rPr lang="es-CL" spc="-5" dirty="0">
                <a:solidFill>
                  <a:srgbClr val="000000"/>
                </a:solidFill>
                <a:latin typeface="Arial" panose="020B0604020202020204" pitchFamily="34" charset="0"/>
                <a:ea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rPr>
              <a:t>nte</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al</a:t>
            </a:r>
            <a:r>
              <a:rPr lang="es-CL" spc="10"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esp</a:t>
            </a:r>
            <a:r>
              <a:rPr lang="es-CL" spc="-5" dirty="0">
                <a:solidFill>
                  <a:srgbClr val="000000"/>
                </a:solidFill>
                <a:latin typeface="Arial" panose="020B0604020202020204" pitchFamily="34" charset="0"/>
                <a:ea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rPr>
              <a:t>rado;</a:t>
            </a:r>
            <a:endParaRPr lang="es-CL" dirty="0">
              <a:solidFill>
                <a:srgbClr val="000000"/>
              </a:solidFill>
            </a:endParaRPr>
          </a:p>
        </p:txBody>
      </p:sp>
    </p:spTree>
    <p:extLst>
      <p:ext uri="{BB962C8B-B14F-4D97-AF65-F5344CB8AC3E}">
        <p14:creationId xmlns:p14="http://schemas.microsoft.com/office/powerpoint/2010/main" val="265768942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4977" y="916255"/>
            <a:ext cx="8202706" cy="724437"/>
          </a:xfrm>
        </p:spPr>
        <p:txBody>
          <a:bodyPr>
            <a:normAutofit fontScale="90000"/>
          </a:bodyPr>
          <a:lstStyle/>
          <a:p>
            <a:r>
              <a:rPr lang="es-CL" b="1" dirty="0" smtClean="0">
                <a:solidFill>
                  <a:srgbClr val="00B050"/>
                </a:solidFill>
              </a:rPr>
              <a:t>PRIMER PÁRRAFO DE ENTRADA: Lead</a:t>
            </a:r>
            <a:r>
              <a:rPr lang="es-CL" b="1" dirty="0">
                <a:solidFill>
                  <a:srgbClr val="00B050"/>
                </a:solidFill>
              </a:rPr>
              <a:t/>
            </a:r>
            <a:br>
              <a:rPr lang="es-CL" b="1" dirty="0">
                <a:solidFill>
                  <a:srgbClr val="00B050"/>
                </a:solidFill>
              </a:rPr>
            </a:br>
            <a:endParaRPr lang="es-CL" b="1" dirty="0">
              <a:solidFill>
                <a:srgbClr val="00B050"/>
              </a:solidFill>
            </a:endParaRPr>
          </a:p>
        </p:txBody>
      </p:sp>
      <p:sp>
        <p:nvSpPr>
          <p:cNvPr id="3" name="Marcador de contenido 2"/>
          <p:cNvSpPr>
            <a:spLocks noGrp="1"/>
          </p:cNvSpPr>
          <p:nvPr>
            <p:ph idx="1"/>
          </p:nvPr>
        </p:nvSpPr>
        <p:spPr>
          <a:xfrm>
            <a:off x="657902" y="1278474"/>
            <a:ext cx="10820400" cy="4024125"/>
          </a:xfrm>
        </p:spPr>
        <p:txBody>
          <a:bodyPr>
            <a:noAutofit/>
          </a:bodyPr>
          <a:lstStyle/>
          <a:p>
            <a:r>
              <a:rPr lang="es-CL" sz="1600" dirty="0" smtClean="0"/>
              <a:t>Tras </a:t>
            </a:r>
            <a:r>
              <a:rPr lang="es-CL" sz="1600" dirty="0"/>
              <a:t>pasar cuatro días detenidos en el Regimiento de Policía Militar de Peñalolén, los generales (r) del </a:t>
            </a:r>
            <a:r>
              <a:rPr lang="es-CL" sz="1600" dirty="0" smtClean="0"/>
              <a:t>Ejército </a:t>
            </a:r>
            <a:r>
              <a:rPr lang="es-CL" sz="1600" dirty="0"/>
              <a:t>Santiago </a:t>
            </a:r>
            <a:r>
              <a:rPr lang="es-CL" sz="1600" dirty="0" smtClean="0"/>
              <a:t>Sinclair </a:t>
            </a:r>
            <a:r>
              <a:rPr lang="es-CL" sz="1600" dirty="0"/>
              <a:t>y Hugo Prado, y el coronel en servicio activo Marco Bustos </a:t>
            </a:r>
            <a:r>
              <a:rPr lang="es-CL" sz="1600" dirty="0" smtClean="0"/>
              <a:t>,procesados </a:t>
            </a:r>
            <a:r>
              <a:rPr lang="es-CL" sz="1600" dirty="0"/>
              <a:t>por el secuestro calificado de cinco </a:t>
            </a:r>
            <a:r>
              <a:rPr lang="es-CL" sz="1600" dirty="0" smtClean="0"/>
              <a:t>frentistas en 1987, </a:t>
            </a:r>
            <a:r>
              <a:rPr lang="es-CL" sz="1600" dirty="0"/>
              <a:t>recuperaron ayer su libertad, previo pago de una fianza de $200 mil cada uno.</a:t>
            </a:r>
          </a:p>
          <a:p>
            <a:endParaRPr lang="es-CL" sz="1600" dirty="0"/>
          </a:p>
          <a:p>
            <a:r>
              <a:rPr lang="es-CL" sz="1600" dirty="0"/>
              <a:t>Al leer este párrafo, </a:t>
            </a:r>
            <a:r>
              <a:rPr lang="es-CL" sz="1600" dirty="0" smtClean="0"/>
              <a:t>el lector  se entera  de modo inmediato de </a:t>
            </a:r>
            <a:r>
              <a:rPr lang="es-CL" sz="1600" dirty="0"/>
              <a:t>qué se trata la información. Puede que nos falten los detalles, pero lo esencial de la información está ahí, dado que están contestadas las 6 preguntas periodistas básicas:</a:t>
            </a:r>
          </a:p>
          <a:p>
            <a:r>
              <a:rPr lang="es-CL" sz="1600" dirty="0"/>
              <a:t>•	Qué: </a:t>
            </a:r>
          </a:p>
          <a:p>
            <a:r>
              <a:rPr lang="es-CL" sz="1600" dirty="0"/>
              <a:t>•	Quién: </a:t>
            </a:r>
          </a:p>
          <a:p>
            <a:r>
              <a:rPr lang="es-CL" sz="1600" dirty="0"/>
              <a:t>•	Cuándo: </a:t>
            </a:r>
          </a:p>
          <a:p>
            <a:r>
              <a:rPr lang="es-CL" sz="1600" dirty="0"/>
              <a:t>•	Dónde:</a:t>
            </a:r>
          </a:p>
          <a:p>
            <a:r>
              <a:rPr lang="es-CL" sz="1600" dirty="0"/>
              <a:t>•	Cómo:  </a:t>
            </a:r>
          </a:p>
          <a:p>
            <a:r>
              <a:rPr lang="es-CL" sz="1600" dirty="0"/>
              <a:t>•	Por qué: </a:t>
            </a:r>
          </a:p>
          <a:p>
            <a:r>
              <a:rPr lang="es-CL" sz="1600" dirty="0" smtClean="0"/>
              <a:t>Y </a:t>
            </a:r>
            <a:r>
              <a:rPr lang="es-CL" sz="1600" dirty="0"/>
              <a:t>puesto que el lector moderno se asemeja al hombre que tiene poco tiempo, los diarios tratan de ayudarle a que quede bien informado rápidamente. La forma más práctica de hacerlo es exponer los hechos principales de la noticia en el primer párrafo o lead.</a:t>
            </a:r>
          </a:p>
          <a:p>
            <a:endParaRPr lang="es-CL" sz="1600" dirty="0"/>
          </a:p>
        </p:txBody>
      </p:sp>
    </p:spTree>
    <p:extLst>
      <p:ext uri="{BB962C8B-B14F-4D97-AF65-F5344CB8AC3E}">
        <p14:creationId xmlns:p14="http://schemas.microsoft.com/office/powerpoint/2010/main" val="1869629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http://www.portaleducativo.net/biblioteca/load.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8955" y="1055627"/>
            <a:ext cx="8699500" cy="5290581"/>
          </a:xfrm>
          <a:prstGeom prst="rect">
            <a:avLst/>
          </a:prstGeom>
          <a:noFill/>
          <a:ln>
            <a:noFill/>
          </a:ln>
        </p:spPr>
      </p:pic>
    </p:spTree>
    <p:extLst>
      <p:ext uri="{BB962C8B-B14F-4D97-AF65-F5344CB8AC3E}">
        <p14:creationId xmlns:p14="http://schemas.microsoft.com/office/powerpoint/2010/main" val="1255956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652495" y="4068417"/>
            <a:ext cx="9451883" cy="2789583"/>
          </a:xfrm>
          <a:prstGeom prst="rect">
            <a:avLst/>
          </a:prstGeom>
        </p:spPr>
      </p:pic>
      <p:pic>
        <p:nvPicPr>
          <p:cNvPr id="7" name="Imagen 6"/>
          <p:cNvPicPr>
            <a:picLocks noChangeAspect="1"/>
          </p:cNvPicPr>
          <p:nvPr/>
        </p:nvPicPr>
        <p:blipFill>
          <a:blip r:embed="rId3"/>
          <a:stretch>
            <a:fillRect/>
          </a:stretch>
        </p:blipFill>
        <p:spPr>
          <a:xfrm>
            <a:off x="322728" y="437322"/>
            <a:ext cx="10111416" cy="3631095"/>
          </a:xfrm>
          <a:prstGeom prst="rect">
            <a:avLst/>
          </a:prstGeom>
        </p:spPr>
      </p:pic>
    </p:spTree>
    <p:extLst>
      <p:ext uri="{BB962C8B-B14F-4D97-AF65-F5344CB8AC3E}">
        <p14:creationId xmlns:p14="http://schemas.microsoft.com/office/powerpoint/2010/main" val="2591897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b="1" dirty="0" smtClean="0"/>
              <a:t> </a:t>
            </a:r>
            <a:r>
              <a:rPr lang="es-CL" b="1" dirty="0">
                <a:solidFill>
                  <a:schemeClr val="accent5"/>
                </a:solidFill>
              </a:rPr>
              <a:t>El título </a:t>
            </a:r>
          </a:p>
        </p:txBody>
      </p:sp>
      <p:sp>
        <p:nvSpPr>
          <p:cNvPr id="3" name="Marcador de contenido 2"/>
          <p:cNvSpPr>
            <a:spLocks noGrp="1"/>
          </p:cNvSpPr>
          <p:nvPr>
            <p:ph idx="1"/>
          </p:nvPr>
        </p:nvSpPr>
        <p:spPr/>
        <p:txBody>
          <a:bodyPr/>
          <a:lstStyle/>
          <a:p>
            <a:r>
              <a:rPr lang="es-CL" dirty="0" smtClean="0"/>
              <a:t>El </a:t>
            </a:r>
            <a:r>
              <a:rPr lang="es-CL" dirty="0"/>
              <a:t>título es el elemento principal del titular. Como se ha detallado más arriba, su función es, básicamente, doble: informar y atraer. Según el caso, primará una u otra función y esto depende, básicamente, del formato </a:t>
            </a:r>
            <a:r>
              <a:rPr lang="es-CL" dirty="0" err="1"/>
              <a:t>redaccional</a:t>
            </a:r>
            <a:r>
              <a:rPr lang="es-CL" dirty="0"/>
              <a:t>. No es lo mismo titular una crónica puramente informativa que una nota de opinión o “de color”. </a:t>
            </a:r>
          </a:p>
        </p:txBody>
      </p:sp>
    </p:spTree>
    <p:extLst>
      <p:ext uri="{BB962C8B-B14F-4D97-AF65-F5344CB8AC3E}">
        <p14:creationId xmlns:p14="http://schemas.microsoft.com/office/powerpoint/2010/main" val="1842618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927652" y="1020419"/>
            <a:ext cx="9652845" cy="4856772"/>
          </a:xfrm>
          <a:prstGeom prst="rect">
            <a:avLst/>
          </a:prstGeom>
        </p:spPr>
      </p:pic>
    </p:spTree>
    <p:extLst>
      <p:ext uri="{BB962C8B-B14F-4D97-AF65-F5344CB8AC3E}">
        <p14:creationId xmlns:p14="http://schemas.microsoft.com/office/powerpoint/2010/main" val="802508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599" y="347514"/>
            <a:ext cx="9852212" cy="1293028"/>
          </a:xfrm>
        </p:spPr>
        <p:txBody>
          <a:bodyPr/>
          <a:lstStyle/>
          <a:p>
            <a:r>
              <a:rPr lang="es-CL" dirty="0">
                <a:solidFill>
                  <a:srgbClr val="00B050"/>
                </a:solidFill>
                <a:latin typeface="ConduitITC-Medium"/>
              </a:rPr>
              <a:t>Ideas preconcebidas y </a:t>
            </a:r>
            <a:r>
              <a:rPr lang="es-CL" dirty="0" smtClean="0">
                <a:solidFill>
                  <a:srgbClr val="00B050"/>
                </a:solidFill>
                <a:latin typeface="ConduitITC-Medium"/>
              </a:rPr>
              <a:t>erróneas</a:t>
            </a:r>
            <a:r>
              <a:rPr lang="es-CL" dirty="0" smtClean="0">
                <a:solidFill>
                  <a:srgbClr val="00B050"/>
                </a:solidFill>
                <a:latin typeface="ConduitITC-Light"/>
              </a:rPr>
              <a:t> </a:t>
            </a:r>
            <a:endParaRPr lang="es-CL" dirty="0">
              <a:solidFill>
                <a:srgbClr val="00B050"/>
              </a:solidFill>
            </a:endParaRPr>
          </a:p>
        </p:txBody>
      </p:sp>
      <p:sp>
        <p:nvSpPr>
          <p:cNvPr id="3" name="Rectángulo 2"/>
          <p:cNvSpPr/>
          <p:nvPr/>
        </p:nvSpPr>
        <p:spPr>
          <a:xfrm>
            <a:off x="833718" y="1640542"/>
            <a:ext cx="9601200" cy="3785652"/>
          </a:xfrm>
          <a:prstGeom prst="rect">
            <a:avLst/>
          </a:prstGeom>
        </p:spPr>
        <p:txBody>
          <a:bodyPr wrap="square">
            <a:spAutoFit/>
          </a:bodyPr>
          <a:lstStyle/>
          <a:p>
            <a:pPr algn="just"/>
            <a:r>
              <a:rPr lang="es-CL" sz="2400" dirty="0" smtClean="0">
                <a:latin typeface="ConduitITC-Light"/>
              </a:rPr>
              <a:t>No </a:t>
            </a:r>
            <a:r>
              <a:rPr lang="es-CL" sz="2400" dirty="0">
                <a:latin typeface="ConduitITC-Light"/>
              </a:rPr>
              <a:t>se debe olvidar que </a:t>
            </a:r>
            <a:r>
              <a:rPr lang="es-CL" sz="2400" dirty="0">
                <a:solidFill>
                  <a:srgbClr val="FF0000"/>
                </a:solidFill>
                <a:latin typeface="ConduitITC-Light"/>
              </a:rPr>
              <a:t>no es necesario incluir </a:t>
            </a:r>
            <a:r>
              <a:rPr lang="es-CL" sz="2400" dirty="0" smtClean="0">
                <a:solidFill>
                  <a:srgbClr val="FF0000"/>
                </a:solidFill>
                <a:latin typeface="ConduitITC-Light"/>
              </a:rPr>
              <a:t>en el </a:t>
            </a:r>
            <a:r>
              <a:rPr lang="es-CL" sz="2400" dirty="0">
                <a:solidFill>
                  <a:srgbClr val="FF0000"/>
                </a:solidFill>
                <a:latin typeface="ConduitITC-Light"/>
              </a:rPr>
              <a:t>primer párrafo, las cinco w tradicionales del periodismo anglosajón: </a:t>
            </a:r>
            <a:r>
              <a:rPr lang="es-CL" sz="2400" dirty="0" smtClean="0">
                <a:solidFill>
                  <a:srgbClr val="FF0000"/>
                </a:solidFill>
                <a:latin typeface="ConduitITC-Light"/>
              </a:rPr>
              <a:t>quién, qué</a:t>
            </a:r>
            <a:r>
              <a:rPr lang="es-CL" sz="2400" dirty="0">
                <a:solidFill>
                  <a:srgbClr val="FF0000"/>
                </a:solidFill>
                <a:latin typeface="ConduitITC-Light"/>
              </a:rPr>
              <a:t>, dónde, cuándo y por qué (o cómo</a:t>
            </a:r>
            <a:r>
              <a:rPr lang="es-CL" sz="2400" dirty="0" smtClean="0">
                <a:solidFill>
                  <a:srgbClr val="FF0000"/>
                </a:solidFill>
                <a:latin typeface="ConduitITC-Light"/>
              </a:rPr>
              <a:t>).</a:t>
            </a:r>
          </a:p>
          <a:p>
            <a:pPr algn="just"/>
            <a:endParaRPr lang="es-CL" sz="2400" dirty="0">
              <a:solidFill>
                <a:srgbClr val="FF0000"/>
              </a:solidFill>
              <a:latin typeface="ConduitITC-Light"/>
            </a:endParaRPr>
          </a:p>
          <a:p>
            <a:pPr algn="just"/>
            <a:r>
              <a:rPr lang="es-CL" sz="2400" dirty="0" smtClean="0">
                <a:latin typeface="ConduitITC-Light"/>
              </a:rPr>
              <a:t> Al </a:t>
            </a:r>
            <a:r>
              <a:rPr lang="es-CL" sz="2400" dirty="0">
                <a:latin typeface="ConduitITC-Light"/>
              </a:rPr>
              <a:t>intentar concentrar todos esos datos en un brevísimo espacio se </a:t>
            </a:r>
            <a:r>
              <a:rPr lang="es-CL" sz="2400" dirty="0" smtClean="0">
                <a:latin typeface="ConduitITC-Light"/>
              </a:rPr>
              <a:t>llega a una complejidad que desalienta al </a:t>
            </a:r>
            <a:r>
              <a:rPr lang="es-CL" sz="2400" dirty="0">
                <a:latin typeface="ConduitITC-Light"/>
              </a:rPr>
              <a:t>lector. Además, lo importante no es tan sólo ofrecer respuesta a esas cinco preguntas, sino comprender que una de ellas será siempre, y según cuál sea la naturaleza de la información más importante que las demás. Pues bien, ésa es la que debe </a:t>
            </a:r>
            <a:r>
              <a:rPr lang="es-CL" sz="2400" dirty="0" smtClean="0">
                <a:latin typeface="ConduitITC-Light"/>
              </a:rPr>
              <a:t>no faltar en este párrafo.</a:t>
            </a:r>
            <a:endParaRPr lang="es-CL" sz="2400" dirty="0"/>
          </a:p>
        </p:txBody>
      </p:sp>
    </p:spTree>
    <p:extLst>
      <p:ext uri="{BB962C8B-B14F-4D97-AF65-F5344CB8AC3E}">
        <p14:creationId xmlns:p14="http://schemas.microsoft.com/office/powerpoint/2010/main" val="2735819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5600" y="1151047"/>
            <a:ext cx="11836400" cy="5139869"/>
          </a:xfrm>
          <a:prstGeom prst="rect">
            <a:avLst/>
          </a:prstGeom>
        </p:spPr>
        <p:txBody>
          <a:bodyPr wrap="square">
            <a:spAutoFit/>
          </a:bodyPr>
          <a:lstStyle/>
          <a:p>
            <a:pPr algn="just"/>
            <a:r>
              <a:rPr lang="es-CL" sz="2400" dirty="0">
                <a:solidFill>
                  <a:srgbClr val="FF0000"/>
                </a:solidFill>
                <a:latin typeface="ConduitITC-Light"/>
              </a:rPr>
              <a:t>Ejemplos Prácticos del inicio de cada una de ellas</a:t>
            </a:r>
            <a:r>
              <a:rPr lang="es-CL" sz="2400" dirty="0" smtClean="0">
                <a:solidFill>
                  <a:srgbClr val="FF0000"/>
                </a:solidFill>
                <a:latin typeface="ConduitITC-Light"/>
              </a:rPr>
              <a:t>:</a:t>
            </a:r>
          </a:p>
          <a:p>
            <a:pPr algn="just"/>
            <a:endParaRPr lang="es-CL" sz="2400" dirty="0">
              <a:latin typeface="ConduitITC-Light"/>
            </a:endParaRPr>
          </a:p>
          <a:p>
            <a:pPr algn="just"/>
            <a:r>
              <a:rPr lang="es-CL" sz="2000" dirty="0">
                <a:solidFill>
                  <a:srgbClr val="FF0000"/>
                </a:solidFill>
                <a:latin typeface="ConduitITC-Light"/>
              </a:rPr>
              <a:t>Entrada quién: </a:t>
            </a:r>
            <a:r>
              <a:rPr lang="es-CL" sz="2000" dirty="0">
                <a:latin typeface="ConduitITC-Light"/>
              </a:rPr>
              <a:t>«Jesús Gil, quien ha fallecido hoy a los 71 años, fue el presidente más polémico de </a:t>
            </a:r>
            <a:r>
              <a:rPr lang="es-CL" sz="2000" dirty="0" smtClean="0">
                <a:latin typeface="ConduitITC-Light"/>
              </a:rPr>
              <a:t>la historia </a:t>
            </a:r>
            <a:r>
              <a:rPr lang="es-CL" sz="2000" dirty="0">
                <a:latin typeface="ConduitITC-Light"/>
              </a:rPr>
              <a:t>reciente del fútbol español».</a:t>
            </a:r>
          </a:p>
          <a:p>
            <a:pPr algn="just"/>
            <a:r>
              <a:rPr lang="es-CL" sz="2000" dirty="0">
                <a:solidFill>
                  <a:srgbClr val="FF0000"/>
                </a:solidFill>
                <a:latin typeface="ConduitITC-Light"/>
              </a:rPr>
              <a:t>Entrada qué</a:t>
            </a:r>
            <a:r>
              <a:rPr lang="es-CL" sz="2000" dirty="0">
                <a:latin typeface="ConduitITC-Light"/>
              </a:rPr>
              <a:t>: «El endeudamiento de las familias aumentó entre 2000 y 2004 a un ritmo doble del </a:t>
            </a:r>
            <a:r>
              <a:rPr lang="es-CL" sz="2000" dirty="0" smtClean="0">
                <a:latin typeface="ConduitITC-Light"/>
              </a:rPr>
              <a:t>de sus </a:t>
            </a:r>
            <a:r>
              <a:rPr lang="es-CL" sz="2000" dirty="0">
                <a:latin typeface="ConduitITC-Light"/>
              </a:rPr>
              <a:t>ingresos».</a:t>
            </a:r>
          </a:p>
          <a:p>
            <a:pPr algn="just"/>
            <a:r>
              <a:rPr lang="es-CL" sz="2000" dirty="0">
                <a:solidFill>
                  <a:srgbClr val="FF0000"/>
                </a:solidFill>
                <a:latin typeface="ConduitITC-Light"/>
              </a:rPr>
              <a:t>Entrada dónde: </a:t>
            </a:r>
            <a:r>
              <a:rPr lang="es-CL" sz="2000" dirty="0">
                <a:latin typeface="ConduitITC-Light"/>
              </a:rPr>
              <a:t>«El domicilio de la parlamentaria socialista María </a:t>
            </a:r>
            <a:r>
              <a:rPr lang="es-CL" sz="2000" dirty="0" err="1">
                <a:latin typeface="ConduitITC-Light"/>
              </a:rPr>
              <a:t>Asun</a:t>
            </a:r>
            <a:r>
              <a:rPr lang="es-CL" sz="2000" dirty="0">
                <a:latin typeface="ConduitITC-Light"/>
              </a:rPr>
              <a:t> </a:t>
            </a:r>
            <a:r>
              <a:rPr lang="es-CL" sz="2000" dirty="0" err="1">
                <a:latin typeface="ConduitITC-Light"/>
              </a:rPr>
              <a:t>Apesteguia</a:t>
            </a:r>
            <a:r>
              <a:rPr lang="es-CL" sz="2000" dirty="0">
                <a:latin typeface="ConduitITC-Light"/>
              </a:rPr>
              <a:t> fue atacado </a:t>
            </a:r>
            <a:r>
              <a:rPr lang="es-CL" sz="2000" dirty="0" smtClean="0">
                <a:latin typeface="ConduitITC-Light"/>
              </a:rPr>
              <a:t>la pasada </a:t>
            </a:r>
            <a:r>
              <a:rPr lang="es-CL" sz="2000" dirty="0">
                <a:latin typeface="ConduitITC-Light"/>
              </a:rPr>
              <a:t>noche con un artefacto incendiario, que ha causado algunos daños materiales en la </a:t>
            </a:r>
            <a:r>
              <a:rPr lang="es-CL" sz="2000" dirty="0" smtClean="0">
                <a:latin typeface="ConduitITC-Light"/>
              </a:rPr>
              <a:t>escalera de </a:t>
            </a:r>
            <a:r>
              <a:rPr lang="es-CL" sz="2000" dirty="0">
                <a:latin typeface="ConduitITC-Light"/>
              </a:rPr>
              <a:t>acceso».</a:t>
            </a:r>
          </a:p>
          <a:p>
            <a:pPr algn="just"/>
            <a:r>
              <a:rPr lang="es-CL" sz="2000" dirty="0">
                <a:solidFill>
                  <a:srgbClr val="FF0000"/>
                </a:solidFill>
                <a:latin typeface="ConduitITC-Light"/>
              </a:rPr>
              <a:t>Entrada cuándo</a:t>
            </a:r>
            <a:r>
              <a:rPr lang="es-CL" sz="2000" dirty="0">
                <a:latin typeface="ConduitITC-Light"/>
              </a:rPr>
              <a:t>: «La inminencia de la llegada del tifón </a:t>
            </a:r>
            <a:r>
              <a:rPr lang="es-CL" sz="2000" dirty="0" err="1">
                <a:latin typeface="ConduitITC-Light"/>
              </a:rPr>
              <a:t>Charlene</a:t>
            </a:r>
            <a:r>
              <a:rPr lang="es-CL" sz="2000" dirty="0">
                <a:latin typeface="ConduitITC-Light"/>
              </a:rPr>
              <a:t>, que debe llegar en menos de </a:t>
            </a:r>
            <a:r>
              <a:rPr lang="es-CL" sz="2000" dirty="0" smtClean="0">
                <a:latin typeface="ConduitITC-Light"/>
              </a:rPr>
              <a:t>48 horas</a:t>
            </a:r>
            <a:r>
              <a:rPr lang="es-CL" sz="2000" dirty="0">
                <a:latin typeface="ConduitITC-Light"/>
              </a:rPr>
              <a:t>, se podía apreciar ayer en la actividad frenética de los habitantes de las costas de </a:t>
            </a:r>
            <a:r>
              <a:rPr lang="es-CL" sz="2000" dirty="0" smtClean="0">
                <a:latin typeface="ConduitITC-Light"/>
              </a:rPr>
              <a:t>Mindanao, que </a:t>
            </a:r>
            <a:r>
              <a:rPr lang="es-CL" sz="2000" dirty="0">
                <a:latin typeface="ConduitITC-Light"/>
              </a:rPr>
              <a:t>reforzaban sus casas como podían para protegerlas de la enorme tormenta que avanza por </a:t>
            </a:r>
            <a:r>
              <a:rPr lang="es-CL" sz="2000" dirty="0" smtClean="0">
                <a:latin typeface="ConduitITC-Light"/>
              </a:rPr>
              <a:t>el Pacífico</a:t>
            </a:r>
            <a:r>
              <a:rPr lang="es-CL" sz="2000" dirty="0">
                <a:latin typeface="ConduitITC-Light"/>
              </a:rPr>
              <a:t>».</a:t>
            </a:r>
          </a:p>
          <a:p>
            <a:pPr algn="just"/>
            <a:r>
              <a:rPr lang="es-CL" sz="2000" dirty="0">
                <a:solidFill>
                  <a:srgbClr val="FF0000"/>
                </a:solidFill>
                <a:latin typeface="ConduitITC-Light"/>
              </a:rPr>
              <a:t>Entrada cómo: </a:t>
            </a:r>
            <a:r>
              <a:rPr lang="es-CL" sz="2000" dirty="0">
                <a:latin typeface="ConduitITC-Light"/>
              </a:rPr>
              <a:t>«Con una cuidada coreografía, incluido su aterrizaje en un portaaviones a bordo de </a:t>
            </a:r>
            <a:r>
              <a:rPr lang="es-CL" sz="2000" dirty="0" smtClean="0">
                <a:latin typeface="ConduitITC-Light"/>
              </a:rPr>
              <a:t>un avión </a:t>
            </a:r>
            <a:r>
              <a:rPr lang="es-CL" sz="2000" dirty="0">
                <a:latin typeface="ConduitITC-Light"/>
              </a:rPr>
              <a:t>de combate, George W. Bush anunció hoy triunfalmente el fin de las operaciones bélicas en</a:t>
            </a:r>
          </a:p>
          <a:p>
            <a:pPr algn="just"/>
            <a:r>
              <a:rPr lang="es-CL" sz="2000" dirty="0">
                <a:latin typeface="ConduitITC-Light"/>
              </a:rPr>
              <a:t>Irak».</a:t>
            </a:r>
            <a:endParaRPr lang="es-CL" sz="2000" dirty="0"/>
          </a:p>
        </p:txBody>
      </p:sp>
    </p:spTree>
    <p:extLst>
      <p:ext uri="{BB962C8B-B14F-4D97-AF65-F5344CB8AC3E}">
        <p14:creationId xmlns:p14="http://schemas.microsoft.com/office/powerpoint/2010/main" val="3351156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00602" y="134951"/>
            <a:ext cx="11228696" cy="6575131"/>
          </a:xfrm>
        </p:spPr>
        <p:txBody>
          <a:bodyPr>
            <a:noAutofit/>
          </a:bodyPr>
          <a:lstStyle/>
          <a:p>
            <a:pPr marL="0" indent="0" algn="ctr">
              <a:buNone/>
            </a:pPr>
            <a:r>
              <a:rPr lang="es-CL" sz="2800" b="1" dirty="0" smtClean="0">
                <a:solidFill>
                  <a:srgbClr val="00B050"/>
                </a:solidFill>
              </a:rPr>
              <a:t> EJERCICIO</a:t>
            </a:r>
            <a:endParaRPr lang="es-CL" sz="2800" b="1" dirty="0">
              <a:solidFill>
                <a:srgbClr val="00B050"/>
              </a:solidFill>
            </a:endParaRPr>
          </a:p>
          <a:p>
            <a:r>
              <a:rPr lang="es-CL" sz="2000" dirty="0" smtClean="0"/>
              <a:t>Identifica  el epígrafe, título, bajada y lead. ( en este último señala que preguntas están presentes)</a:t>
            </a:r>
            <a:endParaRPr lang="es-CL" sz="2000" dirty="0"/>
          </a:p>
          <a:p>
            <a:r>
              <a:rPr lang="es-CL" sz="2000" b="1" dirty="0" smtClean="0">
                <a:solidFill>
                  <a:srgbClr val="00B050"/>
                </a:solidFill>
              </a:rPr>
              <a:t> </a:t>
            </a:r>
            <a:r>
              <a:rPr lang="es-CL" sz="1600" b="1" dirty="0" smtClean="0">
                <a:solidFill>
                  <a:srgbClr val="00B050"/>
                </a:solidFill>
              </a:rPr>
              <a:t>    NOTICIA 1                                                  </a:t>
            </a:r>
          </a:p>
          <a:p>
            <a:r>
              <a:rPr lang="es-CL" sz="1600" dirty="0" smtClean="0"/>
              <a:t>.</a:t>
            </a:r>
            <a:r>
              <a:rPr lang="es-CL" sz="1800" dirty="0" smtClean="0"/>
              <a:t>Parlamentarios </a:t>
            </a:r>
            <a:r>
              <a:rPr lang="es-CL" sz="1800" dirty="0"/>
              <a:t>de la zona exigen mejor gestión del gobierno regional, pues reprochan la actual. </a:t>
            </a:r>
            <a:endParaRPr lang="es-CL" sz="1800" dirty="0" smtClean="0"/>
          </a:p>
          <a:p>
            <a:r>
              <a:rPr lang="es-CL" sz="1800" dirty="0"/>
              <a:t>Platas del FNDR debieron ser devueltas</a:t>
            </a:r>
          </a:p>
          <a:p>
            <a:r>
              <a:rPr lang="es-CL" sz="1800" dirty="0" smtClean="0"/>
              <a:t>Malestar </a:t>
            </a:r>
            <a:r>
              <a:rPr lang="es-CL" sz="1800" dirty="0"/>
              <a:t>existe entre parlamentarios oficialistas y de oposición debido a que el gobierno regional (Gore) del Maule no utilizó casi $4 mil millones, al no generar proyectos de inversión pública que son financiados a través del Fondo Nacional de Desarrollo Regional (FNDR</a:t>
            </a:r>
            <a:r>
              <a:rPr lang="es-CL" sz="1800" dirty="0" smtClean="0"/>
              <a:t>).</a:t>
            </a:r>
          </a:p>
          <a:p>
            <a:r>
              <a:rPr lang="es-CL" sz="1800" dirty="0"/>
              <a:t>Por falta de proyectos, Región del Maule deja de  invertir $4 mil millones </a:t>
            </a:r>
          </a:p>
          <a:p>
            <a:r>
              <a:rPr lang="es-CL"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s-CL" sz="1800" b="1"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NOTICIA 2</a:t>
            </a:r>
          </a:p>
          <a:p>
            <a:pPr>
              <a:lnSpc>
                <a:spcPct val="100000"/>
              </a:lnSpc>
            </a:pPr>
            <a:r>
              <a:rPr lang="es-CL" sz="1800" dirty="0" smtClean="0">
                <a:latin typeface="Arial Unicode MS" panose="020B0604020202020204" pitchFamily="34" charset="-128"/>
                <a:ea typeface="Arial Unicode MS" panose="020B0604020202020204" pitchFamily="34" charset="-128"/>
                <a:cs typeface="Arial Unicode MS" panose="020B0604020202020204" pitchFamily="34" charset="-128"/>
              </a:rPr>
              <a:t>También </a:t>
            </a:r>
            <a:r>
              <a:rPr lang="es-CL" sz="1800" dirty="0">
                <a:latin typeface="Arial Unicode MS" panose="020B0604020202020204" pitchFamily="34" charset="-128"/>
                <a:ea typeface="Arial Unicode MS" panose="020B0604020202020204" pitchFamily="34" charset="-128"/>
                <a:cs typeface="Arial Unicode MS" panose="020B0604020202020204" pitchFamily="34" charset="-128"/>
              </a:rPr>
              <a:t>se remodelará la actual ruta costera, partiendo por la reparación de siete puentes a partir de marzo del 2009. </a:t>
            </a:r>
          </a:p>
          <a:p>
            <a:pPr>
              <a:lnSpc>
                <a:spcPct val="100000"/>
              </a:lnSpc>
            </a:pPr>
            <a:r>
              <a:rPr lang="es-CL" sz="1800" dirty="0" smtClean="0">
                <a:latin typeface="Arial Unicode MS" panose="020B0604020202020204" pitchFamily="34" charset="-128"/>
                <a:ea typeface="Arial Unicode MS" panose="020B0604020202020204" pitchFamily="34" charset="-128"/>
                <a:cs typeface="Arial Unicode MS" panose="020B0604020202020204" pitchFamily="34" charset="-128"/>
              </a:rPr>
              <a:t>A </a:t>
            </a:r>
            <a:r>
              <a:rPr lang="es-CL" sz="1800" dirty="0">
                <a:latin typeface="Arial Unicode MS" panose="020B0604020202020204" pitchFamily="34" charset="-128"/>
                <a:ea typeface="Arial Unicode MS" panose="020B0604020202020204" pitchFamily="34" charset="-128"/>
                <a:cs typeface="Arial Unicode MS" panose="020B0604020202020204" pitchFamily="34" charset="-128"/>
              </a:rPr>
              <a:t>objeto de mejorar la conectividad en una zona de gran importancia para el turismo de la Quinta Región y de alto valor paisajístico, el Ministerio de Vivienda y Urbanismo (</a:t>
            </a:r>
            <a:r>
              <a:rPr lang="es-CL" sz="1800" dirty="0" err="1">
                <a:latin typeface="Arial Unicode MS" panose="020B0604020202020204" pitchFamily="34" charset="-128"/>
                <a:ea typeface="Arial Unicode MS" panose="020B0604020202020204" pitchFamily="34" charset="-128"/>
                <a:cs typeface="Arial Unicode MS" panose="020B0604020202020204" pitchFamily="34" charset="-128"/>
              </a:rPr>
              <a:t>Minvu</a:t>
            </a:r>
            <a:r>
              <a:rPr lang="es-CL" sz="1800" dirty="0">
                <a:latin typeface="Arial Unicode MS" panose="020B0604020202020204" pitchFamily="34" charset="-128"/>
                <a:ea typeface="Arial Unicode MS" panose="020B0604020202020204" pitchFamily="34" charset="-128"/>
                <a:cs typeface="Arial Unicode MS" panose="020B0604020202020204" pitchFamily="34" charset="-128"/>
              </a:rPr>
              <a:t>) habilitará una nueva vía de conexión entre </a:t>
            </a:r>
            <a:r>
              <a:rPr lang="es-CL" sz="1800" dirty="0" err="1">
                <a:latin typeface="Arial Unicode MS" panose="020B0604020202020204" pitchFamily="34" charset="-128"/>
                <a:ea typeface="Arial Unicode MS" panose="020B0604020202020204" pitchFamily="34" charset="-128"/>
                <a:cs typeface="Arial Unicode MS" panose="020B0604020202020204" pitchFamily="34" charset="-128"/>
              </a:rPr>
              <a:t>Reñaca</a:t>
            </a:r>
            <a:r>
              <a:rPr lang="es-CL" sz="1800" dirty="0">
                <a:latin typeface="Arial Unicode MS" panose="020B0604020202020204" pitchFamily="34" charset="-128"/>
                <a:ea typeface="Arial Unicode MS" panose="020B0604020202020204" pitchFamily="34" charset="-128"/>
                <a:cs typeface="Arial Unicode MS" panose="020B0604020202020204" pitchFamily="34" charset="-128"/>
              </a:rPr>
              <a:t> y Concón, un tramo de poco más de 20 kilómetros cuyo costo se estima en $14 mil </a:t>
            </a:r>
            <a:r>
              <a:rPr lang="es-CL" sz="1800" dirty="0" smtClean="0">
                <a:latin typeface="Arial Unicode MS" panose="020B0604020202020204" pitchFamily="34" charset="-128"/>
                <a:ea typeface="Arial Unicode MS" panose="020B0604020202020204" pitchFamily="34" charset="-128"/>
                <a:cs typeface="Arial Unicode MS" panose="020B0604020202020204" pitchFamily="34" charset="-128"/>
              </a:rPr>
              <a:t>millones.</a:t>
            </a:r>
          </a:p>
          <a:p>
            <a:pPr>
              <a:lnSpc>
                <a:spcPct val="100000"/>
              </a:lnSpc>
            </a:pPr>
            <a:r>
              <a:rPr lang="es-CL" sz="1800" dirty="0">
                <a:latin typeface="Arial Unicode MS" panose="020B0604020202020204" pitchFamily="34" charset="-128"/>
                <a:ea typeface="Arial Unicode MS" panose="020B0604020202020204" pitchFamily="34" charset="-128"/>
                <a:cs typeface="Arial Unicode MS" panose="020B0604020202020204" pitchFamily="34" charset="-128"/>
              </a:rPr>
              <a:t>Habilitarán una nueva ruta de conexión </a:t>
            </a:r>
            <a:r>
              <a:rPr lang="es-CL" sz="1800" dirty="0" err="1">
                <a:latin typeface="Arial Unicode MS" panose="020B0604020202020204" pitchFamily="34" charset="-128"/>
                <a:ea typeface="Arial Unicode MS" panose="020B0604020202020204" pitchFamily="34" charset="-128"/>
                <a:cs typeface="Arial Unicode MS" panose="020B0604020202020204" pitchFamily="34" charset="-128"/>
              </a:rPr>
              <a:t>Reñaca</a:t>
            </a:r>
            <a:r>
              <a:rPr lang="es-CL" sz="1800" dirty="0">
                <a:latin typeface="Arial Unicode MS" panose="020B0604020202020204" pitchFamily="34" charset="-128"/>
                <a:ea typeface="Arial Unicode MS" panose="020B0604020202020204" pitchFamily="34" charset="-128"/>
                <a:cs typeface="Arial Unicode MS" panose="020B0604020202020204" pitchFamily="34" charset="-128"/>
              </a:rPr>
              <a:t> - Concón </a:t>
            </a:r>
          </a:p>
          <a:p>
            <a:pPr>
              <a:lnSpc>
                <a:spcPct val="100000"/>
              </a:lnSpc>
            </a:pPr>
            <a:r>
              <a:rPr lang="es-CL" sz="1800" dirty="0" smtClean="0">
                <a:latin typeface="Arial Unicode MS" panose="020B0604020202020204" pitchFamily="34" charset="-128"/>
                <a:ea typeface="Arial Unicode MS" panose="020B0604020202020204" pitchFamily="34" charset="-128"/>
                <a:cs typeface="Arial Unicode MS" panose="020B0604020202020204" pitchFamily="34" charset="-128"/>
              </a:rPr>
              <a:t>Descongestión </a:t>
            </a:r>
            <a:r>
              <a:rPr lang="es-CL" sz="1800" dirty="0">
                <a:latin typeface="Arial Unicode MS" panose="020B0604020202020204" pitchFamily="34" charset="-128"/>
                <a:ea typeface="Arial Unicode MS" panose="020B0604020202020204" pitchFamily="34" charset="-128"/>
                <a:cs typeface="Arial Unicode MS" panose="020B0604020202020204" pitchFamily="34" charset="-128"/>
              </a:rPr>
              <a:t>vial para zona turística:</a:t>
            </a:r>
          </a:p>
          <a:p>
            <a:pPr>
              <a:lnSpc>
                <a:spcPct val="170000"/>
              </a:lnSpc>
            </a:pPr>
            <a:endParaRPr lang="es-CL"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70000"/>
              </a:lnSpc>
            </a:pPr>
            <a:endParaRPr lang="es-CL" sz="1600" dirty="0">
              <a:solidFill>
                <a:srgbClr val="FF0000"/>
              </a:solidFill>
            </a:endParaRPr>
          </a:p>
          <a:p>
            <a:endParaRPr lang="es-CL" sz="1600" dirty="0" smtClean="0">
              <a:solidFill>
                <a:srgbClr val="FF0000"/>
              </a:solidFill>
            </a:endParaRPr>
          </a:p>
          <a:p>
            <a:endParaRPr lang="es-CL" sz="1600" dirty="0">
              <a:solidFill>
                <a:srgbClr val="FF0000"/>
              </a:solidFill>
            </a:endParaRPr>
          </a:p>
          <a:p>
            <a:endParaRPr lang="es-CL" sz="1600" dirty="0" smtClean="0">
              <a:solidFill>
                <a:srgbClr val="FF0000"/>
              </a:solidFill>
            </a:endParaRPr>
          </a:p>
          <a:p>
            <a:endParaRPr lang="es-CL" sz="1600" dirty="0">
              <a:solidFill>
                <a:srgbClr val="FF0000"/>
              </a:solidFill>
            </a:endParaRPr>
          </a:p>
          <a:p>
            <a:endParaRPr lang="es-CL" sz="1600" dirty="0">
              <a:solidFill>
                <a:srgbClr val="FF0000"/>
              </a:solidFill>
            </a:endParaRPr>
          </a:p>
          <a:p>
            <a:pPr marL="0" indent="0">
              <a:buNone/>
            </a:pPr>
            <a:r>
              <a:rPr lang="es-CL" sz="2000" dirty="0" smtClean="0"/>
              <a:t> </a:t>
            </a:r>
            <a:endParaRPr lang="es-CL" sz="2000" dirty="0"/>
          </a:p>
          <a:p>
            <a:endParaRPr lang="es-CL" sz="2000" dirty="0"/>
          </a:p>
        </p:txBody>
      </p:sp>
    </p:spTree>
    <p:extLst>
      <p:ext uri="{BB962C8B-B14F-4D97-AF65-F5344CB8AC3E}">
        <p14:creationId xmlns:p14="http://schemas.microsoft.com/office/powerpoint/2010/main" val="3975640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16494" y="1144589"/>
            <a:ext cx="10711544" cy="6186309"/>
          </a:xfrm>
          <a:prstGeom prst="rect">
            <a:avLst/>
          </a:prstGeom>
        </p:spPr>
        <p:txBody>
          <a:bodyPr wrap="square">
            <a:spAutoFit/>
          </a:bodyPr>
          <a:lstStyle/>
          <a:p>
            <a:r>
              <a:rPr lang="es-CL" sz="3200" b="1" dirty="0">
                <a:solidFill>
                  <a:schemeClr val="accent4">
                    <a:lumMod val="75000"/>
                  </a:schemeClr>
                </a:solidFill>
              </a:rPr>
              <a:t>Existen </a:t>
            </a:r>
            <a:r>
              <a:rPr lang="es-CL" sz="3200" b="1" dirty="0" smtClean="0">
                <a:solidFill>
                  <a:schemeClr val="accent4">
                    <a:lumMod val="75000"/>
                  </a:schemeClr>
                </a:solidFill>
              </a:rPr>
              <a:t>dos </a:t>
            </a:r>
            <a:r>
              <a:rPr lang="es-CL" sz="3200" b="1" dirty="0">
                <a:solidFill>
                  <a:schemeClr val="accent4">
                    <a:lumMod val="75000"/>
                  </a:schemeClr>
                </a:solidFill>
              </a:rPr>
              <a:t>tipos básicos de clasificación de los títulos</a:t>
            </a:r>
            <a:r>
              <a:rPr lang="es-CL" sz="3200" b="1" dirty="0" smtClean="0">
                <a:solidFill>
                  <a:schemeClr val="accent4">
                    <a:lumMod val="75000"/>
                  </a:schemeClr>
                </a:solidFill>
              </a:rPr>
              <a:t>:</a:t>
            </a:r>
            <a:endParaRPr lang="es-CL" b="1" dirty="0" smtClean="0">
              <a:solidFill>
                <a:schemeClr val="accent4">
                  <a:lumMod val="75000"/>
                </a:schemeClr>
              </a:solidFill>
            </a:endParaRPr>
          </a:p>
          <a:p>
            <a:endParaRPr lang="es-CL" dirty="0"/>
          </a:p>
          <a:p>
            <a:pPr algn="just"/>
            <a:r>
              <a:rPr lang="es-CL" sz="2000" b="1" dirty="0" smtClean="0">
                <a:solidFill>
                  <a:schemeClr val="accent4">
                    <a:lumMod val="75000"/>
                  </a:schemeClr>
                </a:solidFill>
              </a:rPr>
              <a:t>Títulos </a:t>
            </a:r>
            <a:r>
              <a:rPr lang="es-CL" sz="2000" b="1" dirty="0">
                <a:solidFill>
                  <a:schemeClr val="accent4">
                    <a:lumMod val="75000"/>
                  </a:schemeClr>
                </a:solidFill>
              </a:rPr>
              <a:t>informativos: </a:t>
            </a:r>
            <a:r>
              <a:rPr lang="es-CL" sz="2000" dirty="0"/>
              <a:t>Explican el sujeto de la acción, la acción misma y sus circunstancias. Tienen verbo en voz activa, muchas veces en presente </a:t>
            </a:r>
            <a:r>
              <a:rPr lang="es-CL" sz="2000" dirty="0" smtClean="0"/>
              <a:t>,aunque </a:t>
            </a:r>
            <a:r>
              <a:rPr lang="es-CL" sz="2000" dirty="0"/>
              <a:t>en el cuerpo del artículo se utilice el pasado, y no emiten opiniones ni juicios de valor. </a:t>
            </a:r>
            <a:r>
              <a:rPr lang="es-CL" sz="2000" dirty="0" err="1"/>
              <a:t>Ej</a:t>
            </a:r>
            <a:r>
              <a:rPr lang="es-CL" sz="2000" dirty="0"/>
              <a:t>: </a:t>
            </a:r>
            <a:r>
              <a:rPr lang="es-CL" sz="2000" b="1" dirty="0">
                <a:solidFill>
                  <a:schemeClr val="accent5"/>
                </a:solidFill>
              </a:rPr>
              <a:t>Amplían la indemnización para hijos de los desaparecidos </a:t>
            </a:r>
            <a:r>
              <a:rPr lang="es-CL" sz="2000" b="1" dirty="0" smtClean="0">
                <a:solidFill>
                  <a:schemeClr val="accent5"/>
                </a:solidFill>
              </a:rPr>
              <a:t>•</a:t>
            </a:r>
          </a:p>
          <a:p>
            <a:pPr algn="just"/>
            <a:endParaRPr lang="es-CL" sz="2000" dirty="0"/>
          </a:p>
          <a:p>
            <a:pPr algn="just"/>
            <a:r>
              <a:rPr lang="es-CL" sz="2000" b="1" dirty="0" smtClean="0">
                <a:solidFill>
                  <a:schemeClr val="accent4">
                    <a:lumMod val="75000"/>
                  </a:schemeClr>
                </a:solidFill>
              </a:rPr>
              <a:t>Títulos  expresivos o valorativos: </a:t>
            </a:r>
            <a:r>
              <a:rPr lang="es-CL" sz="2000" dirty="0"/>
              <a:t>No aportan información sobre algún hecho, sino que evocan algo que se presume conocido. Pueden ser expresiones populares, dichos o refranes, títulos de libros y películas, letras de canciones, o simplemente palabras sueltas decoradas con signos </a:t>
            </a:r>
            <a:r>
              <a:rPr lang="es-CL" sz="2000" dirty="0" smtClean="0"/>
              <a:t>ortográficos. </a:t>
            </a:r>
          </a:p>
          <a:p>
            <a:pPr algn="just"/>
            <a:endParaRPr lang="es-CL" sz="2000" dirty="0" smtClean="0"/>
          </a:p>
          <a:p>
            <a:pPr algn="just"/>
            <a:r>
              <a:rPr lang="es-CL" sz="2000" dirty="0" smtClean="0"/>
              <a:t>Ej</a:t>
            </a:r>
            <a:r>
              <a:rPr lang="es-CL" sz="2000" dirty="0"/>
              <a:t>.: </a:t>
            </a:r>
            <a:r>
              <a:rPr lang="es-CL" sz="2000" dirty="0" smtClean="0"/>
              <a:t>[antetítulo]       Príncipes con </a:t>
            </a:r>
            <a:r>
              <a:rPr lang="es-CL" sz="2000" dirty="0"/>
              <a:t>plebeyas </a:t>
            </a:r>
            <a:endParaRPr lang="es-CL" sz="2000" dirty="0" smtClean="0"/>
          </a:p>
          <a:p>
            <a:pPr algn="just"/>
            <a:endParaRPr lang="es-CL" sz="2000" b="1" dirty="0">
              <a:solidFill>
                <a:srgbClr val="7030A0"/>
              </a:solidFill>
            </a:endParaRPr>
          </a:p>
          <a:p>
            <a:pPr algn="just"/>
            <a:r>
              <a:rPr lang="es-CL" sz="2000" b="1" dirty="0" smtClean="0">
                <a:solidFill>
                  <a:srgbClr val="7030A0"/>
                </a:solidFill>
              </a:rPr>
              <a:t>       [</a:t>
            </a:r>
            <a:r>
              <a:rPr lang="es-CL" sz="2000" b="1" dirty="0">
                <a:solidFill>
                  <a:srgbClr val="7030A0"/>
                </a:solidFill>
              </a:rPr>
              <a:t>título</a:t>
            </a:r>
            <a:r>
              <a:rPr lang="es-CL" sz="2000" b="1" dirty="0" smtClean="0">
                <a:solidFill>
                  <a:srgbClr val="7030A0"/>
                </a:solidFill>
              </a:rPr>
              <a:t>]              Se </a:t>
            </a:r>
            <a:r>
              <a:rPr lang="es-CL" sz="2000" b="1" dirty="0">
                <a:solidFill>
                  <a:srgbClr val="7030A0"/>
                </a:solidFill>
              </a:rPr>
              <a:t>diluye la sangre azul de la realeza</a:t>
            </a:r>
          </a:p>
          <a:p>
            <a:pPr algn="just"/>
            <a:endParaRPr lang="es-CL" dirty="0" smtClean="0"/>
          </a:p>
          <a:p>
            <a:endParaRPr lang="es-CL" dirty="0"/>
          </a:p>
          <a:p>
            <a:endParaRPr lang="es-CL" dirty="0"/>
          </a:p>
        </p:txBody>
      </p:sp>
    </p:spTree>
    <p:extLst>
      <p:ext uri="{BB962C8B-B14F-4D97-AF65-F5344CB8AC3E}">
        <p14:creationId xmlns:p14="http://schemas.microsoft.com/office/powerpoint/2010/main" val="4044617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5582" y="2619677"/>
            <a:ext cx="8610600" cy="1293028"/>
          </a:xfrm>
        </p:spPr>
        <p:txBody>
          <a:bodyPr/>
          <a:lstStyle/>
          <a:p>
            <a:r>
              <a:rPr lang="es-CL" b="1" dirty="0">
                <a:solidFill>
                  <a:srgbClr val="7030A0"/>
                </a:solidFill>
              </a:rPr>
              <a:t>ANTETÍTULOS, </a:t>
            </a:r>
            <a:r>
              <a:rPr lang="es-CL" b="1" dirty="0" err="1">
                <a:solidFill>
                  <a:srgbClr val="7030A0"/>
                </a:solidFill>
              </a:rPr>
              <a:t>títuloS</a:t>
            </a:r>
            <a:r>
              <a:rPr lang="es-CL" b="1" dirty="0">
                <a:solidFill>
                  <a:srgbClr val="7030A0"/>
                </a:solidFill>
              </a:rPr>
              <a:t> y subtítulos</a:t>
            </a:r>
            <a:br>
              <a:rPr lang="es-CL" b="1" dirty="0">
                <a:solidFill>
                  <a:srgbClr val="7030A0"/>
                </a:solidFill>
              </a:rPr>
            </a:br>
            <a:endParaRPr lang="es-CL" b="1" dirty="0">
              <a:solidFill>
                <a:srgbClr val="7030A0"/>
              </a:solidFill>
            </a:endParaRPr>
          </a:p>
        </p:txBody>
      </p:sp>
    </p:spTree>
    <p:extLst>
      <p:ext uri="{BB962C8B-B14F-4D97-AF65-F5344CB8AC3E}">
        <p14:creationId xmlns:p14="http://schemas.microsoft.com/office/powerpoint/2010/main" val="1812791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5449" y="967251"/>
            <a:ext cx="11638129" cy="6035040"/>
          </a:xfrm>
        </p:spPr>
        <p:txBody>
          <a:bodyPr>
            <a:normAutofit/>
          </a:bodyPr>
          <a:lstStyle/>
          <a:p>
            <a:pPr marL="0" indent="0" algn="ctr">
              <a:buNone/>
            </a:pPr>
            <a:r>
              <a:rPr lang="es-CL" b="1" dirty="0" smtClean="0">
                <a:solidFill>
                  <a:srgbClr val="00B050"/>
                </a:solidFill>
              </a:rPr>
              <a:t> </a:t>
            </a:r>
            <a:r>
              <a:rPr lang="es-CL" sz="3000" b="1" dirty="0">
                <a:solidFill>
                  <a:srgbClr val="00B050"/>
                </a:solidFill>
              </a:rPr>
              <a:t>El Epígrafe </a:t>
            </a:r>
          </a:p>
          <a:p>
            <a:r>
              <a:rPr lang="es-CL" dirty="0"/>
              <a:t>El epígrafe es una palabra o frase que va sobre el título y contribuye a contextualizarlo, entregando datos que ayudan a enmarcar la información. </a:t>
            </a:r>
          </a:p>
          <a:p>
            <a:r>
              <a:rPr lang="es-CL" dirty="0"/>
              <a:t> </a:t>
            </a:r>
            <a:r>
              <a:rPr lang="es-CL" b="1" dirty="0" smtClean="0">
                <a:solidFill>
                  <a:srgbClr val="92D050"/>
                </a:solidFill>
              </a:rPr>
              <a:t>Deficiencias </a:t>
            </a:r>
            <a:r>
              <a:rPr lang="es-CL" b="1" dirty="0">
                <a:solidFill>
                  <a:srgbClr val="92D050"/>
                </a:solidFill>
              </a:rPr>
              <a:t>en salud pública:</a:t>
            </a:r>
          </a:p>
          <a:p>
            <a:r>
              <a:rPr lang="es-CL" dirty="0" smtClean="0"/>
              <a:t>Fiscalía </a:t>
            </a:r>
            <a:r>
              <a:rPr lang="es-CL" dirty="0"/>
              <a:t>indaga otras 30 denuncias por negligencia en Hospital de Talca</a:t>
            </a:r>
          </a:p>
          <a:p>
            <a:r>
              <a:rPr lang="es-CL" dirty="0" smtClean="0"/>
              <a:t> </a:t>
            </a:r>
            <a:endParaRPr lang="es-CL" dirty="0"/>
          </a:p>
          <a:p>
            <a:r>
              <a:rPr lang="es-CL" dirty="0"/>
              <a:t>Al momento de escribir el epígrafe recuerden que éste </a:t>
            </a:r>
            <a:r>
              <a:rPr lang="es-CL" dirty="0">
                <a:solidFill>
                  <a:schemeClr val="accent1"/>
                </a:solidFill>
              </a:rPr>
              <a:t>no contiene lo más importante </a:t>
            </a:r>
            <a:r>
              <a:rPr lang="es-CL" dirty="0"/>
              <a:t>de la noticia, dado que esa es la función del título. De hecho, el título debe entenderse aunque no se lea el epígrafe. </a:t>
            </a:r>
            <a:endParaRPr lang="es-CL" dirty="0" smtClean="0"/>
          </a:p>
          <a:p>
            <a:r>
              <a:rPr lang="es-CL" dirty="0"/>
              <a:t> </a:t>
            </a:r>
            <a:r>
              <a:rPr lang="es-CL" dirty="0" smtClean="0"/>
              <a:t>    </a:t>
            </a:r>
            <a:endParaRPr lang="es-CL" dirty="0"/>
          </a:p>
        </p:txBody>
      </p:sp>
    </p:spTree>
    <p:extLst>
      <p:ext uri="{BB962C8B-B14F-4D97-AF65-F5344CB8AC3E}">
        <p14:creationId xmlns:p14="http://schemas.microsoft.com/office/powerpoint/2010/main" val="1399179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568318931"/>
              </p:ext>
            </p:extLst>
          </p:nvPr>
        </p:nvGraphicFramePr>
        <p:xfrm>
          <a:off x="242047" y="222459"/>
          <a:ext cx="11101049" cy="7009550"/>
        </p:xfrm>
        <a:graphic>
          <a:graphicData uri="http://schemas.openxmlformats.org/drawingml/2006/table">
            <a:tbl>
              <a:tblPr firstRow="1" firstCol="1" bandRow="1">
                <a:tableStyleId>{5C22544A-7EE6-4342-B048-85BDC9FD1C3A}</a:tableStyleId>
              </a:tblPr>
              <a:tblGrid>
                <a:gridCol w="11101049">
                  <a:extLst>
                    <a:ext uri="{9D8B030D-6E8A-4147-A177-3AD203B41FA5}">
                      <a16:colId xmlns:a16="http://schemas.microsoft.com/office/drawing/2014/main" val="20000"/>
                    </a:ext>
                  </a:extLst>
                </a:gridCol>
              </a:tblGrid>
              <a:tr h="581942">
                <a:tc>
                  <a:txBody>
                    <a:bodyPr/>
                    <a:lstStyle/>
                    <a:p>
                      <a:pPr>
                        <a:lnSpc>
                          <a:spcPct val="107000"/>
                        </a:lnSpc>
                        <a:spcAft>
                          <a:spcPts val="0"/>
                        </a:spcAft>
                      </a:pPr>
                      <a:endParaRPr lang="es-CL" sz="2000" dirty="0" smtClean="0">
                        <a:solidFill>
                          <a:srgbClr val="FFFF00"/>
                        </a:solidFill>
                        <a:effectLst/>
                      </a:endParaRPr>
                    </a:p>
                    <a:p>
                      <a:pPr>
                        <a:lnSpc>
                          <a:spcPct val="107000"/>
                        </a:lnSpc>
                        <a:spcAft>
                          <a:spcPts val="0"/>
                        </a:spcAft>
                      </a:pPr>
                      <a:r>
                        <a:rPr lang="es-CL" sz="2000" dirty="0" smtClean="0">
                          <a:solidFill>
                            <a:srgbClr val="FFFF00"/>
                          </a:solidFill>
                          <a:effectLst/>
                        </a:rPr>
                        <a:t>EJEMPLOS</a:t>
                      </a:r>
                    </a:p>
                    <a:p>
                      <a:pPr>
                        <a:lnSpc>
                          <a:spcPct val="107000"/>
                        </a:lnSpc>
                        <a:spcAft>
                          <a:spcPts val="0"/>
                        </a:spcAft>
                      </a:pPr>
                      <a:endParaRPr lang="es-CL" sz="2000" dirty="0" smtClean="0">
                        <a:solidFill>
                          <a:srgbClr val="FFFF00"/>
                        </a:solidFill>
                        <a:effectLst/>
                      </a:endParaRPr>
                    </a:p>
                    <a:p>
                      <a:pPr>
                        <a:lnSpc>
                          <a:spcPct val="107000"/>
                        </a:lnSpc>
                        <a:spcAft>
                          <a:spcPts val="0"/>
                        </a:spcAft>
                      </a:pPr>
                      <a:r>
                        <a:rPr lang="es-CL" sz="2000" dirty="0" smtClean="0">
                          <a:solidFill>
                            <a:srgbClr val="FFFF00"/>
                          </a:solidFill>
                          <a:effectLst/>
                        </a:rPr>
                        <a:t> </a:t>
                      </a:r>
                      <a:r>
                        <a:rPr lang="es-CL" sz="2000" dirty="0">
                          <a:effectLst/>
                        </a:rPr>
                        <a:t>Contextualiza el área en la cual se enmarca la noticia</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701208">
                <a:tc>
                  <a:txBody>
                    <a:bodyPr/>
                    <a:lstStyle/>
                    <a:p>
                      <a:pPr>
                        <a:lnSpc>
                          <a:spcPct val="107000"/>
                        </a:lnSpc>
                        <a:spcAft>
                          <a:spcPts val="800"/>
                        </a:spcAft>
                      </a:pPr>
                      <a:r>
                        <a:rPr lang="es-CL" sz="2000" dirty="0">
                          <a:solidFill>
                            <a:srgbClr val="FFFF00"/>
                          </a:solidFill>
                          <a:effectLst/>
                        </a:rPr>
                        <a:t>Dermatología:</a:t>
                      </a:r>
                      <a:r>
                        <a:rPr lang="es-CL" sz="2000" dirty="0">
                          <a:effectLst/>
                        </a:rPr>
                        <a:t/>
                      </a:r>
                      <a:br>
                        <a:rPr lang="es-CL" sz="2000" dirty="0">
                          <a:effectLst/>
                        </a:rPr>
                      </a:br>
                      <a:r>
                        <a:rPr lang="es-CL" sz="2000" dirty="0">
                          <a:effectLst/>
                        </a:rPr>
                        <a:t>Láser de dióxido de carbono repara mejor las arrugas</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350604">
                <a:tc>
                  <a:txBody>
                    <a:bodyPr/>
                    <a:lstStyle/>
                    <a:p>
                      <a:pPr>
                        <a:lnSpc>
                          <a:spcPct val="107000"/>
                        </a:lnSpc>
                        <a:spcAft>
                          <a:spcPts val="0"/>
                        </a:spcAft>
                      </a:pPr>
                      <a:r>
                        <a:rPr lang="es-CL" sz="2000" dirty="0">
                          <a:effectLst/>
                        </a:rPr>
                        <a:t> </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350604">
                <a:tc>
                  <a:txBody>
                    <a:bodyPr/>
                    <a:lstStyle/>
                    <a:p>
                      <a:pPr>
                        <a:lnSpc>
                          <a:spcPct val="107000"/>
                        </a:lnSpc>
                        <a:spcAft>
                          <a:spcPts val="800"/>
                        </a:spcAft>
                      </a:pPr>
                      <a:r>
                        <a:rPr lang="es-CL" sz="2000" dirty="0" smtClean="0">
                          <a:effectLst/>
                        </a:rPr>
                        <a:t> </a:t>
                      </a:r>
                      <a:r>
                        <a:rPr lang="es-CL" sz="2000" dirty="0">
                          <a:effectLst/>
                        </a:rPr>
                        <a:t>Explica las causas.</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1161034">
                <a:tc>
                  <a:txBody>
                    <a:bodyPr/>
                    <a:lstStyle/>
                    <a:p>
                      <a:pPr>
                        <a:lnSpc>
                          <a:spcPct val="107000"/>
                        </a:lnSpc>
                        <a:spcAft>
                          <a:spcPts val="800"/>
                        </a:spcAft>
                      </a:pPr>
                      <a:r>
                        <a:rPr lang="es-CL" sz="2000" dirty="0" smtClean="0">
                          <a:solidFill>
                            <a:srgbClr val="FFFF00"/>
                          </a:solidFill>
                          <a:effectLst/>
                        </a:rPr>
                        <a:t>Por </a:t>
                      </a:r>
                      <a:r>
                        <a:rPr lang="es-CL" sz="2000" dirty="0">
                          <a:solidFill>
                            <a:srgbClr val="FFFF00"/>
                          </a:solidFill>
                          <a:effectLst/>
                        </a:rPr>
                        <a:t>falla </a:t>
                      </a:r>
                      <a:r>
                        <a:rPr lang="es-CL" sz="2000" dirty="0" err="1">
                          <a:solidFill>
                            <a:srgbClr val="FFFF00"/>
                          </a:solidFill>
                          <a:effectLst/>
                        </a:rPr>
                        <a:t>multiorgánica</a:t>
                      </a:r>
                      <a:r>
                        <a:rPr lang="es-CL" sz="2000" dirty="0">
                          <a:solidFill>
                            <a:srgbClr val="FFFF00"/>
                          </a:solidFill>
                          <a:effectLst/>
                        </a:rPr>
                        <a:t>:</a:t>
                      </a:r>
                      <a:r>
                        <a:rPr lang="es-CL" sz="2000" dirty="0">
                          <a:effectLst/>
                        </a:rPr>
                        <a:t/>
                      </a:r>
                      <a:br>
                        <a:rPr lang="es-CL" sz="2000" dirty="0">
                          <a:effectLst/>
                        </a:rPr>
                      </a:br>
                      <a:r>
                        <a:rPr lang="es-CL" sz="2000" dirty="0">
                          <a:effectLst/>
                        </a:rPr>
                        <a:t>Guagua quemada en una clínica sigue </a:t>
                      </a:r>
                      <a:r>
                        <a:rPr lang="es-CL" sz="2000" dirty="0" smtClean="0">
                          <a:effectLst/>
                        </a:rPr>
                        <a:t>grave</a:t>
                      </a:r>
                    </a:p>
                    <a:p>
                      <a:pPr>
                        <a:lnSpc>
                          <a:spcPct val="107000"/>
                        </a:lnSpc>
                        <a:spcAft>
                          <a:spcPts val="800"/>
                        </a:spcAft>
                      </a:pP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350604">
                <a:tc>
                  <a:txBody>
                    <a:bodyPr/>
                    <a:lstStyle/>
                    <a:p>
                      <a:pPr>
                        <a:lnSpc>
                          <a:spcPct val="107000"/>
                        </a:lnSpc>
                        <a:spcAft>
                          <a:spcPts val="800"/>
                        </a:spcAft>
                      </a:pPr>
                      <a:r>
                        <a:rPr lang="es-CL" sz="2000" dirty="0" smtClean="0">
                          <a:solidFill>
                            <a:srgbClr val="FFFF00"/>
                          </a:solidFill>
                          <a:effectLst/>
                        </a:rPr>
                        <a:t> </a:t>
                      </a:r>
                      <a:r>
                        <a:rPr lang="es-CL" sz="2000" dirty="0">
                          <a:effectLst/>
                        </a:rPr>
                        <a:t>Entrega datos sobre el lugar</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1855933">
                <a:tc>
                  <a:txBody>
                    <a:bodyPr/>
                    <a:lstStyle/>
                    <a:p>
                      <a:pPr>
                        <a:lnSpc>
                          <a:spcPct val="107000"/>
                        </a:lnSpc>
                        <a:spcAft>
                          <a:spcPts val="800"/>
                        </a:spcAft>
                      </a:pPr>
                      <a:r>
                        <a:rPr lang="es-CL" sz="2000" dirty="0">
                          <a:solidFill>
                            <a:srgbClr val="FFFF00"/>
                          </a:solidFill>
                          <a:effectLst/>
                        </a:rPr>
                        <a:t>En </a:t>
                      </a:r>
                      <a:r>
                        <a:rPr lang="es-CL" sz="2000" dirty="0" smtClean="0">
                          <a:solidFill>
                            <a:srgbClr val="FFFF00"/>
                          </a:solidFill>
                          <a:effectLst/>
                        </a:rPr>
                        <a:t>supermercado Líder :</a:t>
                      </a:r>
                      <a:r>
                        <a:rPr lang="es-CL" sz="2000" dirty="0">
                          <a:effectLst/>
                        </a:rPr>
                        <a:t/>
                      </a:r>
                      <a:br>
                        <a:rPr lang="es-CL" sz="2000" dirty="0">
                          <a:effectLst/>
                        </a:rPr>
                      </a:br>
                      <a:r>
                        <a:rPr lang="es-CL" sz="2000" dirty="0">
                          <a:effectLst/>
                        </a:rPr>
                        <a:t>Imputado jura que compró Kino ganador de mil </a:t>
                      </a:r>
                      <a:r>
                        <a:rPr lang="es-CL" sz="2000" dirty="0" smtClean="0">
                          <a:effectLst/>
                        </a:rPr>
                        <a:t>millones</a:t>
                      </a:r>
                    </a:p>
                    <a:p>
                      <a:pPr>
                        <a:lnSpc>
                          <a:spcPct val="107000"/>
                        </a:lnSpc>
                        <a:spcAft>
                          <a:spcPts val="800"/>
                        </a:spcAft>
                      </a:pPr>
                      <a:endParaRPr lang="es-CL"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66509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01291" y="738247"/>
            <a:ext cx="2505892" cy="1293028"/>
          </a:xfrm>
        </p:spPr>
        <p:txBody>
          <a:bodyPr/>
          <a:lstStyle/>
          <a:p>
            <a:r>
              <a:rPr lang="es-CL" b="1" dirty="0" smtClean="0">
                <a:solidFill>
                  <a:schemeClr val="accent4">
                    <a:lumMod val="75000"/>
                  </a:schemeClr>
                </a:solidFill>
              </a:rPr>
              <a:t>EJEMPLO</a:t>
            </a:r>
            <a:endParaRPr lang="es-CL" b="1" dirty="0">
              <a:solidFill>
                <a:schemeClr val="accent4">
                  <a:lumMod val="75000"/>
                </a:schemeClr>
              </a:solidFill>
            </a:endParaRPr>
          </a:p>
        </p:txBody>
      </p:sp>
      <p:sp>
        <p:nvSpPr>
          <p:cNvPr id="3" name="Marcador de contenido 2"/>
          <p:cNvSpPr>
            <a:spLocks noGrp="1"/>
          </p:cNvSpPr>
          <p:nvPr>
            <p:ph idx="1"/>
          </p:nvPr>
        </p:nvSpPr>
        <p:spPr>
          <a:xfrm>
            <a:off x="725557" y="2031275"/>
            <a:ext cx="10820400" cy="4024125"/>
          </a:xfrm>
        </p:spPr>
        <p:txBody>
          <a:bodyPr/>
          <a:lstStyle/>
          <a:p>
            <a:r>
              <a:rPr lang="es-CL" dirty="0" smtClean="0"/>
              <a:t>(Antetítulo)] </a:t>
            </a:r>
            <a:r>
              <a:rPr lang="es-CL" dirty="0" err="1" smtClean="0"/>
              <a:t>Excardiólogo</a:t>
            </a:r>
            <a:r>
              <a:rPr lang="es-CL" dirty="0" smtClean="0"/>
              <a:t> de la nasa </a:t>
            </a:r>
          </a:p>
          <a:p>
            <a:endParaRPr lang="es-CL" dirty="0" smtClean="0"/>
          </a:p>
          <a:p>
            <a:r>
              <a:rPr lang="es-CL" dirty="0" smtClean="0"/>
              <a:t>[Título]</a:t>
            </a:r>
            <a:r>
              <a:rPr lang="es-CL" b="1" dirty="0" smtClean="0"/>
              <a:t> Surge  un nuevo </a:t>
            </a:r>
            <a:r>
              <a:rPr lang="es-CL" b="1" dirty="0"/>
              <a:t>estudio para prevenir los infartos </a:t>
            </a:r>
            <a:endParaRPr lang="es-CL" b="1" dirty="0" smtClean="0"/>
          </a:p>
          <a:p>
            <a:endParaRPr lang="es-CL" dirty="0"/>
          </a:p>
          <a:p>
            <a:r>
              <a:rPr lang="es-CL" dirty="0" smtClean="0"/>
              <a:t>[</a:t>
            </a:r>
            <a:r>
              <a:rPr lang="es-CL" dirty="0"/>
              <a:t>bajada] Dicen que puede detectar la posibilidad de ataques cardíacos y cerebrales hasta con 6 años de anticipación. Lo hace analizando las arterias carótidas y datos genéticos.</a:t>
            </a:r>
          </a:p>
        </p:txBody>
      </p:sp>
    </p:spTree>
    <p:extLst>
      <p:ext uri="{BB962C8B-B14F-4D97-AF65-F5344CB8AC3E}">
        <p14:creationId xmlns:p14="http://schemas.microsoft.com/office/powerpoint/2010/main" val="3281130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b="1" dirty="0"/>
              <a:t> El titular y el texto </a:t>
            </a:r>
            <a:r>
              <a:rPr lang="es-CL" b="1" dirty="0" smtClean="0"/>
              <a:t>informativo</a:t>
            </a:r>
            <a:r>
              <a:rPr lang="es-CL" dirty="0"/>
              <a:t/>
            </a:r>
            <a:br>
              <a:rPr lang="es-CL" dirty="0"/>
            </a:br>
            <a:endParaRPr lang="es-CL" dirty="0"/>
          </a:p>
        </p:txBody>
      </p:sp>
      <p:sp>
        <p:nvSpPr>
          <p:cNvPr id="3" name="Marcador de contenido 2"/>
          <p:cNvSpPr>
            <a:spLocks noGrp="1"/>
          </p:cNvSpPr>
          <p:nvPr>
            <p:ph idx="1"/>
          </p:nvPr>
        </p:nvSpPr>
        <p:spPr>
          <a:xfrm>
            <a:off x="685800" y="2194560"/>
            <a:ext cx="10820400" cy="1934095"/>
          </a:xfrm>
        </p:spPr>
        <p:txBody>
          <a:bodyPr/>
          <a:lstStyle/>
          <a:p>
            <a:pPr algn="just"/>
            <a:r>
              <a:rPr lang="es-CL" dirty="0"/>
              <a:t>                Para llegar a formular </a:t>
            </a:r>
            <a:r>
              <a:rPr lang="es-CL" dirty="0" smtClean="0"/>
              <a:t>el </a:t>
            </a:r>
            <a:r>
              <a:rPr lang="es-CL" dirty="0"/>
              <a:t>titular </a:t>
            </a:r>
            <a:r>
              <a:rPr lang="es-CL" dirty="0" smtClean="0"/>
              <a:t>de </a:t>
            </a:r>
            <a:r>
              <a:rPr lang="es-CL" dirty="0"/>
              <a:t>la noticia, debo hacer un trabajo de comprensión y de compresión de todos los datos de qué dispongo, de modo que esta compresión o destilado del material informativo primario concluye con la resolución del titular, con la definición de la noticia. </a:t>
            </a:r>
            <a:r>
              <a:rPr lang="es-CL" dirty="0" smtClean="0"/>
              <a:t>                       Al final </a:t>
            </a:r>
            <a:r>
              <a:rPr lang="es-CL" dirty="0"/>
              <a:t>entre titular y texto deberá haber una relación plena de </a:t>
            </a:r>
            <a:r>
              <a:rPr lang="es-CL" dirty="0" smtClean="0"/>
              <a:t>coherencia.</a:t>
            </a:r>
            <a:endParaRPr lang="es-CL" dirty="0"/>
          </a:p>
        </p:txBody>
      </p:sp>
    </p:spTree>
    <p:extLst>
      <p:ext uri="{BB962C8B-B14F-4D97-AF65-F5344CB8AC3E}">
        <p14:creationId xmlns:p14="http://schemas.microsoft.com/office/powerpoint/2010/main" val="2113935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0099" y="782747"/>
            <a:ext cx="8610600" cy="743261"/>
          </a:xfrm>
        </p:spPr>
        <p:txBody>
          <a:bodyPr/>
          <a:lstStyle/>
          <a:p>
            <a:r>
              <a:rPr lang="es-CL" dirty="0"/>
              <a:t>Una cuestión técnica</a:t>
            </a:r>
          </a:p>
        </p:txBody>
      </p:sp>
      <p:sp>
        <p:nvSpPr>
          <p:cNvPr id="3" name="Marcador de contenido 2"/>
          <p:cNvSpPr>
            <a:spLocks noGrp="1"/>
          </p:cNvSpPr>
          <p:nvPr>
            <p:ph idx="1"/>
          </p:nvPr>
        </p:nvSpPr>
        <p:spPr>
          <a:xfrm>
            <a:off x="466101" y="1886269"/>
            <a:ext cx="11283758" cy="4971731"/>
          </a:xfrm>
        </p:spPr>
        <p:txBody>
          <a:bodyPr>
            <a:normAutofit/>
          </a:bodyPr>
          <a:lstStyle/>
          <a:p>
            <a:pPr algn="just"/>
            <a:r>
              <a:rPr lang="es-CL" dirty="0"/>
              <a:t>E</a:t>
            </a:r>
            <a:r>
              <a:rPr lang="es-CL" dirty="0" smtClean="0"/>
              <a:t>n </a:t>
            </a:r>
            <a:r>
              <a:rPr lang="es-CL" dirty="0"/>
              <a:t>prensa escrita, da igual papel o virtual, </a:t>
            </a:r>
            <a:r>
              <a:rPr lang="es-CL" dirty="0" smtClean="0"/>
              <a:t> la entrada del texto noticioso  </a:t>
            </a:r>
            <a:r>
              <a:rPr lang="es-CL" dirty="0">
                <a:solidFill>
                  <a:schemeClr val="accent4">
                    <a:lumMod val="75000"/>
                  </a:schemeClr>
                </a:solidFill>
              </a:rPr>
              <a:t>nunca continua el titular, </a:t>
            </a:r>
            <a:r>
              <a:rPr lang="es-CL" dirty="0">
                <a:solidFill>
                  <a:srgbClr val="FF0000"/>
                </a:solidFill>
              </a:rPr>
              <a:t>sino que arranca de cero</a:t>
            </a:r>
            <a:r>
              <a:rPr lang="es-CL" dirty="0"/>
              <a:t>, es decir, no da por conocido lo dicho en el </a:t>
            </a:r>
            <a:r>
              <a:rPr lang="es-CL" dirty="0" smtClean="0"/>
              <a:t>titular. En consecuencia , se vuelve a nombrar el hecho. </a:t>
            </a:r>
            <a:r>
              <a:rPr lang="es-CL" dirty="0"/>
              <a:t>Podríamos decir que el titular y el texto informativo son textualmente autónomos </a:t>
            </a:r>
            <a:r>
              <a:rPr lang="es-CL" dirty="0" smtClean="0"/>
              <a:t>,pero </a:t>
            </a:r>
            <a:r>
              <a:rPr lang="es-CL" dirty="0"/>
              <a:t>contextualmente dependientes y coherentes, como dos expresiones de una misma y única noticia. </a:t>
            </a:r>
            <a:endParaRPr lang="es-CL" dirty="0" smtClean="0"/>
          </a:p>
          <a:p>
            <a:pPr algn="just"/>
            <a:r>
              <a:rPr lang="es-CL" dirty="0" smtClean="0"/>
              <a:t>Así </a:t>
            </a:r>
            <a:r>
              <a:rPr lang="es-CL" dirty="0"/>
              <a:t>pues, </a:t>
            </a:r>
            <a:r>
              <a:rPr lang="es-CL" dirty="0" smtClean="0"/>
              <a:t>una entrada de un  </a:t>
            </a:r>
            <a:r>
              <a:rPr lang="es-CL" dirty="0"/>
              <a:t>texto informativo nunca puede empezar con frases como: El acuerdo establece que…; El detenido fue interrogado…; La colisión se produjo…: Este bombardeo provocó…; </a:t>
            </a:r>
            <a:endParaRPr lang="es-CL" dirty="0" smtClean="0"/>
          </a:p>
          <a:p>
            <a:pPr algn="just"/>
            <a:r>
              <a:rPr lang="es-CL" dirty="0" smtClean="0"/>
              <a:t>En </a:t>
            </a:r>
            <a:r>
              <a:rPr lang="es-CL" dirty="0"/>
              <a:t>prensa escrita, pues, no hay continuidad ni sintáctica ni narrativa entre titular y texto informativo: lo que hay o debe haber es una absoluta coherencia entre la noticia que el titular designa y que luego el texto describe, detalla, completa</a:t>
            </a:r>
            <a:r>
              <a:rPr lang="es-CL" dirty="0" smtClean="0"/>
              <a:t>.</a:t>
            </a:r>
          </a:p>
          <a:p>
            <a:pPr algn="just"/>
            <a:endParaRPr lang="es-CL" dirty="0"/>
          </a:p>
          <a:p>
            <a:pPr algn="just"/>
            <a:endParaRPr lang="es-CL" dirty="0"/>
          </a:p>
          <a:p>
            <a:pPr algn="just"/>
            <a:endParaRPr lang="es-CL" dirty="0"/>
          </a:p>
        </p:txBody>
      </p:sp>
    </p:spTree>
    <p:extLst>
      <p:ext uri="{BB962C8B-B14F-4D97-AF65-F5344CB8AC3E}">
        <p14:creationId xmlns:p14="http://schemas.microsoft.com/office/powerpoint/2010/main" val="160107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1_Estela de condensación">
  <a:themeElements>
    <a:clrScheme name="Estela de condensación">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Estela de condensación</Template>
  <TotalTime>1130</TotalTime>
  <Words>1964</Words>
  <Application>Microsoft Office PowerPoint</Application>
  <PresentationFormat>Panorámica</PresentationFormat>
  <Paragraphs>141</Paragraphs>
  <Slides>23</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23</vt:i4>
      </vt:variant>
    </vt:vector>
  </HeadingPairs>
  <TitlesOfParts>
    <vt:vector size="32" baseType="lpstr">
      <vt:lpstr>Arial</vt:lpstr>
      <vt:lpstr>Arial Unicode MS</vt:lpstr>
      <vt:lpstr>Calibri</vt:lpstr>
      <vt:lpstr>Century Gothic</vt:lpstr>
      <vt:lpstr>ConduitITC-Light</vt:lpstr>
      <vt:lpstr>ConduitITC-Medium</vt:lpstr>
      <vt:lpstr>Times New Roman</vt:lpstr>
      <vt:lpstr>Estela de condensación</vt:lpstr>
      <vt:lpstr>1_Estela de condensación</vt:lpstr>
      <vt:lpstr>SOBRE antetítulos, TÍTULOS , SUBTÍTULOS  Y ENTRADAS</vt:lpstr>
      <vt:lpstr> El título </vt:lpstr>
      <vt:lpstr>Presentación de PowerPoint</vt:lpstr>
      <vt:lpstr>ANTETÍTULOS, títuloS y subtítulos </vt:lpstr>
      <vt:lpstr>Presentación de PowerPoint</vt:lpstr>
      <vt:lpstr>Presentación de PowerPoint</vt:lpstr>
      <vt:lpstr>EJEMPLO</vt:lpstr>
      <vt:lpstr> El titular y el texto informativo </vt:lpstr>
      <vt:lpstr>Una cuestión técnica</vt:lpstr>
      <vt:lpstr>EJEMPLO</vt:lpstr>
      <vt:lpstr>EL CUERPO   COMPLETO</vt:lpstr>
      <vt:lpstr>  </vt:lpstr>
      <vt:lpstr>VEAMOS UN PUNTO IMPORTANTE</vt:lpstr>
      <vt:lpstr>ENTRADA  O LEAD </vt:lpstr>
      <vt:lpstr>La bajada </vt:lpstr>
      <vt:lpstr>Presentación de PowerPoint</vt:lpstr>
      <vt:lpstr>PRIMER PÁRRAFO DE ENTRADA: Lead </vt:lpstr>
      <vt:lpstr>Presentación de PowerPoint</vt:lpstr>
      <vt:lpstr>Presentación de PowerPoint</vt:lpstr>
      <vt:lpstr>Presentación de PowerPoint</vt:lpstr>
      <vt:lpstr>Ideas preconcebidas y erróneas </vt:lpstr>
      <vt:lpstr>Presentación de PowerPoint</vt:lpstr>
      <vt:lpstr>Presentación de PowerPoint</vt:lpstr>
    </vt:vector>
  </TitlesOfParts>
  <Company>InKulpado666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ivan pizarro</dc:creator>
  <cp:lastModifiedBy>Ivan Pizarro</cp:lastModifiedBy>
  <cp:revision>35</cp:revision>
  <dcterms:created xsi:type="dcterms:W3CDTF">2019-09-08T11:58:02Z</dcterms:created>
  <dcterms:modified xsi:type="dcterms:W3CDTF">2024-10-21T14:20:22Z</dcterms:modified>
</cp:coreProperties>
</file>