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EL  LENGUAJE DISCURSIVO DE LA NOTICIA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215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6870" y="406563"/>
            <a:ext cx="3978964" cy="1293028"/>
          </a:xfrm>
        </p:spPr>
        <p:txBody>
          <a:bodyPr/>
          <a:lstStyle/>
          <a:p>
            <a:r>
              <a:rPr lang="es-CL" dirty="0" smtClean="0"/>
              <a:t>ADAPTACIÓN 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053" y="1863254"/>
            <a:ext cx="10820400" cy="4868849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La evolución del periodismo en nuestros días ha corrido paralela a la transformación de la sociedad y a la </a:t>
            </a:r>
            <a:r>
              <a:rPr lang="es-MX" sz="2000" dirty="0" smtClean="0"/>
              <a:t>modernización </a:t>
            </a:r>
            <a:r>
              <a:rPr lang="es-MX" sz="2000" dirty="0"/>
              <a:t>tecnológica, lo que ha llevado a establecer entre comunicación y avances tecnológicos una </a:t>
            </a:r>
            <a:r>
              <a:rPr lang="es-MX" sz="2000" dirty="0" smtClean="0"/>
              <a:t>relación </a:t>
            </a:r>
            <a:r>
              <a:rPr lang="es-MX" sz="2000" dirty="0"/>
              <a:t>muy estrecha que se confunde en ocasiones. </a:t>
            </a:r>
            <a:endParaRPr lang="es-MX" sz="2000" dirty="0" smtClean="0"/>
          </a:p>
          <a:p>
            <a:pPr algn="just"/>
            <a:r>
              <a:rPr lang="es-MX" sz="2000" dirty="0" smtClean="0"/>
              <a:t>Los </a:t>
            </a:r>
            <a:r>
              <a:rPr lang="es-MX" sz="2000" dirty="0"/>
              <a:t>grandes diarios se han ido adaptando a las nuevas </a:t>
            </a:r>
            <a:r>
              <a:rPr lang="es-MX" sz="2000" dirty="0" smtClean="0"/>
              <a:t>demandas </a:t>
            </a:r>
            <a:r>
              <a:rPr lang="es-MX" sz="2000" dirty="0"/>
              <a:t>sociales con objeto de seguir manteniendo el mercado de la prensa escrita, un producto versátil que </a:t>
            </a:r>
            <a:r>
              <a:rPr lang="es-MX" sz="2000" dirty="0" smtClean="0"/>
              <a:t>puede </a:t>
            </a:r>
            <a:r>
              <a:rPr lang="es-MX" sz="2000" dirty="0"/>
              <a:t>conjugar imagen y texto, diseño y contenido, haciendo del periódico un producto atractivo y más </a:t>
            </a:r>
            <a:r>
              <a:rPr lang="es-MX" sz="2000" dirty="0" smtClean="0"/>
              <a:t>adecuado </a:t>
            </a:r>
            <a:r>
              <a:rPr lang="es-MX" sz="2000" dirty="0"/>
              <a:t>a las características de los nuevos lectores, acostumbrados ya a los mensajes de los medios </a:t>
            </a:r>
            <a:r>
              <a:rPr lang="es-MX" sz="2000" dirty="0" smtClean="0"/>
              <a:t>audiovisuales </a:t>
            </a:r>
            <a:r>
              <a:rPr lang="es-MX" sz="2000" dirty="0"/>
              <a:t>y fieles seguidores de las tecnologías de la </a:t>
            </a:r>
            <a:r>
              <a:rPr lang="es-MX" sz="2000" dirty="0" smtClean="0"/>
              <a:t>información</a:t>
            </a:r>
          </a:p>
          <a:p>
            <a:pPr algn="just"/>
            <a:r>
              <a:rPr lang="es-MX" sz="2000" dirty="0" smtClean="0"/>
              <a:t>Estas se </a:t>
            </a:r>
            <a:r>
              <a:rPr lang="es-MX" sz="2000" dirty="0"/>
              <a:t>han convertido en herramientas </a:t>
            </a:r>
            <a:r>
              <a:rPr lang="es-MX" sz="2000" dirty="0" smtClean="0"/>
              <a:t>inseparables </a:t>
            </a:r>
            <a:r>
              <a:rPr lang="es-MX" sz="2000" dirty="0"/>
              <a:t>de sus vidas en el siglo XXI. Internet, blogs, medios sociales, telefonía móvil y otras tecnologías </a:t>
            </a:r>
            <a:r>
              <a:rPr lang="es-MX" sz="2000" dirty="0" smtClean="0"/>
              <a:t>emergentes </a:t>
            </a:r>
            <a:r>
              <a:rPr lang="es-MX" sz="2000" dirty="0"/>
              <a:t>han abierto un gran campo de acción en el entorno cambiante de los medios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36468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052" y="1187395"/>
            <a:ext cx="10820400" cy="4024125"/>
          </a:xfrm>
        </p:spPr>
        <p:txBody>
          <a:bodyPr>
            <a:noAutofit/>
          </a:bodyPr>
          <a:lstStyle/>
          <a:p>
            <a:pPr algn="just"/>
            <a:r>
              <a:rPr lang="es-MX" sz="2400" dirty="0"/>
              <a:t>La consecuencia de esto es la crisis actual en que se encuentra el periodismo de prensa escrita, que vive uno </a:t>
            </a:r>
            <a:r>
              <a:rPr lang="es-MX" sz="2400" dirty="0" smtClean="0"/>
              <a:t>de </a:t>
            </a:r>
            <a:r>
              <a:rPr lang="es-MX" sz="2400" dirty="0"/>
              <a:t>sus peores momentos, </a:t>
            </a:r>
            <a:r>
              <a:rPr lang="es-MX" sz="2400" dirty="0" smtClean="0"/>
              <a:t>por </a:t>
            </a:r>
            <a:r>
              <a:rPr lang="es-MX" sz="2400" dirty="0"/>
              <a:t>el cambio en los hábitos de consumo de los clientes, </a:t>
            </a:r>
            <a:r>
              <a:rPr lang="es-MX" sz="2400" u="sng" dirty="0"/>
              <a:t>que buscan información por </a:t>
            </a:r>
            <a:r>
              <a:rPr lang="es-MX" sz="2400" u="sng" dirty="0" smtClean="0"/>
              <a:t>otras </a:t>
            </a:r>
            <a:r>
              <a:rPr lang="es-MX" sz="2400" u="sng" dirty="0"/>
              <a:t>vías. </a:t>
            </a:r>
            <a:endParaRPr lang="es-MX" sz="2400" u="sng" dirty="0" smtClean="0"/>
          </a:p>
          <a:p>
            <a:pPr algn="just"/>
            <a:r>
              <a:rPr lang="es-MX" sz="2400" dirty="0" smtClean="0"/>
              <a:t>Ante </a:t>
            </a:r>
            <a:r>
              <a:rPr lang="es-MX" sz="2400" dirty="0"/>
              <a:t>esta situación, los periódicos tradicionales han abierto ediciones digitales gratuitas, como </a:t>
            </a:r>
            <a:r>
              <a:rPr lang="es-MX" sz="2400" dirty="0" smtClean="0"/>
              <a:t>el mundo.es</a:t>
            </a:r>
            <a:r>
              <a:rPr lang="es-MX" sz="2400" dirty="0"/>
              <a:t>, </a:t>
            </a:r>
            <a:r>
              <a:rPr lang="es-MX" sz="2400" dirty="0" smtClean="0"/>
              <a:t>el pais.com</a:t>
            </a:r>
            <a:r>
              <a:rPr lang="es-MX" sz="2400" dirty="0"/>
              <a:t>, abc.es, </a:t>
            </a:r>
            <a:r>
              <a:rPr lang="es-MX" sz="2400" dirty="0" smtClean="0"/>
              <a:t>la varguardia.es</a:t>
            </a:r>
            <a:r>
              <a:rPr lang="es-MX" sz="2400" dirty="0"/>
              <a:t>, </a:t>
            </a:r>
            <a:r>
              <a:rPr lang="es-MX" sz="2400" dirty="0" smtClean="0"/>
              <a:t>la razon.es</a:t>
            </a:r>
            <a:r>
              <a:rPr lang="es-MX" sz="2400" dirty="0"/>
              <a:t>. Todos ellos acaparan un gran número de visitantes, ya </a:t>
            </a:r>
            <a:r>
              <a:rPr lang="es-MX" sz="2400" dirty="0" smtClean="0"/>
              <a:t> que </a:t>
            </a:r>
            <a:r>
              <a:rPr lang="es-MX" sz="2400" dirty="0"/>
              <a:t>aúnan tradición, credibilidad y funcionalidad. </a:t>
            </a:r>
            <a:endParaRPr lang="es-MX" sz="2400" dirty="0" smtClean="0"/>
          </a:p>
          <a:p>
            <a:pPr algn="just"/>
            <a:r>
              <a:rPr lang="es-MX" sz="2400" dirty="0" smtClean="0"/>
              <a:t>La </a:t>
            </a:r>
            <a:r>
              <a:rPr lang="es-MX" sz="2400" dirty="0"/>
              <a:t>respuesta de las instituciones y empresas a todos estos </a:t>
            </a:r>
            <a:r>
              <a:rPr lang="es-MX" sz="2400" dirty="0" smtClean="0"/>
              <a:t> cambios </a:t>
            </a:r>
            <a:r>
              <a:rPr lang="es-MX" sz="2400" dirty="0"/>
              <a:t>que ha provocado Internet ha sido modificar su comunicación </a:t>
            </a:r>
            <a:r>
              <a:rPr lang="es-MX" sz="2400" dirty="0" smtClean="0"/>
              <a:t>corporativa. Han </a:t>
            </a:r>
            <a:r>
              <a:rPr lang="es-MX" sz="2400" dirty="0"/>
              <a:t>entrado a formar parte </a:t>
            </a:r>
            <a:r>
              <a:rPr lang="es-MX" sz="2400" dirty="0" smtClean="0"/>
              <a:t> de </a:t>
            </a:r>
            <a:r>
              <a:rPr lang="es-MX" sz="2400" dirty="0"/>
              <a:t>la era 2.0 y aúnan sus tácticas de comunicación offline y online en una estrategia </a:t>
            </a:r>
            <a:r>
              <a:rPr lang="es-MX" sz="2400" dirty="0" smtClean="0"/>
              <a:t> </a:t>
            </a:r>
            <a:r>
              <a:rPr lang="es-MX" sz="2400" dirty="0"/>
              <a:t>que usa </a:t>
            </a:r>
            <a:r>
              <a:rPr lang="es-MX" sz="2400" dirty="0" smtClean="0"/>
              <a:t> herramientas </a:t>
            </a:r>
            <a:r>
              <a:rPr lang="es-MX" sz="2400" dirty="0"/>
              <a:t>tradicionales y herramientas de marketing digital</a:t>
            </a:r>
            <a:endParaRPr lang="es-CL" sz="2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4797287" y="444612"/>
            <a:ext cx="3981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CONSECUENCIAS</a:t>
            </a:r>
            <a:r>
              <a:rPr lang="es-CL" dirty="0" smtClean="0"/>
              <a:t>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0290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9783" y="980661"/>
            <a:ext cx="10820400" cy="4694685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                                           </a:t>
            </a:r>
            <a:r>
              <a:rPr lang="es-MX" b="1" dirty="0" smtClean="0">
                <a:solidFill>
                  <a:srgbClr val="FF0000"/>
                </a:solidFill>
              </a:rPr>
              <a:t>CARACTERÍSTICAS ACTUALES</a:t>
            </a:r>
          </a:p>
          <a:p>
            <a:pPr algn="just"/>
            <a:r>
              <a:rPr lang="es-MX" dirty="0" smtClean="0"/>
              <a:t>En </a:t>
            </a:r>
            <a:r>
              <a:rPr lang="es-MX" dirty="0"/>
              <a:t>este </a:t>
            </a:r>
            <a:r>
              <a:rPr lang="es-MX" dirty="0" smtClean="0"/>
              <a:t>momento, predomina </a:t>
            </a:r>
            <a:r>
              <a:rPr lang="es-MX" dirty="0"/>
              <a:t>la Prensa Explicativa que interpreta y valora hechos. El mensaje </a:t>
            </a:r>
            <a:r>
              <a:rPr lang="es-MX" dirty="0" smtClean="0"/>
              <a:t>informativo </a:t>
            </a:r>
            <a:r>
              <a:rPr lang="es-MX" dirty="0"/>
              <a:t>se altera de maneras muy diferentes: la presencia de una serie de </a:t>
            </a:r>
            <a:r>
              <a:rPr lang="es-MX" b="1" dirty="0">
                <a:solidFill>
                  <a:srgbClr val="FF0000"/>
                </a:solidFill>
              </a:rPr>
              <a:t>mecanismos extralingüísticos </a:t>
            </a:r>
            <a:r>
              <a:rPr lang="es-MX" u="sng" dirty="0" smtClean="0"/>
              <a:t>disminuye </a:t>
            </a:r>
            <a:r>
              <a:rPr lang="es-MX" u="sng" dirty="0"/>
              <a:t>la objetividad</a:t>
            </a:r>
            <a:r>
              <a:rPr lang="es-MX" dirty="0"/>
              <a:t>, como la elección de contenidos, la posición del texto dentro del periódico, la extensión, </a:t>
            </a:r>
            <a:r>
              <a:rPr lang="es-MX" dirty="0" smtClean="0"/>
              <a:t>los </a:t>
            </a:r>
            <a:r>
              <a:rPr lang="es-MX" dirty="0"/>
              <a:t>elementos gráficos, los colores, la tipografía, etc</a:t>
            </a:r>
            <a:r>
              <a:rPr lang="es-MX" dirty="0" smtClean="0"/>
              <a:t>.</a:t>
            </a:r>
          </a:p>
          <a:p>
            <a:pPr algn="just"/>
            <a:r>
              <a:rPr lang="es-MX" dirty="0" smtClean="0"/>
              <a:t> </a:t>
            </a:r>
            <a:r>
              <a:rPr lang="es-MX" dirty="0"/>
              <a:t>Asimismo, </a:t>
            </a:r>
            <a:r>
              <a:rPr lang="es-MX" b="1" dirty="0">
                <a:solidFill>
                  <a:srgbClr val="FF0000"/>
                </a:solidFill>
              </a:rPr>
              <a:t>los mecanismos lingüísticos </a:t>
            </a:r>
            <a:r>
              <a:rPr lang="es-MX" dirty="0"/>
              <a:t>pueden restar </a:t>
            </a:r>
            <a:r>
              <a:rPr lang="es-MX" dirty="0" smtClean="0"/>
              <a:t>claridad </a:t>
            </a:r>
            <a:r>
              <a:rPr lang="es-MX" dirty="0"/>
              <a:t>y objetividad: por ejemplo, repeticiones, eufemismos, barbarismos, por un lado, o el uso de adjetivos </a:t>
            </a:r>
            <a:r>
              <a:rPr lang="es-MX" dirty="0" smtClean="0"/>
              <a:t>valorativos</a:t>
            </a:r>
            <a:r>
              <a:rPr lang="es-MX" dirty="0"/>
              <a:t>, </a:t>
            </a:r>
            <a:r>
              <a:rPr lang="es-MX" dirty="0" smtClean="0"/>
              <a:t>, hipérboles</a:t>
            </a:r>
            <a:r>
              <a:rPr lang="es-MX" dirty="0"/>
              <a:t>, </a:t>
            </a:r>
            <a:r>
              <a:rPr lang="es-MX" dirty="0" smtClean="0"/>
              <a:t>frases comunes </a:t>
            </a:r>
            <a:r>
              <a:rPr lang="es-MX" dirty="0" smtClean="0"/>
              <a:t>, </a:t>
            </a:r>
            <a:r>
              <a:rPr lang="es-MX" dirty="0"/>
              <a:t>por otro, son mecanismos que presentan la </a:t>
            </a:r>
            <a:r>
              <a:rPr lang="es-MX" dirty="0" smtClean="0"/>
              <a:t>información “mediatizada”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0850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792" y="1372925"/>
            <a:ext cx="10820400" cy="4024125"/>
          </a:xfrm>
        </p:spPr>
        <p:txBody>
          <a:bodyPr>
            <a:normAutofit/>
          </a:bodyPr>
          <a:lstStyle/>
          <a:p>
            <a:r>
              <a:rPr lang="es-MX" dirty="0"/>
              <a:t>La tradición anglosajona diferenciaba dos tipos de géneros periodísticos: los relatos de interés colectivo</a:t>
            </a:r>
            <a:r>
              <a:rPr lang="es-MX" b="1" dirty="0">
                <a:solidFill>
                  <a:srgbClr val="FF0000"/>
                </a:solidFill>
              </a:rPr>
              <a:t>, </a:t>
            </a:r>
            <a:r>
              <a:rPr lang="es-MX" b="1" dirty="0" err="1" smtClean="0">
                <a:solidFill>
                  <a:srgbClr val="FF0000"/>
                </a:solidFill>
              </a:rPr>
              <a:t>stories</a:t>
            </a:r>
            <a:r>
              <a:rPr lang="es-MX" dirty="0"/>
              <a:t>, y los textos expositivo-argumentativos sobre un evento</a:t>
            </a:r>
            <a:r>
              <a:rPr lang="es-MX" b="1" dirty="0">
                <a:solidFill>
                  <a:srgbClr val="FF0000"/>
                </a:solidFill>
              </a:rPr>
              <a:t>, </a:t>
            </a:r>
            <a:r>
              <a:rPr lang="es-MX" b="1" dirty="0" err="1">
                <a:solidFill>
                  <a:srgbClr val="FF0000"/>
                </a:solidFill>
              </a:rPr>
              <a:t>comments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Podríamos considerar que dentro del </a:t>
            </a:r>
            <a:r>
              <a:rPr lang="es-MX" dirty="0" smtClean="0"/>
              <a:t>(</a:t>
            </a:r>
            <a:r>
              <a:rPr lang="es-MX" dirty="0"/>
              <a:t>macro) género de los medios de comunicación tenemos el género periodístico que podríamos dividir en </a:t>
            </a:r>
            <a:r>
              <a:rPr lang="es-MX" dirty="0" smtClean="0"/>
              <a:t>i</a:t>
            </a:r>
            <a:r>
              <a:rPr lang="es-MX" b="1" dirty="0" smtClean="0">
                <a:solidFill>
                  <a:srgbClr val="FF0000"/>
                </a:solidFill>
              </a:rPr>
              <a:t>nformativos</a:t>
            </a:r>
            <a:r>
              <a:rPr lang="es-MX" dirty="0" smtClean="0"/>
              <a:t> </a:t>
            </a:r>
            <a:r>
              <a:rPr lang="es-MX" dirty="0"/>
              <a:t>(noticia), </a:t>
            </a:r>
            <a:r>
              <a:rPr lang="es-MX" b="1" dirty="0" smtClean="0">
                <a:solidFill>
                  <a:srgbClr val="FF0000"/>
                </a:solidFill>
              </a:rPr>
              <a:t>interpretativos </a:t>
            </a:r>
            <a:r>
              <a:rPr lang="es-MX" dirty="0"/>
              <a:t>(reportaje, crónica, entrevista) y de </a:t>
            </a:r>
            <a:r>
              <a:rPr lang="es-MX" b="1" dirty="0">
                <a:solidFill>
                  <a:srgbClr val="FF0000"/>
                </a:solidFill>
              </a:rPr>
              <a:t>opinión </a:t>
            </a:r>
            <a:r>
              <a:rPr lang="es-MX" dirty="0"/>
              <a:t>(editorial, artículo, crítica</a:t>
            </a:r>
            <a:r>
              <a:rPr lang="es-MX" dirty="0" smtClean="0"/>
              <a:t>)</a:t>
            </a:r>
            <a:endParaRPr lang="es-MX" dirty="0"/>
          </a:p>
          <a:p>
            <a:r>
              <a:rPr lang="es-MX" dirty="0"/>
              <a:t>. </a:t>
            </a:r>
          </a:p>
          <a:p>
            <a:r>
              <a:rPr lang="es-MX" dirty="0"/>
              <a:t>Nosotros, </a:t>
            </a:r>
            <a:r>
              <a:rPr lang="es-MX" dirty="0" smtClean="0"/>
              <a:t>nos </a:t>
            </a:r>
            <a:r>
              <a:rPr lang="es-MX" dirty="0"/>
              <a:t>vamos a centrar en la </a:t>
            </a:r>
            <a:r>
              <a:rPr lang="es-MX" dirty="0" smtClean="0"/>
              <a:t>noticia, </a:t>
            </a:r>
            <a:r>
              <a:rPr lang="es-MX" dirty="0"/>
              <a:t>muy </a:t>
            </a:r>
            <a:r>
              <a:rPr lang="es-MX" dirty="0" smtClean="0"/>
              <a:t>representativa </a:t>
            </a:r>
            <a:r>
              <a:rPr lang="es-MX" dirty="0"/>
              <a:t>del </a:t>
            </a:r>
            <a:r>
              <a:rPr lang="es-MX" dirty="0" smtClean="0"/>
              <a:t>género informativa  </a:t>
            </a:r>
            <a:r>
              <a:rPr lang="es-MX" dirty="0"/>
              <a:t>y de gran </a:t>
            </a:r>
            <a:r>
              <a:rPr lang="es-MX" dirty="0" smtClean="0"/>
              <a:t>interés </a:t>
            </a:r>
            <a:r>
              <a:rPr lang="es-MX" dirty="0"/>
              <a:t>para nuestros estudiantes.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561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9782" y="728870"/>
            <a:ext cx="10989366" cy="5579165"/>
          </a:xfrm>
        </p:spPr>
        <p:txBody>
          <a:bodyPr>
            <a:normAutofit/>
          </a:bodyPr>
          <a:lstStyle/>
          <a:p>
            <a:r>
              <a:rPr lang="es-MX" dirty="0" smtClean="0"/>
              <a:t>                                                     </a:t>
            </a:r>
            <a:r>
              <a:rPr lang="es-MX" b="1" dirty="0" smtClean="0">
                <a:solidFill>
                  <a:srgbClr val="FF0000"/>
                </a:solidFill>
              </a:rPr>
              <a:t>LA    NOTICIA</a:t>
            </a:r>
          </a:p>
          <a:p>
            <a:r>
              <a:rPr lang="es-MX" dirty="0" smtClean="0"/>
              <a:t>Se </a:t>
            </a:r>
            <a:r>
              <a:rPr lang="es-MX" dirty="0"/>
              <a:t>compone de diferentes partes: antetítulo, título, subtítulo, entrada y cuerpo. </a:t>
            </a:r>
            <a:endParaRPr lang="es-MX" dirty="0" smtClean="0"/>
          </a:p>
          <a:p>
            <a:r>
              <a:rPr lang="es-MX" b="1" dirty="0" smtClean="0"/>
              <a:t>Los </a:t>
            </a:r>
            <a:r>
              <a:rPr lang="es-MX" b="1" dirty="0"/>
              <a:t>tres primeros </a:t>
            </a:r>
            <a:r>
              <a:rPr lang="es-MX" b="1" dirty="0" smtClean="0"/>
              <a:t> </a:t>
            </a:r>
            <a:r>
              <a:rPr lang="es-MX" dirty="0" smtClean="0"/>
              <a:t>contienen </a:t>
            </a:r>
            <a:r>
              <a:rPr lang="es-MX" dirty="0"/>
              <a:t>la </a:t>
            </a:r>
            <a:r>
              <a:rPr lang="es-MX" dirty="0" smtClean="0"/>
              <a:t>información </a:t>
            </a:r>
            <a:r>
              <a:rPr lang="es-MX" dirty="0"/>
              <a:t>esencial, que funciona como resumen del texto y expresa una </a:t>
            </a:r>
            <a:r>
              <a:rPr lang="es-MX" dirty="0" err="1"/>
              <a:t>macroproposición</a:t>
            </a:r>
            <a:r>
              <a:rPr lang="es-MX" dirty="0"/>
              <a:t> (Van </a:t>
            </a:r>
            <a:r>
              <a:rPr lang="es-MX" dirty="0" smtClean="0"/>
              <a:t> </a:t>
            </a:r>
            <a:r>
              <a:rPr lang="es-MX" dirty="0" err="1" smtClean="0"/>
              <a:t>Dijk</a:t>
            </a:r>
            <a:r>
              <a:rPr lang="es-MX" dirty="0"/>
              <a:t>, 1980: 61). El titular (título, antetítulo y subtítulo) es el primer contacto que </a:t>
            </a:r>
            <a:r>
              <a:rPr lang="es-MX" dirty="0" smtClean="0"/>
              <a:t>establece </a:t>
            </a:r>
            <a:r>
              <a:rPr lang="es-MX" dirty="0"/>
              <a:t>el receptor con la </a:t>
            </a:r>
            <a:r>
              <a:rPr lang="es-MX" dirty="0" smtClean="0"/>
              <a:t>noticia. </a:t>
            </a:r>
          </a:p>
          <a:p>
            <a:endParaRPr lang="es-MX" dirty="0"/>
          </a:p>
          <a:p>
            <a:r>
              <a:rPr lang="es-MX" b="1" dirty="0" smtClean="0"/>
              <a:t>La </a:t>
            </a:r>
            <a:r>
              <a:rPr lang="es-MX" b="1" dirty="0"/>
              <a:t>entrada </a:t>
            </a:r>
            <a:r>
              <a:rPr lang="es-MX" dirty="0"/>
              <a:t>retoma el titular informativo y completa la información sin perder de vista el interés del receptor </a:t>
            </a:r>
            <a:r>
              <a:rPr lang="es-MX" dirty="0" smtClean="0"/>
              <a:t> por </a:t>
            </a:r>
            <a:r>
              <a:rPr lang="es-MX" dirty="0"/>
              <a:t>seguir leyendo. 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Por </a:t>
            </a:r>
            <a:r>
              <a:rPr lang="es-MX" dirty="0"/>
              <a:t>último, tenemos </a:t>
            </a:r>
            <a:r>
              <a:rPr lang="es-MX" b="1" dirty="0"/>
              <a:t>el cuerpo </a:t>
            </a:r>
            <a:r>
              <a:rPr lang="es-MX" dirty="0"/>
              <a:t>en el que se desarrolla la noticia, siguiendo el orden de mayor </a:t>
            </a:r>
            <a:r>
              <a:rPr lang="es-MX" dirty="0" smtClean="0"/>
              <a:t> a </a:t>
            </a:r>
            <a:r>
              <a:rPr lang="es-MX" dirty="0"/>
              <a:t>menor relevancia, lo cual diferencia el relato periodístico de otros como el literario o el científico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67561970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159</TotalTime>
  <Words>649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Estela de condensación</vt:lpstr>
      <vt:lpstr>EL  LENGUAJE DISCURSIVO DE LA NOTICIA</vt:lpstr>
      <vt:lpstr>ADAPTACIÓN 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 Pizarro</dc:creator>
  <cp:lastModifiedBy>Ivan Pizarro</cp:lastModifiedBy>
  <cp:revision>11</cp:revision>
  <dcterms:created xsi:type="dcterms:W3CDTF">2024-10-14T02:38:38Z</dcterms:created>
  <dcterms:modified xsi:type="dcterms:W3CDTF">2024-10-14T22:30:52Z</dcterms:modified>
</cp:coreProperties>
</file>