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3" r:id="rId15"/>
    <p:sldId id="281" r:id="rId16"/>
    <p:sldId id="282" r:id="rId17"/>
    <p:sldId id="283" r:id="rId18"/>
    <p:sldId id="284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7FBAF-E955-4762-A52C-B0B94AA8A7F2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2C1BA-26DE-44B1-A020-3BC5D4CA241A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21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DA7A3-1F91-4FC2-8E2D-94EA719A9E9F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F1130-ED49-48DA-9DA7-65EEBF8FADCF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5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4254A-0174-4436-8347-18FB28BDDE4A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99DEC-42FD-44D1-9C8B-664CAEC1E818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72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B4487-004F-431E-940D-826E83524CB8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E6EF2-879C-4109-9D94-1E689E8C1560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91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DCFC1-26F8-42C9-AD25-F02A85C7415D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D4379-6E63-415F-89DB-F4FD8B1AB596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8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78FDA-02D3-43BF-8A9A-821B044FE0FE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36ACA-4491-44F7-B746-F0228849A09E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55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3BAC2F-75DB-4DB2-AD71-75483CDB4E92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7C30B-7B15-46E6-BEDF-8563B037C5B4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67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A4111-2365-422D-B6E3-5ACB7DF7E66C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8641C-E49A-4917-8461-EF8E064C3AB3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86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8523C-DC6B-4066-AE44-D8A8C17ACCE8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0EF8B-AFE9-4277-8E90-E07CDF91D2A6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51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DD1BD-557A-4886-89A4-E7DEE11A5CE7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BDDF-469C-4F5B-A7D4-E28460662A13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80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DD1BD-557A-4886-89A4-E7DEE11A5CE7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BDDF-469C-4F5B-A7D4-E28460662A13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00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DD1BD-557A-4886-89A4-E7DEE11A5CE7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BDDF-469C-4F5B-A7D4-E28460662A13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9615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DD1BD-557A-4886-89A4-E7DEE11A5CE7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BDDF-469C-4F5B-A7D4-E28460662A13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63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DD1BD-557A-4886-89A4-E7DEE11A5CE7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BDDF-469C-4F5B-A7D4-E28460662A13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02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DD1BD-557A-4886-89A4-E7DEE11A5CE7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DBDDF-469C-4F5B-A7D4-E28460662A13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7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9D004-E794-44A6-909B-FAF505DB1DE8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5A45-5410-4A4E-AC61-DF21769BF798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39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2C7EB-EBBC-4042-9EB2-F64E234ED100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564F7-181C-4681-8413-74BE20F8C2DF}" type="slidenum">
              <a:rPr lang="es-AR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0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BDD1BD-557A-4886-89A4-E7DEE11A5CE7}" type="datetimeFigureOut">
              <a:rPr lang="es-AR" smtClean="0">
                <a:solidFill>
                  <a:prstClr val="white">
                    <a:tint val="75000"/>
                    <a:alpha val="60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15/10/2024</a:t>
            </a:fld>
            <a:endParaRPr lang="es-AR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AR">
              <a:solidFill>
                <a:prstClr val="white">
                  <a:tint val="75000"/>
                  <a:alpha val="60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7DBDDF-469C-4F5B-A7D4-E28460662A13}" type="slidenum">
              <a:rPr lang="es-AR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AR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13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604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Lead de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cita</a:t>
            </a: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directa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6387" name="Picture 2" descr="C:\Documents and Settings\usuario\Mis documentos\Mis imágenes\Lead de cita direc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1500187"/>
            <a:ext cx="10336695" cy="434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2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Lead de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cita</a:t>
            </a: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indirecta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8435" name="Picture 3" descr="C:\Documents and Settings\usuario\Mis documentos\Mis imágenes\Lead de cita indirec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4" y="1643064"/>
            <a:ext cx="8850176" cy="402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Lead de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cita</a:t>
            </a: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indirecta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9459" name="Picture 3" descr="C:\Documents and Settings\usuario\Mis documentos\Mis imágenes\Lead de cita indirect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1565827"/>
            <a:ext cx="8632343" cy="414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9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Lead de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enumeración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23555" name="Picture 2" descr="C:\Documents and Settings\usuario\Mis documentos\Mis imágenes\Lead de enumer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5" y="1500187"/>
            <a:ext cx="10774017" cy="448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Lead de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impacto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31747" name="Picture 2" descr="C:\Documents and Settings\usuario\Mis documentos\Mis imágenes\Lead de impact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6" y="1142999"/>
            <a:ext cx="8698604" cy="48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Lead de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impacto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32771" name="Picture 2" descr="C:\Documents and Settings\usuario\Mis documentos\Mis imágenes\Lead de impact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3" y="1179442"/>
            <a:ext cx="7749831" cy="417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2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Lead de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retrato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33795" name="Picture 2" descr="C:\Documents and Settings\usuario\Mis documentos\Mis imágenes\Lead de retr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" y="959783"/>
            <a:ext cx="9662588" cy="503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Lead de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contraste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34819" name="Picture 2" descr="C:\Documents and Settings\usuario\Mis documentos\Mis imágenes\Lead de contra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59" y="785813"/>
            <a:ext cx="9164170" cy="527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3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060632" y="-156748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Lead</a:t>
            </a:r>
          </a:p>
          <a:p>
            <a:pPr defTabSz="914400">
              <a:spcBef>
                <a:spcPct val="0"/>
              </a:spcBef>
              <a:defRPr/>
            </a:pP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creativo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36867" name="Picture 2" descr="C:\Documents and Settings\usuario\Mis documentos\Mis imágenes\Lead creat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4" y="1187312"/>
            <a:ext cx="10774019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8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38375" y="2071688"/>
            <a:ext cx="7786688" cy="5715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lead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poderoso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gancho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información</a:t>
            </a:r>
            <a:endParaRPr lang="es-AR" sz="4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7" descr="juang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8" y="4714876"/>
            <a:ext cx="7286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7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El lead o lid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2024063" y="1214438"/>
            <a:ext cx="4500562" cy="457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914400">
              <a:defRPr/>
            </a:pPr>
            <a:r>
              <a:rPr lang="es-CO" sz="2800" dirty="0">
                <a:solidFill>
                  <a:prstClr val="white"/>
                </a:solidFill>
              </a:rPr>
              <a:t>“Es el gancho de la información, </a:t>
            </a:r>
            <a:r>
              <a:rPr lang="es-CO" sz="2800" b="1" dirty="0">
                <a:solidFill>
                  <a:prstClr val="white"/>
                </a:solidFill>
              </a:rPr>
              <a:t>la instantánea más significativa </a:t>
            </a:r>
            <a:r>
              <a:rPr lang="es-CO" sz="2800" dirty="0">
                <a:solidFill>
                  <a:prstClr val="white"/>
                </a:solidFill>
              </a:rPr>
              <a:t>y percutiente de la misma”.</a:t>
            </a:r>
          </a:p>
          <a:p>
            <a:pPr defTabSz="914400">
              <a:defRPr/>
            </a:pPr>
            <a:endParaRPr lang="es-CO" sz="2800" dirty="0">
              <a:solidFill>
                <a:prstClr val="white"/>
              </a:solidFill>
            </a:endParaRPr>
          </a:p>
          <a:p>
            <a:pPr defTabSz="914400">
              <a:defRPr/>
            </a:pPr>
            <a:r>
              <a:rPr lang="es-CO" sz="2800" dirty="0">
                <a:solidFill>
                  <a:prstClr val="white"/>
                </a:solidFill>
              </a:rPr>
              <a:t>“Por esa razón, no puede tener más allá de unas pocas frases, incluso puede que sólo una, y encabeza siempre la historia”.</a:t>
            </a:r>
          </a:p>
          <a:p>
            <a:pPr defTabSz="914400">
              <a:defRPr/>
            </a:pPr>
            <a:r>
              <a:rPr lang="es-CO" sz="2800" dirty="0">
                <a:solidFill>
                  <a:prstClr val="white"/>
                </a:solidFill>
              </a:rPr>
              <a:t> </a:t>
            </a:r>
          </a:p>
          <a:p>
            <a:pPr defTabSz="914400">
              <a:defRPr/>
            </a:pPr>
            <a:r>
              <a:rPr lang="es-CO" sz="2600" i="1" dirty="0">
                <a:solidFill>
                  <a:prstClr val="white"/>
                </a:solidFill>
              </a:rPr>
              <a:t>Miguel Ángel </a:t>
            </a:r>
            <a:r>
              <a:rPr lang="es-CO" sz="2600" i="1" dirty="0" err="1">
                <a:solidFill>
                  <a:prstClr val="white"/>
                </a:solidFill>
              </a:rPr>
              <a:t>Bastenier</a:t>
            </a:r>
            <a:endParaRPr lang="es-CO" sz="2600" i="1" dirty="0">
              <a:solidFill>
                <a:prstClr val="white"/>
              </a:solidFill>
            </a:endParaRPr>
          </a:p>
          <a:p>
            <a:pPr marL="342900" indent="-342900" defTabSz="914400">
              <a:buFont typeface="Arial" pitchFamily="34" charset="0"/>
              <a:buChar char="•"/>
              <a:defRPr/>
            </a:pPr>
            <a:endParaRPr lang="es-AR" sz="2000" dirty="0">
              <a:solidFill>
                <a:prstClr val="white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8196" name="Picture 2" descr="http://ecx.images-amazon.com/images/I/41DRJDSF9XL._SL500_AA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50006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8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2024064" y="1428750"/>
            <a:ext cx="4929187" cy="257175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r>
              <a:rPr lang="es-CO" sz="2600" dirty="0">
                <a:solidFill>
                  <a:prstClr val="white"/>
                </a:solidFill>
              </a:rPr>
              <a:t>“Es el encabezamiento de la noticia y </a:t>
            </a:r>
            <a:r>
              <a:rPr lang="es-CO" sz="2600" b="1" dirty="0">
                <a:solidFill>
                  <a:prstClr val="white"/>
                </a:solidFill>
              </a:rPr>
              <a:t>su parte fundamental</a:t>
            </a:r>
            <a:r>
              <a:rPr lang="es-CO" sz="2600" dirty="0">
                <a:solidFill>
                  <a:prstClr val="white"/>
                </a:solidFill>
              </a:rPr>
              <a:t>. En él deben hallarse </a:t>
            </a:r>
            <a:r>
              <a:rPr lang="es-CO" sz="2600" b="1" dirty="0">
                <a:solidFill>
                  <a:prstClr val="white"/>
                </a:solidFill>
              </a:rPr>
              <a:t>los datos más importantes</a:t>
            </a:r>
            <a:r>
              <a:rPr lang="es-CO" sz="2600" dirty="0">
                <a:solidFill>
                  <a:prstClr val="white"/>
                </a:solidFill>
              </a:rPr>
              <a:t> que la configuran”.</a:t>
            </a:r>
          </a:p>
          <a:p>
            <a:pPr defTabSz="914400">
              <a:defRPr/>
            </a:pPr>
            <a:endParaRPr lang="es-CO" sz="2600" dirty="0">
              <a:solidFill>
                <a:prstClr val="white"/>
              </a:solidFill>
            </a:endParaRPr>
          </a:p>
          <a:p>
            <a:pPr defTabSz="914400">
              <a:defRPr/>
            </a:pPr>
            <a:r>
              <a:rPr lang="es-CO" sz="2600" dirty="0">
                <a:solidFill>
                  <a:prstClr val="white"/>
                </a:solidFill>
              </a:rPr>
              <a:t>“El lid significa para el periodista la puerta por la que el lector pasará o no al interior de la noticia”.</a:t>
            </a:r>
          </a:p>
          <a:p>
            <a:pPr defTabSz="914400">
              <a:defRPr/>
            </a:pPr>
            <a:endParaRPr lang="es-ES" sz="2600" dirty="0">
              <a:solidFill>
                <a:prstClr val="white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defTabSz="914400">
              <a:defRPr/>
            </a:pPr>
            <a:r>
              <a:rPr lang="es-CO" sz="2400" i="1" dirty="0">
                <a:solidFill>
                  <a:prstClr val="white"/>
                </a:solidFill>
              </a:rPr>
              <a:t>Mar de </a:t>
            </a:r>
            <a:r>
              <a:rPr lang="es-CO" sz="2400" i="1" dirty="0" err="1">
                <a:solidFill>
                  <a:prstClr val="white"/>
                </a:solidFill>
              </a:rPr>
              <a:t>Fontcuberta</a:t>
            </a:r>
            <a:endParaRPr lang="es-CO" sz="2400" i="1" dirty="0">
              <a:solidFill>
                <a:prstClr val="white"/>
              </a:solidFill>
            </a:endParaRPr>
          </a:p>
          <a:p>
            <a:pPr defTabSz="914400">
              <a:defRPr/>
            </a:pPr>
            <a:endParaRPr lang="es-AR" sz="2600" dirty="0">
              <a:solidFill>
                <a:prstClr val="white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El lead o lid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9220" name="Picture 2" descr="http://pictures.todocoleccion.net/tc/2011/05/07/26611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285750"/>
            <a:ext cx="2643187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2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Todo</a:t>
            </a: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lead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necesita</a:t>
            </a: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: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952876" y="1214438"/>
            <a:ext cx="6143625" cy="257175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r>
              <a:rPr lang="es-CO" sz="2800" dirty="0">
                <a:solidFill>
                  <a:prstClr val="white"/>
                </a:solidFill>
              </a:rPr>
              <a:t>1. Captar la esencia del acontecimiento.</a:t>
            </a:r>
          </a:p>
          <a:p>
            <a:pPr defTabSz="914400">
              <a:defRPr/>
            </a:pPr>
            <a:r>
              <a:rPr lang="es-CO" sz="2800" dirty="0">
                <a:solidFill>
                  <a:prstClr val="white"/>
                </a:solidFill>
              </a:rPr>
              <a:t> </a:t>
            </a:r>
          </a:p>
          <a:p>
            <a:pPr defTabSz="914400">
              <a:defRPr/>
            </a:pPr>
            <a:r>
              <a:rPr lang="es-CO" sz="2800" dirty="0">
                <a:solidFill>
                  <a:prstClr val="white"/>
                </a:solidFill>
              </a:rPr>
              <a:t>2. Hacer que el lector se adentre en el escrito.</a:t>
            </a:r>
          </a:p>
          <a:p>
            <a:pPr defTabSz="914400">
              <a:defRPr/>
            </a:pPr>
            <a:r>
              <a:rPr lang="es-CO" sz="2800" dirty="0">
                <a:solidFill>
                  <a:prstClr val="white"/>
                </a:solidFill>
              </a:rPr>
              <a:t> </a:t>
            </a:r>
          </a:p>
          <a:p>
            <a:pPr defTabSz="914400">
              <a:defRPr/>
            </a:pPr>
            <a:r>
              <a:rPr lang="es-CO" sz="2800" dirty="0">
                <a:solidFill>
                  <a:prstClr val="white"/>
                </a:solidFill>
              </a:rPr>
              <a:t>“La primera norma necesita el uso de la </a:t>
            </a:r>
            <a:r>
              <a:rPr lang="es-CO" sz="2800" b="1" dirty="0">
                <a:solidFill>
                  <a:prstClr val="white"/>
                </a:solidFill>
              </a:rPr>
              <a:t>inteligencia</a:t>
            </a:r>
            <a:r>
              <a:rPr lang="es-CO" sz="2800" dirty="0">
                <a:solidFill>
                  <a:prstClr val="white"/>
                </a:solidFill>
              </a:rPr>
              <a:t>. La segunda se basa en el </a:t>
            </a:r>
            <a:r>
              <a:rPr lang="es-CO" sz="2800" b="1" dirty="0">
                <a:solidFill>
                  <a:prstClr val="white"/>
                </a:solidFill>
              </a:rPr>
              <a:t>arte</a:t>
            </a:r>
            <a:r>
              <a:rPr lang="es-CO" sz="2800" dirty="0">
                <a:solidFill>
                  <a:prstClr val="white"/>
                </a:solidFill>
              </a:rPr>
              <a:t> o la artesanía </a:t>
            </a:r>
            <a:r>
              <a:rPr lang="es-CO" sz="2800" b="1" dirty="0">
                <a:solidFill>
                  <a:prstClr val="white"/>
                </a:solidFill>
              </a:rPr>
              <a:t>del periodista</a:t>
            </a:r>
            <a:r>
              <a:rPr lang="es-CO" sz="2800" dirty="0">
                <a:solidFill>
                  <a:prstClr val="white"/>
                </a:solidFill>
              </a:rPr>
              <a:t>”.</a:t>
            </a:r>
          </a:p>
          <a:p>
            <a:pPr defTabSz="914400">
              <a:defRPr/>
            </a:pPr>
            <a:endParaRPr lang="es-ES" sz="2600" dirty="0">
              <a:solidFill>
                <a:prstClr val="white">
                  <a:lumMod val="50000"/>
                  <a:lumOff val="50000"/>
                </a:prstClr>
              </a:solidFill>
              <a:cs typeface="Arial" pitchFamily="34" charset="0"/>
            </a:endParaRPr>
          </a:p>
          <a:p>
            <a:pPr defTabSz="914400">
              <a:defRPr/>
            </a:pPr>
            <a:r>
              <a:rPr lang="es-CO" sz="2800" i="1" dirty="0">
                <a:solidFill>
                  <a:prstClr val="white"/>
                </a:solidFill>
              </a:rPr>
              <a:t>Mar de </a:t>
            </a:r>
            <a:r>
              <a:rPr lang="es-CO" sz="2800" i="1" dirty="0" err="1">
                <a:solidFill>
                  <a:prstClr val="white"/>
                </a:solidFill>
              </a:rPr>
              <a:t>Fontcuberta</a:t>
            </a:r>
            <a:endParaRPr lang="es-CO" sz="2800" i="1" dirty="0">
              <a:solidFill>
                <a:prstClr val="white"/>
              </a:solidFill>
            </a:endParaRPr>
          </a:p>
          <a:p>
            <a:pPr defTabSz="914400">
              <a:defRPr/>
            </a:pPr>
            <a:endParaRPr lang="es-AR" sz="2600" dirty="0">
              <a:solidFill>
                <a:prstClr val="white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El lead en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tres</a:t>
            </a: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frases</a:t>
            </a: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…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2452688" y="1214438"/>
            <a:ext cx="7429500" cy="257175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r>
              <a:rPr lang="es-CO" sz="2800" dirty="0">
                <a:solidFill>
                  <a:prstClr val="white"/>
                </a:solidFill>
              </a:rPr>
              <a:t>Ubica de manera </a:t>
            </a:r>
            <a:r>
              <a:rPr lang="es-CO" sz="2800" b="1" dirty="0">
                <a:solidFill>
                  <a:prstClr val="white"/>
                </a:solidFill>
              </a:rPr>
              <a:t>clara y directa </a:t>
            </a:r>
            <a:r>
              <a:rPr lang="es-CO" sz="2800" dirty="0">
                <a:solidFill>
                  <a:prstClr val="white"/>
                </a:solidFill>
              </a:rPr>
              <a:t>el elemento principal del hecho noticiable. Así mismo es: claro y directo.</a:t>
            </a:r>
          </a:p>
          <a:p>
            <a:pPr defTabSz="914400">
              <a:defRPr/>
            </a:pPr>
            <a:r>
              <a:rPr lang="es-CO" sz="2800" dirty="0">
                <a:solidFill>
                  <a:prstClr val="white"/>
                </a:solidFill>
              </a:rPr>
              <a:t> </a:t>
            </a:r>
          </a:p>
          <a:p>
            <a:pPr defTabSz="914400">
              <a:defRPr/>
            </a:pPr>
            <a:r>
              <a:rPr lang="es-CO" sz="2800" b="1" dirty="0">
                <a:solidFill>
                  <a:prstClr val="white"/>
                </a:solidFill>
              </a:rPr>
              <a:t>Sintetiza la noticia </a:t>
            </a:r>
            <a:r>
              <a:rPr lang="es-CO" sz="2800" dirty="0">
                <a:solidFill>
                  <a:prstClr val="white"/>
                </a:solidFill>
              </a:rPr>
              <a:t>y contesta varias de las preguntas fundamentales de la información: las W – H.</a:t>
            </a:r>
          </a:p>
          <a:p>
            <a:pPr defTabSz="914400">
              <a:defRPr/>
            </a:pPr>
            <a:r>
              <a:rPr lang="es-CO" sz="2800" dirty="0">
                <a:solidFill>
                  <a:prstClr val="white"/>
                </a:solidFill>
              </a:rPr>
              <a:t/>
            </a:r>
            <a:br>
              <a:rPr lang="es-CO" sz="2800" dirty="0">
                <a:solidFill>
                  <a:prstClr val="white"/>
                </a:solidFill>
              </a:rPr>
            </a:br>
            <a:r>
              <a:rPr lang="es-CO" sz="2800" b="1" dirty="0">
                <a:solidFill>
                  <a:prstClr val="white"/>
                </a:solidFill>
              </a:rPr>
              <a:t>Todos los tipos de leads </a:t>
            </a:r>
            <a:r>
              <a:rPr lang="es-CO" sz="2800" dirty="0">
                <a:solidFill>
                  <a:prstClr val="white"/>
                </a:solidFill>
              </a:rPr>
              <a:t>responden las preguntas centrales de la noticia, de una u otra manera.</a:t>
            </a:r>
          </a:p>
          <a:p>
            <a:pPr defTabSz="914400">
              <a:defRPr/>
            </a:pPr>
            <a:endParaRPr lang="es-AR" sz="2600" dirty="0">
              <a:solidFill>
                <a:prstClr val="white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s-CO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cs typeface="Arial" pitchFamily="34" charset="0"/>
              </a:rPr>
              <a:t>Similitudes y diferencias con la entradilla</a:t>
            </a:r>
          </a:p>
          <a:p>
            <a:pPr defTabSz="914400">
              <a:spcBef>
                <a:spcPct val="0"/>
              </a:spcBef>
              <a:defRPr/>
            </a:pP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2291" name="Picture 2" descr="C:\Documents and Settings\usuario\Mis documentos\Mis imágenes\Lead y entrad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5" y="1214439"/>
            <a:ext cx="9210261" cy="506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5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Primera</a:t>
            </a: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gran</a:t>
            </a: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categoría</a:t>
            </a: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: lead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directo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3315" name="Picture 2" descr="C:\Documents and Settings\usuario\Mis documentos\Mis imágenes\Lead informativo, directo o de sum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1539876"/>
            <a:ext cx="721518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6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81188" y="214313"/>
            <a:ext cx="8786812" cy="57150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ct val="0"/>
              </a:spcBef>
              <a:defRPr/>
            </a:pPr>
            <a:r>
              <a:rPr lang="en-US" sz="3600" dirty="0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Lead de </a:t>
            </a:r>
            <a:r>
              <a:rPr lang="en-US" sz="3600" dirty="0" err="1">
                <a:solidFill>
                  <a:srgbClr val="EBEBEB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sumario</a:t>
            </a:r>
            <a:endParaRPr lang="es-AR" sz="3600" dirty="0">
              <a:solidFill>
                <a:srgbClr val="EBEBEB">
                  <a:lumMod val="75000"/>
                </a:srgb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pic>
        <p:nvPicPr>
          <p:cNvPr id="15363" name="Picture 2" descr="C:\Documents and Settings\usuario\Mis documentos\Mis imágenes\Lead de sum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1" y="1500189"/>
            <a:ext cx="10084904" cy="487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TC103457503[[fn=Cita]]</Template>
  <TotalTime>13</TotalTime>
  <Words>194</Words>
  <Application>Microsoft Office PowerPoint</Application>
  <PresentationFormat>Panorámica</PresentationFormat>
  <Paragraphs>39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Wingdings 2</vt:lpstr>
      <vt:lpstr>Wingdings 3</vt:lpstr>
      <vt:lpstr>Citable</vt:lpstr>
      <vt:lpstr>Ion</vt:lpstr>
      <vt:lpstr>Presentación de PowerPoint</vt:lpstr>
      <vt:lpstr>El lead, poderoso gancho para la información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Ivan Pizarro</cp:lastModifiedBy>
  <cp:revision>2</cp:revision>
  <dcterms:created xsi:type="dcterms:W3CDTF">2014-11-01T00:44:55Z</dcterms:created>
  <dcterms:modified xsi:type="dcterms:W3CDTF">2024-10-15T03:41:52Z</dcterms:modified>
</cp:coreProperties>
</file>