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2" r:id="rId2"/>
    <p:sldId id="284" r:id="rId3"/>
    <p:sldId id="257" r:id="rId4"/>
    <p:sldId id="289" r:id="rId5"/>
    <p:sldId id="258" r:id="rId6"/>
    <p:sldId id="259" r:id="rId7"/>
    <p:sldId id="290" r:id="rId8"/>
    <p:sldId id="285" r:id="rId9"/>
    <p:sldId id="286" r:id="rId10"/>
    <p:sldId id="287" r:id="rId11"/>
    <p:sldId id="291" r:id="rId12"/>
    <p:sldId id="260" r:id="rId13"/>
    <p:sldId id="262" r:id="rId14"/>
    <p:sldId id="264" r:id="rId15"/>
    <p:sldId id="278" r:id="rId16"/>
    <p:sldId id="279" r:id="rId17"/>
    <p:sldId id="280" r:id="rId18"/>
    <p:sldId id="28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11/4/2024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11/4/2024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11/4/2024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11/4/2024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11/4/2024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11/4/2024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11/4/2024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5096" y="804129"/>
            <a:ext cx="8610600" cy="1293028"/>
          </a:xfrm>
        </p:spPr>
        <p:txBody>
          <a:bodyPr/>
          <a:lstStyle/>
          <a:p>
            <a:pPr algn="ctr"/>
            <a:r>
              <a:rPr lang="es-CL" b="1" dirty="0" smtClean="0"/>
              <a:t>CATEGORÍAS DE LA NOTICIA SEGÚN VAN DIJK</a:t>
            </a:r>
            <a:endParaRPr lang="es-CL" b="1" dirty="0"/>
          </a:p>
        </p:txBody>
      </p:sp>
      <p:sp>
        <p:nvSpPr>
          <p:cNvPr id="3" name="Marcador de contenido 2"/>
          <p:cNvSpPr>
            <a:spLocks noGrp="1"/>
          </p:cNvSpPr>
          <p:nvPr>
            <p:ph idx="1"/>
          </p:nvPr>
        </p:nvSpPr>
        <p:spPr>
          <a:xfrm>
            <a:off x="4065104" y="5804451"/>
            <a:ext cx="3753678" cy="490331"/>
          </a:xfrm>
        </p:spPr>
        <p:txBody>
          <a:bodyPr/>
          <a:lstStyle/>
          <a:p>
            <a:r>
              <a:rPr lang="es-CL" b="1" dirty="0" smtClean="0"/>
              <a:t>IVÁN  PIZARRO   VEGA</a:t>
            </a:r>
            <a:endParaRPr lang="es-CL" b="1" dirty="0"/>
          </a:p>
        </p:txBody>
      </p:sp>
      <p:pic>
        <p:nvPicPr>
          <p:cNvPr id="4" name="Imagen 3" descr="Deconstruir la &lt;strong&gt;noticia&lt;/strong&gt;: el enfoque de partícula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221683"/>
            <a:ext cx="4858578" cy="2931342"/>
          </a:xfrm>
          <a:prstGeom prst="rect">
            <a:avLst/>
          </a:prstGeom>
        </p:spPr>
      </p:pic>
    </p:spTree>
    <p:extLst>
      <p:ext uri="{BB962C8B-B14F-4D97-AF65-F5344CB8AC3E}">
        <p14:creationId xmlns:p14="http://schemas.microsoft.com/office/powerpoint/2010/main" val="63896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2353" y="1360843"/>
            <a:ext cx="10820400" cy="4838251"/>
          </a:xfrm>
        </p:spPr>
        <p:txBody>
          <a:bodyPr>
            <a:normAutofit/>
          </a:bodyPr>
          <a:lstStyle/>
          <a:p>
            <a:pPr algn="just"/>
            <a:r>
              <a:rPr lang="es-CL" dirty="0"/>
              <a:t>Existe también una tercera variable, que es la denominada </a:t>
            </a:r>
            <a:r>
              <a:rPr lang="es-CL" dirty="0" smtClean="0"/>
              <a:t>cita </a:t>
            </a:r>
            <a:r>
              <a:rPr lang="es-CL" dirty="0"/>
              <a:t>mixta en la que se mezclan ambos estilos o bien cuando al utilizar el estilo indirecto nos vemos a obligados a utilizar comillas para encerrar una o dos palabras que por su valor textual no pueden ser reemplazadas o parafraseadas.</a:t>
            </a:r>
          </a:p>
          <a:p>
            <a:pPr algn="just"/>
            <a:r>
              <a:rPr lang="es-CL" dirty="0" smtClean="0"/>
              <a:t>Ejemplos:</a:t>
            </a:r>
          </a:p>
          <a:p>
            <a:pPr algn="just"/>
            <a:endParaRPr lang="es-CL" dirty="0"/>
          </a:p>
          <a:p>
            <a:pPr algn="just"/>
            <a:r>
              <a:rPr lang="es-CL" dirty="0" smtClean="0"/>
              <a:t>El </a:t>
            </a:r>
            <a:r>
              <a:rPr lang="es-CL" dirty="0"/>
              <a:t>ministro de Planificación Federal, Julio De </a:t>
            </a:r>
            <a:r>
              <a:rPr lang="es-CL" dirty="0" err="1"/>
              <a:t>Vido</a:t>
            </a:r>
            <a:r>
              <a:rPr lang="es-CL" dirty="0"/>
              <a:t>, consideró que la exploración petrolera en el país </a:t>
            </a:r>
            <a:r>
              <a:rPr lang="es-CL" b="1" dirty="0"/>
              <a:t>"no aumenta conforme a nuestras expectativas", </a:t>
            </a:r>
            <a:r>
              <a:rPr lang="es-CL" dirty="0"/>
              <a:t>y explicó que ordenará revisar 18 contratos.</a:t>
            </a:r>
          </a:p>
          <a:p>
            <a:pPr algn="just"/>
            <a:r>
              <a:rPr lang="es-CL" dirty="0" smtClean="0"/>
              <a:t>El </a:t>
            </a:r>
            <a:r>
              <a:rPr lang="es-CL" dirty="0"/>
              <a:t>canciller Reinaldo </a:t>
            </a:r>
            <a:r>
              <a:rPr lang="es-CL" dirty="0" err="1"/>
              <a:t>Gargano</a:t>
            </a:r>
            <a:r>
              <a:rPr lang="es-CL" dirty="0"/>
              <a:t> sorprendió a todos cuando dijo, al llegar de la primera reunión de la ronda de diálogo entre </a:t>
            </a:r>
            <a:r>
              <a:rPr lang="es-CL" dirty="0" err="1"/>
              <a:t>entre</a:t>
            </a:r>
            <a:r>
              <a:rPr lang="es-CL" dirty="0"/>
              <a:t> Uruguay </a:t>
            </a:r>
            <a:r>
              <a:rPr lang="es-CL" i="1" dirty="0"/>
              <a:t>y Argentina, que esperaba tener </a:t>
            </a:r>
            <a:r>
              <a:rPr lang="es-CL" b="1" dirty="0"/>
              <a:t>“algo concreto” </a:t>
            </a:r>
            <a:r>
              <a:rPr lang="es-CL" i="1" dirty="0"/>
              <a:t>para anunciar.</a:t>
            </a:r>
            <a:endParaRPr lang="es-CL" dirty="0"/>
          </a:p>
          <a:p>
            <a:pPr algn="just"/>
            <a:endParaRPr lang="es-CL" dirty="0"/>
          </a:p>
        </p:txBody>
      </p:sp>
      <p:sp>
        <p:nvSpPr>
          <p:cNvPr id="2" name="CuadroTexto 1"/>
          <p:cNvSpPr txBox="1"/>
          <p:nvPr/>
        </p:nvSpPr>
        <p:spPr>
          <a:xfrm>
            <a:off x="4356847" y="578223"/>
            <a:ext cx="3857146" cy="523220"/>
          </a:xfrm>
          <a:prstGeom prst="rect">
            <a:avLst/>
          </a:prstGeom>
          <a:noFill/>
        </p:spPr>
        <p:txBody>
          <a:bodyPr wrap="none" rtlCol="0">
            <a:spAutoFit/>
          </a:bodyPr>
          <a:lstStyle/>
          <a:p>
            <a:r>
              <a:rPr lang="es-CL" sz="2800" dirty="0" smtClean="0">
                <a:solidFill>
                  <a:srgbClr val="92D050"/>
                </a:solidFill>
              </a:rPr>
              <a:t>CITA   TEXTUAL MIXTA</a:t>
            </a:r>
            <a:endParaRPr lang="es-CL" sz="2800" dirty="0">
              <a:solidFill>
                <a:srgbClr val="92D050"/>
              </a:solidFill>
            </a:endParaRPr>
          </a:p>
        </p:txBody>
      </p:sp>
    </p:spTree>
    <p:extLst>
      <p:ext uri="{BB962C8B-B14F-4D97-AF65-F5344CB8AC3E}">
        <p14:creationId xmlns:p14="http://schemas.microsoft.com/office/powerpoint/2010/main" val="1235294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8589" y="380928"/>
            <a:ext cx="8610600" cy="1293028"/>
          </a:xfrm>
        </p:spPr>
        <p:txBody>
          <a:bodyPr/>
          <a:lstStyle/>
          <a:p>
            <a:r>
              <a:rPr lang="es-CL" dirty="0" smtClean="0"/>
              <a:t>Algunos  errores</a:t>
            </a:r>
            <a:endParaRPr lang="es-CL" dirty="0"/>
          </a:p>
        </p:txBody>
      </p:sp>
      <p:sp>
        <p:nvSpPr>
          <p:cNvPr id="3" name="Rectángulo 2"/>
          <p:cNvSpPr/>
          <p:nvPr/>
        </p:nvSpPr>
        <p:spPr>
          <a:xfrm>
            <a:off x="851258" y="1899243"/>
            <a:ext cx="9507070" cy="4612801"/>
          </a:xfrm>
          <a:prstGeom prst="rect">
            <a:avLst/>
          </a:prstGeom>
        </p:spPr>
        <p:txBody>
          <a:bodyPr wrap="square">
            <a:spAutoFit/>
          </a:bodyPr>
          <a:lstStyle/>
          <a:p>
            <a:pPr marL="250825" marR="226695" algn="just">
              <a:lnSpc>
                <a:spcPct val="102000"/>
              </a:lnSpc>
              <a:spcAft>
                <a:spcPts val="0"/>
              </a:spcAft>
            </a:pPr>
            <a:r>
              <a:rPr lang="es-CL" sz="2400" b="1" spc="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Estilo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direct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1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4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ind</a:t>
            </a:r>
            <a:r>
              <a:rPr lang="es-CL" sz="2400" spc="-1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recto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s-CL" sz="2400" spc="1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Cad</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4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z</a:t>
            </a:r>
            <a:r>
              <a:rPr lang="es-CL" sz="2400" spc="1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má</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frecuent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periódico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vicio d</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lenguaj</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2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denot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2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escas</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2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esmer</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2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literario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s-CL" sz="2400" spc="2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utiliza</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t>
            </a:r>
            <a:r>
              <a:rPr lang="es-CL" sz="2400" spc="2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es-CL" sz="2400" spc="1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estil</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2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direct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2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t>
            </a:r>
            <a:r>
              <a:rPr lang="es-CL" sz="2400" spc="17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es-CL" sz="2400" spc="1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indirecto co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conexió</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sintáctic</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incorrecta</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50825" marR="226695" algn="just">
              <a:lnSpc>
                <a:spcPct val="102000"/>
              </a:lnSpc>
              <a:spcAft>
                <a:spcPts val="0"/>
              </a:spcAft>
            </a:pPr>
            <a:r>
              <a:rPr lang="es-CL" sz="2400" spc="6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Ejemplo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espos</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coment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ó</a:t>
            </a:r>
            <a:r>
              <a:rPr lang="es-CL" sz="2400" spc="4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anoch</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 marid</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spc="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está”</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s-CL" sz="2400" spc="9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CL" sz="2400" spc="9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endParaRPr lang="es-CL" sz="2400" spc="9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r>
              <a:rPr lang="es-CL"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8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20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xponer</a:t>
            </a:r>
            <a:r>
              <a:rPr lang="es-CL" sz="2400" spc="11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esa</a:t>
            </a:r>
            <a:r>
              <a:rPr lang="es-CL" sz="2400" spc="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idea</a:t>
            </a:r>
            <a:r>
              <a:rPr lang="es-CL" sz="2400" spc="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correctamente,</a:t>
            </a:r>
            <a:r>
              <a:rPr lang="es-CL" sz="2400" spc="1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hay</a:t>
            </a:r>
            <a:r>
              <a:rPr lang="es-CL" sz="2400" spc="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dos</a:t>
            </a:r>
            <a:r>
              <a:rPr lang="es-CL" sz="2400" spc="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posibilidades:</a:t>
            </a:r>
            <a:r>
              <a:rPr lang="es-CL" sz="2400" spc="17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CL" sz="2400" spc="17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endParaRPr lang="es-CL" sz="2400" spc="17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r>
              <a:rPr lang="es-CL" sz="2400" spc="17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a:t>
            </a:r>
            <a:r>
              <a:rPr lang="es-CL" sz="2400" spc="7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esposa </a:t>
            </a:r>
            <a:r>
              <a:rPr lang="es-CL" sz="24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coment</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ó </a:t>
            </a:r>
            <a:r>
              <a:rPr lang="es-CL" sz="24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che</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que</a:t>
            </a:r>
            <a:r>
              <a:rPr lang="es-CL" sz="24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a:t>
            </a:r>
            <a:r>
              <a:rPr lang="es-CL" sz="24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marido</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a:t>
            </a:r>
            <a:r>
              <a:rPr lang="es-CL" sz="24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estaba  </a:t>
            </a:r>
          </a:p>
          <a:p>
            <a:pPr marL="250825" marR="226695" algn="just">
              <a:lnSpc>
                <a:spcPct val="102000"/>
              </a:lnSpc>
              <a:spcAft>
                <a:spcPts val="0"/>
              </a:spcAft>
            </a:pP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a:t>
            </a:r>
            <a:r>
              <a:rPr lang="es-CL" sz="2400" spc="1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esposa</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comentó</a:t>
            </a:r>
            <a:r>
              <a:rPr lang="es-CL" sz="2400" spc="6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anoche:</a:t>
            </a:r>
            <a:r>
              <a:rPr lang="es-CL" sz="2400" spc="6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a:t>
            </a:r>
            <a:r>
              <a:rPr lang="es-CL" sz="24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marido</a:t>
            </a:r>
            <a:r>
              <a:rPr lang="es-CL"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 está”.</a:t>
            </a:r>
            <a:r>
              <a:rPr lang="es-CL" sz="24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CL" sz="2400" spc="7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endParaRPr lang="es-CL" sz="2400" spc="7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50825" marR="226695" algn="just">
              <a:lnSpc>
                <a:spcPct val="102000"/>
              </a:lnSpc>
              <a:spcAft>
                <a:spcPts val="0"/>
              </a:spcAft>
            </a:pPr>
            <a:r>
              <a:rPr lang="es-CL"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Pero</a:t>
            </a:r>
            <a:r>
              <a:rPr lang="es-CL" sz="2400" spc="6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8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mezcl</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r>
              <a:rPr lang="es-CL" sz="2400" spc="8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ambas</a:t>
            </a:r>
            <a:r>
              <a:rPr lang="es-CL" sz="2400" spc="-1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smtClean="0">
                <a:latin typeface="Calibri" panose="020F0502020204030204" pitchFamily="34" charset="0"/>
                <a:ea typeface="Times New Roman" panose="02020603050405020304" pitchFamily="18" charset="0"/>
                <a:cs typeface="Times New Roman" panose="02020603050405020304" pitchFamily="18" charset="0"/>
              </a:rPr>
              <a:t> </a:t>
            </a:r>
            <a:r>
              <a:rPr lang="es-CL"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CL"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47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33163" y="253385"/>
            <a:ext cx="5477435" cy="1293028"/>
          </a:xfrm>
        </p:spPr>
        <p:txBody>
          <a:bodyPr/>
          <a:lstStyle/>
          <a:p>
            <a:r>
              <a:rPr lang="es-CL" b="1" i="1" dirty="0" smtClean="0">
                <a:solidFill>
                  <a:srgbClr val="92D050"/>
                </a:solidFill>
              </a:rPr>
              <a:t>SUCESOS  PREVIOS </a:t>
            </a:r>
            <a:endParaRPr lang="es-CL" b="1" dirty="0">
              <a:solidFill>
                <a:srgbClr val="92D050"/>
              </a:solidFill>
            </a:endParaRPr>
          </a:p>
        </p:txBody>
      </p:sp>
      <p:sp>
        <p:nvSpPr>
          <p:cNvPr id="3" name="Marcador de contenido 2"/>
          <p:cNvSpPr>
            <a:spLocks noGrp="1"/>
          </p:cNvSpPr>
          <p:nvPr>
            <p:ph idx="1"/>
          </p:nvPr>
        </p:nvSpPr>
        <p:spPr>
          <a:xfrm>
            <a:off x="739588" y="1546413"/>
            <a:ext cx="10820400" cy="2538805"/>
          </a:xfrm>
        </p:spPr>
        <p:txBody>
          <a:bodyPr>
            <a:normAutofit lnSpcReduction="10000"/>
          </a:bodyPr>
          <a:lstStyle/>
          <a:p>
            <a:r>
              <a:rPr lang="es-CL" dirty="0" smtClean="0"/>
              <a:t>Un </a:t>
            </a:r>
            <a:r>
              <a:rPr lang="es-CL" dirty="0"/>
              <a:t>acontecimiento puede deberse a </a:t>
            </a:r>
            <a:r>
              <a:rPr lang="es-CL" sz="2400" b="1" dirty="0">
                <a:solidFill>
                  <a:schemeClr val="accent1">
                    <a:lumMod val="60000"/>
                    <a:lumOff val="40000"/>
                  </a:schemeClr>
                </a:solidFill>
              </a:rPr>
              <a:t>causas</a:t>
            </a:r>
            <a:r>
              <a:rPr lang="es-CL" dirty="0"/>
              <a:t>, a </a:t>
            </a:r>
            <a:r>
              <a:rPr lang="es-CL" sz="2800" b="1" dirty="0">
                <a:solidFill>
                  <a:srgbClr val="7030A0"/>
                </a:solidFill>
              </a:rPr>
              <a:t>una historia </a:t>
            </a:r>
            <a:r>
              <a:rPr lang="es-CL" dirty="0"/>
              <a:t>o </a:t>
            </a:r>
            <a:r>
              <a:rPr lang="es-CL" sz="3600" b="1" dirty="0">
                <a:solidFill>
                  <a:schemeClr val="accent6">
                    <a:lumMod val="40000"/>
                    <a:lumOff val="60000"/>
                  </a:schemeClr>
                </a:solidFill>
              </a:rPr>
              <a:t>a una </a:t>
            </a:r>
            <a:r>
              <a:rPr lang="es-CL" sz="3600" b="1" dirty="0" smtClean="0">
                <a:solidFill>
                  <a:schemeClr val="accent6">
                    <a:lumMod val="40000"/>
                    <a:lumOff val="60000"/>
                  </a:schemeClr>
                </a:solidFill>
              </a:rPr>
              <a:t>situación </a:t>
            </a:r>
            <a:r>
              <a:rPr lang="es-CL" dirty="0"/>
              <a:t>que conduzcan a él. </a:t>
            </a:r>
            <a:endParaRPr lang="es-CL" dirty="0" smtClean="0"/>
          </a:p>
          <a:p>
            <a:endParaRPr lang="es-CL" dirty="0"/>
          </a:p>
          <a:p>
            <a:r>
              <a:rPr lang="es-CL" dirty="0" smtClean="0"/>
              <a:t> Por </a:t>
            </a:r>
            <a:r>
              <a:rPr lang="es-CL" dirty="0"/>
              <a:t>lo </a:t>
            </a:r>
            <a:r>
              <a:rPr lang="es-CL" dirty="0" smtClean="0"/>
              <a:t>tanto, </a:t>
            </a:r>
            <a:r>
              <a:rPr lang="es-CL" dirty="0"/>
              <a:t>a fin de entender </a:t>
            </a:r>
            <a:r>
              <a:rPr lang="es-CL" dirty="0" smtClean="0"/>
              <a:t>por </a:t>
            </a:r>
            <a:r>
              <a:rPr lang="es-CL" i="1" dirty="0"/>
              <a:t>qué </a:t>
            </a:r>
            <a:r>
              <a:rPr lang="es-CL" dirty="0" smtClean="0"/>
              <a:t>pudo ocurrir</a:t>
            </a:r>
            <a:r>
              <a:rPr lang="es-CL" dirty="0"/>
              <a:t>, es necesario, en general, que el relato proporcione una descripción breve de estas causas, condiciones o historia</a:t>
            </a:r>
            <a:r>
              <a:rPr lang="es-CL" dirty="0" smtClean="0"/>
              <a:t>.</a:t>
            </a:r>
            <a:r>
              <a:rPr lang="es-CL" i="1" dirty="0" smtClean="0"/>
              <a:t>.</a:t>
            </a:r>
            <a:endParaRPr lang="es-CL" dirty="0"/>
          </a:p>
        </p:txBody>
      </p:sp>
      <p:sp>
        <p:nvSpPr>
          <p:cNvPr id="4" name="Rectángulo 3"/>
          <p:cNvSpPr/>
          <p:nvPr/>
        </p:nvSpPr>
        <p:spPr>
          <a:xfrm>
            <a:off x="1084729" y="3939553"/>
            <a:ext cx="9901518" cy="830997"/>
          </a:xfrm>
          <a:prstGeom prst="rect">
            <a:avLst/>
          </a:prstGeom>
        </p:spPr>
        <p:txBody>
          <a:bodyPr wrap="square">
            <a:spAutoFit/>
          </a:bodyPr>
          <a:lstStyle/>
          <a:p>
            <a:r>
              <a:rPr lang="es-CL" sz="2400" dirty="0"/>
              <a:t>Los relatos de noticias suministrarán a veces la </a:t>
            </a:r>
            <a:r>
              <a:rPr lang="es-CL" sz="2400" i="1" dirty="0"/>
              <a:t>Historia </a:t>
            </a:r>
            <a:r>
              <a:rPr lang="es-CL" sz="2400" dirty="0"/>
              <a:t>de un acontecimiento narrado</a:t>
            </a:r>
            <a:r>
              <a:rPr lang="es-CL" dirty="0"/>
              <a:t>.</a:t>
            </a:r>
          </a:p>
        </p:txBody>
      </p:sp>
      <p:sp>
        <p:nvSpPr>
          <p:cNvPr id="5" name="Rectángulo 4"/>
          <p:cNvSpPr/>
          <p:nvPr/>
        </p:nvSpPr>
        <p:spPr>
          <a:xfrm>
            <a:off x="1173984" y="4908698"/>
            <a:ext cx="9395792" cy="1569660"/>
          </a:xfrm>
          <a:prstGeom prst="rect">
            <a:avLst/>
          </a:prstGeom>
        </p:spPr>
        <p:txBody>
          <a:bodyPr wrap="square">
            <a:spAutoFit/>
          </a:bodyPr>
          <a:lstStyle/>
          <a:p>
            <a:pPr algn="just"/>
            <a:r>
              <a:rPr lang="es-CL" sz="2400" dirty="0"/>
              <a:t>Así, si se informa sobre una huelga de la industria del automóvil de algún país, esta categoría proporcionará información general acerca de la industria del automóvil en el país</a:t>
            </a:r>
            <a:r>
              <a:rPr lang="es-CL" sz="2400" dirty="0" smtClean="0"/>
              <a:t>, las causas o  </a:t>
            </a:r>
            <a:r>
              <a:rPr lang="es-CL" sz="2400" dirty="0"/>
              <a:t>estadísticas de exportación, etc.</a:t>
            </a:r>
          </a:p>
        </p:txBody>
      </p:sp>
    </p:spTree>
    <p:extLst>
      <p:ext uri="{BB962C8B-B14F-4D97-AF65-F5344CB8AC3E}">
        <p14:creationId xmlns:p14="http://schemas.microsoft.com/office/powerpoint/2010/main" val="1419783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2618" y="871949"/>
            <a:ext cx="9106763" cy="1293028"/>
          </a:xfrm>
        </p:spPr>
        <p:txBody>
          <a:bodyPr>
            <a:normAutofit fontScale="90000"/>
          </a:bodyPr>
          <a:lstStyle/>
          <a:p>
            <a:pPr algn="ctr"/>
            <a:r>
              <a:rPr lang="es-CL" dirty="0" smtClean="0">
                <a:solidFill>
                  <a:srgbClr val="92D050"/>
                </a:solidFill>
              </a:rPr>
              <a:t/>
            </a:r>
            <a:br>
              <a:rPr lang="es-CL" dirty="0" smtClean="0">
                <a:solidFill>
                  <a:srgbClr val="92D050"/>
                </a:solidFill>
              </a:rPr>
            </a:br>
            <a:r>
              <a:rPr lang="es-CL" sz="5300" b="1" dirty="0" smtClean="0">
                <a:solidFill>
                  <a:srgbClr val="92D050"/>
                </a:solidFill>
              </a:rPr>
              <a:t>EXPLICACIÓN</a:t>
            </a:r>
            <a:r>
              <a:rPr lang="es-CL" dirty="0" smtClean="0">
                <a:solidFill>
                  <a:srgbClr val="92D050"/>
                </a:solidFill>
              </a:rPr>
              <a:t>  </a:t>
            </a:r>
            <a:r>
              <a:rPr lang="es-CL" b="1" dirty="0" smtClean="0">
                <a:solidFill>
                  <a:schemeClr val="accent1">
                    <a:lumMod val="20000"/>
                    <a:lumOff val="80000"/>
                  </a:schemeClr>
                </a:solidFill>
              </a:rPr>
              <a:t> </a:t>
            </a:r>
            <a:r>
              <a:rPr lang="es-CL" dirty="0" smtClean="0">
                <a:solidFill>
                  <a:srgbClr val="92D050"/>
                </a:solidFill>
              </a:rPr>
              <a:t/>
            </a:r>
            <a:br>
              <a:rPr lang="es-CL" dirty="0" smtClean="0">
                <a:solidFill>
                  <a:srgbClr val="92D050"/>
                </a:solidFill>
              </a:rPr>
            </a:br>
            <a:r>
              <a:rPr lang="es-CL" dirty="0">
                <a:solidFill>
                  <a:srgbClr val="92D050"/>
                </a:solidFill>
              </a:rPr>
              <a:t/>
            </a:r>
            <a:br>
              <a:rPr lang="es-CL" dirty="0">
                <a:solidFill>
                  <a:srgbClr val="92D050"/>
                </a:solidFill>
              </a:rPr>
            </a:br>
            <a:r>
              <a:rPr lang="es-CL" sz="5300" b="1" i="1" dirty="0" smtClean="0">
                <a:solidFill>
                  <a:srgbClr val="92D050"/>
                </a:solidFill>
              </a:rPr>
              <a:t>Contexto</a:t>
            </a:r>
            <a:endParaRPr lang="es-CL" sz="5300" b="1" dirty="0">
              <a:solidFill>
                <a:srgbClr val="92D050"/>
              </a:solidFill>
            </a:endParaRPr>
          </a:p>
        </p:txBody>
      </p:sp>
      <p:sp>
        <p:nvSpPr>
          <p:cNvPr id="3" name="Marcador de contenido 2"/>
          <p:cNvSpPr>
            <a:spLocks noGrp="1"/>
          </p:cNvSpPr>
          <p:nvPr>
            <p:ph idx="1"/>
          </p:nvPr>
        </p:nvSpPr>
        <p:spPr>
          <a:xfrm>
            <a:off x="685800" y="3324114"/>
            <a:ext cx="10820400" cy="1637852"/>
          </a:xfrm>
        </p:spPr>
        <p:txBody>
          <a:bodyPr/>
          <a:lstStyle/>
          <a:p>
            <a:pPr algn="just"/>
            <a:r>
              <a:rPr lang="es-CL" dirty="0" smtClean="0"/>
              <a:t> Descripción social, política, religiosa, geográfica , etc. de  </a:t>
            </a:r>
            <a:r>
              <a:rPr lang="es-CL" dirty="0"/>
              <a:t>las  características  más complejas de una situación en la que pudiera suceder el acontecimiento, por </a:t>
            </a:r>
            <a:r>
              <a:rPr lang="es-CL" dirty="0" smtClean="0"/>
              <a:t>ejemplo, </a:t>
            </a:r>
            <a:r>
              <a:rPr lang="es-CL" dirty="0"/>
              <a:t>una descripción de la vida en una fábrica como parte de la información de una huelga.</a:t>
            </a:r>
          </a:p>
          <a:p>
            <a:pPr algn="just"/>
            <a:endParaRPr lang="es-CL" dirty="0"/>
          </a:p>
        </p:txBody>
      </p:sp>
    </p:spTree>
    <p:extLst>
      <p:ext uri="{BB962C8B-B14F-4D97-AF65-F5344CB8AC3E}">
        <p14:creationId xmlns:p14="http://schemas.microsoft.com/office/powerpoint/2010/main" val="1864513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0700" y="424454"/>
            <a:ext cx="8610600" cy="1293028"/>
          </a:xfrm>
        </p:spPr>
        <p:txBody>
          <a:bodyPr/>
          <a:lstStyle/>
          <a:p>
            <a:r>
              <a:rPr lang="es-CL" b="1" dirty="0" smtClean="0">
                <a:solidFill>
                  <a:srgbClr val="FF0000"/>
                </a:solidFill>
              </a:rPr>
              <a:t>Predicción o  </a:t>
            </a:r>
            <a:r>
              <a:rPr lang="es-CL" b="1" dirty="0">
                <a:solidFill>
                  <a:srgbClr val="FF0000"/>
                </a:solidFill>
              </a:rPr>
              <a:t>Expectación</a:t>
            </a:r>
          </a:p>
        </p:txBody>
      </p:sp>
      <p:sp>
        <p:nvSpPr>
          <p:cNvPr id="3" name="Marcador de contenido 2"/>
          <p:cNvSpPr>
            <a:spLocks noGrp="1"/>
          </p:cNvSpPr>
          <p:nvPr>
            <p:ph idx="1"/>
          </p:nvPr>
        </p:nvSpPr>
        <p:spPr>
          <a:xfrm>
            <a:off x="685800" y="1717482"/>
            <a:ext cx="10820400" cy="4024125"/>
          </a:xfrm>
        </p:spPr>
        <p:txBody>
          <a:bodyPr/>
          <a:lstStyle/>
          <a:p>
            <a:pPr algn="just"/>
            <a:r>
              <a:rPr lang="es-CL" dirty="0" smtClean="0"/>
              <a:t>También , un </a:t>
            </a:r>
            <a:r>
              <a:rPr lang="es-CL" dirty="0"/>
              <a:t>periodista puede especular acerca de las posibles evoluciones o consecuencias de los acontecimientos y las reacciones en un </a:t>
            </a:r>
            <a:r>
              <a:rPr lang="es-CL" dirty="0" smtClean="0"/>
              <a:t>futuro (</a:t>
            </a:r>
            <a:r>
              <a:rPr lang="es-CL" dirty="0"/>
              <a:t>inmediato), por ejemplo en una categoría de </a:t>
            </a:r>
            <a:r>
              <a:rPr lang="es-CL" i="1" dirty="0"/>
              <a:t>Predicción </a:t>
            </a:r>
            <a:r>
              <a:rPr lang="es-CL" dirty="0"/>
              <a:t>o </a:t>
            </a:r>
            <a:r>
              <a:rPr lang="es-CL" i="1" dirty="0"/>
              <a:t>Expectación. </a:t>
            </a:r>
            <a:endParaRPr lang="es-CL" i="1" dirty="0" smtClean="0"/>
          </a:p>
          <a:p>
            <a:pPr algn="just"/>
            <a:r>
              <a:rPr lang="es-CL" dirty="0" smtClean="0"/>
              <a:t>Esta </a:t>
            </a:r>
            <a:r>
              <a:rPr lang="es-CL" dirty="0"/>
              <a:t>categoría es importante </a:t>
            </a:r>
            <a:r>
              <a:rPr lang="es-CL" dirty="0" smtClean="0"/>
              <a:t>,porque </a:t>
            </a:r>
            <a:r>
              <a:rPr lang="es-CL" dirty="0"/>
              <a:t>a menudo sólo se puede medir la pertinencia de un acontecimiento por el número y la importancia de sus posibles consecuencias. </a:t>
            </a:r>
            <a:endParaRPr lang="es-CL" dirty="0" smtClean="0"/>
          </a:p>
          <a:p>
            <a:pPr algn="just"/>
            <a:r>
              <a:rPr lang="es-CL" dirty="0" smtClean="0"/>
              <a:t>Así</a:t>
            </a:r>
            <a:r>
              <a:rPr lang="es-CL" dirty="0"/>
              <a:t>, las noticias de los países de la OPEP sobre un aumento de los precios del petróleo también pueden configurar las expectativas acerca de las posibles consecuencias para el desarrollo económico (occidental).</a:t>
            </a:r>
          </a:p>
          <a:p>
            <a:pPr algn="just"/>
            <a:endParaRPr lang="es-CL" dirty="0"/>
          </a:p>
        </p:txBody>
      </p:sp>
    </p:spTree>
    <p:extLst>
      <p:ext uri="{BB962C8B-B14F-4D97-AF65-F5344CB8AC3E}">
        <p14:creationId xmlns:p14="http://schemas.microsoft.com/office/powerpoint/2010/main" val="3978946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3784981149"/>
              </p:ext>
            </p:extLst>
          </p:nvPr>
        </p:nvGraphicFramePr>
        <p:xfrm>
          <a:off x="820270" y="1387668"/>
          <a:ext cx="10502153" cy="4707676"/>
        </p:xfrm>
        <a:graphic>
          <a:graphicData uri="http://schemas.openxmlformats.org/drawingml/2006/table">
            <a:tbl>
              <a:tblPr firstRow="1" firstCol="1" bandRow="1">
                <a:tableStyleId>{5C22544A-7EE6-4342-B048-85BDC9FD1C3A}</a:tableStyleId>
              </a:tblPr>
              <a:tblGrid>
                <a:gridCol w="7246485">
                  <a:extLst>
                    <a:ext uri="{9D8B030D-6E8A-4147-A177-3AD203B41FA5}">
                      <a16:colId xmlns:a16="http://schemas.microsoft.com/office/drawing/2014/main" val="20000"/>
                    </a:ext>
                  </a:extLst>
                </a:gridCol>
                <a:gridCol w="3255668">
                  <a:extLst>
                    <a:ext uri="{9D8B030D-6E8A-4147-A177-3AD203B41FA5}">
                      <a16:colId xmlns:a16="http://schemas.microsoft.com/office/drawing/2014/main" val="20001"/>
                    </a:ext>
                  </a:extLst>
                </a:gridCol>
              </a:tblGrid>
              <a:tr h="577425">
                <a:tc>
                  <a:txBody>
                    <a:bodyPr/>
                    <a:lstStyle/>
                    <a:p>
                      <a:pPr>
                        <a:lnSpc>
                          <a:spcPct val="107000"/>
                        </a:lnSpc>
                        <a:spcAft>
                          <a:spcPts val="0"/>
                        </a:spcAft>
                      </a:pPr>
                      <a:r>
                        <a:rPr lang="es-CL" sz="1800" dirty="0">
                          <a:effectLst/>
                        </a:rPr>
                        <a:t>Artículo del ABC</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800">
                          <a:effectLst/>
                        </a:rPr>
                        <a:t>Categorías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0"/>
                  </a:ext>
                </a:extLst>
              </a:tr>
              <a:tr h="627740">
                <a:tc>
                  <a:txBody>
                    <a:bodyPr/>
                    <a:lstStyle/>
                    <a:p>
                      <a:pPr marL="457200">
                        <a:lnSpc>
                          <a:spcPct val="107000"/>
                        </a:lnSpc>
                        <a:spcAft>
                          <a:spcPts val="0"/>
                        </a:spcAft>
                      </a:pPr>
                      <a:r>
                        <a:rPr lang="es-CL" sz="1800" dirty="0">
                          <a:effectLst/>
                        </a:rPr>
                        <a:t>1. El Banco británico </a:t>
                      </a:r>
                      <a:r>
                        <a:rPr lang="es-CL" sz="1800" dirty="0" err="1">
                          <a:effectLst/>
                        </a:rPr>
                        <a:t>Barings</a:t>
                      </a:r>
                      <a:r>
                        <a:rPr lang="es-CL" sz="1800" dirty="0">
                          <a:effectLst/>
                        </a:rPr>
                        <a:t>, intervenido tras perder 100.000 millones </a:t>
                      </a:r>
                      <a:r>
                        <a:rPr lang="es-CL" sz="1800" dirty="0" smtClean="0">
                          <a:effectLst/>
                        </a:rPr>
                        <a:t> de</a:t>
                      </a:r>
                      <a:r>
                        <a:rPr lang="es-CL" sz="1800" baseline="0" dirty="0" smtClean="0">
                          <a:effectLst/>
                        </a:rPr>
                        <a:t> dólares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1"/>
                  </a:ext>
                </a:extLst>
              </a:tr>
              <a:tr h="970958">
                <a:tc>
                  <a:txBody>
                    <a:bodyPr/>
                    <a:lstStyle/>
                    <a:p>
                      <a:pPr marL="457200">
                        <a:lnSpc>
                          <a:spcPct val="107000"/>
                        </a:lnSpc>
                        <a:spcAft>
                          <a:spcPts val="0"/>
                        </a:spcAft>
                      </a:pPr>
                      <a:r>
                        <a:rPr lang="es-CL" sz="1800" dirty="0">
                          <a:effectLst/>
                        </a:rPr>
                        <a:t>2. </a:t>
                      </a:r>
                      <a:r>
                        <a:rPr lang="es-CL" sz="1800" dirty="0" err="1">
                          <a:effectLst/>
                        </a:rPr>
                        <a:t>Barings</a:t>
                      </a:r>
                      <a:r>
                        <a:rPr lang="es-CL" sz="1800" dirty="0">
                          <a:effectLst/>
                        </a:rPr>
                        <a:t>, uno de los más antiguos y prestigiosos Bancos comerciales británicos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2"/>
                  </a:ext>
                </a:extLst>
              </a:tr>
              <a:tr h="627740">
                <a:tc>
                  <a:txBody>
                    <a:bodyPr/>
                    <a:lstStyle/>
                    <a:p>
                      <a:pPr>
                        <a:lnSpc>
                          <a:spcPct val="107000"/>
                        </a:lnSpc>
                        <a:spcAft>
                          <a:spcPts val="0"/>
                        </a:spcAft>
                      </a:pPr>
                      <a:r>
                        <a:rPr lang="es-CL" sz="1800" dirty="0">
                          <a:effectLst/>
                        </a:rPr>
                        <a:t>3. Fue intervenido judicialmente ayer</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3"/>
                  </a:ext>
                </a:extLst>
              </a:tr>
              <a:tr h="627587">
                <a:tc>
                  <a:txBody>
                    <a:bodyPr/>
                    <a:lstStyle/>
                    <a:p>
                      <a:pPr marL="457200">
                        <a:lnSpc>
                          <a:spcPct val="107000"/>
                        </a:lnSpc>
                        <a:spcAft>
                          <a:spcPts val="0"/>
                        </a:spcAft>
                      </a:pPr>
                      <a:r>
                        <a:rPr lang="es-CL" sz="1800" dirty="0">
                          <a:effectLst/>
                        </a:rPr>
                        <a:t>4. Tras descubrirse unas pérdidas de 500 millones de libras esterlinas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4"/>
                  </a:ext>
                </a:extLst>
              </a:tr>
              <a:tr h="627740">
                <a:tc>
                  <a:txBody>
                    <a:bodyPr/>
                    <a:lstStyle/>
                    <a:p>
                      <a:pPr>
                        <a:lnSpc>
                          <a:spcPct val="107000"/>
                        </a:lnSpc>
                        <a:spcAft>
                          <a:spcPts val="0"/>
                        </a:spcAft>
                      </a:pPr>
                      <a:r>
                        <a:rPr lang="es-CL" sz="1800" dirty="0">
                          <a:effectLst/>
                        </a:rPr>
                        <a:t>5. El </a:t>
                      </a:r>
                      <a:r>
                        <a:rPr lang="es-CL" sz="1800" dirty="0" err="1">
                          <a:effectLst/>
                        </a:rPr>
                        <a:t>Barings</a:t>
                      </a:r>
                      <a:r>
                        <a:rPr lang="es-CL" sz="1800" dirty="0">
                          <a:effectLst/>
                        </a:rPr>
                        <a:t> (...) entró en crisis el pasado fin de semana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5"/>
                  </a:ext>
                </a:extLst>
              </a:tr>
              <a:tr h="577425">
                <a:tc>
                  <a:txBody>
                    <a:bodyPr/>
                    <a:lstStyle/>
                    <a:p>
                      <a:pPr>
                        <a:lnSpc>
                          <a:spcPct val="107000"/>
                        </a:lnSpc>
                        <a:spcAft>
                          <a:spcPts val="0"/>
                        </a:spcAft>
                      </a:pPr>
                      <a:r>
                        <a:rPr lang="es-CL" sz="1800" dirty="0">
                          <a:effectLst/>
                        </a:rPr>
                        <a:t>6. Entre cuyos clientes está la reina de Inglaterra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6"/>
                  </a:ext>
                </a:extLst>
              </a:tr>
            </a:tbl>
          </a:graphicData>
        </a:graphic>
      </p:graphicFrame>
      <p:sp>
        <p:nvSpPr>
          <p:cNvPr id="2" name="CuadroTexto 1"/>
          <p:cNvSpPr txBox="1"/>
          <p:nvPr/>
        </p:nvSpPr>
        <p:spPr>
          <a:xfrm>
            <a:off x="353274" y="427699"/>
            <a:ext cx="11436144" cy="369332"/>
          </a:xfrm>
          <a:prstGeom prst="rect">
            <a:avLst/>
          </a:prstGeom>
          <a:noFill/>
        </p:spPr>
        <p:txBody>
          <a:bodyPr wrap="none" rtlCol="0">
            <a:spAutoFit/>
          </a:bodyPr>
          <a:lstStyle/>
          <a:p>
            <a:r>
              <a:rPr lang="es-CL" dirty="0" smtClean="0"/>
              <a:t>Identifica a qué categorías pertenecen los siguientes enunciados  que forman parte de una noticia </a:t>
            </a:r>
            <a:endParaRPr lang="es-CL" dirty="0"/>
          </a:p>
        </p:txBody>
      </p:sp>
    </p:spTree>
    <p:extLst>
      <p:ext uri="{BB962C8B-B14F-4D97-AF65-F5344CB8AC3E}">
        <p14:creationId xmlns:p14="http://schemas.microsoft.com/office/powerpoint/2010/main" val="2397048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136695601"/>
              </p:ext>
            </p:extLst>
          </p:nvPr>
        </p:nvGraphicFramePr>
        <p:xfrm>
          <a:off x="699247" y="295837"/>
          <a:ext cx="10071847" cy="5517045"/>
        </p:xfrm>
        <a:graphic>
          <a:graphicData uri="http://schemas.openxmlformats.org/drawingml/2006/table">
            <a:tbl>
              <a:tblPr firstRow="1" firstCol="1" bandRow="1">
                <a:tableStyleId>{5C22544A-7EE6-4342-B048-85BDC9FD1C3A}</a:tableStyleId>
              </a:tblPr>
              <a:tblGrid>
                <a:gridCol w="6949574">
                  <a:extLst>
                    <a:ext uri="{9D8B030D-6E8A-4147-A177-3AD203B41FA5}">
                      <a16:colId xmlns:a16="http://schemas.microsoft.com/office/drawing/2014/main" val="20000"/>
                    </a:ext>
                  </a:extLst>
                </a:gridCol>
                <a:gridCol w="3122273">
                  <a:extLst>
                    <a:ext uri="{9D8B030D-6E8A-4147-A177-3AD203B41FA5}">
                      <a16:colId xmlns:a16="http://schemas.microsoft.com/office/drawing/2014/main" val="20001"/>
                    </a:ext>
                  </a:extLst>
                </a:gridCol>
              </a:tblGrid>
              <a:tr h="733233">
                <a:tc>
                  <a:txBody>
                    <a:bodyPr/>
                    <a:lstStyle/>
                    <a:p>
                      <a:pPr>
                        <a:lnSpc>
                          <a:spcPct val="107000"/>
                        </a:lnSpc>
                        <a:spcAft>
                          <a:spcPts val="0"/>
                        </a:spcAft>
                      </a:pPr>
                      <a:r>
                        <a:rPr lang="es-CL" sz="1600" dirty="0">
                          <a:effectLst/>
                        </a:rPr>
                        <a:t>7. Cuando los gestores del Banco descubrieron unas operaciones no autorizadas </a:t>
                      </a:r>
                      <a:r>
                        <a:rPr lang="es-CL" sz="1600" dirty="0" smtClean="0">
                          <a:effectLst/>
                        </a:rPr>
                        <a:t>realizadas por un cambista de Singapur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a:effectLst/>
                        </a:rPr>
                        <a:t>Contexto (causa)</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0"/>
                  </a:ext>
                </a:extLst>
              </a:tr>
              <a:tr h="329083">
                <a:tc>
                  <a:txBody>
                    <a:bodyPr/>
                    <a:lstStyle/>
                    <a:p>
                      <a:endParaRPr lang="es-CL" dirty="0"/>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1"/>
                  </a:ext>
                </a:extLst>
              </a:tr>
              <a:tr h="0">
                <a:tc>
                  <a:txBody>
                    <a:bodyPr/>
                    <a:lstStyle/>
                    <a:p>
                      <a:endParaRPr lang="es-CL" dirty="0"/>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2"/>
                  </a:ext>
                </a:extLst>
              </a:tr>
              <a:tr h="436051">
                <a:tc>
                  <a:txBody>
                    <a:bodyPr/>
                    <a:lstStyle/>
                    <a:p>
                      <a:pPr>
                        <a:lnSpc>
                          <a:spcPct val="107000"/>
                        </a:lnSpc>
                        <a:spcAft>
                          <a:spcPts val="0"/>
                        </a:spcAft>
                      </a:pPr>
                      <a:r>
                        <a:rPr lang="es-CL" sz="1600" dirty="0" smtClean="0">
                          <a:effectLst/>
                        </a:rPr>
                        <a:t>8. </a:t>
                      </a:r>
                      <a:r>
                        <a:rPr lang="es-CL" sz="1600" dirty="0">
                          <a:effectLst/>
                        </a:rPr>
                        <a:t>Que le ha provocado el citado agujero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3"/>
                  </a:ext>
                </a:extLst>
              </a:tr>
              <a:tr h="733233">
                <a:tc>
                  <a:txBody>
                    <a:bodyPr/>
                    <a:lstStyle/>
                    <a:p>
                      <a:pPr marL="457200" defTabSz="179388">
                        <a:lnSpc>
                          <a:spcPct val="107000"/>
                        </a:lnSpc>
                        <a:spcAft>
                          <a:spcPts val="0"/>
                        </a:spcAft>
                      </a:pPr>
                      <a:r>
                        <a:rPr lang="es-CL" sz="1600" dirty="0" smtClean="0">
                          <a:effectLst/>
                        </a:rPr>
                        <a:t>9. Varias veces, el </a:t>
                      </a:r>
                      <a:r>
                        <a:rPr lang="es-CL" sz="1600" dirty="0">
                          <a:effectLst/>
                        </a:rPr>
                        <a:t>Banco de Inglaterra intentó encontrar un comprador (...) antes de la apertura de la Bolsa de Tokio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4"/>
                  </a:ext>
                </a:extLst>
              </a:tr>
              <a:tr h="436051">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5"/>
                  </a:ext>
                </a:extLst>
              </a:tr>
              <a:tr h="733233">
                <a:tc>
                  <a:txBody>
                    <a:bodyPr/>
                    <a:lstStyle/>
                    <a:p>
                      <a:endParaRPr lang="es-CL" dirty="0"/>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6"/>
                  </a:ext>
                </a:extLst>
              </a:tr>
              <a:tr h="436051">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7"/>
                  </a:ext>
                </a:extLst>
              </a:tr>
              <a:tr h="436051">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8"/>
                  </a:ext>
                </a:extLst>
              </a:tr>
              <a:tr h="436051">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9"/>
                  </a:ext>
                </a:extLst>
              </a:tr>
              <a:tr h="436051">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366780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813508092"/>
              </p:ext>
            </p:extLst>
          </p:nvPr>
        </p:nvGraphicFramePr>
        <p:xfrm>
          <a:off x="772365" y="376269"/>
          <a:ext cx="10308011" cy="5607674"/>
        </p:xfrm>
        <a:graphic>
          <a:graphicData uri="http://schemas.openxmlformats.org/drawingml/2006/table">
            <a:tbl>
              <a:tblPr firstRow="1" firstCol="1" bandRow="1">
                <a:tableStyleId>{5C22544A-7EE6-4342-B048-85BDC9FD1C3A}</a:tableStyleId>
              </a:tblPr>
              <a:tblGrid>
                <a:gridCol w="7112528">
                  <a:extLst>
                    <a:ext uri="{9D8B030D-6E8A-4147-A177-3AD203B41FA5}">
                      <a16:colId xmlns:a16="http://schemas.microsoft.com/office/drawing/2014/main" val="20000"/>
                    </a:ext>
                  </a:extLst>
                </a:gridCol>
                <a:gridCol w="3195483">
                  <a:extLst>
                    <a:ext uri="{9D8B030D-6E8A-4147-A177-3AD203B41FA5}">
                      <a16:colId xmlns:a16="http://schemas.microsoft.com/office/drawing/2014/main" val="20001"/>
                    </a:ext>
                  </a:extLst>
                </a:gridCol>
              </a:tblGrid>
              <a:tr h="1007092">
                <a:tc>
                  <a:txBody>
                    <a:bodyPr/>
                    <a:lstStyle/>
                    <a:p>
                      <a:pPr>
                        <a:lnSpc>
                          <a:spcPct val="107000"/>
                        </a:lnSpc>
                        <a:spcAft>
                          <a:spcPts val="0"/>
                        </a:spcAft>
                      </a:pPr>
                      <a:r>
                        <a:rPr lang="es-CL" sz="1600" dirty="0" smtClean="0">
                          <a:effectLst/>
                        </a:rPr>
                        <a:t>10. </a:t>
                      </a:r>
                      <a:r>
                        <a:rPr lang="es-CL" sz="1600" dirty="0">
                          <a:effectLst/>
                        </a:rPr>
                        <a:t>El Banco de Inglaterra (...) aseguró (...) que está dispuesto a garantizar la liquidez del Banco </a:t>
                      </a:r>
                      <a:r>
                        <a:rPr lang="es-CL" sz="1600" dirty="0" err="1">
                          <a:effectLst/>
                        </a:rPr>
                        <a:t>Barings</a:t>
                      </a:r>
                      <a:r>
                        <a:rPr lang="es-CL" sz="1600" dirty="0">
                          <a:effectLst/>
                        </a:rPr>
                        <a:t> y a poner en marcha un plan de emergencia (P.5)</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a:effectLst/>
                        </a:rPr>
                        <a:t>Acontecimiento Principal (objetivo)</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0"/>
                  </a:ext>
                </a:extLst>
              </a:tr>
              <a:tr h="598915">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1"/>
                  </a:ext>
                </a:extLst>
              </a:tr>
              <a:tr h="598915">
                <a:tc>
                  <a:txBody>
                    <a:bodyPr/>
                    <a:lstStyle/>
                    <a:p>
                      <a:pPr>
                        <a:lnSpc>
                          <a:spcPct val="107000"/>
                        </a:lnSpc>
                        <a:spcAft>
                          <a:spcPts val="0"/>
                        </a:spcAft>
                      </a:pPr>
                      <a:r>
                        <a:rPr lang="es-CL" sz="1600" dirty="0" smtClean="0">
                          <a:effectLst/>
                        </a:rPr>
                        <a:t>11. </a:t>
                      </a:r>
                      <a:r>
                        <a:rPr lang="es-CL" sz="1600" dirty="0">
                          <a:effectLst/>
                        </a:rPr>
                        <a:t>El portavoz explicó que (...) se mantendrán de momento en los mismos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a:effectLst/>
                        </a:rPr>
                        <a:t>Reacciones verbales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2"/>
                  </a:ext>
                </a:extLst>
              </a:tr>
              <a:tr h="598915">
                <a:tc>
                  <a:txBody>
                    <a:bodyPr/>
                    <a:lstStyle/>
                    <a:p>
                      <a:pPr>
                        <a:lnSpc>
                          <a:spcPct val="107000"/>
                        </a:lnSpc>
                        <a:spcAft>
                          <a:spcPts val="0"/>
                        </a:spcAft>
                      </a:pPr>
                      <a:r>
                        <a:rPr lang="es-CL" sz="1600" dirty="0" smtClean="0">
                          <a:effectLst/>
                        </a:rPr>
                        <a:t>12. </a:t>
                      </a:r>
                      <a:r>
                        <a:rPr lang="es-CL" sz="1600" dirty="0">
                          <a:effectLst/>
                        </a:rPr>
                        <a:t>Aunque los directivos de la entidad tendrán que abandonar sus cargos </a:t>
                      </a:r>
                      <a:r>
                        <a:rPr lang="es-CL" sz="1600" dirty="0" smtClean="0">
                          <a:effectLst/>
                        </a:rPr>
                        <a:t>para estudiar qué  se puede salvar del Banco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dirty="0">
                          <a:effectLst/>
                        </a:rPr>
                        <a:t>Contexto </a:t>
                      </a:r>
                      <a:r>
                        <a:rPr lang="es-CL" sz="1600" dirty="0" smtClean="0">
                          <a:effectLst/>
                        </a:rPr>
                        <a:t>(expectativa</a:t>
                      </a:r>
                      <a:r>
                        <a:rPr lang="es-CL" sz="1600" dirty="0">
                          <a:effectLst/>
                        </a:rPr>
                        <a: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3"/>
                  </a:ext>
                </a:extLst>
              </a:tr>
              <a:tr h="598915">
                <a:tc>
                  <a:txBody>
                    <a:bodyPr/>
                    <a:lstStyle/>
                    <a:p>
                      <a:pP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4"/>
                  </a:ext>
                </a:extLst>
              </a:tr>
              <a:tr h="598915">
                <a:tc>
                  <a:txBody>
                    <a:bodyPr/>
                    <a:lstStyle/>
                    <a:p>
                      <a:pPr>
                        <a:lnSpc>
                          <a:spcPct val="107000"/>
                        </a:lnSpc>
                        <a:spcAft>
                          <a:spcPts val="0"/>
                        </a:spcAft>
                      </a:pPr>
                      <a:r>
                        <a:rPr lang="es-CL" sz="1600" dirty="0">
                          <a:effectLst/>
                        </a:rPr>
                        <a:t>1</a:t>
                      </a:r>
                      <a:r>
                        <a:rPr lang="es-CL" sz="1600" dirty="0" smtClean="0">
                          <a:effectLst/>
                        </a:rPr>
                        <a:t>3</a:t>
                      </a:r>
                      <a:r>
                        <a:rPr lang="es-CL" sz="1600" dirty="0">
                          <a:effectLst/>
                        </a:rPr>
                        <a:t>. De hecho, </a:t>
                      </a:r>
                      <a:r>
                        <a:rPr lang="es-CL" sz="1600" dirty="0" err="1">
                          <a:effectLst/>
                        </a:rPr>
                        <a:t>Barings</a:t>
                      </a:r>
                      <a:r>
                        <a:rPr lang="es-CL" sz="1600" dirty="0">
                          <a:effectLst/>
                        </a:rPr>
                        <a:t> tuvo </a:t>
                      </a:r>
                      <a:r>
                        <a:rPr lang="es-CL" sz="1600" dirty="0" smtClean="0">
                          <a:effectLst/>
                        </a:rPr>
                        <a:t>algunos </a:t>
                      </a:r>
                      <a:r>
                        <a:rPr lang="es-CL" sz="1600" dirty="0">
                          <a:effectLst/>
                        </a:rPr>
                        <a:t>beneficios hasta el mes de octubre de al menos 90 millones de dólares (P.6)</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dirty="0">
                          <a:effectLst/>
                        </a:rPr>
                        <a:t>Contexto/Historia</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5"/>
                  </a:ext>
                </a:extLst>
              </a:tr>
              <a:tr h="1007092">
                <a:tc>
                  <a:txBody>
                    <a:bodyPr/>
                    <a:lstStyle/>
                    <a:p>
                      <a:pPr>
                        <a:lnSpc>
                          <a:spcPct val="107000"/>
                        </a:lnSpc>
                        <a:spcAft>
                          <a:spcPts val="0"/>
                        </a:spcAft>
                      </a:pPr>
                      <a:r>
                        <a:rPr lang="es-CL" sz="1600" dirty="0">
                          <a:effectLst/>
                        </a:rPr>
                        <a:t>1</a:t>
                      </a:r>
                      <a:r>
                        <a:rPr lang="es-CL" sz="1600" dirty="0" smtClean="0">
                          <a:effectLst/>
                        </a:rPr>
                        <a:t>4</a:t>
                      </a:r>
                      <a:r>
                        <a:rPr lang="es-CL" sz="1600" dirty="0">
                          <a:effectLst/>
                        </a:rPr>
                        <a:t>. La crisis desatada en el Banco </a:t>
                      </a:r>
                      <a:r>
                        <a:rPr lang="es-CL" sz="1600" dirty="0" err="1">
                          <a:effectLst/>
                        </a:rPr>
                        <a:t>Barings</a:t>
                      </a:r>
                      <a:r>
                        <a:rPr lang="es-CL" sz="1600" dirty="0">
                          <a:effectLst/>
                        </a:rPr>
                        <a:t> (...) es la más grave que se registra en la Banca británica en la última década (P.7)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dirty="0">
                          <a:effectLst/>
                        </a:rPr>
                        <a:t>Evaluación</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6"/>
                  </a:ext>
                </a:extLst>
              </a:tr>
              <a:tr h="598915">
                <a:tc>
                  <a:txBody>
                    <a:bodyPr/>
                    <a:lstStyle/>
                    <a:p>
                      <a:pPr>
                        <a:lnSpc>
                          <a:spcPct val="107000"/>
                        </a:lnSpc>
                        <a:spcAft>
                          <a:spcPts val="0"/>
                        </a:spcAft>
                      </a:pPr>
                      <a:r>
                        <a:rPr lang="es-CL" sz="1600" dirty="0">
                          <a:effectLst/>
                        </a:rPr>
                        <a:t>1</a:t>
                      </a:r>
                      <a:r>
                        <a:rPr lang="es-CL" sz="1600" dirty="0" smtClean="0">
                          <a:effectLst/>
                        </a:rPr>
                        <a:t>5</a:t>
                      </a:r>
                      <a:r>
                        <a:rPr lang="es-CL" sz="1600" dirty="0">
                          <a:effectLst/>
                        </a:rPr>
                        <a:t>. Conocido en Gran Bretaña como el "Banco de sangre azul" (P.7)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lnSpc>
                          <a:spcPct val="107000"/>
                        </a:lnSpc>
                        <a:spcAft>
                          <a:spcPts val="0"/>
                        </a:spcAft>
                      </a:pPr>
                      <a:r>
                        <a:rPr lang="es-CL" sz="1600" dirty="0">
                          <a:effectLst/>
                        </a:rPr>
                        <a:t>Contexto/Historia</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051122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5117" y="123712"/>
            <a:ext cx="10820400" cy="6357770"/>
          </a:xfrm>
        </p:spPr>
        <p:txBody>
          <a:bodyPr>
            <a:normAutofit fontScale="25000" lnSpcReduction="20000"/>
          </a:bodyPr>
          <a:lstStyle/>
          <a:p>
            <a:pPr algn="ctr"/>
            <a:endParaRPr lang="es-CL" sz="12800" b="1" dirty="0" smtClean="0"/>
          </a:p>
          <a:p>
            <a:pPr algn="ctr"/>
            <a:r>
              <a:rPr lang="es-CL" sz="12800" b="1" dirty="0" smtClean="0"/>
              <a:t>MUEREN </a:t>
            </a:r>
            <a:r>
              <a:rPr lang="es-CL" sz="12800" b="1" dirty="0"/>
              <a:t>520 PERSONAS AL CAER UN AVIÓN JAPONÉS</a:t>
            </a:r>
            <a:endParaRPr lang="es-CL" sz="12800" dirty="0"/>
          </a:p>
          <a:p>
            <a:r>
              <a:rPr lang="es-CL" dirty="0"/>
              <a:t> </a:t>
            </a:r>
          </a:p>
          <a:p>
            <a:r>
              <a:rPr lang="es-CL" dirty="0"/>
              <a:t> </a:t>
            </a:r>
          </a:p>
          <a:p>
            <a:pPr algn="just"/>
            <a:r>
              <a:rPr lang="es-CL" sz="7200" dirty="0" err="1">
                <a:cs typeface="Arial" panose="020B0604020202020204" pitchFamily="34" charset="0"/>
              </a:rPr>
              <a:t>TOKiO</a:t>
            </a:r>
            <a:r>
              <a:rPr lang="es-CL" sz="7200" dirty="0">
                <a:cs typeface="Arial" panose="020B0604020202020204" pitchFamily="34" charset="0"/>
              </a:rPr>
              <a:t>, 13 (Reuter). Un avión Boeing 747 de </a:t>
            </a:r>
            <a:r>
              <a:rPr lang="es-CL" sz="7200" dirty="0" err="1">
                <a:cs typeface="Arial" panose="020B0604020202020204" pitchFamily="34" charset="0"/>
              </a:rPr>
              <a:t>Japan</a:t>
            </a:r>
            <a:r>
              <a:rPr lang="es-CL" sz="7200" dirty="0">
                <a:cs typeface="Arial" panose="020B0604020202020204" pitchFamily="34" charset="0"/>
              </a:rPr>
              <a:t> </a:t>
            </a:r>
            <a:r>
              <a:rPr lang="es-CL" sz="7200" dirty="0" err="1">
                <a:cs typeface="Arial" panose="020B0604020202020204" pitchFamily="34" charset="0"/>
              </a:rPr>
              <a:t>Airlines</a:t>
            </a:r>
            <a:r>
              <a:rPr lang="es-CL" sz="7200" dirty="0">
                <a:cs typeface="Arial" panose="020B0604020202020204" pitchFamily="34" charset="0"/>
              </a:rPr>
              <a:t> (JAL) que transportaba a Osaka 509 pasajeros y 15 tripulantes en su vuelo 123 se cayó anoche a las 18.54 , </a:t>
            </a:r>
            <a:r>
              <a:rPr lang="es-CL" sz="7200" dirty="0" err="1">
                <a:cs typeface="Arial" panose="020B0604020202020204" pitchFamily="34" charset="0"/>
              </a:rPr>
              <a:t>aproximadameme</a:t>
            </a:r>
            <a:r>
              <a:rPr lang="es-CL" sz="7200" dirty="0">
                <a:cs typeface="Arial" panose="020B0604020202020204" pitchFamily="34" charset="0"/>
              </a:rPr>
              <a:t>, en la ladera norte del monte </a:t>
            </a:r>
            <a:r>
              <a:rPr lang="es-CL" sz="7200" dirty="0" err="1">
                <a:cs typeface="Arial" panose="020B0604020202020204" pitchFamily="34" charset="0"/>
              </a:rPr>
              <a:t>Ogura</a:t>
            </a:r>
            <a:r>
              <a:rPr lang="es-CL" sz="7200" dirty="0">
                <a:cs typeface="Arial" panose="020B0604020202020204" pitchFamily="34" charset="0"/>
              </a:rPr>
              <a:t>, de 2.100 metros. </a:t>
            </a:r>
          </a:p>
          <a:p>
            <a:pPr algn="just"/>
            <a:r>
              <a:rPr lang="es-CL" sz="7200" dirty="0">
                <a:cs typeface="Arial" panose="020B0604020202020204" pitchFamily="34" charset="0"/>
              </a:rPr>
              <a:t> </a:t>
            </a:r>
            <a:r>
              <a:rPr lang="es-CL" sz="7200" dirty="0" smtClean="0">
                <a:cs typeface="Arial" panose="020B0604020202020204" pitchFamily="34" charset="0"/>
              </a:rPr>
              <a:t>Doce </a:t>
            </a:r>
            <a:r>
              <a:rPr lang="es-CL" sz="7200" dirty="0">
                <a:cs typeface="Arial" panose="020B0604020202020204" pitchFamily="34" charset="0"/>
              </a:rPr>
              <a:t>horas después de la caída del aparato de </a:t>
            </a:r>
            <a:r>
              <a:rPr lang="es-CL" sz="7200" dirty="0" err="1">
                <a:cs typeface="Arial" panose="020B0604020202020204" pitchFamily="34" charset="0"/>
              </a:rPr>
              <a:t>Japan</a:t>
            </a:r>
            <a:r>
              <a:rPr lang="es-CL" sz="7200" dirty="0">
                <a:cs typeface="Arial" panose="020B0604020202020204" pitchFamily="34" charset="0"/>
              </a:rPr>
              <a:t> Air </a:t>
            </a:r>
            <a:r>
              <a:rPr lang="es-CL" sz="7200" dirty="0" err="1">
                <a:cs typeface="Arial" panose="020B0604020202020204" pitchFamily="34" charset="0"/>
              </a:rPr>
              <a:t>Lines</a:t>
            </a:r>
            <a:r>
              <a:rPr lang="es-CL" sz="7200" dirty="0">
                <a:cs typeface="Arial" panose="020B0604020202020204" pitchFamily="34" charset="0"/>
              </a:rPr>
              <a:t>( JAL) las cuadrillas de rescate seguían subiendo por el bosque, empapados por la lluvia en las laderas de una cadena montañosa al noroeste de Tokio , en busca de sobrevivientes.</a:t>
            </a:r>
          </a:p>
          <a:p>
            <a:pPr algn="just"/>
            <a:r>
              <a:rPr lang="es-CL" sz="7200" dirty="0">
                <a:cs typeface="Arial" panose="020B0604020202020204" pitchFamily="34" charset="0"/>
              </a:rPr>
              <a:t> </a:t>
            </a:r>
            <a:r>
              <a:rPr lang="es-CL" sz="7200" dirty="0" err="1" smtClean="0">
                <a:cs typeface="Arial" panose="020B0604020202020204" pitchFamily="34" charset="0"/>
              </a:rPr>
              <a:t>Zumi</a:t>
            </a:r>
            <a:r>
              <a:rPr lang="es-CL" sz="7200" dirty="0" smtClean="0">
                <a:cs typeface="Arial" panose="020B0604020202020204" pitchFamily="34" charset="0"/>
              </a:rPr>
              <a:t> </a:t>
            </a:r>
            <a:r>
              <a:rPr lang="es-CL" sz="7200" dirty="0" err="1">
                <a:cs typeface="Arial" panose="020B0604020202020204" pitchFamily="34" charset="0"/>
              </a:rPr>
              <a:t>Oromi</a:t>
            </a:r>
            <a:r>
              <a:rPr lang="es-CL" sz="7200" dirty="0">
                <a:cs typeface="Arial" panose="020B0604020202020204" pitchFamily="34" charset="0"/>
              </a:rPr>
              <a:t>, piloto de un helicóptero de la fuerza aérea que voló sobre el escenario de la tragedia, muy distante de la ruta que debería haber seguido el Jumbo, informó que solo se veían llamas.</a:t>
            </a:r>
          </a:p>
          <a:p>
            <a:pPr algn="just"/>
            <a:r>
              <a:rPr lang="es-CL" sz="7200" dirty="0">
                <a:cs typeface="Arial" panose="020B0604020202020204" pitchFamily="34" charset="0"/>
              </a:rPr>
              <a:t> </a:t>
            </a:r>
            <a:r>
              <a:rPr lang="es-CL" sz="7200" dirty="0" smtClean="0">
                <a:cs typeface="Arial" panose="020B0604020202020204" pitchFamily="34" charset="0"/>
              </a:rPr>
              <a:t>“</a:t>
            </a:r>
            <a:r>
              <a:rPr lang="es-CL" sz="7200" dirty="0">
                <a:cs typeface="Arial" panose="020B0604020202020204" pitchFamily="34" charset="0"/>
              </a:rPr>
              <a:t>Pudimos ver las llamas durante cinco minutos, antes de llegar al lugar”, relató a los periodistas al aterrizar con el helicóptero. “Las vi en más de diez lugares”, añadió.</a:t>
            </a:r>
          </a:p>
          <a:p>
            <a:pPr algn="just"/>
            <a:r>
              <a:rPr lang="es-CL" sz="7200" dirty="0">
                <a:cs typeface="Arial" panose="020B0604020202020204" pitchFamily="34" charset="0"/>
              </a:rPr>
              <a:t> </a:t>
            </a:r>
            <a:r>
              <a:rPr lang="es-CL" sz="7200" dirty="0" smtClean="0">
                <a:cs typeface="Arial" panose="020B0604020202020204" pitchFamily="34" charset="0"/>
              </a:rPr>
              <a:t>“</a:t>
            </a:r>
            <a:r>
              <a:rPr lang="es-CL" sz="7200" dirty="0">
                <a:cs typeface="Arial" panose="020B0604020202020204" pitchFamily="34" charset="0"/>
              </a:rPr>
              <a:t>No pude ver los restos propiamente tal de avión, pero las llamas no parecían ser de árboles ardiendo”, precisó.</a:t>
            </a:r>
          </a:p>
          <a:p>
            <a:pPr algn="just"/>
            <a:r>
              <a:rPr lang="es-CL" sz="7200" dirty="0" smtClean="0">
                <a:cs typeface="Arial" panose="020B0604020202020204" pitchFamily="34" charset="0"/>
              </a:rPr>
              <a:t>En el avión , viajaban 21 extranjeros </a:t>
            </a:r>
            <a:r>
              <a:rPr lang="es-CL" sz="7200" dirty="0">
                <a:cs typeface="Arial" panose="020B0604020202020204" pitchFamily="34" charset="0"/>
              </a:rPr>
              <a:t>y 12 bebés </a:t>
            </a:r>
            <a:r>
              <a:rPr lang="es-CL" sz="7200" dirty="0" smtClean="0">
                <a:cs typeface="Arial" panose="020B0604020202020204" pitchFamily="34" charset="0"/>
              </a:rPr>
              <a:t>en </a:t>
            </a:r>
            <a:r>
              <a:rPr lang="es-CL" sz="7200" dirty="0">
                <a:cs typeface="Arial" panose="020B0604020202020204" pitchFamily="34" charset="0"/>
              </a:rPr>
              <a:t>las faldas de sus </a:t>
            </a:r>
            <a:r>
              <a:rPr lang="es-CL" sz="7200" dirty="0" smtClean="0">
                <a:cs typeface="Arial" panose="020B0604020202020204" pitchFamily="34" charset="0"/>
              </a:rPr>
              <a:t>padres y era piloteado </a:t>
            </a:r>
            <a:r>
              <a:rPr lang="es-CL" sz="7200" dirty="0">
                <a:cs typeface="Arial" panose="020B0604020202020204" pitchFamily="34" charset="0"/>
              </a:rPr>
              <a:t>por </a:t>
            </a:r>
            <a:r>
              <a:rPr lang="es-CL" sz="7200" dirty="0" err="1">
                <a:cs typeface="Arial" panose="020B0604020202020204" pitchFamily="34" charset="0"/>
              </a:rPr>
              <a:t>Masami</a:t>
            </a:r>
            <a:r>
              <a:rPr lang="es-CL" sz="7200" dirty="0">
                <a:cs typeface="Arial" panose="020B0604020202020204" pitchFamily="34" charset="0"/>
              </a:rPr>
              <a:t> </a:t>
            </a:r>
            <a:r>
              <a:rPr lang="es-CL" sz="7200" dirty="0" err="1">
                <a:cs typeface="Arial" panose="020B0604020202020204" pitchFamily="34" charset="0"/>
              </a:rPr>
              <a:t>Takan</a:t>
            </a:r>
            <a:r>
              <a:rPr lang="es-CL" sz="7200" dirty="0">
                <a:cs typeface="Arial" panose="020B0604020202020204" pitchFamily="34" charset="0"/>
              </a:rPr>
              <a:t>- </a:t>
            </a:r>
            <a:r>
              <a:rPr lang="es-CL" sz="7200" dirty="0" err="1">
                <a:cs typeface="Arial" panose="020B0604020202020204" pitchFamily="34" charset="0"/>
              </a:rPr>
              <a:t>hama</a:t>
            </a:r>
            <a:r>
              <a:rPr lang="es-CL" sz="7200" dirty="0">
                <a:cs typeface="Arial" panose="020B0604020202020204" pitchFamily="34" charset="0"/>
              </a:rPr>
              <a:t>, de 49 años, quien llevaba acumuladas 12.404 horas de vuelo desde que se incorporó a la aerolínea en 1996.</a:t>
            </a:r>
          </a:p>
          <a:p>
            <a:pPr algn="just"/>
            <a:r>
              <a:rPr lang="es-CL" sz="7200" dirty="0">
                <a:cs typeface="Arial" panose="020B0604020202020204" pitchFamily="34" charset="0"/>
              </a:rPr>
              <a:t> </a:t>
            </a:r>
            <a:r>
              <a:rPr lang="es-CL" sz="7200" dirty="0" smtClean="0">
                <a:cs typeface="Arial" panose="020B0604020202020204" pitchFamily="34" charset="0"/>
              </a:rPr>
              <a:t>El </a:t>
            </a:r>
            <a:r>
              <a:rPr lang="es-CL" sz="7200" dirty="0">
                <a:cs typeface="Arial" panose="020B0604020202020204" pitchFamily="34" charset="0"/>
              </a:rPr>
              <a:t>accidente ocurrido ayer en Japón es el segundo más importante por el número de víctimas en la historia de la aviación mundial- después del desastre de Santa Cruz de Tenerife, Islas Canarias en 1977, cuando dos máquinas chocaron en momentos del despegue con un saldo de 582 muertos- pero es el más grave en los anales de la aeronáutica mundial para un solo avión</a:t>
            </a:r>
          </a:p>
          <a:p>
            <a:pPr algn="just"/>
            <a:r>
              <a:rPr lang="es-ES" sz="7200" dirty="0">
                <a:cs typeface="Arial" panose="020B0604020202020204" pitchFamily="34" charset="0"/>
              </a:rPr>
              <a:t> </a:t>
            </a:r>
            <a:r>
              <a:rPr lang="es-ES" sz="7200" dirty="0" smtClean="0">
                <a:cs typeface="Arial" panose="020B0604020202020204" pitchFamily="34" charset="0"/>
              </a:rPr>
              <a:t>Se </a:t>
            </a:r>
            <a:r>
              <a:rPr lang="es-ES" sz="7200" dirty="0">
                <a:cs typeface="Arial" panose="020B0604020202020204" pitchFamily="34" charset="0"/>
              </a:rPr>
              <a:t>trata del más luctuoso desastre de un avión en los anales de la aeronáutica </a:t>
            </a:r>
            <a:r>
              <a:rPr lang="es-ES" sz="7200" dirty="0" smtClean="0"/>
              <a:t>mundial</a:t>
            </a:r>
            <a:r>
              <a:rPr lang="es-ES" sz="7200" b="1" dirty="0"/>
              <a:t> </a:t>
            </a:r>
            <a:endParaRPr lang="es-CL" sz="7200" dirty="0"/>
          </a:p>
          <a:p>
            <a:endParaRPr lang="es-CL" dirty="0"/>
          </a:p>
        </p:txBody>
      </p:sp>
    </p:spTree>
    <p:extLst>
      <p:ext uri="{BB962C8B-B14F-4D97-AF65-F5344CB8AC3E}">
        <p14:creationId xmlns:p14="http://schemas.microsoft.com/office/powerpoint/2010/main" val="3305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2694" y="495433"/>
            <a:ext cx="11147612" cy="1293028"/>
          </a:xfrm>
        </p:spPr>
        <p:txBody>
          <a:bodyPr/>
          <a:lstStyle/>
          <a:p>
            <a:pPr algn="ctr"/>
            <a:r>
              <a:rPr lang="es-CL" dirty="0" smtClean="0"/>
              <a:t>ESTRUCTURA DE LA NOTICIA SEGÚN VAN DIJK</a:t>
            </a:r>
            <a:endParaRPr lang="es-CL" dirty="0"/>
          </a:p>
        </p:txBody>
      </p:sp>
      <p:sp>
        <p:nvSpPr>
          <p:cNvPr id="4" name="CuadroTexto 3"/>
          <p:cNvSpPr txBox="1"/>
          <p:nvPr/>
        </p:nvSpPr>
        <p:spPr>
          <a:xfrm>
            <a:off x="524656" y="2006094"/>
            <a:ext cx="10510621" cy="5262979"/>
          </a:xfrm>
          <a:prstGeom prst="rect">
            <a:avLst/>
          </a:prstGeom>
          <a:noFill/>
        </p:spPr>
        <p:txBody>
          <a:bodyPr wrap="square" rtlCol="0">
            <a:spAutoFit/>
          </a:bodyPr>
          <a:lstStyle/>
          <a:p>
            <a:pPr algn="just"/>
            <a:r>
              <a:rPr lang="es-CL" sz="2400" dirty="0" smtClean="0"/>
              <a:t>Según este autor, la  superestructura de la noticia está conformada  por una serie de categorías .</a:t>
            </a:r>
          </a:p>
          <a:p>
            <a:pPr algn="just"/>
            <a:endParaRPr lang="es-CL" sz="2400" dirty="0"/>
          </a:p>
          <a:p>
            <a:pPr algn="just"/>
            <a:r>
              <a:rPr lang="es-CL" sz="2400" dirty="0"/>
              <a:t>La </a:t>
            </a:r>
            <a:r>
              <a:rPr lang="es-CL" sz="2400" i="1" dirty="0"/>
              <a:t>noticia</a:t>
            </a:r>
            <a:r>
              <a:rPr lang="es-CL" sz="2400" dirty="0"/>
              <a:t>, objeto de nuestro análisis </a:t>
            </a:r>
            <a:r>
              <a:rPr lang="es-CL" sz="2400" dirty="0" err="1"/>
              <a:t>macroestructural</a:t>
            </a:r>
            <a:r>
              <a:rPr lang="es-CL" sz="2400" dirty="0"/>
              <a:t>, se divide en dos grandes bloques: el resumen y la historia. </a:t>
            </a:r>
            <a:endParaRPr lang="es-CL" sz="2400" dirty="0" smtClean="0"/>
          </a:p>
          <a:p>
            <a:pPr algn="just"/>
            <a:endParaRPr lang="es-CL" sz="2400" dirty="0"/>
          </a:p>
          <a:p>
            <a:pPr algn="just"/>
            <a:r>
              <a:rPr lang="es-CL" sz="2400" b="1" dirty="0" smtClean="0"/>
              <a:t>El </a:t>
            </a:r>
            <a:r>
              <a:rPr lang="es-CL" sz="2400" b="1" i="1" dirty="0"/>
              <a:t>resumen</a:t>
            </a:r>
            <a:r>
              <a:rPr lang="es-CL" sz="2400" b="1" dirty="0"/>
              <a:t>, </a:t>
            </a:r>
            <a:r>
              <a:rPr lang="es-CL" sz="2400" dirty="0"/>
              <a:t>que equivale a </a:t>
            </a:r>
            <a:r>
              <a:rPr lang="es-CL" sz="2400" dirty="0" smtClean="0"/>
              <a:t>la denominación de encabezamiento, </a:t>
            </a:r>
            <a:r>
              <a:rPr lang="es-CL" sz="2400" dirty="0"/>
              <a:t>comprende </a:t>
            </a:r>
            <a:r>
              <a:rPr lang="es-CL" sz="2400" dirty="0" smtClean="0"/>
              <a:t>el titular </a:t>
            </a:r>
            <a:r>
              <a:rPr lang="es-CL" sz="2400" u="sng" dirty="0" smtClean="0"/>
              <a:t>y el </a:t>
            </a:r>
            <a:r>
              <a:rPr lang="es-CL" sz="2400" i="1" u="sng" dirty="0" smtClean="0"/>
              <a:t>lead.</a:t>
            </a:r>
          </a:p>
          <a:p>
            <a:pPr algn="just"/>
            <a:endParaRPr lang="es-CL" sz="2400" dirty="0" smtClean="0"/>
          </a:p>
          <a:p>
            <a:pPr algn="just"/>
            <a:r>
              <a:rPr lang="es-CL" sz="2400" b="1" dirty="0" smtClean="0"/>
              <a:t>La </a:t>
            </a:r>
            <a:r>
              <a:rPr lang="es-CL" sz="2400" b="1" i="1" dirty="0"/>
              <a:t>historia</a:t>
            </a:r>
            <a:r>
              <a:rPr lang="es-CL" sz="2400" b="1" dirty="0"/>
              <a:t>, </a:t>
            </a:r>
            <a:r>
              <a:rPr lang="es-CL" sz="2400" dirty="0"/>
              <a:t>o cuerpo de la noticia, engloba la </a:t>
            </a:r>
            <a:r>
              <a:rPr lang="es-CL" sz="2400" i="1" dirty="0"/>
              <a:t>situ</a:t>
            </a:r>
            <a:r>
              <a:rPr lang="es-CL" sz="2400" i="1" u="sng" dirty="0"/>
              <a:t>ación</a:t>
            </a:r>
            <a:r>
              <a:rPr lang="es-CL" sz="2400" u="sng" dirty="0"/>
              <a:t> o </a:t>
            </a:r>
            <a:r>
              <a:rPr lang="es-CL" sz="2400" i="1" u="sng" dirty="0"/>
              <a:t>contexto</a:t>
            </a:r>
            <a:r>
              <a:rPr lang="es-CL" sz="2400" u="sng" dirty="0"/>
              <a:t> </a:t>
            </a:r>
            <a:r>
              <a:rPr lang="es-CL" sz="2400" dirty="0"/>
              <a:t>en que se </a:t>
            </a:r>
            <a:r>
              <a:rPr lang="es-CL" sz="2400" dirty="0" smtClean="0"/>
              <a:t>desenvuelve.</a:t>
            </a:r>
            <a:endParaRPr lang="es-CL" sz="2400" dirty="0"/>
          </a:p>
          <a:p>
            <a:endParaRPr lang="es-CL" sz="2400" dirty="0" smtClean="0"/>
          </a:p>
          <a:p>
            <a:endParaRPr lang="es-CL" sz="2400" dirty="0"/>
          </a:p>
          <a:p>
            <a:endParaRPr lang="es-CL" sz="2400" dirty="0"/>
          </a:p>
        </p:txBody>
      </p:sp>
    </p:spTree>
    <p:extLst>
      <p:ext uri="{BB962C8B-B14F-4D97-AF65-F5344CB8AC3E}">
        <p14:creationId xmlns:p14="http://schemas.microsoft.com/office/powerpoint/2010/main" val="2623115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569844"/>
            <a:ext cx="10820400" cy="5764696"/>
          </a:xfrm>
        </p:spPr>
        <p:txBody>
          <a:bodyPr>
            <a:normAutofit/>
          </a:bodyPr>
          <a:lstStyle/>
          <a:p>
            <a:pPr algn="just"/>
            <a:endParaRPr lang="es-CL" dirty="0" smtClean="0"/>
          </a:p>
          <a:p>
            <a:pPr marL="0" indent="0" algn="ctr">
              <a:buNone/>
            </a:pPr>
            <a:r>
              <a:rPr lang="es-CL" b="1" dirty="0" smtClean="0"/>
              <a:t>CUERPO DE LA NOTICIA</a:t>
            </a:r>
          </a:p>
          <a:p>
            <a:pPr algn="just"/>
            <a:endParaRPr lang="es-CL" dirty="0" smtClean="0"/>
          </a:p>
          <a:p>
            <a:pPr algn="just"/>
            <a:r>
              <a:rPr lang="es-CL" sz="2600" dirty="0" smtClean="0"/>
              <a:t>Después </a:t>
            </a:r>
            <a:r>
              <a:rPr lang="es-CL" sz="2600" dirty="0"/>
              <a:t>de los titulares y </a:t>
            </a:r>
            <a:r>
              <a:rPr lang="es-CL" sz="2600" dirty="0" smtClean="0"/>
              <a:t>el </a:t>
            </a:r>
            <a:r>
              <a:rPr lang="es-CL" sz="2600" i="1" dirty="0"/>
              <a:t>lead </a:t>
            </a:r>
            <a:r>
              <a:rPr lang="es-CL" sz="2600" dirty="0"/>
              <a:t>encontramos el “cuerpo” del </a:t>
            </a:r>
            <a:r>
              <a:rPr lang="es-CL" sz="2600" dirty="0" smtClean="0"/>
              <a:t> </a:t>
            </a:r>
            <a:r>
              <a:rPr lang="es-CL" sz="2600" dirty="0"/>
              <a:t>relato de la noticia. </a:t>
            </a:r>
          </a:p>
          <a:p>
            <a:pPr algn="just"/>
            <a:r>
              <a:rPr lang="es-CL" sz="2600" dirty="0" smtClean="0"/>
              <a:t>Más </a:t>
            </a:r>
            <a:r>
              <a:rPr lang="es-CL" sz="2600" dirty="0"/>
              <a:t>bien disponemos de una organización determinada por los niveles o </a:t>
            </a:r>
            <a:r>
              <a:rPr lang="es-CL" sz="2600" b="1" dirty="0"/>
              <a:t>grados de </a:t>
            </a:r>
            <a:r>
              <a:rPr lang="es-CL" sz="2600" b="1" dirty="0" smtClean="0"/>
              <a:t>mayor a menor importancia </a:t>
            </a:r>
            <a:r>
              <a:rPr lang="es-CL" sz="2600" dirty="0" smtClean="0"/>
              <a:t>. </a:t>
            </a:r>
            <a:r>
              <a:rPr lang="es-CL" sz="2600" dirty="0"/>
              <a:t>La razón práctica de esta clase de </a:t>
            </a:r>
            <a:r>
              <a:rPr lang="es-CL" sz="2600" dirty="0" smtClean="0"/>
              <a:t>organización </a:t>
            </a:r>
            <a:r>
              <a:rPr lang="es-CL" sz="2600" dirty="0"/>
              <a:t>se debe a la circunstancia de que los directores </a:t>
            </a:r>
            <a:r>
              <a:rPr lang="es-CL" sz="2600" dirty="0" smtClean="0"/>
              <a:t>, muchas veces , tienen </a:t>
            </a:r>
            <a:r>
              <a:rPr lang="es-CL" sz="2600" dirty="0"/>
              <a:t>que </a:t>
            </a:r>
            <a:r>
              <a:rPr lang="es-CL" sz="2600" dirty="0" smtClean="0"/>
              <a:t> </a:t>
            </a:r>
            <a:r>
              <a:rPr lang="es-CL" sz="2600" dirty="0"/>
              <a:t>reducir </a:t>
            </a:r>
            <a:r>
              <a:rPr lang="es-CL" sz="2600" dirty="0" smtClean="0"/>
              <a:t>rápidamente </a:t>
            </a:r>
            <a:r>
              <a:rPr lang="es-CL" sz="2600" dirty="0"/>
              <a:t>el relato de la noticia, por ejemplo </a:t>
            </a:r>
            <a:r>
              <a:rPr lang="es-CL" sz="2600" dirty="0" smtClean="0"/>
              <a:t>,omitiendo  </a:t>
            </a:r>
            <a:r>
              <a:rPr lang="es-CL" sz="2600" dirty="0"/>
              <a:t>el final. </a:t>
            </a:r>
            <a:endParaRPr lang="es-CL" sz="2600" dirty="0" smtClean="0"/>
          </a:p>
          <a:p>
            <a:pPr algn="just"/>
            <a:r>
              <a:rPr lang="es-CL" sz="2600" dirty="0" smtClean="0"/>
              <a:t>De </a:t>
            </a:r>
            <a:r>
              <a:rPr lang="es-CL" sz="2600" dirty="0"/>
              <a:t>ahí que el relato de la noticia habitual no pueda tener una conclusión o hecho </a:t>
            </a:r>
            <a:r>
              <a:rPr lang="es-CL" sz="2600" dirty="0" smtClean="0"/>
              <a:t>importante </a:t>
            </a:r>
            <a:r>
              <a:rPr lang="es-CL" sz="2600" dirty="0"/>
              <a:t>en el final </a:t>
            </a:r>
            <a:r>
              <a:rPr lang="es-CL" sz="2600" dirty="0" smtClean="0"/>
              <a:t>,porque </a:t>
            </a:r>
            <a:r>
              <a:rPr lang="es-CL" sz="2600" dirty="0"/>
              <a:t>correría el riesgo de “desaparecer” de la impresión</a:t>
            </a:r>
            <a:r>
              <a:rPr lang="es-CL" dirty="0"/>
              <a:t>. </a:t>
            </a:r>
            <a:endParaRPr lang="es-CL" dirty="0" smtClean="0"/>
          </a:p>
          <a:p>
            <a:pPr algn="just"/>
            <a:endParaRPr lang="es-CL" dirty="0"/>
          </a:p>
        </p:txBody>
      </p:sp>
    </p:spTree>
    <p:extLst>
      <p:ext uri="{BB962C8B-B14F-4D97-AF65-F5344CB8AC3E}">
        <p14:creationId xmlns:p14="http://schemas.microsoft.com/office/powerpoint/2010/main" val="1998506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A1DA7B28-B030-4BEC-8330B62441D90266arbolnoti.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304" y="433034"/>
            <a:ext cx="11290853" cy="5821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48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6462" y="792509"/>
            <a:ext cx="8610600" cy="1293028"/>
          </a:xfrm>
        </p:spPr>
        <p:txBody>
          <a:bodyPr/>
          <a:lstStyle/>
          <a:p>
            <a:r>
              <a:rPr lang="es-CL" b="1" dirty="0" smtClean="0">
                <a:solidFill>
                  <a:srgbClr val="00B050"/>
                </a:solidFill>
              </a:rPr>
              <a:t>Acontecimiento  IMPORTANTE </a:t>
            </a:r>
            <a:endParaRPr lang="es-CL" b="1" dirty="0">
              <a:solidFill>
                <a:srgbClr val="00B050"/>
              </a:solidFill>
            </a:endParaRPr>
          </a:p>
        </p:txBody>
      </p:sp>
      <p:sp>
        <p:nvSpPr>
          <p:cNvPr id="3" name="Marcador de contenido 2"/>
          <p:cNvSpPr>
            <a:spLocks noGrp="1"/>
          </p:cNvSpPr>
          <p:nvPr>
            <p:ph idx="1"/>
          </p:nvPr>
        </p:nvSpPr>
        <p:spPr>
          <a:xfrm>
            <a:off x="363071" y="2194560"/>
            <a:ext cx="11143129" cy="4024125"/>
          </a:xfrm>
        </p:spPr>
        <p:txBody>
          <a:bodyPr/>
          <a:lstStyle/>
          <a:p>
            <a:pPr algn="just"/>
            <a:r>
              <a:rPr lang="es-CL" dirty="0" smtClean="0"/>
              <a:t>La primera es la categoría del </a:t>
            </a:r>
            <a:r>
              <a:rPr lang="es-CL" b="1" dirty="0" smtClean="0"/>
              <a:t>acontecimiento </a:t>
            </a:r>
            <a:r>
              <a:rPr lang="es-CL" dirty="0" smtClean="0"/>
              <a:t>. En el relato noticioso no es cualquier suceso, debe </a:t>
            </a:r>
            <a:r>
              <a:rPr lang="es-CL" dirty="0"/>
              <a:t>ser un </a:t>
            </a:r>
            <a:r>
              <a:rPr lang="es-CL" dirty="0" smtClean="0"/>
              <a:t>hecho importante</a:t>
            </a:r>
            <a:r>
              <a:rPr lang="es-CL" dirty="0"/>
              <a:t>, interesante o “pertinente”   de   algún   modo,   a   menudo   algo   </a:t>
            </a:r>
            <a:r>
              <a:rPr lang="es-CL" dirty="0" smtClean="0"/>
              <a:t>inquietante</a:t>
            </a:r>
            <a:r>
              <a:rPr lang="es-CL" dirty="0"/>
              <a:t>,   perturbador, inesperado, divertido, peligroso, criminal, etc. </a:t>
            </a:r>
          </a:p>
        </p:txBody>
      </p:sp>
    </p:spTree>
    <p:extLst>
      <p:ext uri="{BB962C8B-B14F-4D97-AF65-F5344CB8AC3E}">
        <p14:creationId xmlns:p14="http://schemas.microsoft.com/office/powerpoint/2010/main" val="1530673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8129" y="901532"/>
            <a:ext cx="10648071" cy="1293028"/>
          </a:xfrm>
        </p:spPr>
        <p:txBody>
          <a:bodyPr>
            <a:normAutofit/>
          </a:bodyPr>
          <a:lstStyle/>
          <a:p>
            <a:pPr algn="ctr"/>
            <a:r>
              <a:rPr lang="es-CL" b="1" dirty="0" smtClean="0">
                <a:solidFill>
                  <a:srgbClr val="00B050"/>
                </a:solidFill>
              </a:rPr>
              <a:t>consecuencias</a:t>
            </a:r>
            <a:br>
              <a:rPr lang="es-CL" b="1" dirty="0" smtClean="0">
                <a:solidFill>
                  <a:srgbClr val="00B050"/>
                </a:solidFill>
              </a:rPr>
            </a:br>
            <a:r>
              <a:rPr lang="es-CL" b="1" dirty="0" smtClean="0">
                <a:solidFill>
                  <a:srgbClr val="00B050"/>
                </a:solidFill>
              </a:rPr>
              <a:t> y  reacciones humanas </a:t>
            </a:r>
            <a:endParaRPr lang="es-CL" b="1" dirty="0">
              <a:solidFill>
                <a:srgbClr val="00B050"/>
              </a:solidFill>
            </a:endParaRPr>
          </a:p>
        </p:txBody>
      </p:sp>
      <p:sp>
        <p:nvSpPr>
          <p:cNvPr id="3" name="Marcador de contenido 2"/>
          <p:cNvSpPr>
            <a:spLocks noGrp="1"/>
          </p:cNvSpPr>
          <p:nvPr>
            <p:ph idx="1"/>
          </p:nvPr>
        </p:nvSpPr>
        <p:spPr>
          <a:xfrm>
            <a:off x="422031" y="2194560"/>
            <a:ext cx="11338559" cy="4024125"/>
          </a:xfrm>
        </p:spPr>
        <p:txBody>
          <a:bodyPr/>
          <a:lstStyle/>
          <a:p>
            <a:endParaRPr lang="es-CL" i="1" dirty="0" smtClean="0"/>
          </a:p>
          <a:p>
            <a:r>
              <a:rPr lang="es-CL" i="1" dirty="0" smtClean="0"/>
              <a:t> </a:t>
            </a:r>
            <a:r>
              <a:rPr lang="es-CL" dirty="0"/>
              <a:t>En general, esta categoría se combinará con una categoría de </a:t>
            </a:r>
            <a:r>
              <a:rPr lang="es-CL" i="1" dirty="0"/>
              <a:t>Reacción, </a:t>
            </a:r>
            <a:r>
              <a:rPr lang="es-CL" dirty="0"/>
              <a:t>que con frecuencia comprenderá </a:t>
            </a:r>
            <a:r>
              <a:rPr lang="es-CL" b="1" dirty="0"/>
              <a:t>las reacciones </a:t>
            </a:r>
            <a:r>
              <a:rPr lang="es-CL" b="1" dirty="0" smtClean="0"/>
              <a:t>humanas</a:t>
            </a:r>
            <a:r>
              <a:rPr lang="es-CL" dirty="0" smtClean="0"/>
              <a:t> </a:t>
            </a:r>
            <a:r>
              <a:rPr lang="es-CL" dirty="0"/>
              <a:t>o las </a:t>
            </a:r>
            <a:r>
              <a:rPr lang="es-CL" b="1" dirty="0"/>
              <a:t>consecuencias importantes. </a:t>
            </a:r>
            <a:endParaRPr lang="es-CL" b="1" dirty="0" smtClean="0"/>
          </a:p>
          <a:p>
            <a:r>
              <a:rPr lang="es-CL" dirty="0" smtClean="0"/>
              <a:t>Así</a:t>
            </a:r>
            <a:r>
              <a:rPr lang="es-CL" dirty="0"/>
              <a:t>, en un relato sobre un terremoto podemos tener una descripción del acontecimiento mismo, seguida de la clase de operaciones de salvamento que son características de este tipo de </a:t>
            </a:r>
            <a:r>
              <a:rPr lang="es-CL" dirty="0" smtClean="0"/>
              <a:t>catástrofes </a:t>
            </a:r>
            <a:r>
              <a:rPr lang="es-CL" b="1" dirty="0" smtClean="0"/>
              <a:t>( consecuencias</a:t>
            </a:r>
            <a:r>
              <a:rPr lang="es-CL" dirty="0" smtClean="0"/>
              <a:t>). Y también diferentes fuentes que informan sobre el hecho</a:t>
            </a:r>
            <a:r>
              <a:rPr lang="es-CL" b="1" dirty="0" smtClean="0"/>
              <a:t>( reacciones humanas)</a:t>
            </a:r>
            <a:endParaRPr lang="es-CL" b="1" dirty="0"/>
          </a:p>
          <a:p>
            <a:endParaRPr lang="es-CL" dirty="0"/>
          </a:p>
        </p:txBody>
      </p:sp>
    </p:spTree>
    <p:extLst>
      <p:ext uri="{BB962C8B-B14F-4D97-AF65-F5344CB8AC3E}">
        <p14:creationId xmlns:p14="http://schemas.microsoft.com/office/powerpoint/2010/main" val="11140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2328" y="901532"/>
            <a:ext cx="9865659" cy="1293028"/>
          </a:xfrm>
        </p:spPr>
        <p:txBody>
          <a:bodyPr/>
          <a:lstStyle/>
          <a:p>
            <a:r>
              <a:rPr lang="es-CL" b="1" dirty="0" smtClean="0">
                <a:solidFill>
                  <a:srgbClr val="00B050"/>
                </a:solidFill>
              </a:rPr>
              <a:t>Tipos  de  reacciones  humanas</a:t>
            </a:r>
            <a:endParaRPr lang="es-CL" b="1" dirty="0">
              <a:solidFill>
                <a:srgbClr val="00B050"/>
              </a:solidFill>
            </a:endParaRPr>
          </a:p>
        </p:txBody>
      </p:sp>
      <p:sp>
        <p:nvSpPr>
          <p:cNvPr id="3" name="Marcador de contenido 2"/>
          <p:cNvSpPr>
            <a:spLocks noGrp="1"/>
          </p:cNvSpPr>
          <p:nvPr>
            <p:ph idx="1"/>
          </p:nvPr>
        </p:nvSpPr>
        <p:spPr/>
        <p:txBody>
          <a:bodyPr/>
          <a:lstStyle/>
          <a:p>
            <a:pPr marL="0" indent="0">
              <a:buNone/>
            </a:pPr>
            <a:r>
              <a:rPr lang="es-CL" dirty="0" smtClean="0"/>
              <a:t>Fuentes  que   dan declaraciones a través de citas textuales directas. Indirectas o mixtas</a:t>
            </a:r>
            <a:endParaRPr lang="es-CL" dirty="0"/>
          </a:p>
        </p:txBody>
      </p:sp>
    </p:spTree>
    <p:extLst>
      <p:ext uri="{BB962C8B-B14F-4D97-AF65-F5344CB8AC3E}">
        <p14:creationId xmlns:p14="http://schemas.microsoft.com/office/powerpoint/2010/main" val="40793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8688" y="199596"/>
            <a:ext cx="8610600" cy="1293028"/>
          </a:xfrm>
        </p:spPr>
        <p:txBody>
          <a:bodyPr/>
          <a:lstStyle/>
          <a:p>
            <a:r>
              <a:rPr lang="es-CL" dirty="0" smtClean="0"/>
              <a:t> </a:t>
            </a:r>
            <a:r>
              <a:rPr lang="es-CL" dirty="0" smtClean="0">
                <a:solidFill>
                  <a:srgbClr val="92D050"/>
                </a:solidFill>
              </a:rPr>
              <a:t>Cita TEXTUAL DIRECTA</a:t>
            </a:r>
            <a:endParaRPr lang="es-CL" dirty="0">
              <a:solidFill>
                <a:srgbClr val="92D050"/>
              </a:solidFill>
            </a:endParaRPr>
          </a:p>
        </p:txBody>
      </p:sp>
      <p:sp>
        <p:nvSpPr>
          <p:cNvPr id="3" name="Marcador de contenido 2"/>
          <p:cNvSpPr>
            <a:spLocks noGrp="1"/>
          </p:cNvSpPr>
          <p:nvPr>
            <p:ph idx="1"/>
          </p:nvPr>
        </p:nvSpPr>
        <p:spPr>
          <a:xfrm>
            <a:off x="712694" y="1360843"/>
            <a:ext cx="10820400" cy="4024125"/>
          </a:xfrm>
        </p:spPr>
        <p:txBody>
          <a:bodyPr>
            <a:noAutofit/>
          </a:bodyPr>
          <a:lstStyle/>
          <a:p>
            <a:pPr algn="just"/>
            <a:endParaRPr lang="es-CL" sz="2000" dirty="0" smtClean="0">
              <a:latin typeface="+mj-lt"/>
              <a:ea typeface="Adobe Fangsong Std R" panose="02020400000000000000" pitchFamily="18" charset="-128"/>
            </a:endParaRPr>
          </a:p>
          <a:p>
            <a:pPr algn="just"/>
            <a:r>
              <a:rPr lang="es-CL" sz="2800" dirty="0" smtClean="0">
                <a:latin typeface="+mj-lt"/>
                <a:ea typeface="Adobe Fangsong Std R" panose="02020400000000000000" pitchFamily="18" charset="-128"/>
              </a:rPr>
              <a:t>Si la </a:t>
            </a:r>
            <a:r>
              <a:rPr lang="es-CL" sz="2800" dirty="0">
                <a:latin typeface="+mj-lt"/>
                <a:ea typeface="Adobe Fangsong Std R" panose="02020400000000000000" pitchFamily="18" charset="-128"/>
              </a:rPr>
              <a:t>declaración es textual, se trata de una cita directa (en este caso, las declaraciones se colocan entre comillas para indicar que la persona dijo lo que se cita tal como el periodista lo reproduce</a:t>
            </a:r>
            <a:r>
              <a:rPr lang="es-CL" sz="2800" dirty="0" smtClean="0">
                <a:latin typeface="+mj-lt"/>
                <a:ea typeface="Adobe Fangsong Std R" panose="02020400000000000000" pitchFamily="18" charset="-128"/>
              </a:rPr>
              <a:t>.</a:t>
            </a:r>
          </a:p>
          <a:p>
            <a:pPr algn="just"/>
            <a:r>
              <a:rPr lang="es-CL" sz="2800" dirty="0" smtClean="0">
                <a:latin typeface="+mj-lt"/>
                <a:ea typeface="Adobe Fangsong Std R" panose="02020400000000000000" pitchFamily="18" charset="-128"/>
              </a:rPr>
              <a:t>Ejemplo</a:t>
            </a:r>
            <a:r>
              <a:rPr lang="es-CL" sz="2800" dirty="0">
                <a:latin typeface="+mj-lt"/>
                <a:ea typeface="Adobe Fangsong Std R" panose="02020400000000000000" pitchFamily="18" charset="-128"/>
              </a:rPr>
              <a:t>:</a:t>
            </a:r>
          </a:p>
          <a:p>
            <a:pPr algn="just"/>
            <a:endParaRPr lang="es-CL" sz="2800" dirty="0">
              <a:latin typeface="+mj-lt"/>
              <a:ea typeface="Adobe Fangsong Std R" panose="02020400000000000000" pitchFamily="18" charset="-128"/>
            </a:endParaRPr>
          </a:p>
          <a:p>
            <a:pPr algn="just"/>
            <a:r>
              <a:rPr lang="es-CL" sz="2800" dirty="0">
                <a:latin typeface="+mj-lt"/>
                <a:ea typeface="Adobe Fangsong Std R" panose="02020400000000000000" pitchFamily="18" charset="-128"/>
              </a:rPr>
              <a:t>"Para nosotros hay una ilegalidad en la construcción de la fábrica </a:t>
            </a:r>
            <a:r>
              <a:rPr lang="es-CL" sz="2800" dirty="0" err="1">
                <a:latin typeface="+mj-lt"/>
                <a:ea typeface="Adobe Fangsong Std R" panose="02020400000000000000" pitchFamily="18" charset="-128"/>
              </a:rPr>
              <a:t>Botnia</a:t>
            </a:r>
            <a:r>
              <a:rPr lang="es-CL" sz="2800" dirty="0">
                <a:latin typeface="+mj-lt"/>
                <a:ea typeface="Adobe Fangsong Std R" panose="02020400000000000000" pitchFamily="18" charset="-128"/>
              </a:rPr>
              <a:t> y no consideramos que sea satisfactoria la propuesta del monitoreo", sostuvo el canciller Jorge Taiana luego de la segunda reunión con Uruguay que contó con la presencia del rey de España.</a:t>
            </a:r>
          </a:p>
          <a:p>
            <a:endParaRPr lang="es-CL" sz="2800" dirty="0">
              <a:latin typeface="+mj-lt"/>
              <a:ea typeface="Adobe Fangsong Std R" panose="02020400000000000000" pitchFamily="18" charset="-128"/>
            </a:endParaRPr>
          </a:p>
          <a:p>
            <a:endParaRPr lang="es-CL" sz="2800" dirty="0">
              <a:latin typeface="+mj-lt"/>
              <a:ea typeface="Adobe Fangsong Std R" panose="02020400000000000000" pitchFamily="18" charset="-128"/>
            </a:endParaRPr>
          </a:p>
        </p:txBody>
      </p:sp>
    </p:spTree>
    <p:extLst>
      <p:ext uri="{BB962C8B-B14F-4D97-AF65-F5344CB8AC3E}">
        <p14:creationId xmlns:p14="http://schemas.microsoft.com/office/powerpoint/2010/main" val="445625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1660" y="471226"/>
            <a:ext cx="10457329" cy="1293028"/>
          </a:xfrm>
        </p:spPr>
        <p:txBody>
          <a:bodyPr/>
          <a:lstStyle/>
          <a:p>
            <a:r>
              <a:rPr lang="es-CL" dirty="0" smtClean="0">
                <a:solidFill>
                  <a:srgbClr val="92D050"/>
                </a:solidFill>
              </a:rPr>
              <a:t>CITA TEXTUAL  INDIRECTA</a:t>
            </a:r>
            <a:endParaRPr lang="es-CL" dirty="0">
              <a:solidFill>
                <a:srgbClr val="92D050"/>
              </a:solidFill>
            </a:endParaRPr>
          </a:p>
        </p:txBody>
      </p:sp>
      <p:sp>
        <p:nvSpPr>
          <p:cNvPr id="3" name="Marcador de contenido 2"/>
          <p:cNvSpPr>
            <a:spLocks noGrp="1"/>
          </p:cNvSpPr>
          <p:nvPr>
            <p:ph idx="1"/>
          </p:nvPr>
        </p:nvSpPr>
        <p:spPr/>
        <p:txBody>
          <a:bodyPr>
            <a:normAutofit/>
          </a:bodyPr>
          <a:lstStyle/>
          <a:p>
            <a:pPr algn="just"/>
            <a:r>
              <a:rPr lang="es-CL" dirty="0"/>
              <a:t>Si la declaración no es textual y sólo intentamos explicar o contar con nuestras propias palabras, la cita será indirecta (se trata aquí de parafrasear al emisor de la declaración, no de quitar las comillas y reproducir textualmente lo que esa persona dijo).</a:t>
            </a:r>
          </a:p>
          <a:p>
            <a:pPr algn="just"/>
            <a:r>
              <a:rPr lang="es-CL" dirty="0" smtClean="0"/>
              <a:t>Ejemplo</a:t>
            </a:r>
            <a:r>
              <a:rPr lang="es-CL" dirty="0"/>
              <a:t>:</a:t>
            </a:r>
          </a:p>
          <a:p>
            <a:pPr algn="just"/>
            <a:r>
              <a:rPr lang="es-CL" dirty="0" smtClean="0"/>
              <a:t>El </a:t>
            </a:r>
            <a:r>
              <a:rPr lang="es-CL" dirty="0"/>
              <a:t>ex astro del fútbol Pelé sostuvo ayer  que lamentaba  que Diego Maradona estuviera nuevamente internado por sus recurrentes problemas de salud, esta vez por una adicción al alcohol.</a:t>
            </a:r>
          </a:p>
        </p:txBody>
      </p:sp>
    </p:spTree>
    <p:extLst>
      <p:ext uri="{BB962C8B-B14F-4D97-AF65-F5344CB8AC3E}">
        <p14:creationId xmlns:p14="http://schemas.microsoft.com/office/powerpoint/2010/main" val="1460313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Estela de condensación</Template>
  <TotalTime>1588</TotalTime>
  <Words>1299</Words>
  <Application>Microsoft Office PowerPoint</Application>
  <PresentationFormat>Panorámica</PresentationFormat>
  <Paragraphs>100</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Adobe Fangsong Std R</vt:lpstr>
      <vt:lpstr>Arial</vt:lpstr>
      <vt:lpstr>Calibri</vt:lpstr>
      <vt:lpstr>Century Gothic</vt:lpstr>
      <vt:lpstr>Times New Roman</vt:lpstr>
      <vt:lpstr>Estela de condensación</vt:lpstr>
      <vt:lpstr>CATEGORÍAS DE LA NOTICIA SEGÚN VAN DIJK</vt:lpstr>
      <vt:lpstr>ESTRUCTURA DE LA NOTICIA SEGÚN VAN DIJK</vt:lpstr>
      <vt:lpstr>Presentación de PowerPoint</vt:lpstr>
      <vt:lpstr>Presentación de PowerPoint</vt:lpstr>
      <vt:lpstr>Acontecimiento  IMPORTANTE </vt:lpstr>
      <vt:lpstr>consecuencias  y  reacciones humanas </vt:lpstr>
      <vt:lpstr>Tipos  de  reacciones  humanas</vt:lpstr>
      <vt:lpstr> Cita TEXTUAL DIRECTA</vt:lpstr>
      <vt:lpstr>CITA TEXTUAL  INDIRECTA</vt:lpstr>
      <vt:lpstr>Presentación de PowerPoint</vt:lpstr>
      <vt:lpstr>Algunos  errores</vt:lpstr>
      <vt:lpstr>SUCESOS  PREVIOS </vt:lpstr>
      <vt:lpstr> EXPLICACIÓN     Contexto</vt:lpstr>
      <vt:lpstr>Predicción o  Expectación</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NOTICIA</dc:title>
  <dc:creator>Usuario</dc:creator>
  <cp:lastModifiedBy>Ivan Pizarro</cp:lastModifiedBy>
  <cp:revision>47</cp:revision>
  <dcterms:created xsi:type="dcterms:W3CDTF">2014-09-30T21:29:16Z</dcterms:created>
  <dcterms:modified xsi:type="dcterms:W3CDTF">2024-11-04T13:14:06Z</dcterms:modified>
</cp:coreProperties>
</file>