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8" r:id="rId1"/>
  </p:sldMasterIdLst>
  <p:notesMasterIdLst>
    <p:notesMasterId r:id="rId56"/>
  </p:notesMasterIdLst>
  <p:sldIdLst>
    <p:sldId id="256" r:id="rId2"/>
    <p:sldId id="362" r:id="rId3"/>
    <p:sldId id="302" r:id="rId4"/>
    <p:sldId id="306" r:id="rId5"/>
    <p:sldId id="305" r:id="rId6"/>
    <p:sldId id="347" r:id="rId7"/>
    <p:sldId id="358" r:id="rId8"/>
    <p:sldId id="350" r:id="rId9"/>
    <p:sldId id="360" r:id="rId10"/>
    <p:sldId id="344" r:id="rId11"/>
    <p:sldId id="257" r:id="rId12"/>
    <p:sldId id="258" r:id="rId13"/>
    <p:sldId id="259" r:id="rId14"/>
    <p:sldId id="260" r:id="rId15"/>
    <p:sldId id="261" r:id="rId16"/>
    <p:sldId id="262" r:id="rId17"/>
    <p:sldId id="263" r:id="rId18"/>
    <p:sldId id="346" r:id="rId19"/>
    <p:sldId id="345" r:id="rId20"/>
    <p:sldId id="327" r:id="rId21"/>
    <p:sldId id="343" r:id="rId22"/>
    <p:sldId id="363" r:id="rId23"/>
    <p:sldId id="364" r:id="rId24"/>
    <p:sldId id="333" r:id="rId25"/>
    <p:sldId id="353" r:id="rId26"/>
    <p:sldId id="354" r:id="rId27"/>
    <p:sldId id="355" r:id="rId28"/>
    <p:sldId id="351" r:id="rId29"/>
    <p:sldId id="352" r:id="rId30"/>
    <p:sldId id="366" r:id="rId31"/>
    <p:sldId id="367" r:id="rId32"/>
    <p:sldId id="368" r:id="rId33"/>
    <p:sldId id="356" r:id="rId34"/>
    <p:sldId id="369" r:id="rId35"/>
    <p:sldId id="370" r:id="rId36"/>
    <p:sldId id="371" r:id="rId37"/>
    <p:sldId id="373" r:id="rId38"/>
    <p:sldId id="372" r:id="rId39"/>
    <p:sldId id="374" r:id="rId40"/>
    <p:sldId id="375" r:id="rId41"/>
    <p:sldId id="339" r:id="rId42"/>
    <p:sldId id="340" r:id="rId43"/>
    <p:sldId id="341" r:id="rId44"/>
    <p:sldId id="376" r:id="rId45"/>
    <p:sldId id="377" r:id="rId46"/>
    <p:sldId id="378" r:id="rId47"/>
    <p:sldId id="379" r:id="rId48"/>
    <p:sldId id="380" r:id="rId49"/>
    <p:sldId id="381" r:id="rId50"/>
    <p:sldId id="382" r:id="rId51"/>
    <p:sldId id="357" r:id="rId52"/>
    <p:sldId id="317" r:id="rId53"/>
    <p:sldId id="326" r:id="rId54"/>
    <p:sldId id="348"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E8F3C3-F7E9-4DFD-96CC-E5E19DC2414A}" type="datetimeFigureOut">
              <a:rPr lang="es-CL" smtClean="0"/>
              <a:t>04-11-2024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C16137-C709-4A36-B038-F4404B34B930}" type="slidenum">
              <a:rPr lang="es-CL" smtClean="0"/>
              <a:t>‹Nº›</a:t>
            </a:fld>
            <a:endParaRPr lang="es-CL"/>
          </a:p>
        </p:txBody>
      </p:sp>
    </p:spTree>
    <p:extLst>
      <p:ext uri="{BB962C8B-B14F-4D97-AF65-F5344CB8AC3E}">
        <p14:creationId xmlns:p14="http://schemas.microsoft.com/office/powerpoint/2010/main" val="1787893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927112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394839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4279026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140304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3064015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79974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7704198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2361929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4279402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10:14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253702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123101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2320152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a:solidFill>
                  <a:prstClr val="black"/>
                </a:solidFill>
              </a:rPr>
              <a:pPr/>
              <a:t>11/4/2024 10:24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a:solidFill>
                  <a:srgbClr val="000000"/>
                </a:solidFill>
              </a:rPr>
              <a:t>© 2007 Microsoft Corporation. Todos los derechos reservados. Microsoft, Windows, Windows Vista y otros nombres de productos son o podrían ser marcas registradas o marcas comerciales en los EE.UU. u otros países.</a:t>
            </a:r>
          </a:p>
          <a:p>
            <a:r>
              <a:rPr lang="en-US">
                <a:solidFill>
                  <a:srgbClr val="000000"/>
                </a:solidFill>
              </a:rPr>
              <a:t>La información incluida aquí solo tiene fines informativos y representa la vista actual de Microsoft Corporation a fecha de esta presentación.  Ya que Microsoft debe responder ante los cambios en el mercado, no debe considerarse responsabilidad suya el hecho de garantizar la precisión de la información facilitada después de la fecha de esta presentación.  </a:t>
            </a:r>
            <a:br>
              <a:rPr lang="en-US">
                <a:solidFill>
                  <a:srgbClr val="000000"/>
                </a:solidFill>
              </a:rPr>
            </a:br>
            <a:r>
              <a:rPr lang="en-US">
                <a:solidFill>
                  <a:srgbClr val="000000"/>
                </a:solidFill>
              </a:rPr>
              <a:t>MICROSOFT NO FACILITA GARANTÍAS EXPRESAS, IMPLÍCITAS O ESTATUTORIAS EN RELACIÓN A LA INFORMACIÓN CONTENIDA EN ESTA PRESENTACIÓN.</a:t>
            </a:r>
          </a:p>
          <a:p>
            <a:endParaRPr lang="en-US" dirty="0" smtClean="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9115515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smtClean="0"/>
              <a:t>11/4/2024</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61782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27676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110421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91857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smtClean="0"/>
              <a:pPr/>
              <a:t>11/4/2024</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11332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2447676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9592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06976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041739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825625" y="649805"/>
            <a:ext cx="9390944" cy="1523494"/>
          </a:xfrm>
        </p:spPr>
        <p:txBody>
          <a:bodyPr anchor="ctr" anchorCtr="0">
            <a:noAutofit/>
          </a:bodyPr>
          <a:lstStyle>
            <a:lvl1pPr>
              <a:lnSpc>
                <a:spcPct val="90000"/>
              </a:lnSpc>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825273" y="4344989"/>
            <a:ext cx="9390944" cy="461665"/>
          </a:xfrm>
        </p:spPr>
        <p:txBody>
          <a:bodyPr>
            <a:noAutofit/>
          </a:bodyPr>
          <a:lstStyle>
            <a:lvl1pPr marL="0" indent="0" algn="l">
              <a:lnSpc>
                <a:spcPct val="90000"/>
              </a:lnSpc>
              <a:spcBef>
                <a:spcPts val="0"/>
              </a:spcBef>
              <a:buNone/>
              <a:defRPr>
                <a:solidFill>
                  <a:schemeClr val="tx1"/>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Text Placeholder 6"/>
          <p:cNvSpPr>
            <a:spLocks noGrp="1"/>
          </p:cNvSpPr>
          <p:nvPr>
            <p:ph type="body" sz="quarter" idx="10" hasCustomPrompt="1"/>
          </p:nvPr>
        </p:nvSpPr>
        <p:spPr>
          <a:xfrm>
            <a:off x="962732" y="2355850"/>
            <a:ext cx="10253485"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0066FF"/>
                    </a:gs>
                    <a:gs pos="28000">
                      <a:srgbClr val="2E59B0"/>
                    </a:gs>
                    <a:gs pos="62000">
                      <a:srgbClr val="2B395F"/>
                    </a:gs>
                    <a:gs pos="88000">
                      <a:srgbClr val="000000"/>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extLst>
      <p:ext uri="{BB962C8B-B14F-4D97-AF65-F5344CB8AC3E}">
        <p14:creationId xmlns:p14="http://schemas.microsoft.com/office/powerpoint/2010/main" val="181322178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0494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7598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5020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72153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745479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520234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08561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11/4/2024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023936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11/4/2024</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640715302"/>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169893" y="1709275"/>
            <a:ext cx="9923929" cy="1825096"/>
          </a:xfrm>
        </p:spPr>
        <p:txBody>
          <a:bodyPr>
            <a:noAutofit/>
          </a:bodyPr>
          <a:lstStyle/>
          <a:p>
            <a:pPr algn="ctr"/>
            <a:r>
              <a:rPr lang="es-CL" sz="5400" dirty="0" smtClean="0"/>
              <a:t>ESTRUCTURA  Y CARACTERÍSTICAS DE  LA NOTA INFORMATIVA</a:t>
            </a:r>
            <a:endParaRPr lang="es-CL" sz="5400" dirty="0"/>
          </a:p>
        </p:txBody>
      </p:sp>
      <p:sp>
        <p:nvSpPr>
          <p:cNvPr id="3" name="Rectángulo 2"/>
          <p:cNvSpPr/>
          <p:nvPr/>
        </p:nvSpPr>
        <p:spPr>
          <a:xfrm>
            <a:off x="3600601" y="3881735"/>
            <a:ext cx="4049507" cy="923330"/>
          </a:xfrm>
          <a:prstGeom prst="rect">
            <a:avLst/>
          </a:prstGeom>
          <a:noFill/>
        </p:spPr>
        <p:txBody>
          <a:bodyPr wrap="none" lIns="91440" tIns="45720" rIns="91440" bIns="45720">
            <a:spAutoFit/>
          </a:bodyPr>
          <a:lstStyle/>
          <a:p>
            <a:pPr algn="ctr"/>
            <a:r>
              <a:rPr lang="es-ES"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Iván Pizarro</a:t>
            </a:r>
            <a:endParaRPr lang="es-E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48737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67953" y="2189761"/>
            <a:ext cx="3290047" cy="1293028"/>
          </a:xfrm>
        </p:spPr>
        <p:txBody>
          <a:bodyPr/>
          <a:lstStyle/>
          <a:p>
            <a:r>
              <a:rPr lang="es-CL" b="1" dirty="0" smtClean="0">
                <a:solidFill>
                  <a:srgbClr val="FF0000"/>
                </a:solidFill>
              </a:rPr>
              <a:t>TITULAR</a:t>
            </a:r>
            <a:endParaRPr lang="es-CL" b="1" dirty="0">
              <a:solidFill>
                <a:srgbClr val="FF0000"/>
              </a:solidFill>
            </a:endParaRPr>
          </a:p>
        </p:txBody>
      </p:sp>
    </p:spTree>
    <p:extLst>
      <p:ext uri="{BB962C8B-B14F-4D97-AF65-F5344CB8AC3E}">
        <p14:creationId xmlns:p14="http://schemas.microsoft.com/office/powerpoint/2010/main" val="3122428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8945" y="543181"/>
            <a:ext cx="11638129" cy="6035040"/>
          </a:xfrm>
        </p:spPr>
        <p:txBody>
          <a:bodyPr>
            <a:normAutofit fontScale="92500" lnSpcReduction="10000"/>
          </a:bodyPr>
          <a:lstStyle/>
          <a:p>
            <a:pPr marL="0" indent="0" algn="ctr">
              <a:buNone/>
            </a:pPr>
            <a:r>
              <a:rPr lang="es-CL" b="1" dirty="0" smtClean="0">
                <a:solidFill>
                  <a:srgbClr val="00B050"/>
                </a:solidFill>
              </a:rPr>
              <a:t> </a:t>
            </a:r>
            <a:r>
              <a:rPr lang="es-CL" sz="3000" b="1" dirty="0">
                <a:solidFill>
                  <a:srgbClr val="00B050"/>
                </a:solidFill>
              </a:rPr>
              <a:t>El Epígrafe </a:t>
            </a:r>
          </a:p>
          <a:p>
            <a:r>
              <a:rPr lang="es-CL" dirty="0"/>
              <a:t>El epígrafe es una palabra o frase que va sobre el título y contribuye a contextualizarlo, entregando datos que ayudan a enmarcar la información. </a:t>
            </a:r>
          </a:p>
          <a:p>
            <a:r>
              <a:rPr lang="es-CL" dirty="0"/>
              <a:t> </a:t>
            </a:r>
          </a:p>
          <a:p>
            <a:r>
              <a:rPr lang="es-CL" b="1" dirty="0" smtClean="0">
                <a:solidFill>
                  <a:srgbClr val="92D050"/>
                </a:solidFill>
              </a:rPr>
              <a:t>Deficiencias </a:t>
            </a:r>
            <a:r>
              <a:rPr lang="es-CL" b="1" dirty="0">
                <a:solidFill>
                  <a:srgbClr val="92D050"/>
                </a:solidFill>
              </a:rPr>
              <a:t>en salud pública:</a:t>
            </a:r>
          </a:p>
          <a:p>
            <a:r>
              <a:rPr lang="es-CL" dirty="0" smtClean="0"/>
              <a:t>Fiscalía </a:t>
            </a:r>
            <a:r>
              <a:rPr lang="es-CL" dirty="0"/>
              <a:t>indaga otras 30 denuncias por negligencia en Hospital de Talca</a:t>
            </a:r>
          </a:p>
          <a:p>
            <a:r>
              <a:rPr lang="es-CL" dirty="0" smtClean="0"/>
              <a:t> </a:t>
            </a:r>
            <a:endParaRPr lang="es-CL" dirty="0"/>
          </a:p>
          <a:p>
            <a:r>
              <a:rPr lang="es-CL" dirty="0"/>
              <a:t>Al momento de escribir el epígrafe recuerden que éste </a:t>
            </a:r>
            <a:r>
              <a:rPr lang="es-CL" dirty="0">
                <a:solidFill>
                  <a:schemeClr val="accent1"/>
                </a:solidFill>
              </a:rPr>
              <a:t>no contiene lo más importante </a:t>
            </a:r>
            <a:r>
              <a:rPr lang="es-CL" dirty="0"/>
              <a:t>de la noticia, dado que esa es la función del título. De hecho, el título debe entenderse aunque no se lea el epígrafe. </a:t>
            </a:r>
            <a:endParaRPr lang="es-CL" dirty="0" smtClean="0"/>
          </a:p>
          <a:p>
            <a:r>
              <a:rPr lang="es-CL" dirty="0"/>
              <a:t> </a:t>
            </a:r>
            <a:r>
              <a:rPr lang="es-CL" dirty="0" smtClean="0"/>
              <a:t>    Pero </a:t>
            </a:r>
            <a:r>
              <a:rPr lang="es-CL" dirty="0"/>
              <a:t>si ayuda a </a:t>
            </a:r>
            <a:r>
              <a:rPr lang="es-CL" dirty="0">
                <a:solidFill>
                  <a:schemeClr val="accent1"/>
                </a:solidFill>
              </a:rPr>
              <a:t>contextualizar</a:t>
            </a:r>
            <a:r>
              <a:rPr lang="es-CL" dirty="0"/>
              <a:t> </a:t>
            </a:r>
            <a:r>
              <a:rPr lang="es-CL" dirty="0" smtClean="0"/>
              <a:t>lo  informado por el título, </a:t>
            </a:r>
            <a:r>
              <a:rPr lang="es-CL" dirty="0"/>
              <a:t>entregando datos sobre:</a:t>
            </a:r>
          </a:p>
          <a:p>
            <a:r>
              <a:rPr lang="es-CL" dirty="0"/>
              <a:t>•	Quién: la persona y organización involucrada.</a:t>
            </a:r>
          </a:p>
          <a:p>
            <a:r>
              <a:rPr lang="es-CL" dirty="0"/>
              <a:t>•	Qué: el hecho noticioso en sí.</a:t>
            </a:r>
          </a:p>
          <a:p>
            <a:r>
              <a:rPr lang="es-CL" dirty="0"/>
              <a:t>•	</a:t>
            </a:r>
            <a:r>
              <a:rPr lang="es-CL" dirty="0" smtClean="0"/>
              <a:t>Por qué</a:t>
            </a:r>
            <a:r>
              <a:rPr lang="es-CL" dirty="0"/>
              <a:t>: las razones o causas.</a:t>
            </a:r>
          </a:p>
          <a:p>
            <a:r>
              <a:rPr lang="es-CL" dirty="0"/>
              <a:t>•	Dónde: el lugar donde ocurrieron los hechos. </a:t>
            </a:r>
          </a:p>
          <a:p>
            <a:r>
              <a:rPr lang="es-CL" dirty="0"/>
              <a:t>•	Cuándo: cifras asociadas sobre la información</a:t>
            </a:r>
            <a:r>
              <a:rPr lang="es-CL" dirty="0" smtClean="0"/>
              <a:t>.</a:t>
            </a:r>
          </a:p>
          <a:p>
            <a:r>
              <a:rPr lang="es-CL" dirty="0" smtClean="0"/>
              <a:t>.         Cómo : la manera cómo ocurrió el hecho.</a:t>
            </a:r>
            <a:endParaRPr lang="es-CL" dirty="0"/>
          </a:p>
          <a:p>
            <a:endParaRPr lang="es-CL" dirty="0"/>
          </a:p>
        </p:txBody>
      </p:sp>
    </p:spTree>
    <p:extLst>
      <p:ext uri="{BB962C8B-B14F-4D97-AF65-F5344CB8AC3E}">
        <p14:creationId xmlns:p14="http://schemas.microsoft.com/office/powerpoint/2010/main" val="21518376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idx="1"/>
            <p:extLst>
              <p:ext uri="{D42A27DB-BD31-4B8C-83A1-F6EECF244321}">
                <p14:modId xmlns:p14="http://schemas.microsoft.com/office/powerpoint/2010/main" val="900170615"/>
              </p:ext>
            </p:extLst>
          </p:nvPr>
        </p:nvGraphicFramePr>
        <p:xfrm>
          <a:off x="242047" y="222459"/>
          <a:ext cx="11101049" cy="7009550"/>
        </p:xfrm>
        <a:graphic>
          <a:graphicData uri="http://schemas.openxmlformats.org/drawingml/2006/table">
            <a:tbl>
              <a:tblPr firstRow="1" firstCol="1" bandRow="1">
                <a:tableStyleId>{5C22544A-7EE6-4342-B048-85BDC9FD1C3A}</a:tableStyleId>
              </a:tblPr>
              <a:tblGrid>
                <a:gridCol w="11101049">
                  <a:extLst>
                    <a:ext uri="{9D8B030D-6E8A-4147-A177-3AD203B41FA5}">
                      <a16:colId xmlns:a16="http://schemas.microsoft.com/office/drawing/2014/main" val="20000"/>
                    </a:ext>
                  </a:extLst>
                </a:gridCol>
              </a:tblGrid>
              <a:tr h="581942">
                <a:tc>
                  <a:txBody>
                    <a:bodyPr/>
                    <a:lstStyle/>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EJEMPLOS</a:t>
                      </a:r>
                    </a:p>
                    <a:p>
                      <a:pPr>
                        <a:lnSpc>
                          <a:spcPct val="107000"/>
                        </a:lnSpc>
                        <a:spcAft>
                          <a:spcPts val="0"/>
                        </a:spcAft>
                      </a:pPr>
                      <a:endParaRPr lang="es-CL" sz="2000" dirty="0" smtClean="0">
                        <a:solidFill>
                          <a:srgbClr val="FFFF00"/>
                        </a:solidFill>
                        <a:effectLst/>
                      </a:endParaRPr>
                    </a:p>
                    <a:p>
                      <a:pPr>
                        <a:lnSpc>
                          <a:spcPct val="107000"/>
                        </a:lnSpc>
                        <a:spcAft>
                          <a:spcPts val="0"/>
                        </a:spcAft>
                      </a:pPr>
                      <a:r>
                        <a:rPr lang="es-CL" sz="2000" dirty="0" smtClean="0">
                          <a:solidFill>
                            <a:srgbClr val="FFFF00"/>
                          </a:solidFill>
                          <a:effectLst/>
                        </a:rPr>
                        <a:t>QUÉ: </a:t>
                      </a:r>
                      <a:r>
                        <a:rPr lang="es-CL" sz="2000" dirty="0">
                          <a:effectLst/>
                        </a:rPr>
                        <a:t>Contextualiza el área en la cual se enmarca la noticia</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0"/>
                  </a:ext>
                </a:extLst>
              </a:tr>
              <a:tr h="701208">
                <a:tc>
                  <a:txBody>
                    <a:bodyPr/>
                    <a:lstStyle/>
                    <a:p>
                      <a:pPr>
                        <a:lnSpc>
                          <a:spcPct val="107000"/>
                        </a:lnSpc>
                        <a:spcAft>
                          <a:spcPts val="800"/>
                        </a:spcAft>
                      </a:pPr>
                      <a:r>
                        <a:rPr lang="es-CL" sz="2000" dirty="0">
                          <a:solidFill>
                            <a:srgbClr val="FFFF00"/>
                          </a:solidFill>
                          <a:effectLst/>
                        </a:rPr>
                        <a:t>Dermatología:</a:t>
                      </a:r>
                      <a:r>
                        <a:rPr lang="es-CL" sz="2000" dirty="0">
                          <a:effectLst/>
                        </a:rPr>
                        <a:t/>
                      </a:r>
                      <a:br>
                        <a:rPr lang="es-CL" sz="2000" dirty="0">
                          <a:effectLst/>
                        </a:rPr>
                      </a:br>
                      <a:r>
                        <a:rPr lang="es-CL" sz="2000" dirty="0">
                          <a:effectLst/>
                        </a:rPr>
                        <a:t>Láser de dióxido de carbono repara mejor las arrugas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350604">
                <a:tc>
                  <a:txBody>
                    <a:bodyPr/>
                    <a:lstStyle/>
                    <a:p>
                      <a:pPr>
                        <a:lnSpc>
                          <a:spcPct val="107000"/>
                        </a:lnSpc>
                        <a:spcAft>
                          <a:spcPts val="0"/>
                        </a:spcAft>
                      </a:pPr>
                      <a:r>
                        <a:rPr lang="es-CL" sz="2000" dirty="0">
                          <a:effectLst/>
                        </a:rPr>
                        <a:t> </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350604">
                <a:tc>
                  <a:txBody>
                    <a:bodyPr/>
                    <a:lstStyle/>
                    <a:p>
                      <a:pPr>
                        <a:lnSpc>
                          <a:spcPct val="107000"/>
                        </a:lnSpc>
                        <a:spcAft>
                          <a:spcPts val="800"/>
                        </a:spcAft>
                      </a:pPr>
                      <a:r>
                        <a:rPr lang="es-CL" sz="2000" dirty="0" smtClean="0">
                          <a:solidFill>
                            <a:srgbClr val="FFFF00"/>
                          </a:solidFill>
                          <a:effectLst/>
                        </a:rPr>
                        <a:t>POR QUÉ</a:t>
                      </a:r>
                      <a:r>
                        <a:rPr lang="es-CL" sz="2000" dirty="0" smtClean="0">
                          <a:effectLst/>
                        </a:rPr>
                        <a:t>: </a:t>
                      </a:r>
                      <a:r>
                        <a:rPr lang="es-CL" sz="2000" dirty="0">
                          <a:effectLst/>
                        </a:rPr>
                        <a:t>Explica las causas.</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161034">
                <a:tc>
                  <a:txBody>
                    <a:bodyPr/>
                    <a:lstStyle/>
                    <a:p>
                      <a:pPr>
                        <a:lnSpc>
                          <a:spcPct val="107000"/>
                        </a:lnSpc>
                        <a:spcAft>
                          <a:spcPts val="800"/>
                        </a:spcAft>
                      </a:pPr>
                      <a:r>
                        <a:rPr lang="es-CL" sz="2000" dirty="0" smtClean="0">
                          <a:solidFill>
                            <a:srgbClr val="FFFF00"/>
                          </a:solidFill>
                          <a:effectLst/>
                        </a:rPr>
                        <a:t>Por </a:t>
                      </a:r>
                      <a:r>
                        <a:rPr lang="es-CL" sz="2000" dirty="0">
                          <a:solidFill>
                            <a:srgbClr val="FFFF00"/>
                          </a:solidFill>
                          <a:effectLst/>
                        </a:rPr>
                        <a:t>falla </a:t>
                      </a:r>
                      <a:r>
                        <a:rPr lang="es-CL" sz="2000" dirty="0" err="1">
                          <a:solidFill>
                            <a:srgbClr val="FFFF00"/>
                          </a:solidFill>
                          <a:effectLst/>
                        </a:rPr>
                        <a:t>multiorgánica</a:t>
                      </a:r>
                      <a:r>
                        <a:rPr lang="es-CL" sz="2000" dirty="0">
                          <a:solidFill>
                            <a:srgbClr val="FFFF00"/>
                          </a:solidFill>
                          <a:effectLst/>
                        </a:rPr>
                        <a:t>:</a:t>
                      </a:r>
                      <a:r>
                        <a:rPr lang="es-CL" sz="2000" dirty="0">
                          <a:effectLst/>
                        </a:rPr>
                        <a:t/>
                      </a:r>
                      <a:br>
                        <a:rPr lang="es-CL" sz="2000" dirty="0">
                          <a:effectLst/>
                        </a:rPr>
                      </a:br>
                      <a:r>
                        <a:rPr lang="es-CL" sz="2000" dirty="0">
                          <a:effectLst/>
                        </a:rPr>
                        <a:t>Guagua quemada en una clínica sigue </a:t>
                      </a:r>
                      <a:r>
                        <a:rPr lang="es-CL" sz="2000" dirty="0" smtClean="0">
                          <a:effectLst/>
                        </a:rPr>
                        <a:t>grave</a:t>
                      </a: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4"/>
                  </a:ext>
                </a:extLst>
              </a:tr>
              <a:tr h="350604">
                <a:tc>
                  <a:txBody>
                    <a:bodyPr/>
                    <a:lstStyle/>
                    <a:p>
                      <a:pPr>
                        <a:lnSpc>
                          <a:spcPct val="107000"/>
                        </a:lnSpc>
                        <a:spcAft>
                          <a:spcPts val="800"/>
                        </a:spcAft>
                      </a:pPr>
                      <a:r>
                        <a:rPr lang="es-CL" sz="2000" dirty="0" smtClean="0">
                          <a:solidFill>
                            <a:srgbClr val="FFFF00"/>
                          </a:solidFill>
                          <a:effectLst/>
                        </a:rPr>
                        <a:t>DÓNDE</a:t>
                      </a:r>
                      <a:r>
                        <a:rPr lang="es-CL" sz="2000" dirty="0">
                          <a:solidFill>
                            <a:srgbClr val="FFFF00"/>
                          </a:solidFill>
                          <a:effectLst/>
                        </a:rPr>
                        <a:t>: </a:t>
                      </a:r>
                      <a:r>
                        <a:rPr lang="es-CL" sz="2000" dirty="0">
                          <a:effectLst/>
                        </a:rPr>
                        <a:t>Entrega datos sobre el lugar</a:t>
                      </a: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5"/>
                  </a:ext>
                </a:extLst>
              </a:tr>
              <a:tr h="1855933">
                <a:tc>
                  <a:txBody>
                    <a:bodyPr/>
                    <a:lstStyle/>
                    <a:p>
                      <a:pPr>
                        <a:lnSpc>
                          <a:spcPct val="107000"/>
                        </a:lnSpc>
                        <a:spcAft>
                          <a:spcPts val="800"/>
                        </a:spcAft>
                      </a:pPr>
                      <a:r>
                        <a:rPr lang="es-CL" sz="2000" dirty="0">
                          <a:solidFill>
                            <a:srgbClr val="FFFF00"/>
                          </a:solidFill>
                          <a:effectLst/>
                        </a:rPr>
                        <a:t>En </a:t>
                      </a:r>
                      <a:r>
                        <a:rPr lang="es-CL" sz="2000" dirty="0" smtClean="0">
                          <a:solidFill>
                            <a:srgbClr val="FFFF00"/>
                          </a:solidFill>
                          <a:effectLst/>
                        </a:rPr>
                        <a:t>supermercado Líder :</a:t>
                      </a:r>
                      <a:r>
                        <a:rPr lang="es-CL" sz="2000" dirty="0">
                          <a:effectLst/>
                        </a:rPr>
                        <a:t/>
                      </a:r>
                      <a:br>
                        <a:rPr lang="es-CL" sz="2000" dirty="0">
                          <a:effectLst/>
                        </a:rPr>
                      </a:br>
                      <a:r>
                        <a:rPr lang="es-CL" sz="2000" dirty="0">
                          <a:effectLst/>
                        </a:rPr>
                        <a:t>Imputado jura que compró Kino ganador de mil </a:t>
                      </a:r>
                      <a:r>
                        <a:rPr lang="es-CL" sz="2000" dirty="0" smtClean="0">
                          <a:effectLst/>
                        </a:rPr>
                        <a:t>millones</a:t>
                      </a: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s-C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31961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73705" y="177519"/>
            <a:ext cx="2679109" cy="1075346"/>
          </a:xfrm>
        </p:spPr>
        <p:txBody>
          <a:bodyPr>
            <a:normAutofit fontScale="90000"/>
          </a:bodyPr>
          <a:lstStyle/>
          <a:p>
            <a:r>
              <a:rPr lang="es-CL" dirty="0" smtClean="0"/>
              <a:t> </a:t>
            </a:r>
            <a:r>
              <a:rPr lang="es-CL" b="1" dirty="0">
                <a:solidFill>
                  <a:srgbClr val="00B050"/>
                </a:solidFill>
              </a:rPr>
              <a:t>El título</a:t>
            </a:r>
            <a:br>
              <a:rPr lang="es-CL" b="1" dirty="0">
                <a:solidFill>
                  <a:srgbClr val="00B050"/>
                </a:solidFill>
              </a:rPr>
            </a:br>
            <a:endParaRPr lang="es-CL" b="1" dirty="0">
              <a:solidFill>
                <a:srgbClr val="00B050"/>
              </a:solidFill>
            </a:endParaRPr>
          </a:p>
        </p:txBody>
      </p:sp>
      <p:sp>
        <p:nvSpPr>
          <p:cNvPr id="3" name="Marcador de contenido 2"/>
          <p:cNvSpPr>
            <a:spLocks noGrp="1"/>
          </p:cNvSpPr>
          <p:nvPr>
            <p:ph idx="1"/>
          </p:nvPr>
        </p:nvSpPr>
        <p:spPr>
          <a:xfrm>
            <a:off x="412845" y="1252865"/>
            <a:ext cx="10942092" cy="4300770"/>
          </a:xfrm>
        </p:spPr>
        <p:txBody>
          <a:bodyPr>
            <a:normAutofit/>
          </a:bodyPr>
          <a:lstStyle/>
          <a:p>
            <a:r>
              <a:rPr lang="es-CL" dirty="0" smtClean="0">
                <a:latin typeface="Bell MT" panose="02020503060305020303" pitchFamily="18" charset="0"/>
              </a:rPr>
              <a:t>PRIMERA FUNCIÓN : INFORMAR</a:t>
            </a:r>
            <a:endParaRPr lang="es-CL" dirty="0">
              <a:latin typeface="Bell MT" panose="02020503060305020303" pitchFamily="18" charset="0"/>
            </a:endParaRPr>
          </a:p>
          <a:p>
            <a:r>
              <a:rPr lang="es-CL" b="1" dirty="0">
                <a:solidFill>
                  <a:srgbClr val="00B050"/>
                </a:solidFill>
                <a:latin typeface="Bell MT" panose="02020503060305020303" pitchFamily="18" charset="0"/>
              </a:rPr>
              <a:t>Hígados de donantes mayores funcionan bien en los </a:t>
            </a:r>
            <a:r>
              <a:rPr lang="es-CL" b="1" dirty="0" smtClean="0">
                <a:solidFill>
                  <a:srgbClr val="00B050"/>
                </a:solidFill>
                <a:latin typeface="Bell MT" panose="02020503060305020303" pitchFamily="18" charset="0"/>
              </a:rPr>
              <a:t>trasplantes  </a:t>
            </a:r>
          </a:p>
          <a:p>
            <a:r>
              <a:rPr lang="es-CL" b="1" dirty="0" smtClean="0">
                <a:solidFill>
                  <a:srgbClr val="00B050"/>
                </a:solidFill>
                <a:latin typeface="Bell MT" panose="02020503060305020303" pitchFamily="18" charset="0"/>
              </a:rPr>
              <a:t>Encuentran </a:t>
            </a:r>
            <a:r>
              <a:rPr lang="es-CL" b="1" dirty="0">
                <a:solidFill>
                  <a:srgbClr val="00B050"/>
                </a:solidFill>
                <a:latin typeface="Bell MT" panose="02020503060305020303" pitchFamily="18" charset="0"/>
              </a:rPr>
              <a:t>anomalías en torneo </a:t>
            </a:r>
            <a:r>
              <a:rPr lang="es-CL" b="1" dirty="0" smtClean="0">
                <a:solidFill>
                  <a:srgbClr val="00B050"/>
                </a:solidFill>
                <a:latin typeface="Bell MT" panose="02020503060305020303" pitchFamily="18" charset="0"/>
              </a:rPr>
              <a:t>“ Copa </a:t>
            </a:r>
            <a:r>
              <a:rPr lang="es-CL" b="1" dirty="0">
                <a:solidFill>
                  <a:srgbClr val="00B050"/>
                </a:solidFill>
                <a:latin typeface="Bell MT" panose="02020503060305020303" pitchFamily="18" charset="0"/>
              </a:rPr>
              <a:t>Viña”</a:t>
            </a:r>
          </a:p>
          <a:p>
            <a:endParaRPr lang="es-CL" dirty="0">
              <a:latin typeface="Bell MT" panose="02020503060305020303" pitchFamily="18" charset="0"/>
            </a:endParaRPr>
          </a:p>
          <a:p>
            <a:r>
              <a:rPr lang="es-CL" dirty="0">
                <a:latin typeface="Bell MT" panose="02020503060305020303" pitchFamily="18" charset="0"/>
              </a:rPr>
              <a:t> </a:t>
            </a:r>
            <a:r>
              <a:rPr lang="es-CL" dirty="0" smtClean="0">
                <a:latin typeface="Bell MT" panose="02020503060305020303" pitchFamily="18" charset="0"/>
              </a:rPr>
              <a:t>¿</a:t>
            </a:r>
            <a:r>
              <a:rPr lang="es-CL" dirty="0">
                <a:latin typeface="Bell MT" panose="02020503060305020303" pitchFamily="18" charset="0"/>
              </a:rPr>
              <a:t>Se imaginan de qué se tratan estas informaciones? Puede que no sepan el </a:t>
            </a:r>
            <a:r>
              <a:rPr lang="es-CL" dirty="0" smtClean="0">
                <a:latin typeface="Bell MT" panose="02020503060305020303" pitchFamily="18" charset="0"/>
              </a:rPr>
              <a:t>detalle, </a:t>
            </a:r>
            <a:r>
              <a:rPr lang="es-CL" dirty="0">
                <a:latin typeface="Bell MT" panose="02020503060305020303" pitchFamily="18" charset="0"/>
              </a:rPr>
              <a:t>pero al menos el título les permite tener una idea de lo que se trata la información, incluso sin tener que leer el epígrafe o la bajada.</a:t>
            </a:r>
          </a:p>
          <a:p>
            <a:r>
              <a:rPr lang="es-CL" dirty="0">
                <a:latin typeface="Bell MT" panose="02020503060305020303" pitchFamily="18" charset="0"/>
              </a:rPr>
              <a:t>Esa es la </a:t>
            </a:r>
            <a:r>
              <a:rPr lang="es-CL" dirty="0">
                <a:solidFill>
                  <a:srgbClr val="00B050"/>
                </a:solidFill>
                <a:latin typeface="Bell MT" panose="02020503060305020303" pitchFamily="18" charset="0"/>
              </a:rPr>
              <a:t>primera función </a:t>
            </a:r>
            <a:r>
              <a:rPr lang="es-CL" dirty="0">
                <a:latin typeface="Bell MT" panose="02020503060305020303" pitchFamily="18" charset="0"/>
              </a:rPr>
              <a:t>del título: </a:t>
            </a:r>
            <a:r>
              <a:rPr lang="es-CL" dirty="0">
                <a:solidFill>
                  <a:srgbClr val="FF0000"/>
                </a:solidFill>
                <a:latin typeface="Bell MT" panose="02020503060305020303" pitchFamily="18" charset="0"/>
              </a:rPr>
              <a:t>ser una oración breve, clara y precisa que explica en pocas palabras de qué se trata la noticia</a:t>
            </a:r>
            <a:r>
              <a:rPr lang="es-CL" dirty="0">
                <a:latin typeface="Bell MT" panose="02020503060305020303" pitchFamily="18" charset="0"/>
              </a:rPr>
              <a:t>, al destacar lo más sobresaliente de la información. De esa manera el lector se entera rápidamente de lo medular del hecho noticioso, es decir, tienen que ser informativo. </a:t>
            </a:r>
          </a:p>
        </p:txBody>
      </p:sp>
    </p:spTree>
    <p:extLst>
      <p:ext uri="{BB962C8B-B14F-4D97-AF65-F5344CB8AC3E}">
        <p14:creationId xmlns:p14="http://schemas.microsoft.com/office/powerpoint/2010/main" val="1582236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8249" y="1409011"/>
            <a:ext cx="10987585" cy="4557074"/>
          </a:xfrm>
        </p:spPr>
        <p:txBody>
          <a:bodyPr>
            <a:normAutofit fontScale="85000" lnSpcReduction="20000"/>
          </a:bodyPr>
          <a:lstStyle/>
          <a:p>
            <a:pPr algn="just"/>
            <a:endParaRPr lang="es-CL" dirty="0" smtClean="0"/>
          </a:p>
          <a:p>
            <a:pPr algn="just"/>
            <a:r>
              <a:rPr lang="es-CL" b="1" dirty="0" smtClean="0">
                <a:solidFill>
                  <a:srgbClr val="00B050"/>
                </a:solidFill>
              </a:rPr>
              <a:t>SEGUNDA  FUNCIÓN</a:t>
            </a:r>
          </a:p>
          <a:p>
            <a:pPr algn="just"/>
            <a:r>
              <a:rPr lang="es-CL" sz="2800" dirty="0" smtClean="0">
                <a:latin typeface="Calibri" panose="020F0502020204030204" pitchFamily="34" charset="0"/>
              </a:rPr>
              <a:t>La segunda función que </a:t>
            </a:r>
            <a:r>
              <a:rPr lang="es-CL" sz="2800" dirty="0">
                <a:latin typeface="Calibri" panose="020F0502020204030204" pitchFamily="34" charset="0"/>
              </a:rPr>
              <a:t>cumple un título</a:t>
            </a:r>
            <a:r>
              <a:rPr lang="es-CL" sz="2800" dirty="0">
                <a:solidFill>
                  <a:srgbClr val="FF0000"/>
                </a:solidFill>
                <a:latin typeface="Calibri" panose="020F0502020204030204" pitchFamily="34" charset="0"/>
              </a:rPr>
              <a:t>: atraer la atención del lector</a:t>
            </a:r>
            <a:r>
              <a:rPr lang="es-CL" sz="2800" dirty="0">
                <a:latin typeface="Calibri" panose="020F0502020204030204" pitchFamily="34" charset="0"/>
              </a:rPr>
              <a:t>. Es decir, tenemos que lograr que el título sea tan atractivo y llamativo que genere en el lector </a:t>
            </a:r>
            <a:r>
              <a:rPr lang="es-CL" sz="2800" dirty="0">
                <a:solidFill>
                  <a:srgbClr val="FF0000"/>
                </a:solidFill>
                <a:latin typeface="Calibri" panose="020F0502020204030204" pitchFamily="34" charset="0"/>
              </a:rPr>
              <a:t>un interés por seguir leyendo </a:t>
            </a:r>
            <a:r>
              <a:rPr lang="es-CL" sz="2800" dirty="0">
                <a:latin typeface="Calibri" panose="020F0502020204030204" pitchFamily="34" charset="0"/>
              </a:rPr>
              <a:t>el resto de la información, dado que al leerlo le surgieron una serie de dudas que quiere aclarar, profundizando en la información.   </a:t>
            </a:r>
          </a:p>
          <a:p>
            <a:pPr algn="just"/>
            <a:r>
              <a:rPr lang="es-CL" sz="2800" dirty="0">
                <a:latin typeface="Calibri" panose="020F0502020204030204" pitchFamily="34" charset="0"/>
              </a:rPr>
              <a:t> </a:t>
            </a:r>
          </a:p>
          <a:p>
            <a:pPr algn="just"/>
            <a:r>
              <a:rPr lang="es-CL" sz="2800" dirty="0">
                <a:solidFill>
                  <a:srgbClr val="FF0000"/>
                </a:solidFill>
                <a:latin typeface="Calibri" panose="020F0502020204030204" pitchFamily="34" charset="0"/>
              </a:rPr>
              <a:t>Detectan irregularidad administrativa </a:t>
            </a:r>
            <a:r>
              <a:rPr lang="es-CL" sz="2800" dirty="0" smtClean="0">
                <a:solidFill>
                  <a:srgbClr val="FF0000"/>
                </a:solidFill>
                <a:latin typeface="Calibri" panose="020F0502020204030204" pitchFamily="34" charset="0"/>
              </a:rPr>
              <a:t>en Municipalidad de Providencia</a:t>
            </a:r>
            <a:endParaRPr lang="es-CL" sz="2800" dirty="0">
              <a:solidFill>
                <a:srgbClr val="FF0000"/>
              </a:solidFill>
              <a:latin typeface="Calibri" panose="020F0502020204030204" pitchFamily="34" charset="0"/>
            </a:endParaRPr>
          </a:p>
          <a:p>
            <a:pPr algn="just"/>
            <a:endParaRPr lang="es-CL" sz="2800" dirty="0" smtClean="0">
              <a:latin typeface="Calibri" panose="020F0502020204030204" pitchFamily="34" charset="0"/>
            </a:endParaRPr>
          </a:p>
          <a:p>
            <a:pPr algn="just"/>
            <a:r>
              <a:rPr lang="es-CL" sz="2800" dirty="0" smtClean="0">
                <a:latin typeface="Calibri" panose="020F0502020204030204" pitchFamily="34" charset="0"/>
              </a:rPr>
              <a:t>Dudas </a:t>
            </a:r>
            <a:r>
              <a:rPr lang="es-CL" sz="2800" dirty="0">
                <a:latin typeface="Calibri" panose="020F0502020204030204" pitchFamily="34" charset="0"/>
              </a:rPr>
              <a:t>respecto a la información: Cuáles son las irregularidades, quiénes están involucrados, qué acciones se están tomando, etc.</a:t>
            </a:r>
          </a:p>
          <a:p>
            <a:endParaRPr lang="es-CL" sz="2800" dirty="0">
              <a:latin typeface="Calibri" panose="020F0502020204030204" pitchFamily="34" charset="0"/>
            </a:endParaRPr>
          </a:p>
          <a:p>
            <a:r>
              <a:rPr lang="es-CL" sz="2800" dirty="0">
                <a:latin typeface="Calibri" panose="020F0502020204030204" pitchFamily="34" charset="0"/>
              </a:rPr>
              <a:t> </a:t>
            </a:r>
          </a:p>
          <a:p>
            <a:endParaRPr lang="es-CL" sz="2800" dirty="0"/>
          </a:p>
        </p:txBody>
      </p:sp>
    </p:spTree>
    <p:extLst>
      <p:ext uri="{BB962C8B-B14F-4D97-AF65-F5344CB8AC3E}">
        <p14:creationId xmlns:p14="http://schemas.microsoft.com/office/powerpoint/2010/main" val="676722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918" y="136856"/>
            <a:ext cx="10127776" cy="831734"/>
          </a:xfrm>
        </p:spPr>
        <p:txBody>
          <a:bodyPr>
            <a:normAutofit fontScale="90000"/>
          </a:bodyPr>
          <a:lstStyle/>
          <a:p>
            <a:r>
              <a:rPr lang="es-CL" dirty="0">
                <a:solidFill>
                  <a:srgbClr val="00B050"/>
                </a:solidFill>
              </a:rPr>
              <a:t>Cómo redactar un buen título</a:t>
            </a:r>
            <a:r>
              <a:rPr lang="es-CL" dirty="0">
                <a:solidFill>
                  <a:srgbClr val="00B0F0"/>
                </a:solidFill>
              </a:rPr>
              <a:t/>
            </a:r>
            <a:br>
              <a:rPr lang="es-CL" dirty="0">
                <a:solidFill>
                  <a:srgbClr val="00B0F0"/>
                </a:solidFill>
              </a:rPr>
            </a:br>
            <a:r>
              <a:rPr lang="es-CL" dirty="0" smtClean="0"/>
              <a:t> </a:t>
            </a:r>
            <a:endParaRPr lang="es-CL" dirty="0"/>
          </a:p>
        </p:txBody>
      </p:sp>
      <p:sp>
        <p:nvSpPr>
          <p:cNvPr id="3" name="Marcador de contenido 2"/>
          <p:cNvSpPr>
            <a:spLocks noGrp="1"/>
          </p:cNvSpPr>
          <p:nvPr>
            <p:ph idx="1"/>
          </p:nvPr>
        </p:nvSpPr>
        <p:spPr>
          <a:xfrm>
            <a:off x="344002" y="968590"/>
            <a:ext cx="11365175" cy="4024125"/>
          </a:xfrm>
        </p:spPr>
        <p:txBody>
          <a:bodyPr>
            <a:noAutofit/>
          </a:bodyPr>
          <a:lstStyle/>
          <a:p>
            <a:r>
              <a:rPr lang="es-CL" sz="1800" dirty="0" smtClean="0"/>
              <a:t>Es uno  de los grandes desafíos </a:t>
            </a:r>
            <a:r>
              <a:rPr lang="es-CL" sz="1800" dirty="0"/>
              <a:t>del periodista, dado que de él dependerá </a:t>
            </a:r>
            <a:r>
              <a:rPr lang="es-CL" sz="1800" u="sng" dirty="0"/>
              <a:t>si el lector sigue leyendo o no el resto de la noticia. </a:t>
            </a:r>
            <a:r>
              <a:rPr lang="es-CL" sz="1800" dirty="0"/>
              <a:t>Por lo tanto, el reto es elaborar una frase breve y concisa que concentre, de la manera más llamativa posible, lo más importante de la información.</a:t>
            </a:r>
          </a:p>
          <a:p>
            <a:r>
              <a:rPr lang="es-CL" sz="1800" dirty="0"/>
              <a:t> </a:t>
            </a:r>
          </a:p>
          <a:p>
            <a:r>
              <a:rPr lang="es-CL" sz="1800" dirty="0"/>
              <a:t>Si bien no hay reglas inflexibles para titular, podemos identificar </a:t>
            </a:r>
            <a:r>
              <a:rPr lang="es-CL" sz="1800" dirty="0" smtClean="0"/>
              <a:t>dos </a:t>
            </a:r>
            <a:r>
              <a:rPr lang="es-CL" sz="1800" dirty="0"/>
              <a:t>formas frecuentes de presentar un título:</a:t>
            </a:r>
          </a:p>
          <a:p>
            <a:r>
              <a:rPr lang="es-CL" sz="1800" dirty="0"/>
              <a:t> </a:t>
            </a:r>
          </a:p>
          <a:p>
            <a:r>
              <a:rPr lang="es-CL" sz="1800" dirty="0">
                <a:solidFill>
                  <a:srgbClr val="FF0000"/>
                </a:solidFill>
              </a:rPr>
              <a:t>Presentar una acción </a:t>
            </a:r>
            <a:r>
              <a:rPr lang="es-CL" sz="1800" dirty="0"/>
              <a:t>	 </a:t>
            </a:r>
            <a:r>
              <a:rPr lang="es-CL" sz="1800" dirty="0" smtClean="0"/>
              <a:t>Incorpora </a:t>
            </a:r>
            <a:r>
              <a:rPr lang="es-CL" sz="1800" dirty="0"/>
              <a:t>un verbo que refleja la acción del hecho noticioso	 	</a:t>
            </a:r>
            <a:r>
              <a:rPr lang="es-CL" sz="1800" dirty="0" smtClean="0"/>
              <a:t>                              			 </a:t>
            </a:r>
            <a:r>
              <a:rPr lang="es-CL" sz="1800" dirty="0" smtClean="0">
                <a:solidFill>
                  <a:srgbClr val="00B0F0"/>
                </a:solidFill>
              </a:rPr>
              <a:t>Procesan </a:t>
            </a:r>
            <a:r>
              <a:rPr lang="es-CL" sz="1800" dirty="0">
                <a:solidFill>
                  <a:srgbClr val="00B0F0"/>
                </a:solidFill>
              </a:rPr>
              <a:t>por fraude a alcalde de Peumo </a:t>
            </a:r>
          </a:p>
          <a:p>
            <a:r>
              <a:rPr lang="es-CL" sz="1800" dirty="0"/>
              <a:t> 	 	 	 	 </a:t>
            </a:r>
          </a:p>
          <a:p>
            <a:r>
              <a:rPr lang="es-CL" sz="1800" dirty="0">
                <a:solidFill>
                  <a:srgbClr val="FF0000"/>
                </a:solidFill>
              </a:rPr>
              <a:t>Hacer un anuncio </a:t>
            </a:r>
            <a:r>
              <a:rPr lang="es-CL" sz="1800" dirty="0" smtClean="0">
                <a:solidFill>
                  <a:srgbClr val="FF0000"/>
                </a:solidFill>
              </a:rPr>
              <a:t>  </a:t>
            </a:r>
            <a:r>
              <a:rPr lang="es-CL" sz="1800" dirty="0"/>
              <a:t>	Se anuncia algo	 </a:t>
            </a:r>
            <a:endParaRPr lang="es-CL" sz="1800" dirty="0" smtClean="0"/>
          </a:p>
          <a:p>
            <a:r>
              <a:rPr lang="es-CL" sz="1800" dirty="0"/>
              <a:t> </a:t>
            </a:r>
            <a:r>
              <a:rPr lang="es-CL" sz="1800" dirty="0" smtClean="0"/>
              <a:t>                                       </a:t>
            </a:r>
            <a:r>
              <a:rPr lang="es-CL" sz="1800" dirty="0" smtClean="0">
                <a:solidFill>
                  <a:srgbClr val="00B0F0"/>
                </a:solidFill>
              </a:rPr>
              <a:t>Droga </a:t>
            </a:r>
            <a:r>
              <a:rPr lang="es-CL" sz="1800" dirty="0">
                <a:solidFill>
                  <a:srgbClr val="00B0F0"/>
                </a:solidFill>
              </a:rPr>
              <a:t>oral promete evitar la infección del virus del  </a:t>
            </a:r>
            <a:r>
              <a:rPr lang="es-CL" sz="1800" dirty="0" smtClean="0">
                <a:solidFill>
                  <a:srgbClr val="00B0F0"/>
                </a:solidFill>
              </a:rPr>
              <a:t>Sida</a:t>
            </a:r>
            <a:endParaRPr lang="es-CL" sz="1800" dirty="0">
              <a:solidFill>
                <a:srgbClr val="00B0F0"/>
              </a:solidFill>
            </a:endParaRPr>
          </a:p>
          <a:p>
            <a:r>
              <a:rPr lang="es-CL" sz="1800" dirty="0"/>
              <a:t> 	 	 	 	 </a:t>
            </a:r>
          </a:p>
        </p:txBody>
      </p:sp>
    </p:spTree>
    <p:extLst>
      <p:ext uri="{BB962C8B-B14F-4D97-AF65-F5344CB8AC3E}">
        <p14:creationId xmlns:p14="http://schemas.microsoft.com/office/powerpoint/2010/main" val="23377756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60194" y="1105068"/>
            <a:ext cx="11327642" cy="6237027"/>
          </a:xfrm>
        </p:spPr>
        <p:txBody>
          <a:bodyPr>
            <a:normAutofit/>
          </a:bodyPr>
          <a:lstStyle/>
          <a:p>
            <a:r>
              <a:rPr lang="es-CL" sz="1800" dirty="0"/>
              <a:t>Luego pueden evaluar la calidad informativa de su titular, mostrándoselo a otras personas y preguntándoles: </a:t>
            </a:r>
            <a:r>
              <a:rPr lang="es-CL" sz="1800" dirty="0" smtClean="0"/>
              <a:t>    ¿</a:t>
            </a:r>
            <a:r>
              <a:rPr lang="es-CL" sz="1800" dirty="0"/>
              <a:t>De qué crees que se trata la noticia? = ¿logra ser informativo?</a:t>
            </a:r>
          </a:p>
          <a:p>
            <a:r>
              <a:rPr lang="es-CL" sz="1800" dirty="0"/>
              <a:t>•	</a:t>
            </a:r>
            <a:r>
              <a:rPr lang="es-CL" sz="1800" dirty="0" smtClean="0"/>
              <a:t>            ¿</a:t>
            </a:r>
            <a:r>
              <a:rPr lang="es-CL" sz="1800" dirty="0"/>
              <a:t>Te provoca interés de conocer el resto de la información? = ¿logra ser atractivo?</a:t>
            </a:r>
          </a:p>
          <a:p>
            <a:r>
              <a:rPr lang="es-CL" sz="1800" dirty="0"/>
              <a:t> </a:t>
            </a:r>
            <a:r>
              <a:rPr lang="es-CL" sz="1800" dirty="0" smtClean="0"/>
              <a:t>Por </a:t>
            </a:r>
            <a:r>
              <a:rPr lang="es-CL" sz="1800" dirty="0"/>
              <a:t>último, pasen esta pauta de evaluación a su titular y vean si está bien redactado en la forma: </a:t>
            </a:r>
            <a:endParaRPr lang="es-CL" sz="1800" dirty="0" smtClean="0"/>
          </a:p>
          <a:p>
            <a:endParaRPr lang="es-CL" sz="1800" dirty="0">
              <a:solidFill>
                <a:srgbClr val="FF0000"/>
              </a:solidFill>
            </a:endParaRPr>
          </a:p>
          <a:p>
            <a:r>
              <a:rPr lang="es-CL" sz="1800" dirty="0" smtClean="0">
                <a:solidFill>
                  <a:srgbClr val="FF0000"/>
                </a:solidFill>
              </a:rPr>
              <a:t>EVALUACIÓN DE UN TÍTULO</a:t>
            </a:r>
            <a:endParaRPr lang="es-CL" sz="1800" dirty="0">
              <a:solidFill>
                <a:srgbClr val="FF0000"/>
              </a:solidFill>
            </a:endParaRPr>
          </a:p>
          <a:p>
            <a:r>
              <a:rPr lang="es-CL" sz="1800" dirty="0"/>
              <a:t> </a:t>
            </a:r>
            <a:r>
              <a:rPr lang="es-CL" sz="1800" dirty="0" smtClean="0"/>
              <a:t>SI</a:t>
            </a:r>
            <a:r>
              <a:rPr lang="es-CL" sz="1800" dirty="0"/>
              <a:t>	¿El título refleja lo más esencial de la noticia?</a:t>
            </a:r>
          </a:p>
          <a:p>
            <a:r>
              <a:rPr lang="es-CL" sz="1800" dirty="0"/>
              <a:t>SI	¿La información que se da en el título se desarrolla en el cuerpo de la noticia?</a:t>
            </a:r>
          </a:p>
          <a:p>
            <a:r>
              <a:rPr lang="es-CL" sz="1800" dirty="0" smtClean="0"/>
              <a:t>SI</a:t>
            </a:r>
            <a:r>
              <a:rPr lang="es-CL" sz="1800" dirty="0"/>
              <a:t>	¿La oración es corta y simple?</a:t>
            </a:r>
          </a:p>
          <a:p>
            <a:r>
              <a:rPr lang="es-CL" sz="1800" dirty="0"/>
              <a:t>NO	¿El título lleva frases subordinadas?</a:t>
            </a:r>
          </a:p>
          <a:p>
            <a:r>
              <a:rPr lang="es-CL" sz="1800" dirty="0"/>
              <a:t>NO	¿El título usa signos de exclamación o de interrogación?</a:t>
            </a:r>
          </a:p>
          <a:p>
            <a:r>
              <a:rPr lang="es-CL" sz="1800" dirty="0"/>
              <a:t>NO	¿El título tiene palabras </a:t>
            </a:r>
            <a:r>
              <a:rPr lang="es-CL" sz="1800" dirty="0" smtClean="0"/>
              <a:t>de rebuscadas, muy </a:t>
            </a:r>
            <a:r>
              <a:rPr lang="es-CL" sz="1800" dirty="0"/>
              <a:t>técnicas o siglas?</a:t>
            </a:r>
          </a:p>
          <a:p>
            <a:r>
              <a:rPr lang="es-CL" sz="1800" dirty="0"/>
              <a:t>SI	</a:t>
            </a:r>
            <a:r>
              <a:rPr lang="es-CL" sz="1800" dirty="0" smtClean="0"/>
              <a:t>¿</a:t>
            </a:r>
            <a:r>
              <a:rPr lang="es-CL" sz="1800" dirty="0"/>
              <a:t>El titulo se entiende en sí mismo, sin necesidad de leer el </a:t>
            </a:r>
            <a:r>
              <a:rPr lang="es-CL" sz="1800" dirty="0" smtClean="0"/>
              <a:t>epígrafe ?</a:t>
            </a:r>
            <a:endParaRPr lang="es-CL" sz="1800" dirty="0"/>
          </a:p>
          <a:p>
            <a:endParaRPr lang="es-CL" sz="1800" dirty="0"/>
          </a:p>
        </p:txBody>
      </p:sp>
    </p:spTree>
    <p:extLst>
      <p:ext uri="{BB962C8B-B14F-4D97-AF65-F5344CB8AC3E}">
        <p14:creationId xmlns:p14="http://schemas.microsoft.com/office/powerpoint/2010/main" val="2475816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09433" y="515885"/>
            <a:ext cx="11327642" cy="4024125"/>
          </a:xfrm>
        </p:spPr>
        <p:txBody>
          <a:bodyPr>
            <a:noAutofit/>
          </a:bodyPr>
          <a:lstStyle/>
          <a:p>
            <a:pPr marL="0" indent="0" algn="ctr">
              <a:buNone/>
            </a:pPr>
            <a:r>
              <a:rPr lang="es-CL" sz="2400" b="1" dirty="0" smtClean="0">
                <a:solidFill>
                  <a:srgbClr val="00B050"/>
                </a:solidFill>
              </a:rPr>
              <a:t> </a:t>
            </a:r>
            <a:r>
              <a:rPr lang="es-CL" sz="2400" b="1" dirty="0">
                <a:solidFill>
                  <a:srgbClr val="00B050"/>
                </a:solidFill>
              </a:rPr>
              <a:t>Bajada</a:t>
            </a:r>
          </a:p>
          <a:p>
            <a:r>
              <a:rPr lang="es-CL" sz="1800" dirty="0" smtClean="0"/>
              <a:t>  </a:t>
            </a:r>
            <a:endParaRPr lang="es-CL" sz="1800" dirty="0"/>
          </a:p>
          <a:p>
            <a:r>
              <a:rPr lang="es-CL" sz="1800" dirty="0"/>
              <a:t>La bajada es una oración que va debajo del título y que entrega una información distinta a éste. Su función también es llamar la atención del lector para incitarlo a seguir leyendo la noticia, entregando </a:t>
            </a:r>
            <a:r>
              <a:rPr lang="es-CL" sz="1800" u="sng" dirty="0">
                <a:solidFill>
                  <a:srgbClr val="FF0000"/>
                </a:solidFill>
              </a:rPr>
              <a:t>datos, ideas o conceptos relevantes o novedosos </a:t>
            </a:r>
            <a:r>
              <a:rPr lang="es-CL" sz="1800" dirty="0"/>
              <a:t>en relación a la información que se </a:t>
            </a:r>
            <a:r>
              <a:rPr lang="es-CL" sz="1800" dirty="0" smtClean="0"/>
              <a:t>entrega.</a:t>
            </a:r>
            <a:endParaRPr lang="es-CL" sz="1800" dirty="0"/>
          </a:p>
          <a:p>
            <a:r>
              <a:rPr lang="es-CL" sz="1800" dirty="0"/>
              <a:t>Esta oración tiene una extensión variable y puede entregar un dato específico, como el siguiente ejemplo:</a:t>
            </a:r>
          </a:p>
          <a:p>
            <a:r>
              <a:rPr lang="es-CL" sz="1800" dirty="0" smtClean="0"/>
              <a:t> Plan AUGE</a:t>
            </a:r>
            <a:r>
              <a:rPr lang="es-CL" sz="1800" dirty="0"/>
              <a:t>:</a:t>
            </a:r>
          </a:p>
          <a:p>
            <a:r>
              <a:rPr lang="es-CL" sz="1800" dirty="0" smtClean="0"/>
              <a:t>Examen </a:t>
            </a:r>
            <a:r>
              <a:rPr lang="es-CL" sz="1800" dirty="0"/>
              <a:t>gratis para evaluar el deterioro cognitivo</a:t>
            </a:r>
          </a:p>
          <a:p>
            <a:r>
              <a:rPr lang="es-CL" sz="1800" b="1" dirty="0" smtClean="0">
                <a:solidFill>
                  <a:srgbClr val="00B050"/>
                </a:solidFill>
              </a:rPr>
              <a:t>Desde marzo</a:t>
            </a:r>
            <a:r>
              <a:rPr lang="es-CL" sz="1800" b="1" dirty="0">
                <a:solidFill>
                  <a:srgbClr val="00B050"/>
                </a:solidFill>
              </a:rPr>
              <a:t>, se accederá a estos chequeos por medio de </a:t>
            </a:r>
            <a:r>
              <a:rPr lang="es-CL" sz="1800" b="1" dirty="0" err="1">
                <a:solidFill>
                  <a:srgbClr val="00B050"/>
                </a:solidFill>
              </a:rPr>
              <a:t>Fonasa</a:t>
            </a:r>
            <a:r>
              <a:rPr lang="es-CL" sz="1800" b="1" dirty="0">
                <a:solidFill>
                  <a:srgbClr val="00B050"/>
                </a:solidFill>
              </a:rPr>
              <a:t> en la atención primaria y los hospitales, </a:t>
            </a:r>
            <a:r>
              <a:rPr lang="es-CL" sz="1800" b="1" dirty="0" smtClean="0">
                <a:solidFill>
                  <a:srgbClr val="00B050"/>
                </a:solidFill>
              </a:rPr>
              <a:t>pero </a:t>
            </a:r>
            <a:r>
              <a:rPr lang="es-CL" sz="1800" b="1" dirty="0">
                <a:solidFill>
                  <a:srgbClr val="00B050"/>
                </a:solidFill>
              </a:rPr>
              <a:t>se espera que en el 2015 el beneficio se extienda a las </a:t>
            </a:r>
            <a:r>
              <a:rPr lang="es-CL" sz="1800" b="1" dirty="0" err="1" smtClean="0">
                <a:solidFill>
                  <a:srgbClr val="00B050"/>
                </a:solidFill>
              </a:rPr>
              <a:t>Isapres</a:t>
            </a:r>
            <a:r>
              <a:rPr lang="es-CL" sz="1800" dirty="0"/>
              <a:t>. </a:t>
            </a:r>
          </a:p>
          <a:p>
            <a:r>
              <a:rPr lang="es-CL" sz="1800" dirty="0"/>
              <a:t>	 	 </a:t>
            </a:r>
          </a:p>
          <a:p>
            <a:r>
              <a:rPr lang="es-CL" sz="1800" dirty="0" smtClean="0"/>
              <a:t>Luego, cada uno de esos elementos </a:t>
            </a:r>
            <a:r>
              <a:rPr lang="es-CL" sz="1800" dirty="0" smtClean="0">
                <a:solidFill>
                  <a:srgbClr val="FF0000"/>
                </a:solidFill>
              </a:rPr>
              <a:t>se desarrolla  de manera más extensa </a:t>
            </a:r>
            <a:r>
              <a:rPr lang="es-CL" sz="1800" dirty="0" smtClean="0"/>
              <a:t>en distintas partes del cuerpo de la noticia.</a:t>
            </a:r>
          </a:p>
          <a:p>
            <a:endParaRPr lang="es-CL" sz="1800" dirty="0"/>
          </a:p>
        </p:txBody>
      </p:sp>
    </p:spTree>
    <p:extLst>
      <p:ext uri="{BB962C8B-B14F-4D97-AF65-F5344CB8AC3E}">
        <p14:creationId xmlns:p14="http://schemas.microsoft.com/office/powerpoint/2010/main" val="29527257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23882" y="2364573"/>
            <a:ext cx="5844988" cy="1293028"/>
          </a:xfrm>
        </p:spPr>
        <p:txBody>
          <a:bodyPr>
            <a:normAutofit/>
          </a:bodyPr>
          <a:lstStyle/>
          <a:p>
            <a:r>
              <a:rPr lang="es-CL" sz="4800" b="1" dirty="0" smtClean="0">
                <a:solidFill>
                  <a:srgbClr val="7030A0"/>
                </a:solidFill>
              </a:rPr>
              <a:t>ENTRADA  O LEAD </a:t>
            </a:r>
            <a:endParaRPr lang="es-CL" sz="4800" b="1" dirty="0">
              <a:solidFill>
                <a:srgbClr val="7030A0"/>
              </a:solidFill>
            </a:endParaRPr>
          </a:p>
        </p:txBody>
      </p:sp>
    </p:spTree>
    <p:extLst>
      <p:ext uri="{BB962C8B-B14F-4D97-AF65-F5344CB8AC3E}">
        <p14:creationId xmlns:p14="http://schemas.microsoft.com/office/powerpoint/2010/main" val="253720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134006" y="2083639"/>
            <a:ext cx="1003111" cy="64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
        <p:nvSpPr>
          <p:cNvPr id="3" name="Rectangle 3"/>
          <p:cNvSpPr>
            <a:spLocks noChangeArrowheads="1"/>
          </p:cNvSpPr>
          <p:nvPr/>
        </p:nvSpPr>
        <p:spPr bwMode="auto">
          <a:xfrm>
            <a:off x="3695056" y="939069"/>
            <a:ext cx="8496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4" name="Rectangle 4"/>
          <p:cNvSpPr>
            <a:spLocks noChangeArrowheads="1"/>
          </p:cNvSpPr>
          <p:nvPr/>
        </p:nvSpPr>
        <p:spPr bwMode="auto">
          <a:xfrm>
            <a:off x="743919" y="967408"/>
            <a:ext cx="9508377" cy="3336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29235" marR="193675" algn="just">
              <a:lnSpc>
                <a:spcPct val="149000"/>
              </a:lnSpc>
            </a:pPr>
            <a:endParaRPr lang="es-CL" dirty="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Las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R</a:t>
            </a:r>
            <a:r>
              <a:rPr lang="es-CL" b="1" spc="-10" dirty="0">
                <a:latin typeface="Arial" panose="020B0604020202020204" pitchFamily="34" charset="0"/>
                <a:ea typeface="Times New Roman" panose="02020603050405020304" pitchFamily="18" charset="0"/>
                <a:cs typeface="Times New Roman" panose="02020603050405020304" pitchFamily="18" charset="0"/>
              </a:rPr>
              <a:t>E</a:t>
            </a:r>
            <a:r>
              <a:rPr lang="es-CL" b="1" dirty="0">
                <a:latin typeface="Arial" panose="020B0604020202020204" pitchFamily="34" charset="0"/>
                <a:ea typeface="Times New Roman" panose="02020603050405020304" pitchFamily="18" charset="0"/>
                <a:cs typeface="Times New Roman" panose="02020603050405020304" pitchFamily="18" charset="0"/>
              </a:rPr>
              <a:t>SUMEN</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di</a:t>
            </a:r>
            <a:r>
              <a:rPr lang="es-CL" b="1" spc="-5" dirty="0">
                <a:latin typeface="Arial" panose="020B0604020202020204" pitchFamily="34" charset="0"/>
                <a:ea typeface="Times New Roman" panose="02020603050405020304" pitchFamily="18" charset="0"/>
                <a:cs typeface="Times New Roman" panose="02020603050405020304" pitchFamily="18" charset="0"/>
              </a:rPr>
              <a:t>r</a:t>
            </a:r>
            <a:r>
              <a:rPr lang="es-CL" b="1" dirty="0">
                <a:latin typeface="Arial" panose="020B0604020202020204" pitchFamily="34" charset="0"/>
                <a:ea typeface="Times New Roman" panose="02020603050405020304" pitchFamily="18" charset="0"/>
                <a:cs typeface="Times New Roman" panose="02020603050405020304" pitchFamily="18" charset="0"/>
              </a:rPr>
              <a:t>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a:t>
            </a:r>
            <a:r>
              <a:rPr lang="es-CL" b="1"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1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su</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pr</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pio</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omb</a:t>
            </a:r>
            <a:r>
              <a:rPr lang="es-CL" spc="-5" dirty="0">
                <a:latin typeface="Arial" panose="020B0604020202020204" pitchFamily="34" charset="0"/>
                <a:ea typeface="Times New Roman" panose="02020603050405020304" pitchFamily="18" charset="0"/>
                <a:cs typeface="Times New Roman" panose="02020603050405020304" pitchFamily="18" charset="0"/>
              </a:rPr>
              <a:t>r</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 indica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tratan 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sum</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imp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rtant</a:t>
            </a:r>
            <a:r>
              <a:rPr lang="es-CL" spc="-5" dirty="0">
                <a:latin typeface="Arial" panose="020B0604020202020204" pitchFamily="34" charset="0"/>
                <a:ea typeface="Times New Roman" panose="02020603050405020304" pitchFamily="18" charset="0"/>
                <a:cs typeface="Times New Roman" panose="02020603050405020304" pitchFamily="18" charset="0"/>
              </a:rPr>
              <a:t>es</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t>
            </a:r>
            <a:r>
              <a:rPr lang="es-CL" u="sng" dirty="0">
                <a:latin typeface="Arial" panose="020B0604020202020204" pitchFamily="34" charset="0"/>
                <a:ea typeface="Times New Roman" panose="02020603050405020304" pitchFamily="18" charset="0"/>
                <a:cs typeface="Times New Roman" panose="02020603050405020304" pitchFamily="18" charset="0"/>
              </a:rPr>
              <a:t>de</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man</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ra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a:t>
            </a:r>
            <a:r>
              <a:rPr lang="es-CL" u="sng" spc="-5" dirty="0">
                <a:latin typeface="Arial" panose="020B0604020202020204" pitchFamily="34" charset="0"/>
                <a:ea typeface="Times New Roman" panose="02020603050405020304" pitchFamily="18" charset="0"/>
                <a:cs typeface="Times New Roman" panose="02020603050405020304" pitchFamily="18" charset="0"/>
              </a:rPr>
              <a:t>i</a:t>
            </a:r>
            <a:r>
              <a:rPr lang="es-CL" u="sng" dirty="0">
                <a:latin typeface="Arial" panose="020B0604020202020204" pitchFamily="34" charset="0"/>
                <a:ea typeface="Times New Roman" panose="02020603050405020304" pitchFamily="18" charset="0"/>
                <a:cs typeface="Times New Roman" panose="02020603050405020304" pitchFamily="18" charset="0"/>
              </a:rPr>
              <a:t>recta a responder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las</a:t>
            </a:r>
            <a:r>
              <a:rPr lang="es-CL" u="sng" spc="5" dirty="0">
                <a:latin typeface="Arial" panose="020B0604020202020204" pitchFamily="34" charset="0"/>
                <a:ea typeface="Times New Roman" panose="02020603050405020304" pitchFamily="18" charset="0"/>
                <a:cs typeface="Times New Roman" panose="02020603050405020304" pitchFamily="18" charset="0"/>
              </a:rPr>
              <a:t> 6 </a:t>
            </a:r>
            <a:r>
              <a:rPr lang="es-CL" u="sng" dirty="0">
                <a:latin typeface="Arial" panose="020B0604020202020204" pitchFamily="34" charset="0"/>
                <a:ea typeface="Times New Roman" panose="02020603050405020304" pitchFamily="18" charset="0"/>
                <a:cs typeface="Times New Roman" panose="02020603050405020304" pitchFamily="18" charset="0"/>
              </a:rPr>
              <a:t>pregun</a:t>
            </a:r>
            <a:r>
              <a:rPr lang="es-CL" u="sng" spc="-5" dirty="0">
                <a:latin typeface="Arial" panose="020B0604020202020204" pitchFamily="34" charset="0"/>
                <a:ea typeface="Times New Roman" panose="02020603050405020304" pitchFamily="18" charset="0"/>
                <a:cs typeface="Times New Roman" panose="02020603050405020304" pitchFamily="18" charset="0"/>
              </a:rPr>
              <a:t>t</a:t>
            </a:r>
            <a:r>
              <a:rPr lang="es-CL" u="sng" dirty="0">
                <a:latin typeface="Arial" panose="020B0604020202020204" pitchFamily="34" charset="0"/>
                <a:ea typeface="Times New Roman" panose="02020603050405020304" pitchFamily="18" charset="0"/>
                <a:cs typeface="Times New Roman" panose="02020603050405020304" pitchFamily="18" charset="0"/>
              </a:rPr>
              <a:t>as </a:t>
            </a:r>
            <a:r>
              <a:rPr lang="es-CL" dirty="0">
                <a:latin typeface="Arial" panose="020B0604020202020204" pitchFamily="34" charset="0"/>
                <a:ea typeface="Times New Roman" panose="02020603050405020304" pitchFamily="18" charset="0"/>
                <a:cs typeface="Times New Roman" panose="02020603050405020304" pitchFamily="18" charset="0"/>
              </a:rPr>
              <a:t>elementa</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es del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periodis</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 co</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diji</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pezando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por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respu</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sta m</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s fuerte y pu</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iendo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 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ond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 tod</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endParaRPr lang="es-CL"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040" algn="just"/>
            <a:r>
              <a:rPr lang="es-CL" dirty="0" smtClean="0">
                <a:latin typeface="Arial" panose="020B0604020202020204" pitchFamily="34" charset="0"/>
                <a:ea typeface="Times New Roman" panose="02020603050405020304" pitchFamily="18" charset="0"/>
                <a:cs typeface="Times New Roman" panose="02020603050405020304" pitchFamily="18" charset="0"/>
              </a:rPr>
              <a:t>-L</a:t>
            </a:r>
            <a:r>
              <a:rPr lang="es-CL" spc="-5" dirty="0" smtClean="0">
                <a:latin typeface="Arial" panose="020B0604020202020204" pitchFamily="34" charset="0"/>
                <a:ea typeface="Times New Roman" panose="02020603050405020304" pitchFamily="18" charset="0"/>
                <a:cs typeface="Times New Roman" panose="02020603050405020304" pitchFamily="18" charset="0"/>
              </a:rPr>
              <a:t>a</a:t>
            </a:r>
            <a:r>
              <a:rPr lang="es-CL" dirty="0" smtClean="0">
                <a:latin typeface="Arial" panose="020B0604020202020204" pitchFamily="34" charset="0"/>
                <a:ea typeface="Times New Roman" panose="02020603050405020304" pitchFamily="18" charset="0"/>
                <a:cs typeface="Times New Roman" panose="02020603050405020304" pitchFamily="18" charset="0"/>
              </a:rPr>
              <a:t>s</a:t>
            </a:r>
            <a:r>
              <a:rPr lang="es-CL" spc="5" dirty="0" smtClean="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I</a:t>
            </a:r>
            <a:r>
              <a:rPr lang="es-CL" b="1" spc="-5" dirty="0">
                <a:latin typeface="Arial" panose="020B0604020202020204" pitchFamily="34" charset="0"/>
                <a:ea typeface="Times New Roman" panose="02020603050405020304" pitchFamily="18" charset="0"/>
                <a:cs typeface="Times New Roman" panose="02020603050405020304" pitchFamily="18" charset="0"/>
              </a:rPr>
              <a:t>M</a:t>
            </a:r>
            <a:r>
              <a:rPr lang="es-CL" b="1" dirty="0">
                <a:latin typeface="Arial" panose="020B0604020202020204" pitchFamily="34" charset="0"/>
                <a:ea typeface="Times New Roman" panose="02020603050405020304" pitchFamily="18" charset="0"/>
                <a:cs typeface="Times New Roman" panose="02020603050405020304" pitchFamily="18" charset="0"/>
              </a:rPr>
              <a:t>PAC</a:t>
            </a:r>
            <a:r>
              <a:rPr lang="es-CL" b="1" spc="-5" dirty="0">
                <a:latin typeface="Arial" panose="020B0604020202020204" pitchFamily="34" charset="0"/>
                <a:ea typeface="Times New Roman" panose="02020603050405020304" pitchFamily="18" charset="0"/>
                <a:cs typeface="Times New Roman" panose="02020603050405020304" pitchFamily="18" charset="0"/>
              </a:rPr>
              <a:t>T</a:t>
            </a:r>
            <a:r>
              <a:rPr lang="es-CL" b="1"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bién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como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as </a:t>
            </a:r>
            <a:r>
              <a:rPr lang="es-CL" b="1" dirty="0">
                <a:latin typeface="Arial" panose="020B0604020202020204" pitchFamily="34" charset="0"/>
                <a:ea typeface="Times New Roman" panose="02020603050405020304" pitchFamily="18" charset="0"/>
                <a:cs typeface="Times New Roman" panose="02020603050405020304" pitchFamily="18" charset="0"/>
              </a:rPr>
              <a:t>indirect</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 </a:t>
            </a:r>
            <a:r>
              <a:rPr lang="es-CL" dirty="0">
                <a:latin typeface="Arial" panose="020B0604020202020204" pitchFamily="34" charset="0"/>
                <a:ea typeface="Times New Roman" panose="02020603050405020304" pitchFamily="18" charset="0"/>
                <a:cs typeface="Times New Roman" panose="02020603050405020304" pitchFamily="18" charset="0"/>
              </a:rPr>
              <a:t>pretend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capt</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at</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nci</a:t>
            </a:r>
            <a:r>
              <a:rPr lang="es-CL" u="sng" spc="-5" dirty="0">
                <a:latin typeface="Arial" panose="020B0604020202020204" pitchFamily="34" charset="0"/>
                <a:ea typeface="Times New Roman" panose="02020603050405020304" pitchFamily="18" charset="0"/>
                <a:cs typeface="Times New Roman" panose="02020603050405020304" pitchFamily="18" charset="0"/>
              </a:rPr>
              <a:t>ó</a:t>
            </a:r>
            <a:r>
              <a:rPr lang="es-CL" u="sng" dirty="0">
                <a:latin typeface="Arial" panose="020B0604020202020204" pitchFamily="34" charset="0"/>
                <a:ea typeface="Times New Roman" panose="02020603050405020304" pitchFamily="18" charset="0"/>
                <a:cs typeface="Times New Roman" panose="02020603050405020304" pitchFamily="18" charset="0"/>
              </a:rPr>
              <a:t>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del</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a:t>
            </a:r>
            <a:r>
              <a:rPr lang="es-CL" u="sng" spc="-5"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ctor</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ra eng</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nchar</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stor</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conti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uac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v</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9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le</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mas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más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b</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refieren 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cuyo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inter</a:t>
            </a:r>
            <a:r>
              <a:rPr lang="es-CL" spc="-5" dirty="0">
                <a:latin typeface="Arial" panose="020B0604020202020204" pitchFamily="34" charset="0"/>
                <a:ea typeface="Times New Roman" panose="02020603050405020304" pitchFamily="18" charset="0"/>
                <a:cs typeface="Times New Roman" panose="02020603050405020304" pitchFamily="18" charset="0"/>
              </a:rPr>
              <a:t>é</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r</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dica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en</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lo huma</a:t>
            </a:r>
            <a:r>
              <a:rPr lang="es-CL" u="sng" spc="-5" dirty="0">
                <a:latin typeface="Arial" panose="020B0604020202020204" pitchFamily="34" charset="0"/>
                <a:ea typeface="Times New Roman" panose="02020603050405020304" pitchFamily="18" charset="0"/>
                <a:cs typeface="Times New Roman" panose="02020603050405020304" pitchFamily="18" charset="0"/>
              </a:rPr>
              <a:t>n</a:t>
            </a:r>
            <a:r>
              <a:rPr lang="es-CL" u="sng" dirty="0">
                <a:latin typeface="Arial" panose="020B0604020202020204" pitchFamily="34" charset="0"/>
                <a:ea typeface="Times New Roman" panose="02020603050405020304" pitchFamily="18" charset="0"/>
                <a:cs typeface="Times New Roman" panose="02020603050405020304" pitchFamily="18" charset="0"/>
              </a:rPr>
              <a:t>o </a:t>
            </a:r>
            <a:r>
              <a:rPr lang="es-CL" dirty="0">
                <a:latin typeface="Arial" panose="020B0604020202020204" pitchFamily="34" charset="0"/>
                <a:ea typeface="Times New Roman" panose="02020603050405020304" pitchFamily="18" charset="0"/>
                <a:cs typeface="Times New Roman" panose="02020603050405020304" pitchFamily="18" charset="0"/>
              </a:rPr>
              <a:t>del</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unto..</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Rectángulo 5"/>
          <p:cNvSpPr/>
          <p:nvPr/>
        </p:nvSpPr>
        <p:spPr>
          <a:xfrm>
            <a:off x="3871879" y="682782"/>
            <a:ext cx="3288080" cy="523220"/>
          </a:xfrm>
          <a:prstGeom prst="rect">
            <a:avLst/>
          </a:prstGeom>
        </p:spPr>
        <p:txBody>
          <a:bodyPr wrap="none">
            <a:spAutoFit/>
          </a:bodyPr>
          <a:lstStyle/>
          <a:p>
            <a:pPr indent="34925" algn="just" eaLnBrk="0" fontAlgn="base" hangingPunct="0">
              <a:spcBef>
                <a:spcPct val="0"/>
              </a:spcBef>
              <a:spcAft>
                <a:spcPct val="0"/>
              </a:spcAft>
            </a:pPr>
            <a:r>
              <a:rPr lang="es-CL" sz="2800" b="1" dirty="0">
                <a:cs typeface="Arial" panose="020B0604020202020204" pitchFamily="34" charset="0"/>
              </a:rPr>
              <a:t>Tipos de entradas</a:t>
            </a:r>
          </a:p>
        </p:txBody>
      </p:sp>
      <p:sp>
        <p:nvSpPr>
          <p:cNvPr id="5" name="Rectángulo 4"/>
          <p:cNvSpPr/>
          <p:nvPr/>
        </p:nvSpPr>
        <p:spPr>
          <a:xfrm>
            <a:off x="1116802" y="4332365"/>
            <a:ext cx="8762610" cy="1200329"/>
          </a:xfrm>
          <a:prstGeom prst="rect">
            <a:avLst/>
          </a:prstGeom>
        </p:spPr>
        <p:txBody>
          <a:bodyPr wrap="square">
            <a:spAutoFit/>
          </a:bodyPr>
          <a:lstStyle/>
          <a:p>
            <a:pPr lvl="0" algn="just"/>
            <a:r>
              <a:rPr lang="es-CL" dirty="0">
                <a:solidFill>
                  <a:srgbClr val="000000"/>
                </a:solidFill>
                <a:latin typeface="Arial" panose="020B0604020202020204" pitchFamily="34" charset="0"/>
                <a:ea typeface="Times New Roman" panose="02020603050405020304" pitchFamily="18" charset="0"/>
              </a:rPr>
              <a:t>Las m</a:t>
            </a:r>
            <a:r>
              <a:rPr lang="es-CL" spc="-5" dirty="0">
                <a:solidFill>
                  <a:srgbClr val="000000"/>
                </a:solidFill>
                <a:latin typeface="Arial" panose="020B0604020202020204" pitchFamily="34" charset="0"/>
                <a:ea typeface="Times New Roman" panose="02020603050405020304" pitchFamily="18" charset="0"/>
              </a:rPr>
              <a:t>á</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co</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oci</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as s</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a:t>
            </a:r>
            <a:r>
              <a:rPr lang="es-CL" u="sng" dirty="0">
                <a:solidFill>
                  <a:srgbClr val="000000"/>
                </a:solidFill>
                <a:latin typeface="Arial" panose="020B0604020202020204" pitchFamily="34" charset="0"/>
                <a:ea typeface="Times New Roman" panose="02020603050405020304" pitchFamily="18" charset="0"/>
              </a:rPr>
              <a:t>cita</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tex</a:t>
            </a:r>
            <a:r>
              <a:rPr lang="es-CL" u="sng" spc="-10" dirty="0">
                <a:solidFill>
                  <a:srgbClr val="000000"/>
                </a:solidFill>
                <a:latin typeface="Arial" panose="020B0604020202020204" pitchFamily="34" charset="0"/>
                <a:ea typeface="Times New Roman" panose="02020603050405020304" pitchFamily="18" charset="0"/>
              </a:rPr>
              <a:t>t</a:t>
            </a:r>
            <a:r>
              <a:rPr lang="es-CL" u="sng" dirty="0">
                <a:solidFill>
                  <a:srgbClr val="000000"/>
                </a:solidFill>
                <a:latin typeface="Arial" panose="020B0604020202020204" pitchFamily="34" charset="0"/>
                <a:ea typeface="Times New Roman" panose="02020603050405020304" pitchFamily="18" charset="0"/>
              </a:rPr>
              <a:t>ual</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h</a:t>
            </a:r>
            <a:r>
              <a:rPr lang="es-CL" dirty="0">
                <a:solidFill>
                  <a:srgbClr val="000000"/>
                </a:solidFill>
                <a:latin typeface="Arial" panose="020B0604020202020204" pitchFamily="34" charset="0"/>
                <a:ea typeface="Times New Roman" panose="02020603050405020304" pitchFamily="18" charset="0"/>
              </a:rPr>
              <a:t>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refere</a:t>
            </a:r>
            <a:r>
              <a:rPr lang="es-CL" spc="-5" dirty="0">
                <a:solidFill>
                  <a:srgbClr val="000000"/>
                </a:solidFill>
                <a:latin typeface="Arial" panose="020B0604020202020204" pitchFamily="34" charset="0"/>
                <a:ea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rPr>
              <a:t>c</a:t>
            </a:r>
            <a:r>
              <a:rPr lang="es-CL" dirty="0">
                <a:solidFill>
                  <a:srgbClr val="000000"/>
                </a:solidFill>
                <a:latin typeface="Arial" panose="020B0604020202020204" pitchFamily="34" charset="0"/>
                <a:ea typeface="Times New Roman" panose="02020603050405020304" pitchFamily="18" charset="0"/>
              </a:rPr>
              <a:t>i</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de 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cl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ac</a:t>
            </a:r>
            <a:r>
              <a:rPr lang="es-CL" dirty="0">
                <a:solidFill>
                  <a:srgbClr val="000000"/>
                </a:solidFill>
                <a:latin typeface="Arial" panose="020B0604020202020204" pitchFamily="34" charset="0"/>
                <a:ea typeface="Times New Roman" panose="02020603050405020304" pitchFamily="18" charset="0"/>
              </a:rPr>
              <a:t>ion</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las de</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retrato,</a:t>
            </a:r>
            <a:r>
              <a:rPr lang="es-CL" u="sng"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cuan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scr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ben</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s</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rcunst</a:t>
            </a:r>
            <a:r>
              <a:rPr lang="es-CL" spc="-10"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nc</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as;</a:t>
            </a:r>
            <a:r>
              <a:rPr lang="es-CL" spc="5" dirty="0">
                <a:solidFill>
                  <a:srgbClr val="000000"/>
                </a:solidFill>
                <a:latin typeface="Arial" panose="020B0604020202020204" pitchFamily="34" charset="0"/>
                <a:ea typeface="Times New Roman" panose="02020603050405020304" pitchFamily="18" charset="0"/>
              </a:rPr>
              <a:t> </a:t>
            </a:r>
            <a:r>
              <a:rPr lang="es-CL" u="sng" spc="-5" dirty="0">
                <a:solidFill>
                  <a:srgbClr val="000000"/>
                </a:solidFill>
                <a:latin typeface="Arial" panose="020B0604020202020204" pitchFamily="34" charset="0"/>
                <a:ea typeface="Times New Roman" panose="02020603050405020304" pitchFamily="18" charset="0"/>
              </a:rPr>
              <a:t>l</a:t>
            </a:r>
            <a:r>
              <a:rPr lang="es-CL" u="sng" dirty="0">
                <a:solidFill>
                  <a:srgbClr val="000000"/>
                </a:solidFill>
                <a:latin typeface="Arial" panose="020B0604020202020204" pitchFamily="34" charset="0"/>
                <a:ea typeface="Times New Roman" panose="02020603050405020304" pitchFamily="18" charset="0"/>
              </a:rPr>
              <a:t>as</a:t>
            </a:r>
            <a:r>
              <a:rPr lang="es-CL" u="sng"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a</a:t>
            </a:r>
            <a:r>
              <a:rPr lang="es-CL" u="sng" spc="-5" dirty="0">
                <a:solidFill>
                  <a:srgbClr val="000000"/>
                </a:solidFill>
                <a:latin typeface="Arial" panose="020B0604020202020204" pitchFamily="34" charset="0"/>
                <a:ea typeface="Times New Roman" panose="02020603050405020304" pitchFamily="18" charset="0"/>
              </a:rPr>
              <a:t>n</a:t>
            </a:r>
            <a:r>
              <a:rPr lang="es-CL" u="sng" dirty="0">
                <a:solidFill>
                  <a:srgbClr val="000000"/>
                </a:solidFill>
                <a:latin typeface="Arial" panose="020B0604020202020204" pitchFamily="34" charset="0"/>
                <a:ea typeface="Times New Roman" panose="02020603050405020304" pitchFamily="18" charset="0"/>
              </a:rPr>
              <a:t>ecdóticas</a:t>
            </a:r>
            <a:r>
              <a:rPr lang="es-CL" dirty="0">
                <a:solidFill>
                  <a:srgbClr val="000000"/>
                </a:solidFill>
                <a:latin typeface="Arial" panose="020B0604020202020204" pitchFamily="34" charset="0"/>
                <a:ea typeface="Times New Roman" panose="02020603050405020304" pitchFamily="18" charset="0"/>
              </a:rPr>
              <a:t>,</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an</a:t>
            </a:r>
            <a:r>
              <a:rPr lang="es-CL" spc="-5" dirty="0">
                <a:solidFill>
                  <a:srgbClr val="000000"/>
                </a:solidFill>
                <a:latin typeface="Arial" panose="020B0604020202020204" pitchFamily="34" charset="0"/>
                <a:ea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rPr>
              <a:t>o hay</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un elemento de</a:t>
            </a:r>
            <a:r>
              <a:rPr lang="es-CL" spc="5" dirty="0">
                <a:solidFill>
                  <a:srgbClr val="000000"/>
                </a:solidFill>
                <a:latin typeface="Arial" panose="020B0604020202020204" pitchFamily="34" charset="0"/>
                <a:ea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hist</a:t>
            </a:r>
            <a:r>
              <a:rPr lang="es-CL" spc="-5" dirty="0">
                <a:solidFill>
                  <a:srgbClr val="000000"/>
                </a:solidFill>
                <a:latin typeface="Arial" panose="020B0604020202020204" pitchFamily="34" charset="0"/>
                <a:ea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rPr>
              <a:t>ria que llama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ate</a:t>
            </a:r>
            <a:r>
              <a:rPr lang="es-CL" spc="-5" dirty="0">
                <a:solidFill>
                  <a:srgbClr val="000000"/>
                </a:solidFill>
                <a:latin typeface="Arial" panose="020B0604020202020204" pitchFamily="34" charset="0"/>
                <a:ea typeface="Times New Roman" panose="02020603050405020304" pitchFamily="18" charset="0"/>
              </a:rPr>
              <a:t>n</a:t>
            </a:r>
            <a:r>
              <a:rPr lang="es-CL" dirty="0">
                <a:solidFill>
                  <a:srgbClr val="000000"/>
                </a:solidFill>
                <a:latin typeface="Arial" panose="020B0604020202020204" pitchFamily="34" charset="0"/>
                <a:ea typeface="Times New Roman" panose="02020603050405020304" pitchFamily="18" charset="0"/>
              </a:rPr>
              <a:t>ción;</a:t>
            </a:r>
            <a:r>
              <a:rPr lang="es-CL" spc="5" dirty="0">
                <a:solidFill>
                  <a:srgbClr val="000000"/>
                </a:solidFill>
                <a:latin typeface="Arial" panose="020B0604020202020204" pitchFamily="34" charset="0"/>
                <a:ea typeface="Times New Roman" panose="02020603050405020304" pitchFamily="18" charset="0"/>
              </a:rPr>
              <a:t> </a:t>
            </a:r>
            <a:r>
              <a:rPr lang="es-CL" u="sng" dirty="0">
                <a:solidFill>
                  <a:srgbClr val="000000"/>
                </a:solidFill>
                <a:latin typeface="Arial" panose="020B0604020202020204" pitchFamily="34" charset="0"/>
                <a:ea typeface="Times New Roman" panose="02020603050405020304" pitchFamily="18" charset="0"/>
              </a:rPr>
              <a:t>l</a:t>
            </a:r>
            <a:r>
              <a:rPr lang="es-CL" u="sng" spc="-5" dirty="0">
                <a:solidFill>
                  <a:srgbClr val="000000"/>
                </a:solidFill>
                <a:latin typeface="Arial" panose="020B0604020202020204" pitchFamily="34" charset="0"/>
                <a:ea typeface="Times New Roman" panose="02020603050405020304" pitchFamily="18" charset="0"/>
              </a:rPr>
              <a:t>o</a:t>
            </a:r>
            <a:r>
              <a:rPr lang="es-CL" u="sng" dirty="0">
                <a:solidFill>
                  <a:srgbClr val="000000"/>
                </a:solidFill>
                <a:latin typeface="Arial" panose="020B0604020202020204" pitchFamily="34" charset="0"/>
                <a:ea typeface="Times New Roman" panose="02020603050405020304" pitchFamily="18" charset="0"/>
              </a:rPr>
              <a:t>s de sor</a:t>
            </a:r>
            <a:r>
              <a:rPr lang="es-CL" u="sng" spc="-5" dirty="0">
                <a:solidFill>
                  <a:srgbClr val="000000"/>
                </a:solidFill>
                <a:latin typeface="Arial" panose="020B0604020202020204" pitchFamily="34" charset="0"/>
                <a:ea typeface="Times New Roman" panose="02020603050405020304" pitchFamily="18" charset="0"/>
              </a:rPr>
              <a:t>p</a:t>
            </a:r>
            <a:r>
              <a:rPr lang="es-CL" u="sng" dirty="0">
                <a:solidFill>
                  <a:srgbClr val="000000"/>
                </a:solidFill>
                <a:latin typeface="Arial" panose="020B0604020202020204" pitchFamily="34" charset="0"/>
                <a:ea typeface="Times New Roman" panose="02020603050405020304" pitchFamily="18" charset="0"/>
              </a:rPr>
              <a:t>r</a:t>
            </a:r>
            <a:r>
              <a:rPr lang="es-CL" u="sng" spc="-5" dirty="0">
                <a:solidFill>
                  <a:srgbClr val="000000"/>
                </a:solidFill>
                <a:latin typeface="Arial" panose="020B0604020202020204" pitchFamily="34" charset="0"/>
                <a:ea typeface="Times New Roman" panose="02020603050405020304" pitchFamily="18" charset="0"/>
              </a:rPr>
              <a:t>e</a:t>
            </a:r>
            <a:r>
              <a:rPr lang="es-CL" u="sng" dirty="0">
                <a:solidFill>
                  <a:srgbClr val="000000"/>
                </a:solidFill>
                <a:latin typeface="Arial" panose="020B0604020202020204" pitchFamily="34" charset="0"/>
                <a:ea typeface="Times New Roman" panose="02020603050405020304" pitchFamily="18" charset="0"/>
              </a:rPr>
              <a:t>sa, </a:t>
            </a:r>
            <a:r>
              <a:rPr lang="es-CL" dirty="0">
                <a:solidFill>
                  <a:srgbClr val="000000"/>
                </a:solidFill>
                <a:latin typeface="Arial" panose="020B0604020202020204" pitchFamily="34" charset="0"/>
                <a:ea typeface="Times New Roman" panose="02020603050405020304" pitchFamily="18" charset="0"/>
              </a:rPr>
              <a:t>cu</a:t>
            </a:r>
            <a:r>
              <a:rPr lang="es-CL" spc="-5" dirty="0">
                <a:solidFill>
                  <a:srgbClr val="000000"/>
                </a:solidFill>
                <a:latin typeface="Arial" panose="020B0604020202020204" pitchFamily="34" charset="0"/>
                <a:ea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rPr>
              <a:t>ndo</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la h</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stor</a:t>
            </a:r>
            <a:r>
              <a:rPr lang="es-CL" spc="-5" dirty="0">
                <a:solidFill>
                  <a:srgbClr val="000000"/>
                </a:solidFill>
                <a:latin typeface="Arial" panose="020B0604020202020204" pitchFamily="34" charset="0"/>
                <a:ea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da </a:t>
            </a:r>
            <a:r>
              <a:rPr lang="es-CL" spc="-5" dirty="0">
                <a:solidFill>
                  <a:srgbClr val="000000"/>
                </a:solidFill>
                <a:latin typeface="Arial" panose="020B0604020202020204" pitchFamily="34" charset="0"/>
                <a:ea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rPr>
              <a:t>n giro</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dif</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nte</a:t>
            </a:r>
            <a:r>
              <a:rPr lang="es-CL" spc="5"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al</a:t>
            </a:r>
            <a:r>
              <a:rPr lang="es-CL" spc="10" dirty="0">
                <a:solidFill>
                  <a:srgbClr val="000000"/>
                </a:solidFill>
                <a:latin typeface="Arial" panose="020B0604020202020204" pitchFamily="34" charset="0"/>
                <a:ea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rPr>
              <a:t>esp</a:t>
            </a:r>
            <a:r>
              <a:rPr lang="es-CL" spc="-5" dirty="0">
                <a:solidFill>
                  <a:srgbClr val="000000"/>
                </a:solidFill>
                <a:latin typeface="Arial" panose="020B0604020202020204" pitchFamily="34" charset="0"/>
                <a:ea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rPr>
              <a:t>rado;</a:t>
            </a:r>
            <a:endParaRPr lang="es-CL" dirty="0">
              <a:solidFill>
                <a:srgbClr val="000000"/>
              </a:solidFill>
            </a:endParaRPr>
          </a:p>
        </p:txBody>
      </p:sp>
    </p:spTree>
    <p:extLst>
      <p:ext uri="{BB962C8B-B14F-4D97-AF65-F5344CB8AC3E}">
        <p14:creationId xmlns:p14="http://schemas.microsoft.com/office/powerpoint/2010/main" val="37830327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83901" y="1156167"/>
            <a:ext cx="9116546" cy="3819525"/>
          </a:xfrm>
          <a:prstGeom prst="rect">
            <a:avLst/>
          </a:prstGeom>
        </p:spPr>
      </p:pic>
      <p:sp>
        <p:nvSpPr>
          <p:cNvPr id="3" name="Rectángulo 2"/>
          <p:cNvSpPr/>
          <p:nvPr/>
        </p:nvSpPr>
        <p:spPr>
          <a:xfrm>
            <a:off x="9507071" y="725861"/>
            <a:ext cx="1169894" cy="86061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a:p>
        </p:txBody>
      </p:sp>
    </p:spTree>
    <p:extLst>
      <p:ext uri="{BB962C8B-B14F-4D97-AF65-F5344CB8AC3E}">
        <p14:creationId xmlns:p14="http://schemas.microsoft.com/office/powerpoint/2010/main" val="6249833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64977" y="916255"/>
            <a:ext cx="8202706" cy="724437"/>
          </a:xfrm>
        </p:spPr>
        <p:txBody>
          <a:bodyPr>
            <a:normAutofit fontScale="90000"/>
          </a:bodyPr>
          <a:lstStyle/>
          <a:p>
            <a:r>
              <a:rPr lang="es-CL" b="1" dirty="0" smtClean="0">
                <a:solidFill>
                  <a:srgbClr val="00B050"/>
                </a:solidFill>
              </a:rPr>
              <a:t>PRIMER PÁRRAFO DE ENTRADA: Lead</a:t>
            </a:r>
            <a:r>
              <a:rPr lang="es-CL" b="1" dirty="0">
                <a:solidFill>
                  <a:srgbClr val="00B050"/>
                </a:solidFill>
              </a:rPr>
              <a:t/>
            </a:r>
            <a:br>
              <a:rPr lang="es-CL" b="1" dirty="0">
                <a:solidFill>
                  <a:srgbClr val="00B050"/>
                </a:solidFill>
              </a:rPr>
            </a:br>
            <a:endParaRPr lang="es-CL" b="1" dirty="0">
              <a:solidFill>
                <a:srgbClr val="00B050"/>
              </a:solidFill>
            </a:endParaRPr>
          </a:p>
        </p:txBody>
      </p:sp>
      <p:sp>
        <p:nvSpPr>
          <p:cNvPr id="3" name="Marcador de contenido 2"/>
          <p:cNvSpPr>
            <a:spLocks noGrp="1"/>
          </p:cNvSpPr>
          <p:nvPr>
            <p:ph idx="1"/>
          </p:nvPr>
        </p:nvSpPr>
        <p:spPr>
          <a:xfrm>
            <a:off x="657902" y="1278474"/>
            <a:ext cx="10820400" cy="4024125"/>
          </a:xfrm>
        </p:spPr>
        <p:txBody>
          <a:bodyPr>
            <a:noAutofit/>
          </a:bodyPr>
          <a:lstStyle/>
          <a:p>
            <a:r>
              <a:rPr lang="es-CL" sz="1600" dirty="0" smtClean="0"/>
              <a:t>Tras </a:t>
            </a:r>
            <a:r>
              <a:rPr lang="es-CL" sz="1600" dirty="0"/>
              <a:t>pasar cuatro días detenidos en el Regimiento de Policía Militar de Peñalolén, los generales (r) del </a:t>
            </a:r>
            <a:r>
              <a:rPr lang="es-CL" sz="1600" dirty="0" smtClean="0"/>
              <a:t>Ejército </a:t>
            </a:r>
            <a:r>
              <a:rPr lang="es-CL" sz="1600" dirty="0"/>
              <a:t>Santiago </a:t>
            </a:r>
            <a:r>
              <a:rPr lang="es-CL" sz="1600" dirty="0" smtClean="0"/>
              <a:t>Sinclair </a:t>
            </a:r>
            <a:r>
              <a:rPr lang="es-CL" sz="1600" dirty="0"/>
              <a:t>y Hugo Prado, y el coronel en servicio activo Marco Bustos </a:t>
            </a:r>
            <a:r>
              <a:rPr lang="es-CL" sz="1600" dirty="0" smtClean="0"/>
              <a:t>,procesados </a:t>
            </a:r>
            <a:r>
              <a:rPr lang="es-CL" sz="1600" dirty="0"/>
              <a:t>por el secuestro calificado de cinco </a:t>
            </a:r>
            <a:r>
              <a:rPr lang="es-CL" sz="1600" dirty="0" smtClean="0"/>
              <a:t>frentistas en 1987, </a:t>
            </a:r>
            <a:r>
              <a:rPr lang="es-CL" sz="1600" dirty="0"/>
              <a:t>recuperaron ayer su libertad, previo pago de una fianza de $200 mil cada uno.</a:t>
            </a:r>
          </a:p>
          <a:p>
            <a:endParaRPr lang="es-CL" sz="1600" dirty="0"/>
          </a:p>
          <a:p>
            <a:r>
              <a:rPr lang="es-CL" sz="1600" dirty="0"/>
              <a:t>Al leer este párrafo, </a:t>
            </a:r>
            <a:r>
              <a:rPr lang="es-CL" sz="1600" dirty="0" smtClean="0"/>
              <a:t>el lector  se entera  de modo inmediato de </a:t>
            </a:r>
            <a:r>
              <a:rPr lang="es-CL" sz="1600" dirty="0"/>
              <a:t>qué se trata la información. Puede que nos falten los detalles, pero lo esencial de la información está ahí, dado que están contestadas las 6 preguntas periodistas básicas:</a:t>
            </a:r>
          </a:p>
          <a:p>
            <a:r>
              <a:rPr lang="es-CL" sz="1600" dirty="0"/>
              <a:t>•	Qué: </a:t>
            </a:r>
          </a:p>
          <a:p>
            <a:r>
              <a:rPr lang="es-CL" sz="1600" dirty="0"/>
              <a:t>•	Quién: </a:t>
            </a:r>
          </a:p>
          <a:p>
            <a:r>
              <a:rPr lang="es-CL" sz="1600" dirty="0"/>
              <a:t>•	Cuándo: </a:t>
            </a:r>
          </a:p>
          <a:p>
            <a:r>
              <a:rPr lang="es-CL" sz="1600" dirty="0"/>
              <a:t>•	Dónde:</a:t>
            </a:r>
          </a:p>
          <a:p>
            <a:r>
              <a:rPr lang="es-CL" sz="1600" dirty="0"/>
              <a:t>•	Cómo:  </a:t>
            </a:r>
          </a:p>
          <a:p>
            <a:r>
              <a:rPr lang="es-CL" sz="1600" dirty="0"/>
              <a:t>•	Por qué: </a:t>
            </a:r>
          </a:p>
          <a:p>
            <a:r>
              <a:rPr lang="es-CL" sz="1600" dirty="0" smtClean="0"/>
              <a:t>Y </a:t>
            </a:r>
            <a:r>
              <a:rPr lang="es-CL" sz="1600" dirty="0"/>
              <a:t>puesto que el lector moderno se asemeja al hombre que tiene poco tiempo, los diarios tratan de ayudarle a que quede bien informado rápidamente. La forma más práctica de hacerlo es exponer los hechos principales de la noticia en el primer párrafo o lead.</a:t>
            </a:r>
          </a:p>
          <a:p>
            <a:endParaRPr lang="es-CL" sz="1600" dirty="0"/>
          </a:p>
        </p:txBody>
      </p:sp>
    </p:spTree>
    <p:extLst>
      <p:ext uri="{BB962C8B-B14F-4D97-AF65-F5344CB8AC3E}">
        <p14:creationId xmlns:p14="http://schemas.microsoft.com/office/powerpoint/2010/main" val="13499699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descr="http://www.portaleducativo.net/biblioteca/load.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8955" y="1055627"/>
            <a:ext cx="8699500" cy="5290581"/>
          </a:xfrm>
          <a:prstGeom prst="rect">
            <a:avLst/>
          </a:prstGeom>
          <a:noFill/>
          <a:ln>
            <a:noFill/>
          </a:ln>
        </p:spPr>
      </p:pic>
    </p:spTree>
    <p:extLst>
      <p:ext uri="{BB962C8B-B14F-4D97-AF65-F5344CB8AC3E}">
        <p14:creationId xmlns:p14="http://schemas.microsoft.com/office/powerpoint/2010/main" val="614246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652495" y="3125881"/>
            <a:ext cx="9451883" cy="1924050"/>
          </a:xfrm>
          <a:prstGeom prst="rect">
            <a:avLst/>
          </a:prstGeom>
        </p:spPr>
      </p:pic>
      <p:pic>
        <p:nvPicPr>
          <p:cNvPr id="7" name="Imagen 6"/>
          <p:cNvPicPr>
            <a:picLocks noChangeAspect="1"/>
          </p:cNvPicPr>
          <p:nvPr/>
        </p:nvPicPr>
        <p:blipFill>
          <a:blip r:embed="rId3"/>
          <a:stretch>
            <a:fillRect/>
          </a:stretch>
        </p:blipFill>
        <p:spPr>
          <a:xfrm>
            <a:off x="322729" y="157536"/>
            <a:ext cx="10111416" cy="2741258"/>
          </a:xfrm>
          <a:prstGeom prst="rect">
            <a:avLst/>
          </a:prstGeom>
        </p:spPr>
      </p:pic>
    </p:spTree>
    <p:extLst>
      <p:ext uri="{BB962C8B-B14F-4D97-AF65-F5344CB8AC3E}">
        <p14:creationId xmlns:p14="http://schemas.microsoft.com/office/powerpoint/2010/main" val="3120432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573078" y="1521572"/>
            <a:ext cx="8848393" cy="4024313"/>
          </a:xfrm>
          <a:prstGeom prst="rect">
            <a:avLst/>
          </a:prstGeom>
        </p:spPr>
      </p:pic>
    </p:spTree>
    <p:extLst>
      <p:ext uri="{BB962C8B-B14F-4D97-AF65-F5344CB8AC3E}">
        <p14:creationId xmlns:p14="http://schemas.microsoft.com/office/powerpoint/2010/main" val="762026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764498" y="476673"/>
            <a:ext cx="10373194" cy="6054871"/>
          </a:xfrm>
          <a:prstGeom prst="rect">
            <a:avLst/>
          </a:prstGeom>
        </p:spPr>
      </p:pic>
      <p:sp>
        <p:nvSpPr>
          <p:cNvPr id="2" name="CuadroTexto 1"/>
          <p:cNvSpPr txBox="1"/>
          <p:nvPr/>
        </p:nvSpPr>
        <p:spPr>
          <a:xfrm>
            <a:off x="1086689" y="292007"/>
            <a:ext cx="5679760" cy="369332"/>
          </a:xfrm>
          <a:prstGeom prst="rect">
            <a:avLst/>
          </a:prstGeom>
          <a:solidFill>
            <a:srgbClr val="FFFF00"/>
          </a:solidFill>
        </p:spPr>
        <p:txBody>
          <a:bodyPr wrap="none" rtlCol="0">
            <a:spAutoFit/>
          </a:bodyPr>
          <a:lstStyle/>
          <a:p>
            <a:r>
              <a:rPr lang="es-CL" dirty="0"/>
              <a:t>CONSEJOS  PARA ELABORAR  LEADS CORRECTOS</a:t>
            </a:r>
          </a:p>
        </p:txBody>
      </p:sp>
    </p:spTree>
    <p:extLst>
      <p:ext uri="{BB962C8B-B14F-4D97-AF65-F5344CB8AC3E}">
        <p14:creationId xmlns:p14="http://schemas.microsoft.com/office/powerpoint/2010/main" val="3973945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71599" y="347514"/>
            <a:ext cx="9852212" cy="1293028"/>
          </a:xfrm>
        </p:spPr>
        <p:txBody>
          <a:bodyPr/>
          <a:lstStyle/>
          <a:p>
            <a:r>
              <a:rPr lang="es-CL" dirty="0">
                <a:solidFill>
                  <a:srgbClr val="00B050"/>
                </a:solidFill>
                <a:latin typeface="ConduitITC-Medium"/>
              </a:rPr>
              <a:t>Ideas preconcebidas y </a:t>
            </a:r>
            <a:r>
              <a:rPr lang="es-CL" dirty="0" smtClean="0">
                <a:solidFill>
                  <a:srgbClr val="00B050"/>
                </a:solidFill>
                <a:latin typeface="ConduitITC-Medium"/>
              </a:rPr>
              <a:t>erróneas</a:t>
            </a:r>
            <a:r>
              <a:rPr lang="es-CL" dirty="0" smtClean="0">
                <a:solidFill>
                  <a:srgbClr val="00B050"/>
                </a:solidFill>
                <a:latin typeface="ConduitITC-Light"/>
              </a:rPr>
              <a:t> </a:t>
            </a:r>
            <a:endParaRPr lang="es-CL" dirty="0">
              <a:solidFill>
                <a:srgbClr val="00B050"/>
              </a:solidFill>
            </a:endParaRPr>
          </a:p>
        </p:txBody>
      </p:sp>
      <p:sp>
        <p:nvSpPr>
          <p:cNvPr id="3" name="Rectángulo 2"/>
          <p:cNvSpPr/>
          <p:nvPr/>
        </p:nvSpPr>
        <p:spPr>
          <a:xfrm>
            <a:off x="833718" y="1640542"/>
            <a:ext cx="9601200" cy="3477875"/>
          </a:xfrm>
          <a:prstGeom prst="rect">
            <a:avLst/>
          </a:prstGeom>
        </p:spPr>
        <p:txBody>
          <a:bodyPr wrap="square">
            <a:spAutoFit/>
          </a:bodyPr>
          <a:lstStyle/>
          <a:p>
            <a:pPr algn="just"/>
            <a:r>
              <a:rPr lang="es-CL" sz="2000" dirty="0" smtClean="0">
                <a:latin typeface="ConduitITC-Light"/>
              </a:rPr>
              <a:t>No </a:t>
            </a:r>
            <a:r>
              <a:rPr lang="es-CL" sz="2000" dirty="0">
                <a:latin typeface="ConduitITC-Light"/>
              </a:rPr>
              <a:t>se debe olvidar que </a:t>
            </a:r>
            <a:r>
              <a:rPr lang="es-CL" sz="2000" dirty="0">
                <a:solidFill>
                  <a:srgbClr val="FF0000"/>
                </a:solidFill>
                <a:latin typeface="ConduitITC-Light"/>
              </a:rPr>
              <a:t>no es necesario incluir </a:t>
            </a:r>
            <a:r>
              <a:rPr lang="es-CL" sz="2000" dirty="0" smtClean="0">
                <a:solidFill>
                  <a:srgbClr val="FF0000"/>
                </a:solidFill>
                <a:latin typeface="ConduitITC-Light"/>
              </a:rPr>
              <a:t>en el </a:t>
            </a:r>
            <a:r>
              <a:rPr lang="es-CL" sz="2000" dirty="0">
                <a:solidFill>
                  <a:srgbClr val="FF0000"/>
                </a:solidFill>
                <a:latin typeface="ConduitITC-Light"/>
              </a:rPr>
              <a:t>primer párrafo, las cinco w tradicionales del periodismo anglosajón: </a:t>
            </a:r>
            <a:r>
              <a:rPr lang="es-CL" sz="2000" dirty="0" smtClean="0">
                <a:solidFill>
                  <a:srgbClr val="FF0000"/>
                </a:solidFill>
                <a:latin typeface="ConduitITC-Light"/>
              </a:rPr>
              <a:t>quién, qué</a:t>
            </a:r>
            <a:r>
              <a:rPr lang="es-CL" sz="2000" dirty="0">
                <a:solidFill>
                  <a:srgbClr val="FF0000"/>
                </a:solidFill>
                <a:latin typeface="ConduitITC-Light"/>
              </a:rPr>
              <a:t>, dónde, cuándo y por qué (o cómo</a:t>
            </a:r>
            <a:r>
              <a:rPr lang="es-CL" sz="2000" dirty="0" smtClean="0">
                <a:solidFill>
                  <a:srgbClr val="FF0000"/>
                </a:solidFill>
                <a:latin typeface="ConduitITC-Light"/>
              </a:rPr>
              <a:t>).</a:t>
            </a:r>
          </a:p>
          <a:p>
            <a:pPr algn="just"/>
            <a:endParaRPr lang="es-CL" sz="2000" dirty="0">
              <a:solidFill>
                <a:srgbClr val="FF0000"/>
              </a:solidFill>
              <a:latin typeface="ConduitITC-Light"/>
            </a:endParaRPr>
          </a:p>
          <a:p>
            <a:pPr algn="just"/>
            <a:endParaRPr lang="es-CL" sz="2000" dirty="0" smtClean="0">
              <a:solidFill>
                <a:srgbClr val="FF0000"/>
              </a:solidFill>
              <a:latin typeface="ConduitITC-Light"/>
            </a:endParaRPr>
          </a:p>
          <a:p>
            <a:pPr algn="just"/>
            <a:endParaRPr lang="es-CL" sz="2000" dirty="0">
              <a:solidFill>
                <a:srgbClr val="FF0000"/>
              </a:solidFill>
              <a:latin typeface="ConduitITC-Light"/>
            </a:endParaRPr>
          </a:p>
          <a:p>
            <a:pPr algn="just"/>
            <a:r>
              <a:rPr lang="es-CL" sz="2000" dirty="0">
                <a:latin typeface="ConduitITC-Light"/>
              </a:rPr>
              <a:t> </a:t>
            </a:r>
            <a:r>
              <a:rPr lang="es-CL" sz="2000" dirty="0" smtClean="0">
                <a:latin typeface="ConduitITC-Light"/>
              </a:rPr>
              <a:t>Al </a:t>
            </a:r>
            <a:r>
              <a:rPr lang="es-CL" sz="2000" dirty="0">
                <a:latin typeface="ConduitITC-Light"/>
              </a:rPr>
              <a:t>intentar concentrar todos esos datos en un brevísimo espacio se </a:t>
            </a:r>
            <a:r>
              <a:rPr lang="es-CL" sz="2000" dirty="0" smtClean="0">
                <a:latin typeface="ConduitITC-Light"/>
              </a:rPr>
              <a:t>llega a una complejidad que desalienta al </a:t>
            </a:r>
            <a:r>
              <a:rPr lang="es-CL" sz="2000" dirty="0">
                <a:latin typeface="ConduitITC-Light"/>
              </a:rPr>
              <a:t>lector. Además, lo importante no es tan sólo ofrecer respuesta a esas cinco preguntas, sino comprender que una de ellas será siempre, y según cuál sea la naturaleza de la información más importante que las demás. Pues bien, ésa es la que debe </a:t>
            </a:r>
            <a:r>
              <a:rPr lang="es-CL" sz="2000" dirty="0" smtClean="0">
                <a:latin typeface="ConduitITC-Light"/>
              </a:rPr>
              <a:t>no faltar en este párrafo.</a:t>
            </a:r>
            <a:endParaRPr lang="es-CL" sz="2000" dirty="0"/>
          </a:p>
        </p:txBody>
      </p:sp>
    </p:spTree>
    <p:extLst>
      <p:ext uri="{BB962C8B-B14F-4D97-AF65-F5344CB8AC3E}">
        <p14:creationId xmlns:p14="http://schemas.microsoft.com/office/powerpoint/2010/main" val="17520115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600" y="1151047"/>
            <a:ext cx="11836400" cy="5139869"/>
          </a:xfrm>
          <a:prstGeom prst="rect">
            <a:avLst/>
          </a:prstGeom>
        </p:spPr>
        <p:txBody>
          <a:bodyPr wrap="square">
            <a:spAutoFit/>
          </a:bodyPr>
          <a:lstStyle/>
          <a:p>
            <a:pPr algn="just"/>
            <a:r>
              <a:rPr lang="es-CL" sz="2400" dirty="0">
                <a:solidFill>
                  <a:srgbClr val="FF0000"/>
                </a:solidFill>
                <a:latin typeface="ConduitITC-Light"/>
              </a:rPr>
              <a:t>Ejemplos Prácticos del inicio de cada una de ellas</a:t>
            </a:r>
            <a:r>
              <a:rPr lang="es-CL" sz="2400" dirty="0" smtClean="0">
                <a:solidFill>
                  <a:srgbClr val="FF0000"/>
                </a:solidFill>
                <a:latin typeface="ConduitITC-Light"/>
              </a:rPr>
              <a:t>:</a:t>
            </a:r>
          </a:p>
          <a:p>
            <a:pPr algn="just"/>
            <a:endParaRPr lang="es-CL" sz="2400" dirty="0">
              <a:latin typeface="ConduitITC-Light"/>
            </a:endParaRPr>
          </a:p>
          <a:p>
            <a:pPr algn="just"/>
            <a:r>
              <a:rPr lang="es-CL" sz="2000" dirty="0">
                <a:solidFill>
                  <a:srgbClr val="FF0000"/>
                </a:solidFill>
                <a:latin typeface="ConduitITC-Light"/>
              </a:rPr>
              <a:t>Entrada quién: </a:t>
            </a:r>
            <a:r>
              <a:rPr lang="es-CL" sz="2000" dirty="0">
                <a:latin typeface="ConduitITC-Light"/>
              </a:rPr>
              <a:t>«Jesús Gil, quien ha fallecido hoy a los 71 años, fue el presidente más polémico de </a:t>
            </a:r>
            <a:r>
              <a:rPr lang="es-CL" sz="2000" dirty="0" smtClean="0">
                <a:latin typeface="ConduitITC-Light"/>
              </a:rPr>
              <a:t>la historia </a:t>
            </a:r>
            <a:r>
              <a:rPr lang="es-CL" sz="2000" dirty="0">
                <a:latin typeface="ConduitITC-Light"/>
              </a:rPr>
              <a:t>reciente del fútbol español».</a:t>
            </a:r>
          </a:p>
          <a:p>
            <a:pPr algn="just"/>
            <a:r>
              <a:rPr lang="es-CL" sz="2000" dirty="0">
                <a:solidFill>
                  <a:srgbClr val="FF0000"/>
                </a:solidFill>
                <a:latin typeface="ConduitITC-Light"/>
              </a:rPr>
              <a:t>Entrada qué</a:t>
            </a:r>
            <a:r>
              <a:rPr lang="es-CL" sz="2000" dirty="0">
                <a:latin typeface="ConduitITC-Light"/>
              </a:rPr>
              <a:t>: «El endeudamiento de las familias aumentó entre 2000 y 2004 a un ritmo doble del </a:t>
            </a:r>
            <a:r>
              <a:rPr lang="es-CL" sz="2000" dirty="0" smtClean="0">
                <a:latin typeface="ConduitITC-Light"/>
              </a:rPr>
              <a:t>de sus </a:t>
            </a:r>
            <a:r>
              <a:rPr lang="es-CL" sz="2000" dirty="0">
                <a:latin typeface="ConduitITC-Light"/>
              </a:rPr>
              <a:t>ingresos».</a:t>
            </a:r>
          </a:p>
          <a:p>
            <a:pPr algn="just"/>
            <a:r>
              <a:rPr lang="es-CL" sz="2000" dirty="0">
                <a:solidFill>
                  <a:srgbClr val="FF0000"/>
                </a:solidFill>
                <a:latin typeface="ConduitITC-Light"/>
              </a:rPr>
              <a:t>Entrada dónde: </a:t>
            </a:r>
            <a:r>
              <a:rPr lang="es-CL" sz="2000" dirty="0">
                <a:latin typeface="ConduitITC-Light"/>
              </a:rPr>
              <a:t>«El domicilio de la parlamentaria socialista María </a:t>
            </a:r>
            <a:r>
              <a:rPr lang="es-CL" sz="2000" dirty="0" err="1">
                <a:latin typeface="ConduitITC-Light"/>
              </a:rPr>
              <a:t>Asun</a:t>
            </a:r>
            <a:r>
              <a:rPr lang="es-CL" sz="2000" dirty="0">
                <a:latin typeface="ConduitITC-Light"/>
              </a:rPr>
              <a:t> </a:t>
            </a:r>
            <a:r>
              <a:rPr lang="es-CL" sz="2000" dirty="0" err="1">
                <a:latin typeface="ConduitITC-Light"/>
              </a:rPr>
              <a:t>Apesteguia</a:t>
            </a:r>
            <a:r>
              <a:rPr lang="es-CL" sz="2000" dirty="0">
                <a:latin typeface="ConduitITC-Light"/>
              </a:rPr>
              <a:t> fue atacado </a:t>
            </a:r>
            <a:r>
              <a:rPr lang="es-CL" sz="2000" dirty="0" smtClean="0">
                <a:latin typeface="ConduitITC-Light"/>
              </a:rPr>
              <a:t>la pasada </a:t>
            </a:r>
            <a:r>
              <a:rPr lang="es-CL" sz="2000" dirty="0">
                <a:latin typeface="ConduitITC-Light"/>
              </a:rPr>
              <a:t>noche con un artefacto incendiario, que ha causado algunos daños materiales en la </a:t>
            </a:r>
            <a:r>
              <a:rPr lang="es-CL" sz="2000" dirty="0" smtClean="0">
                <a:latin typeface="ConduitITC-Light"/>
              </a:rPr>
              <a:t>escalera de </a:t>
            </a:r>
            <a:r>
              <a:rPr lang="es-CL" sz="2000" dirty="0">
                <a:latin typeface="ConduitITC-Light"/>
              </a:rPr>
              <a:t>acceso».</a:t>
            </a:r>
          </a:p>
          <a:p>
            <a:pPr algn="just"/>
            <a:r>
              <a:rPr lang="es-CL" sz="2000" dirty="0">
                <a:solidFill>
                  <a:srgbClr val="FF0000"/>
                </a:solidFill>
                <a:latin typeface="ConduitITC-Light"/>
              </a:rPr>
              <a:t>Entrada cuándo</a:t>
            </a:r>
            <a:r>
              <a:rPr lang="es-CL" sz="2000" dirty="0">
                <a:latin typeface="ConduitITC-Light"/>
              </a:rPr>
              <a:t>: «La inminencia de la llegada del tifón </a:t>
            </a:r>
            <a:r>
              <a:rPr lang="es-CL" sz="2000" dirty="0" err="1">
                <a:latin typeface="ConduitITC-Light"/>
              </a:rPr>
              <a:t>Charlene</a:t>
            </a:r>
            <a:r>
              <a:rPr lang="es-CL" sz="2000" dirty="0">
                <a:latin typeface="ConduitITC-Light"/>
              </a:rPr>
              <a:t>, que debe llegar en menos de </a:t>
            </a:r>
            <a:r>
              <a:rPr lang="es-CL" sz="2000" dirty="0" smtClean="0">
                <a:latin typeface="ConduitITC-Light"/>
              </a:rPr>
              <a:t>48 horas</a:t>
            </a:r>
            <a:r>
              <a:rPr lang="es-CL" sz="2000" dirty="0">
                <a:latin typeface="ConduitITC-Light"/>
              </a:rPr>
              <a:t>, se podía apreciar ayer en la actividad frenética de los habitantes de las costas de </a:t>
            </a:r>
            <a:r>
              <a:rPr lang="es-CL" sz="2000" dirty="0" smtClean="0">
                <a:latin typeface="ConduitITC-Light"/>
              </a:rPr>
              <a:t>Mindanao, que </a:t>
            </a:r>
            <a:r>
              <a:rPr lang="es-CL" sz="2000" dirty="0">
                <a:latin typeface="ConduitITC-Light"/>
              </a:rPr>
              <a:t>reforzaban sus casas como podían para protegerlas de la enorme tormenta que avanza por </a:t>
            </a:r>
            <a:r>
              <a:rPr lang="es-CL" sz="2000" dirty="0" smtClean="0">
                <a:latin typeface="ConduitITC-Light"/>
              </a:rPr>
              <a:t>el Pacífico</a:t>
            </a:r>
            <a:r>
              <a:rPr lang="es-CL" sz="2000" dirty="0">
                <a:latin typeface="ConduitITC-Light"/>
              </a:rPr>
              <a:t>».</a:t>
            </a:r>
          </a:p>
          <a:p>
            <a:pPr algn="just"/>
            <a:r>
              <a:rPr lang="es-CL" sz="2000" dirty="0">
                <a:solidFill>
                  <a:srgbClr val="FF0000"/>
                </a:solidFill>
                <a:latin typeface="ConduitITC-Light"/>
              </a:rPr>
              <a:t>Entrada cómo: </a:t>
            </a:r>
            <a:r>
              <a:rPr lang="es-CL" sz="2000" dirty="0">
                <a:latin typeface="ConduitITC-Light"/>
              </a:rPr>
              <a:t>«Con una cuidada coreografía, incluido su aterrizaje en un portaaviones a bordo de </a:t>
            </a:r>
            <a:r>
              <a:rPr lang="es-CL" sz="2000" dirty="0" smtClean="0">
                <a:latin typeface="ConduitITC-Light"/>
              </a:rPr>
              <a:t>un avión </a:t>
            </a:r>
            <a:r>
              <a:rPr lang="es-CL" sz="2000" dirty="0">
                <a:latin typeface="ConduitITC-Light"/>
              </a:rPr>
              <a:t>de combate, George W. Bush anunció hoy triunfalmente el fin de las operaciones bélicas en</a:t>
            </a:r>
          </a:p>
          <a:p>
            <a:pPr algn="just"/>
            <a:r>
              <a:rPr lang="es-CL" sz="2000" dirty="0">
                <a:latin typeface="ConduitITC-Light"/>
              </a:rPr>
              <a:t>Irak».</a:t>
            </a:r>
            <a:endParaRPr lang="es-CL" sz="2000" dirty="0"/>
          </a:p>
        </p:txBody>
      </p:sp>
    </p:spTree>
    <p:extLst>
      <p:ext uri="{BB962C8B-B14F-4D97-AF65-F5344CB8AC3E}">
        <p14:creationId xmlns:p14="http://schemas.microsoft.com/office/powerpoint/2010/main" val="2959111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00602" y="134951"/>
            <a:ext cx="11228696" cy="6575131"/>
          </a:xfrm>
        </p:spPr>
        <p:txBody>
          <a:bodyPr>
            <a:noAutofit/>
          </a:bodyPr>
          <a:lstStyle/>
          <a:p>
            <a:pPr marL="0" indent="0" algn="ctr">
              <a:buNone/>
            </a:pPr>
            <a:r>
              <a:rPr lang="es-CL" sz="2800" b="1" dirty="0" smtClean="0">
                <a:solidFill>
                  <a:srgbClr val="00B050"/>
                </a:solidFill>
              </a:rPr>
              <a:t> EJERCICIO</a:t>
            </a:r>
            <a:endParaRPr lang="es-CL" sz="2800" b="1" dirty="0">
              <a:solidFill>
                <a:srgbClr val="00B050"/>
              </a:solidFill>
            </a:endParaRPr>
          </a:p>
          <a:p>
            <a:r>
              <a:rPr lang="es-CL" sz="2000" dirty="0" smtClean="0"/>
              <a:t>Identifica  el epígrafe, título, bajada y lead. ( en este último señala que preguntas están presentes)</a:t>
            </a:r>
            <a:endParaRPr lang="es-CL" sz="2000" dirty="0"/>
          </a:p>
          <a:p>
            <a:r>
              <a:rPr lang="es-CL" sz="2000" b="1" dirty="0" smtClean="0">
                <a:solidFill>
                  <a:srgbClr val="00B050"/>
                </a:solidFill>
              </a:rPr>
              <a:t> </a:t>
            </a:r>
            <a:r>
              <a:rPr lang="es-CL" sz="1600" b="1" dirty="0" smtClean="0">
                <a:solidFill>
                  <a:srgbClr val="00B050"/>
                </a:solidFill>
              </a:rPr>
              <a:t>    NOTICIA 1                                                  </a:t>
            </a:r>
          </a:p>
          <a:p>
            <a:r>
              <a:rPr lang="es-CL" sz="1600" dirty="0" smtClean="0"/>
              <a:t>.Parlamentarios </a:t>
            </a:r>
            <a:r>
              <a:rPr lang="es-CL" sz="1600" dirty="0"/>
              <a:t>de la zona exigen mejor gestión del gobierno regional, pues reprochan la actual. </a:t>
            </a:r>
            <a:endParaRPr lang="es-CL" sz="1600" dirty="0" smtClean="0"/>
          </a:p>
          <a:p>
            <a:r>
              <a:rPr lang="es-CL" sz="1600" dirty="0"/>
              <a:t>Platas del FNDR debieron ser devueltas</a:t>
            </a:r>
          </a:p>
          <a:p>
            <a:r>
              <a:rPr lang="es-CL" sz="1600" dirty="0" smtClean="0"/>
              <a:t>Malestar </a:t>
            </a:r>
            <a:r>
              <a:rPr lang="es-CL" sz="1600" dirty="0"/>
              <a:t>existe entre parlamentarios oficialistas y de oposición debido a que el gobierno regional (Gore) del Maule no utilizó casi $4 mil millones, al no generar proyectos de inversión pública que son financiados a través del Fondo Nacional de Desarrollo Regional (FNDR</a:t>
            </a:r>
            <a:r>
              <a:rPr lang="es-CL" sz="1600" dirty="0" smtClean="0"/>
              <a:t>).</a:t>
            </a:r>
          </a:p>
          <a:p>
            <a:r>
              <a:rPr lang="es-CL" sz="1600" dirty="0"/>
              <a:t>Por falta de proyectos, Región del Maule deja de  invertir $4 mil millones </a:t>
            </a:r>
          </a:p>
          <a:p>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es-CL" sz="1600" b="1" dirty="0" smtClean="0">
                <a:solidFill>
                  <a:srgbClr val="00B050"/>
                </a:solidFill>
                <a:latin typeface="Arial Unicode MS" panose="020B0604020202020204" pitchFamily="34" charset="-128"/>
                <a:ea typeface="Arial Unicode MS" panose="020B0604020202020204" pitchFamily="34" charset="-128"/>
                <a:cs typeface="Arial Unicode MS" panose="020B0604020202020204" pitchFamily="34" charset="-128"/>
              </a:rPr>
              <a:t>NOTICIA 2</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También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se remodelará la actual ruta costera, partiendo por la reparación de siete puentes a partir de marzo del 2009. </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A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objeto de mejorar la conectividad en una zona de gran importancia para el turismo de la Quinta Región y de alto valor paisajístico, el Ministerio de Vivienda y Urbanismo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Minvu</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habilitará una nueva vía de conexión entre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y Concón, un tramo de poco más de 20 kilómetros cuyo costo se estima en $14 mil </a:t>
            </a: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millones.</a:t>
            </a:r>
          </a:p>
          <a:p>
            <a:pPr>
              <a:lnSpc>
                <a:spcPct val="100000"/>
              </a:lnSpc>
            </a:pP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Habilitarán una nueva ruta de conexión </a:t>
            </a:r>
            <a:r>
              <a:rPr lang="es-CL" sz="1600" dirty="0" err="1">
                <a:latin typeface="Arial Unicode MS" panose="020B0604020202020204" pitchFamily="34" charset="-128"/>
                <a:ea typeface="Arial Unicode MS" panose="020B0604020202020204" pitchFamily="34" charset="-128"/>
                <a:cs typeface="Arial Unicode MS" panose="020B0604020202020204" pitchFamily="34" charset="-128"/>
              </a:rPr>
              <a:t>Reñaca</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 - Concón </a:t>
            </a:r>
          </a:p>
          <a:p>
            <a:pPr>
              <a:lnSpc>
                <a:spcPct val="100000"/>
              </a:lnSpc>
            </a:pPr>
            <a:r>
              <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rPr>
              <a:t>Descongestión </a:t>
            </a:r>
            <a:r>
              <a:rPr lang="es-CL" sz="1600" dirty="0">
                <a:latin typeface="Arial Unicode MS" panose="020B0604020202020204" pitchFamily="34" charset="-128"/>
                <a:ea typeface="Arial Unicode MS" panose="020B0604020202020204" pitchFamily="34" charset="-128"/>
                <a:cs typeface="Arial Unicode MS" panose="020B0604020202020204" pitchFamily="34" charset="-128"/>
              </a:rPr>
              <a:t>vial para zona turística:</a:t>
            </a:r>
          </a:p>
          <a:p>
            <a:pPr>
              <a:lnSpc>
                <a:spcPct val="170000"/>
              </a:lnSpc>
            </a:pPr>
            <a:endParaRPr lang="es-CL" sz="16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170000"/>
              </a:lnSpc>
            </a:pPr>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smtClean="0">
              <a:solidFill>
                <a:srgbClr val="FF0000"/>
              </a:solidFill>
            </a:endParaRPr>
          </a:p>
          <a:p>
            <a:endParaRPr lang="es-CL" sz="1600" dirty="0">
              <a:solidFill>
                <a:srgbClr val="FF0000"/>
              </a:solidFill>
            </a:endParaRPr>
          </a:p>
          <a:p>
            <a:endParaRPr lang="es-CL" sz="1600" dirty="0">
              <a:solidFill>
                <a:srgbClr val="FF0000"/>
              </a:solidFill>
            </a:endParaRPr>
          </a:p>
          <a:p>
            <a:pPr marL="0" indent="0">
              <a:buNone/>
            </a:pPr>
            <a:r>
              <a:rPr lang="es-CL" sz="2000" dirty="0" smtClean="0"/>
              <a:t> </a:t>
            </a:r>
            <a:endParaRPr lang="es-CL" sz="2000" dirty="0"/>
          </a:p>
          <a:p>
            <a:endParaRPr lang="es-CL" sz="2000" dirty="0"/>
          </a:p>
        </p:txBody>
      </p:sp>
    </p:spTree>
    <p:extLst>
      <p:ext uri="{BB962C8B-B14F-4D97-AF65-F5344CB8AC3E}">
        <p14:creationId xmlns:p14="http://schemas.microsoft.com/office/powerpoint/2010/main" val="30628875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4576" y="716385"/>
            <a:ext cx="10820400" cy="5896449"/>
          </a:xfrm>
        </p:spPr>
        <p:txBody>
          <a:bodyPr>
            <a:noAutofit/>
          </a:bodyPr>
          <a:lstStyle/>
          <a:p>
            <a:pPr marL="0" indent="0" algn="ctr">
              <a:buNone/>
            </a:pPr>
            <a:r>
              <a:rPr lang="es-CL" sz="4400" b="1" dirty="0" smtClean="0">
                <a:solidFill>
                  <a:srgbClr val="7030A0"/>
                </a:solidFill>
              </a:rPr>
              <a:t>Cuerpo </a:t>
            </a:r>
            <a:r>
              <a:rPr lang="es-CL" sz="4400" b="1" dirty="0">
                <a:solidFill>
                  <a:srgbClr val="7030A0"/>
                </a:solidFill>
              </a:rPr>
              <a:t>de la noticia</a:t>
            </a:r>
          </a:p>
          <a:p>
            <a:r>
              <a:rPr lang="es-CL" sz="2000" dirty="0">
                <a:latin typeface="Bell MT" panose="02020503060305020303" pitchFamily="18" charset="0"/>
              </a:rPr>
              <a:t>Ya sabemos que el epígrafe , el título y la bajada tienen la función de </a:t>
            </a:r>
            <a:r>
              <a:rPr lang="es-CL" sz="2000" dirty="0">
                <a:solidFill>
                  <a:srgbClr val="00B050"/>
                </a:solidFill>
                <a:latin typeface="Bell MT" panose="02020503060305020303" pitchFamily="18" charset="0"/>
              </a:rPr>
              <a:t>llamar la atención del lector anunciando lo más importante de la noticia</a:t>
            </a:r>
            <a:r>
              <a:rPr lang="es-CL" sz="2000" dirty="0" smtClean="0">
                <a:solidFill>
                  <a:srgbClr val="00B050"/>
                </a:solidFill>
                <a:latin typeface="Bell MT" panose="02020503060305020303" pitchFamily="18" charset="0"/>
              </a:rPr>
              <a:t>.</a:t>
            </a:r>
          </a:p>
          <a:p>
            <a:r>
              <a:rPr lang="es-CL" sz="2000" dirty="0" smtClean="0">
                <a:latin typeface="Bell MT" panose="02020503060305020303" pitchFamily="18" charset="0"/>
              </a:rPr>
              <a:t> </a:t>
            </a:r>
            <a:r>
              <a:rPr lang="es-CL" sz="2000" dirty="0">
                <a:latin typeface="Bell MT" panose="02020503060305020303" pitchFamily="18" charset="0"/>
              </a:rPr>
              <a:t>Luego en el lead se ponen los datos esenciales de la información, para que el lector </a:t>
            </a:r>
            <a:r>
              <a:rPr lang="es-CL" sz="2000" dirty="0">
                <a:solidFill>
                  <a:srgbClr val="00B050"/>
                </a:solidFill>
                <a:latin typeface="Bell MT" panose="02020503060305020303" pitchFamily="18" charset="0"/>
              </a:rPr>
              <a:t>quede enterado de lo medular de la noticia. A</a:t>
            </a:r>
            <a:r>
              <a:rPr lang="es-CL" sz="2000" dirty="0">
                <a:latin typeface="Bell MT" panose="02020503060305020303" pitchFamily="18" charset="0"/>
              </a:rPr>
              <a:t>hora, hay que seguir redactando el resto de la noticia, es decir, el cuerpo de la información. </a:t>
            </a:r>
          </a:p>
          <a:p>
            <a:r>
              <a:rPr lang="es-CL" sz="2000" dirty="0">
                <a:latin typeface="Bell MT" panose="02020503060305020303" pitchFamily="18" charset="0"/>
              </a:rPr>
              <a:t> </a:t>
            </a:r>
            <a:r>
              <a:rPr lang="es-CL" sz="2000" dirty="0" smtClean="0">
                <a:latin typeface="Bell MT" panose="02020503060305020303" pitchFamily="18" charset="0"/>
              </a:rPr>
              <a:t>El  </a:t>
            </a:r>
            <a:r>
              <a:rPr lang="es-CL" sz="2000" dirty="0">
                <a:latin typeface="Bell MT" panose="02020503060305020303" pitchFamily="18" charset="0"/>
              </a:rPr>
              <a:t>cuerpo  del  texto  </a:t>
            </a:r>
            <a:r>
              <a:rPr lang="es-CL" sz="2000" dirty="0" smtClean="0">
                <a:latin typeface="Bell MT" panose="02020503060305020303" pitchFamily="18" charset="0"/>
              </a:rPr>
              <a:t>informativo </a:t>
            </a:r>
            <a:r>
              <a:rPr lang="es-CL" sz="2000" dirty="0">
                <a:latin typeface="Bell MT" panose="02020503060305020303" pitchFamily="18" charset="0"/>
              </a:rPr>
              <a:t>desarrollará </a:t>
            </a:r>
            <a:r>
              <a:rPr lang="es-CL" sz="2000" dirty="0" smtClean="0">
                <a:latin typeface="Bell MT" panose="02020503060305020303" pitchFamily="18" charset="0"/>
              </a:rPr>
              <a:t>los elementos señalados en la entrada o las preguntas que no han sido abordadas  o bien  otros </a:t>
            </a:r>
            <a:r>
              <a:rPr lang="es-CL" sz="2000" dirty="0">
                <a:latin typeface="Bell MT" panose="02020503060305020303" pitchFamily="18" charset="0"/>
              </a:rPr>
              <a:t>elementos </a:t>
            </a:r>
            <a:r>
              <a:rPr lang="es-CL" sz="2000" dirty="0" smtClean="0">
                <a:latin typeface="Bell MT" panose="02020503060305020303" pitchFamily="18" charset="0"/>
              </a:rPr>
              <a:t>y otros  </a:t>
            </a:r>
            <a:r>
              <a:rPr lang="es-CL" sz="2000" dirty="0">
                <a:latin typeface="Bell MT" panose="02020503060305020303" pitchFamily="18" charset="0"/>
              </a:rPr>
              <a:t>datos </a:t>
            </a:r>
            <a:r>
              <a:rPr lang="es-CL" sz="2000" dirty="0" smtClean="0">
                <a:latin typeface="Bell MT" panose="02020503060305020303" pitchFamily="18" charset="0"/>
              </a:rPr>
              <a:t>que son importantes para entender el hecho noticioso . Estos se desarrollarán por orden de importancia , pasando de la información más relevante a los datos más secundarios</a:t>
            </a:r>
            <a:endParaRPr lang="es-CL" sz="2000" dirty="0">
              <a:solidFill>
                <a:srgbClr val="00B050"/>
              </a:solidFill>
              <a:latin typeface="Bell MT" panose="02020503060305020303" pitchFamily="18" charset="0"/>
            </a:endParaRPr>
          </a:p>
          <a:p>
            <a:r>
              <a:rPr lang="es-CL" sz="3600" dirty="0" smtClean="0">
                <a:latin typeface="Bell MT" panose="02020503060305020303" pitchFamily="18" charset="0"/>
              </a:rPr>
              <a:t>    </a:t>
            </a:r>
            <a:r>
              <a:rPr lang="es-CL" sz="3600" b="1" dirty="0" smtClean="0">
                <a:solidFill>
                  <a:srgbClr val="C00000"/>
                </a:solidFill>
                <a:latin typeface="Bell MT" panose="02020503060305020303" pitchFamily="18" charset="0"/>
              </a:rPr>
              <a:t>El cuerpo posee una subestructura </a:t>
            </a:r>
            <a:r>
              <a:rPr lang="es-CL" sz="3600" b="1" dirty="0">
                <a:solidFill>
                  <a:srgbClr val="C00000"/>
                </a:solidFill>
                <a:latin typeface="Bell MT" panose="02020503060305020303" pitchFamily="18" charset="0"/>
              </a:rPr>
              <a:t>interna:</a:t>
            </a:r>
          </a:p>
          <a:p>
            <a:r>
              <a:rPr lang="es-CL" sz="2000" dirty="0" smtClean="0">
                <a:latin typeface="Bell MT" panose="02020503060305020303" pitchFamily="18" charset="0"/>
              </a:rPr>
              <a:t>a</a:t>
            </a:r>
            <a:r>
              <a:rPr lang="es-CL" sz="2000" dirty="0">
                <a:latin typeface="Bell MT" panose="02020503060305020303" pitchFamily="18" charset="0"/>
              </a:rPr>
              <a:t>.  </a:t>
            </a:r>
            <a:r>
              <a:rPr lang="es-CL" sz="2000" dirty="0" smtClean="0">
                <a:latin typeface="Bell MT" panose="02020503060305020303" pitchFamily="18" charset="0"/>
              </a:rPr>
              <a:t>  </a:t>
            </a:r>
            <a:r>
              <a:rPr lang="es-CL" sz="2000" dirty="0">
                <a:latin typeface="Bell MT" panose="02020503060305020303" pitchFamily="18" charset="0"/>
              </a:rPr>
              <a:t>El material informativo (la ampliación del </a:t>
            </a:r>
            <a:r>
              <a:rPr lang="es-CL" sz="2000" dirty="0" smtClean="0">
                <a:latin typeface="Bell MT" panose="02020503060305020303" pitchFamily="18" charset="0"/>
              </a:rPr>
              <a:t>lead o bien otros datos ).</a:t>
            </a:r>
            <a:endParaRPr lang="es-CL" sz="2000" dirty="0">
              <a:latin typeface="Bell MT" panose="02020503060305020303" pitchFamily="18" charset="0"/>
            </a:endParaRPr>
          </a:p>
          <a:p>
            <a:r>
              <a:rPr lang="es-CL" sz="2000" dirty="0">
                <a:latin typeface="Bell MT" panose="02020503060305020303" pitchFamily="18" charset="0"/>
              </a:rPr>
              <a:t> b.   El Material de contexto (</a:t>
            </a:r>
            <a:r>
              <a:rPr lang="es-CL" sz="2000" dirty="0" err="1">
                <a:latin typeface="Bell MT" panose="02020503060305020303" pitchFamily="18" charset="0"/>
              </a:rPr>
              <a:t>Background</a:t>
            </a:r>
            <a:r>
              <a:rPr lang="es-CL" sz="2000" dirty="0" smtClean="0">
                <a:latin typeface="Bell MT" panose="02020503060305020303" pitchFamily="18" charset="0"/>
              </a:rPr>
              <a:t>)   Contextualización </a:t>
            </a:r>
            <a:endParaRPr lang="es-CL" sz="2000" dirty="0">
              <a:latin typeface="Bell MT" panose="02020503060305020303" pitchFamily="18" charset="0"/>
            </a:endParaRPr>
          </a:p>
          <a:p>
            <a:r>
              <a:rPr lang="es-CL" sz="2000" dirty="0">
                <a:latin typeface="Bell MT" panose="02020503060305020303" pitchFamily="18" charset="0"/>
              </a:rPr>
              <a:t>c.  </a:t>
            </a:r>
            <a:r>
              <a:rPr lang="es-CL" sz="2000" dirty="0" smtClean="0">
                <a:latin typeface="Bell MT" panose="02020503060305020303" pitchFamily="18" charset="0"/>
              </a:rPr>
              <a:t>   </a:t>
            </a:r>
            <a:r>
              <a:rPr lang="es-CL" sz="2000" dirty="0">
                <a:latin typeface="Bell MT" panose="02020503060305020303" pitchFamily="18" charset="0"/>
              </a:rPr>
              <a:t>Los datos o material </a:t>
            </a:r>
            <a:r>
              <a:rPr lang="es-CL" sz="2000" dirty="0" smtClean="0">
                <a:latin typeface="Bell MT" panose="02020503060305020303" pitchFamily="18" charset="0"/>
              </a:rPr>
              <a:t>secundarios</a:t>
            </a:r>
          </a:p>
          <a:p>
            <a:r>
              <a:rPr lang="es-CL" sz="2000" dirty="0" smtClean="0">
                <a:latin typeface="Bell MT" panose="02020503060305020303" pitchFamily="18" charset="0"/>
              </a:rPr>
              <a:t>d     Remate </a:t>
            </a:r>
          </a:p>
          <a:p>
            <a:endParaRPr lang="es-CL" sz="2000" dirty="0">
              <a:latin typeface="Bell MT" panose="02020503060305020303" pitchFamily="18" charset="0"/>
            </a:endParaRPr>
          </a:p>
          <a:p>
            <a:endParaRPr lang="es-CL" sz="1600" dirty="0"/>
          </a:p>
        </p:txBody>
      </p:sp>
    </p:spTree>
    <p:extLst>
      <p:ext uri="{BB962C8B-B14F-4D97-AF65-F5344CB8AC3E}">
        <p14:creationId xmlns:p14="http://schemas.microsoft.com/office/powerpoint/2010/main" val="2104784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87028" y="281916"/>
            <a:ext cx="10998200" cy="6326691"/>
          </a:xfrm>
        </p:spPr>
        <p:txBody>
          <a:bodyPr>
            <a:noAutofit/>
          </a:bodyPr>
          <a:lstStyle/>
          <a:p>
            <a:pPr algn="just"/>
            <a:r>
              <a:rPr lang="es-CL" sz="2800" dirty="0" smtClean="0">
                <a:latin typeface="Adobe Caslon Pro" panose="0205050205050A020403" pitchFamily="18" charset="0"/>
              </a:rPr>
              <a:t>1. La </a:t>
            </a:r>
            <a:r>
              <a:rPr lang="es-CL" sz="2800" dirty="0">
                <a:latin typeface="Adobe Caslon Pro" panose="0205050205050A020403" pitchFamily="18" charset="0"/>
              </a:rPr>
              <a:t>ampliación del lead </a:t>
            </a:r>
            <a:r>
              <a:rPr lang="es-CL" sz="2800" dirty="0" smtClean="0">
                <a:latin typeface="Adobe Caslon Pro" panose="0205050205050A020403" pitchFamily="18" charset="0"/>
              </a:rPr>
              <a:t>: D</a:t>
            </a:r>
            <a:r>
              <a:rPr lang="es-CL" sz="2000" dirty="0" smtClean="0">
                <a:latin typeface="Adobe Caslon Pro" panose="0205050205050A020403" pitchFamily="18" charset="0"/>
              </a:rPr>
              <a:t>esarrollará </a:t>
            </a:r>
            <a:r>
              <a:rPr lang="es-CL" sz="2000" dirty="0">
                <a:latin typeface="Adobe Caslon Pro" panose="0205050205050A020403" pitchFamily="18" charset="0"/>
              </a:rPr>
              <a:t>los elementos señalados en </a:t>
            </a:r>
            <a:r>
              <a:rPr lang="es-CL" sz="2000" dirty="0" smtClean="0">
                <a:latin typeface="Adobe Caslon Pro" panose="0205050205050A020403" pitchFamily="18" charset="0"/>
              </a:rPr>
              <a:t>el lead y/o </a:t>
            </a:r>
            <a:r>
              <a:rPr lang="es-CL" sz="2000" dirty="0">
                <a:latin typeface="Adobe Caslon Pro" panose="0205050205050A020403" pitchFamily="18" charset="0"/>
              </a:rPr>
              <a:t>planteará otros elementos que no se hayan incluido en ella. </a:t>
            </a:r>
            <a:r>
              <a:rPr lang="es-CL" sz="2000" dirty="0" smtClean="0">
                <a:latin typeface="Adobe Caslon Pro" panose="0205050205050A020403" pitchFamily="18" charset="0"/>
              </a:rPr>
              <a:t>El primero </a:t>
            </a:r>
            <a:r>
              <a:rPr lang="es-CL" sz="2000" dirty="0">
                <a:latin typeface="Adobe Caslon Pro" panose="0205050205050A020403" pitchFamily="18" charset="0"/>
              </a:rPr>
              <a:t>de ellos es el que debe complementar </a:t>
            </a:r>
            <a:r>
              <a:rPr lang="es-CL" sz="2000" dirty="0" smtClean="0">
                <a:latin typeface="Adobe Caslon Pro" panose="0205050205050A020403" pitchFamily="18" charset="0"/>
              </a:rPr>
              <a:t>el lead ,pues </a:t>
            </a:r>
            <a:r>
              <a:rPr lang="es-CL" sz="2000" dirty="0">
                <a:latin typeface="Adobe Caslon Pro" panose="0205050205050A020403" pitchFamily="18" charset="0"/>
              </a:rPr>
              <a:t>lo que no se alcanzó a decir allí, se </a:t>
            </a:r>
            <a:r>
              <a:rPr lang="es-CL" sz="2000" dirty="0" smtClean="0">
                <a:latin typeface="Adobe Caslon Pro" panose="0205050205050A020403" pitchFamily="18" charset="0"/>
              </a:rPr>
              <a:t>incluirá </a:t>
            </a:r>
            <a:r>
              <a:rPr lang="es-CL" sz="2000" dirty="0">
                <a:latin typeface="Adobe Caslon Pro" panose="0205050205050A020403" pitchFamily="18" charset="0"/>
              </a:rPr>
              <a:t>en este primer párrafo del desarrollo (y sirve como complemento inmediato </a:t>
            </a:r>
            <a:r>
              <a:rPr lang="es-CL" sz="2000" dirty="0" smtClean="0">
                <a:latin typeface="Adobe Caslon Pro" panose="0205050205050A020403" pitchFamily="18" charset="0"/>
              </a:rPr>
              <a:t>del lead).</a:t>
            </a:r>
          </a:p>
          <a:p>
            <a:pPr algn="just"/>
            <a:r>
              <a:rPr lang="es-CL" sz="1800" dirty="0" smtClean="0">
                <a:latin typeface="Adobe Caslon Pro" panose="0205050205050A020403" pitchFamily="18" charset="0"/>
              </a:rPr>
              <a:t> </a:t>
            </a:r>
            <a:endParaRPr lang="es-CL" sz="1800" dirty="0">
              <a:latin typeface="Adobe Caslon Pro" panose="0205050205050A020403" pitchFamily="18" charset="0"/>
            </a:endParaRPr>
          </a:p>
        </p:txBody>
      </p:sp>
      <p:sp>
        <p:nvSpPr>
          <p:cNvPr id="2" name="Rectángulo 1"/>
          <p:cNvSpPr/>
          <p:nvPr/>
        </p:nvSpPr>
        <p:spPr>
          <a:xfrm>
            <a:off x="2057400" y="1721713"/>
            <a:ext cx="8358809" cy="1477328"/>
          </a:xfrm>
          <a:prstGeom prst="rect">
            <a:avLst/>
          </a:prstGeom>
        </p:spPr>
        <p:txBody>
          <a:bodyPr wrap="square">
            <a:spAutoFit/>
          </a:bodyPr>
          <a:lstStyle/>
          <a:p>
            <a:r>
              <a:rPr lang="es-CL" sz="2400" b="1" dirty="0"/>
              <a:t> ¿ Qué iría en el segundo párrafo ?</a:t>
            </a:r>
          </a:p>
          <a:p>
            <a:pPr algn="just"/>
            <a:endParaRPr lang="es-CL" dirty="0"/>
          </a:p>
          <a:p>
            <a:pPr algn="just"/>
            <a:r>
              <a:rPr lang="es-CL" sz="1600" b="1" dirty="0"/>
              <a:t>Tras un lead de sumario, el segundo párrafo es casi tan importante, y casi tan difícil de escribir. Debe seguir dando información relevante, además de proporcionar una transición suave y lógica hacia el resto de la historia..</a:t>
            </a:r>
          </a:p>
        </p:txBody>
      </p:sp>
      <p:sp>
        <p:nvSpPr>
          <p:cNvPr id="4" name="Rectángulo 3"/>
          <p:cNvSpPr/>
          <p:nvPr/>
        </p:nvSpPr>
        <p:spPr>
          <a:xfrm>
            <a:off x="724274" y="3445261"/>
            <a:ext cx="10369550" cy="2308324"/>
          </a:xfrm>
          <a:prstGeom prst="rect">
            <a:avLst/>
          </a:prstGeom>
        </p:spPr>
        <p:txBody>
          <a:bodyPr wrap="square">
            <a:spAutoFit/>
          </a:bodyPr>
          <a:lstStyle/>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Una vez h</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cha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10" dirty="0">
                <a:latin typeface="Arial" panose="020B0604020202020204" pitchFamily="34" charset="0"/>
                <a:ea typeface="Times New Roman" panose="02020603050405020304" pitchFamily="18" charset="0"/>
                <a:cs typeface="Times New Roman" panose="02020603050405020304" pitchFamily="18" charset="0"/>
              </a:rPr>
              <a:t>t</a:t>
            </a:r>
            <a:r>
              <a:rPr lang="es-CL" dirty="0">
                <a:latin typeface="Arial" panose="020B0604020202020204" pitchFamily="34" charset="0"/>
                <a:ea typeface="Times New Roman" panose="02020603050405020304" pitchFamily="18" charset="0"/>
                <a:cs typeface="Times New Roman" panose="02020603050405020304" pitchFamily="18" charset="0"/>
              </a:rPr>
              <a:t>ra</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se</a:t>
            </a:r>
            <a:r>
              <a:rPr lang="es-CL" spc="-5" dirty="0">
                <a:latin typeface="Arial" panose="020B0604020202020204" pitchFamily="34" charset="0"/>
                <a:ea typeface="Times New Roman" panose="02020603050405020304" pitchFamily="18" charset="0"/>
                <a:cs typeface="Times New Roman" panose="02020603050405020304" pitchFamily="18" charset="0"/>
              </a:rPr>
              <a:t>g</a:t>
            </a:r>
            <a:r>
              <a:rPr lang="es-CL"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do p</a:t>
            </a:r>
            <a:r>
              <a:rPr lang="es-CL" spc="-5" dirty="0">
                <a:latin typeface="Arial" panose="020B0604020202020204" pitchFamily="34" charset="0"/>
                <a:ea typeface="Times New Roman" panose="02020603050405020304" pitchFamily="18" charset="0"/>
                <a:cs typeface="Times New Roman" panose="02020603050405020304" pitchFamily="18" charset="0"/>
              </a:rPr>
              <a:t>á</a:t>
            </a:r>
            <a:r>
              <a:rPr lang="es-CL" dirty="0">
                <a:latin typeface="Arial" panose="020B0604020202020204" pitchFamily="34" charset="0"/>
                <a:ea typeface="Times New Roman" panose="02020603050405020304" pitchFamily="18" charset="0"/>
                <a:cs typeface="Times New Roman" panose="02020603050405020304" pitchFamily="18" charset="0"/>
              </a:rPr>
              <a:t>rrafo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ebe conti</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con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not</a:t>
            </a:r>
            <a:r>
              <a:rPr lang="es-CL" spc="-5" dirty="0">
                <a:latin typeface="Arial" panose="020B0604020202020204" pitchFamily="34" charset="0"/>
                <a:ea typeface="Times New Roman" panose="02020603050405020304" pitchFamily="18" charset="0"/>
                <a:cs typeface="Times New Roman" panose="02020603050405020304" pitchFamily="18" charset="0"/>
              </a:rPr>
              <a:t>ic</a:t>
            </a:r>
            <a:r>
              <a:rPr lang="es-CL" dirty="0">
                <a:latin typeface="Arial" panose="020B0604020202020204" pitchFamily="34" charset="0"/>
                <a:ea typeface="Times New Roman" panose="02020603050405020304" pitchFamily="18" charset="0"/>
                <a:cs typeface="Times New Roman" panose="02020603050405020304" pitchFamily="18" charset="0"/>
              </a:rPr>
              <a:t>ia,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dan</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 más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inf</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rm</a:t>
            </a:r>
            <a:r>
              <a:rPr lang="es-CL" spc="-5" dirty="0">
                <a:latin typeface="Arial" panose="020B0604020202020204" pitchFamily="34" charset="0"/>
                <a:ea typeface="Times New Roman" panose="02020603050405020304" pitchFamily="18" charset="0"/>
                <a:cs typeface="Times New Roman" panose="02020603050405020304" pitchFamily="18" charset="0"/>
              </a:rPr>
              <a:t>ac</a:t>
            </a:r>
            <a:r>
              <a:rPr lang="es-CL" dirty="0">
                <a:latin typeface="Arial" panose="020B0604020202020204" pitchFamily="34" charset="0"/>
                <a:ea typeface="Times New Roman" panose="02020603050405020304" pitchFamily="18" charset="0"/>
                <a:cs typeface="Times New Roman" panose="02020603050405020304" pitchFamily="18" charset="0"/>
              </a:rPr>
              <a:t>ión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bre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 sum</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ri</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lead.</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pend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endo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 se dijo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entra</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segu</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do párrafo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drá :</a:t>
            </a:r>
          </a:p>
          <a:p>
            <a:pPr marL="514985" marR="193675" indent="-285750" algn="just">
              <a:buFont typeface="Arial" panose="020B0604020202020204" pitchFamily="34" charset="0"/>
              <a:buChar char="•"/>
            </a:pP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mpliar</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un d</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to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spc="5" dirty="0" smtClean="0">
                <a:latin typeface="Arial" panose="020B0604020202020204" pitchFamily="34" charset="0"/>
                <a:ea typeface="Times New Roman" panose="02020603050405020304" pitchFamily="18" charset="0"/>
                <a:cs typeface="Times New Roman" panose="02020603050405020304" pitchFamily="18" charset="0"/>
              </a:rPr>
              <a:t>ya dado</a:t>
            </a:r>
            <a:r>
              <a:rPr lang="es-CL" b="1" dirty="0" smtClean="0">
                <a:latin typeface="Arial" panose="020B0604020202020204" pitchFamily="34" charset="0"/>
                <a:ea typeface="Times New Roman" panose="02020603050405020304" pitchFamily="18" charset="0"/>
                <a:cs typeface="Times New Roman" panose="02020603050405020304" pitchFamily="18" charset="0"/>
              </a:rPr>
              <a:t>,</a:t>
            </a:r>
            <a:endParaRPr lang="es-CL" b="1" dirty="0">
              <a:latin typeface="Arial" panose="020B0604020202020204" pitchFamily="34" charset="0"/>
              <a:ea typeface="Times New Roman" panose="02020603050405020304" pitchFamily="18" charset="0"/>
              <a:cs typeface="Times New Roman" panose="02020603050405020304" pitchFamily="18" charset="0"/>
            </a:endParaRP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explic</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r</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a</a:t>
            </a:r>
            <a:r>
              <a:rPr lang="es-CL" b="1" spc="-5" dirty="0">
                <a:latin typeface="Arial" panose="020B0604020202020204" pitchFamily="34" charset="0"/>
                <a:ea typeface="Times New Roman" panose="02020603050405020304" pitchFamily="18" charset="0"/>
                <a:cs typeface="Times New Roman" panose="02020603050405020304" pitchFamily="18" charset="0"/>
              </a:rPr>
              <a:t>l</a:t>
            </a:r>
            <a:r>
              <a:rPr lang="es-CL" b="1" dirty="0">
                <a:latin typeface="Arial" panose="020B0604020202020204" pitchFamily="34" charset="0"/>
                <a:ea typeface="Times New Roman" panose="02020603050405020304" pitchFamily="18" charset="0"/>
                <a:cs typeface="Times New Roman" panose="02020603050405020304" pitchFamily="18" charset="0"/>
              </a:rPr>
              <a:t>g</a:t>
            </a:r>
            <a:r>
              <a:rPr lang="es-CL" b="1" spc="-5" dirty="0">
                <a:latin typeface="Arial" panose="020B0604020202020204" pitchFamily="34" charset="0"/>
                <a:ea typeface="Times New Roman" panose="02020603050405020304" pitchFamily="18" charset="0"/>
                <a:cs typeface="Times New Roman" panose="02020603050405020304" pitchFamily="18" charset="0"/>
              </a:rPr>
              <a:t>u</a:t>
            </a:r>
            <a:r>
              <a:rPr lang="es-CL" b="1" dirty="0">
                <a:latin typeface="Arial" panose="020B0604020202020204" pitchFamily="34" charset="0"/>
                <a:ea typeface="Times New Roman" panose="02020603050405020304" pitchFamily="18" charset="0"/>
                <a:cs typeface="Times New Roman" panose="02020603050405020304" pitchFamily="18" charset="0"/>
              </a:rPr>
              <a:t>na</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spc="-5" dirty="0">
                <a:latin typeface="Arial" panose="020B0604020202020204" pitchFamily="34" charset="0"/>
                <a:ea typeface="Times New Roman" panose="02020603050405020304" pitchFamily="18" charset="0"/>
                <a:cs typeface="Times New Roman" panose="02020603050405020304" pitchFamily="18" charset="0"/>
              </a:rPr>
              <a:t>d</a:t>
            </a:r>
            <a:r>
              <a:rPr lang="es-CL" b="1" dirty="0">
                <a:latin typeface="Arial" panose="020B0604020202020204" pitchFamily="34" charset="0"/>
                <a:ea typeface="Times New Roman" panose="02020603050405020304" pitchFamily="18" charset="0"/>
                <a:cs typeface="Times New Roman" panose="02020603050405020304" pitchFamily="18" charset="0"/>
              </a:rPr>
              <a:t>e</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l</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s preguntas</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bá</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icas (qué, quién,</a:t>
            </a:r>
            <a:r>
              <a:rPr lang="es-CL" b="1" spc="10"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por qué...),</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atribuir</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una</a:t>
            </a:r>
            <a:r>
              <a:rPr lang="es-CL" b="1" spc="5" dirty="0">
                <a:latin typeface="Arial" panose="020B0604020202020204" pitchFamily="34" charset="0"/>
                <a:ea typeface="Times New Roman" panose="02020603050405020304" pitchFamily="18" charset="0"/>
                <a:cs typeface="Times New Roman" panose="02020603050405020304" pitchFamily="18" charset="0"/>
              </a:rPr>
              <a:t> c</a:t>
            </a:r>
            <a:r>
              <a:rPr lang="es-CL" b="1" spc="-5" dirty="0">
                <a:latin typeface="Arial" panose="020B0604020202020204" pitchFamily="34" charset="0"/>
                <a:ea typeface="Times New Roman" panose="02020603050405020304" pitchFamily="18" charset="0"/>
                <a:cs typeface="Times New Roman" panose="02020603050405020304" pitchFamily="18" charset="0"/>
              </a:rPr>
              <a:t>i</a:t>
            </a:r>
            <a:r>
              <a:rPr lang="es-CL" b="1" dirty="0">
                <a:latin typeface="Arial" panose="020B0604020202020204" pitchFamily="34" charset="0"/>
                <a:ea typeface="Times New Roman" panose="02020603050405020304" pitchFamily="18" charset="0"/>
                <a:cs typeface="Times New Roman" panose="02020603050405020304" pitchFamily="18" charset="0"/>
              </a:rPr>
              <a:t>ta</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endParaRPr lang="es-CL" b="1" spc="5" dirty="0" smtClean="0">
              <a:latin typeface="Arial" panose="020B0604020202020204" pitchFamily="34" charset="0"/>
              <a:ea typeface="Times New Roman" panose="02020603050405020304" pitchFamily="18" charset="0"/>
              <a:cs typeface="Times New Roman" panose="02020603050405020304" pitchFamily="18" charset="0"/>
            </a:endParaRPr>
          </a:p>
          <a:p>
            <a:pPr marL="514985" marR="193675" indent="-285750" algn="just">
              <a:buFont typeface="Arial" panose="020B0604020202020204" pitchFamily="34" charset="0"/>
              <a:buChar char="•"/>
            </a:pPr>
            <a:r>
              <a:rPr lang="es-CL" b="1" spc="5" dirty="0" smtClean="0">
                <a:latin typeface="Arial" panose="020B0604020202020204" pitchFamily="34" charset="0"/>
                <a:ea typeface="Times New Roman" panose="02020603050405020304" pitchFamily="18" charset="0"/>
                <a:cs typeface="Times New Roman" panose="02020603050405020304" pitchFamily="18" charset="0"/>
              </a:rPr>
              <a:t>Desarrollar una información que no ha sido señalada antes y que es muy importante</a:t>
            </a:r>
            <a:endParaRPr lang="es-CL" b="1" spc="5" dirty="0">
              <a:latin typeface="Arial" panose="020B0604020202020204" pitchFamily="34" charset="0"/>
              <a:ea typeface="Times New Roman" panose="02020603050405020304" pitchFamily="18" charset="0"/>
              <a:cs typeface="Times New Roman" panose="02020603050405020304" pitchFamily="18" charset="0"/>
            </a:endParaRPr>
          </a:p>
          <a:p>
            <a:pPr marL="514985" marR="193675" indent="-285750" algn="just">
              <a:buFont typeface="Arial" panose="020B0604020202020204" pitchFamily="34" charset="0"/>
              <a:buChar char="•"/>
            </a:pPr>
            <a:r>
              <a:rPr lang="es-CL" b="1" dirty="0">
                <a:latin typeface="Arial" panose="020B0604020202020204" pitchFamily="34" charset="0"/>
                <a:ea typeface="Times New Roman" panose="02020603050405020304" pitchFamily="18" charset="0"/>
                <a:cs typeface="Times New Roman" panose="02020603050405020304" pitchFamily="18" charset="0"/>
              </a:rPr>
              <a:t>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lo</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que</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el</a:t>
            </a:r>
            <a:r>
              <a:rPr lang="es-CL" b="1"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latin typeface="Arial" panose="020B0604020202020204" pitchFamily="34" charset="0"/>
                <a:ea typeface="Times New Roman" panose="02020603050405020304" pitchFamily="18" charset="0"/>
                <a:cs typeface="Times New Roman" panose="02020603050405020304" pitchFamily="18" charset="0"/>
              </a:rPr>
              <a:t>periodi</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ta co</a:t>
            </a:r>
            <a:r>
              <a:rPr lang="es-CL" b="1" spc="-5" dirty="0">
                <a:latin typeface="Arial" panose="020B0604020202020204" pitchFamily="34" charset="0"/>
                <a:ea typeface="Times New Roman" panose="02020603050405020304" pitchFamily="18" charset="0"/>
                <a:cs typeface="Times New Roman" panose="02020603050405020304" pitchFamily="18" charset="0"/>
              </a:rPr>
              <a:t>n</a:t>
            </a:r>
            <a:r>
              <a:rPr lang="es-CL" b="1" spc="5" dirty="0">
                <a:latin typeface="Arial" panose="020B0604020202020204" pitchFamily="34" charset="0"/>
                <a:ea typeface="Times New Roman" panose="02020603050405020304" pitchFamily="18" charset="0"/>
                <a:cs typeface="Times New Roman" panose="02020603050405020304" pitchFamily="18" charset="0"/>
              </a:rPr>
              <a:t>s</a:t>
            </a:r>
            <a:r>
              <a:rPr lang="es-CL" b="1" dirty="0">
                <a:latin typeface="Arial" panose="020B0604020202020204" pitchFamily="34" charset="0"/>
                <a:ea typeface="Times New Roman" panose="02020603050405020304" pitchFamily="18" charset="0"/>
                <a:cs typeface="Times New Roman" panose="02020603050405020304" pitchFamily="18" charset="0"/>
              </a:rPr>
              <a:t>i</a:t>
            </a:r>
            <a:r>
              <a:rPr lang="es-CL" b="1" spc="-5" dirty="0">
                <a:latin typeface="Arial" panose="020B0604020202020204" pitchFamily="34" charset="0"/>
                <a:ea typeface="Times New Roman" panose="02020603050405020304" pitchFamily="18" charset="0"/>
                <a:cs typeface="Times New Roman" panose="02020603050405020304" pitchFamily="18" charset="0"/>
              </a:rPr>
              <a:t>d</a:t>
            </a:r>
            <a:r>
              <a:rPr lang="es-CL" b="1" dirty="0">
                <a:latin typeface="Arial" panose="020B0604020202020204" pitchFamily="34" charset="0"/>
                <a:ea typeface="Times New Roman" panose="02020603050405020304" pitchFamily="18" charset="0"/>
                <a:cs typeface="Times New Roman" panose="02020603050405020304" pitchFamily="18" charset="0"/>
              </a:rPr>
              <a:t>ere </a:t>
            </a:r>
            <a:r>
              <a:rPr lang="es-CL" b="1" spc="-5" dirty="0">
                <a:latin typeface="Arial" panose="020B0604020202020204" pitchFamily="34" charset="0"/>
                <a:ea typeface="Times New Roman" panose="02020603050405020304" pitchFamily="18" charset="0"/>
                <a:cs typeface="Times New Roman" panose="02020603050405020304" pitchFamily="18" charset="0"/>
              </a:rPr>
              <a:t>má</a:t>
            </a:r>
            <a:r>
              <a:rPr lang="es-CL" b="1" dirty="0">
                <a:latin typeface="Arial" panose="020B0604020202020204" pitchFamily="34" charset="0"/>
                <a:ea typeface="Times New Roman" panose="02020603050405020304" pitchFamily="18" charset="0"/>
                <a:cs typeface="Times New Roman" panose="02020603050405020304" pitchFamily="18" charset="0"/>
              </a:rPr>
              <a:t>s relev</a:t>
            </a:r>
            <a:r>
              <a:rPr lang="es-CL" b="1" spc="-5" dirty="0">
                <a:latin typeface="Arial" panose="020B0604020202020204" pitchFamily="34" charset="0"/>
                <a:ea typeface="Times New Roman" panose="02020603050405020304" pitchFamily="18" charset="0"/>
                <a:cs typeface="Times New Roman" panose="02020603050405020304" pitchFamily="18" charset="0"/>
              </a:rPr>
              <a:t>a</a:t>
            </a:r>
            <a:r>
              <a:rPr lang="es-CL" b="1" dirty="0">
                <a:latin typeface="Arial" panose="020B0604020202020204" pitchFamily="34" charset="0"/>
                <a:ea typeface="Times New Roman" panose="02020603050405020304" pitchFamily="18" charset="0"/>
                <a:cs typeface="Times New Roman" panose="02020603050405020304" pitchFamily="18" charset="0"/>
              </a:rPr>
              <a:t>nte.</a:t>
            </a:r>
          </a:p>
        </p:txBody>
      </p:sp>
      <p:sp>
        <p:nvSpPr>
          <p:cNvPr id="5" name="Rectángulo 4"/>
          <p:cNvSpPr/>
          <p:nvPr/>
        </p:nvSpPr>
        <p:spPr>
          <a:xfrm>
            <a:off x="724274" y="5934670"/>
            <a:ext cx="9955306" cy="923330"/>
          </a:xfrm>
          <a:prstGeom prst="rect">
            <a:avLst/>
          </a:prstGeom>
        </p:spPr>
        <p:txBody>
          <a:bodyPr wrap="square">
            <a:spAutoFit/>
          </a:bodyPr>
          <a:lstStyle/>
          <a:p>
            <a:pPr marL="229235" marR="193675" algn="just"/>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probl</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 surge cu</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cide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 diferente,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gún</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etalle</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rio que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biera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ir</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más</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abajo</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en</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nota.</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Ante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mb</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este</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ti</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po</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el</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lector</a:t>
            </a:r>
            <a:r>
              <a:rPr lang="es-CL" spc="4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se</a:t>
            </a:r>
            <a:r>
              <a:rPr lang="es-CL" spc="3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conf</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nde y pierde el hi</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o de la notic</a:t>
            </a:r>
            <a:r>
              <a:rPr lang="es-CL" spc="-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a:t>
            </a:r>
            <a:r>
              <a:rPr lang="es-CL"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3198323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28165" y="0"/>
            <a:ext cx="8610600" cy="1035424"/>
          </a:xfrm>
        </p:spPr>
        <p:txBody>
          <a:bodyPr/>
          <a:lstStyle/>
          <a:p>
            <a:r>
              <a:rPr lang="es-CL" dirty="0" smtClean="0"/>
              <a:t>CARACTERÍSTICAS  PRINCIPALES</a:t>
            </a:r>
            <a:endParaRPr lang="es-CL" dirty="0"/>
          </a:p>
        </p:txBody>
      </p:sp>
      <p:sp>
        <p:nvSpPr>
          <p:cNvPr id="3" name="Marcador de contenido 2"/>
          <p:cNvSpPr>
            <a:spLocks noGrp="1"/>
          </p:cNvSpPr>
          <p:nvPr>
            <p:ph idx="1"/>
          </p:nvPr>
        </p:nvSpPr>
        <p:spPr>
          <a:xfrm>
            <a:off x="671445" y="1258421"/>
            <a:ext cx="10820400" cy="4878594"/>
          </a:xfrm>
        </p:spPr>
        <p:txBody>
          <a:bodyPr>
            <a:noAutofit/>
          </a:bodyPr>
          <a:lstStyle/>
          <a:p>
            <a:pPr algn="just"/>
            <a:r>
              <a:rPr lang="es-CL" sz="2400" dirty="0" smtClean="0">
                <a:latin typeface="Calibri" panose="020F0502020204030204" pitchFamily="34" charset="0"/>
              </a:rPr>
              <a:t>La noticia  hace </a:t>
            </a:r>
            <a:r>
              <a:rPr lang="es-CL" sz="2400" dirty="0">
                <a:latin typeface="Calibri" panose="020F0502020204030204" pitchFamily="34" charset="0"/>
              </a:rPr>
              <a:t>hincapié en las siguientes características o elementos de estilo que deben tenerse en cuenta a la hora de </a:t>
            </a:r>
            <a:r>
              <a:rPr lang="es-CL" sz="2400" dirty="0" smtClean="0">
                <a:latin typeface="Calibri" panose="020F0502020204030204" pitchFamily="34" charset="0"/>
              </a:rPr>
              <a:t>elaborarla: </a:t>
            </a:r>
            <a:r>
              <a:rPr lang="es-CL" sz="2400" dirty="0">
                <a:latin typeface="Calibri" panose="020F0502020204030204" pitchFamily="34" charset="0"/>
              </a:rPr>
              <a:t>la claridad, concisión, densidad, sencillez, la precisión y la brevedad.</a:t>
            </a:r>
          </a:p>
          <a:p>
            <a:pPr algn="just"/>
            <a:r>
              <a:rPr lang="es-CL" sz="2400" dirty="0">
                <a:latin typeface="Calibri" panose="020F0502020204030204" pitchFamily="34" charset="0"/>
              </a:rPr>
              <a:t>La </a:t>
            </a:r>
            <a:r>
              <a:rPr lang="es-CL" sz="2400" b="1" i="1" dirty="0">
                <a:latin typeface="Calibri" panose="020F0502020204030204" pitchFamily="34" charset="0"/>
              </a:rPr>
              <a:t> </a:t>
            </a:r>
            <a:r>
              <a:rPr lang="es-CL" sz="2400" b="1" i="1" u="heavy" dirty="0">
                <a:latin typeface="Calibri" panose="020F0502020204030204" pitchFamily="34" charset="0"/>
              </a:rPr>
              <a:t>claridad </a:t>
            </a:r>
            <a:r>
              <a:rPr lang="es-CL" sz="2400" b="1" i="1" dirty="0">
                <a:latin typeface="Calibri" panose="020F0502020204030204" pitchFamily="34" charset="0"/>
              </a:rPr>
              <a:t> </a:t>
            </a:r>
            <a:r>
              <a:rPr lang="es-CL" sz="2400" dirty="0">
                <a:latin typeface="Calibri" panose="020F0502020204030204" pitchFamily="34" charset="0"/>
              </a:rPr>
              <a:t>es fundamental para la elaboración de un texto </a:t>
            </a:r>
            <a:r>
              <a:rPr lang="es-CL" sz="2400" dirty="0" smtClean="0">
                <a:latin typeface="Calibri" panose="020F0502020204030204" pitchFamily="34" charset="0"/>
              </a:rPr>
              <a:t>informativo. “Tanto en el periódico en papel como digital  </a:t>
            </a:r>
            <a:r>
              <a:rPr lang="es-CL" sz="2400" dirty="0">
                <a:latin typeface="Calibri" panose="020F0502020204030204" pitchFamily="34" charset="0"/>
              </a:rPr>
              <a:t>se escribe para que nos entienda todo el mundo: el docto y el menos docto; el erudito y el no erudito, el especialista en la materia y el profano, el muy inteligente y el menos inteligente”, explica Martín Vivaldi.</a:t>
            </a:r>
          </a:p>
          <a:p>
            <a:pPr algn="just"/>
            <a:r>
              <a:rPr lang="es-CL" sz="2400" dirty="0">
                <a:latin typeface="Calibri" panose="020F0502020204030204" pitchFamily="34" charset="0"/>
              </a:rPr>
              <a:t>La  </a:t>
            </a:r>
            <a:r>
              <a:rPr lang="es-CL" sz="2400" b="1" i="1" u="heavy" dirty="0">
                <a:latin typeface="Calibri" panose="020F0502020204030204" pitchFamily="34" charset="0"/>
              </a:rPr>
              <a:t>concisión</a:t>
            </a:r>
            <a:r>
              <a:rPr lang="es-CL" sz="2400" b="1" i="1" dirty="0">
                <a:latin typeface="Calibri" panose="020F0502020204030204" pitchFamily="34" charset="0"/>
              </a:rPr>
              <a:t> </a:t>
            </a:r>
            <a:r>
              <a:rPr lang="es-CL" sz="2400" dirty="0">
                <a:latin typeface="Calibri" panose="020F0502020204030204" pitchFamily="34" charset="0"/>
              </a:rPr>
              <a:t>significa utilizar las palabras justas e indispensables para expresar rápidamente lo que se quiere </a:t>
            </a:r>
            <a:r>
              <a:rPr lang="es-CL" sz="2400" dirty="0" smtClean="0">
                <a:latin typeface="Calibri" panose="020F0502020204030204" pitchFamily="34" charset="0"/>
              </a:rPr>
              <a:t>informar. Cada </a:t>
            </a:r>
            <a:r>
              <a:rPr lang="es-CL" sz="2400" dirty="0">
                <a:latin typeface="Calibri" panose="020F0502020204030204" pitchFamily="34" charset="0"/>
              </a:rPr>
              <a:t>frase y cada palabra tiene un alto peso informativo y de sentido.</a:t>
            </a:r>
          </a:p>
          <a:p>
            <a:pPr algn="just"/>
            <a:r>
              <a:rPr lang="es-CL" sz="2400" dirty="0" smtClean="0">
                <a:latin typeface="Calibri" panose="020F0502020204030204" pitchFamily="34" charset="0"/>
              </a:rPr>
              <a:t>La </a:t>
            </a:r>
            <a:r>
              <a:rPr lang="es-CL" sz="2400" b="1" u="sng" dirty="0" smtClean="0">
                <a:latin typeface="Calibri" panose="020F0502020204030204" pitchFamily="34" charset="0"/>
              </a:rPr>
              <a:t>precisión</a:t>
            </a:r>
            <a:r>
              <a:rPr lang="es-CL" sz="2400" dirty="0" smtClean="0">
                <a:latin typeface="Calibri" panose="020F0502020204030204" pitchFamily="34" charset="0"/>
              </a:rPr>
              <a:t> : Ser  </a:t>
            </a:r>
            <a:r>
              <a:rPr lang="es-CL" sz="2400" dirty="0">
                <a:latin typeface="Calibri" panose="020F0502020204030204" pitchFamily="34" charset="0"/>
              </a:rPr>
              <a:t>preciso significa </a:t>
            </a:r>
            <a:r>
              <a:rPr lang="es-CL" sz="2400" dirty="0" smtClean="0">
                <a:latin typeface="Calibri" panose="020F0502020204030204" pitchFamily="34" charset="0"/>
              </a:rPr>
              <a:t> utilizar el significado de las palabras , frases , oraciones  de la manera más exacta</a:t>
            </a:r>
          </a:p>
          <a:p>
            <a:pPr algn="just"/>
            <a:r>
              <a:rPr lang="es-CL" sz="2400" dirty="0" smtClean="0">
                <a:latin typeface="Calibri" panose="020F0502020204030204" pitchFamily="34" charset="0"/>
              </a:rPr>
              <a:t>La </a:t>
            </a:r>
            <a:r>
              <a:rPr lang="es-CL" sz="2400" b="1" u="sng" dirty="0">
                <a:latin typeface="Calibri" panose="020F0502020204030204" pitchFamily="34" charset="0"/>
              </a:rPr>
              <a:t>sencillez</a:t>
            </a:r>
            <a:r>
              <a:rPr lang="es-CL" sz="2400" dirty="0">
                <a:latin typeface="Calibri" panose="020F0502020204030204" pitchFamily="34" charset="0"/>
              </a:rPr>
              <a:t> está relacionada con el uso de ese lenguaje, la necesidad de usar lo menos posible tecnicismos o palabras </a:t>
            </a:r>
            <a:r>
              <a:rPr lang="es-CL" sz="2400" dirty="0" smtClean="0">
                <a:latin typeface="Calibri" panose="020F0502020204030204" pitchFamily="34" charset="0"/>
              </a:rPr>
              <a:t>muy complejas </a:t>
            </a:r>
            <a:r>
              <a:rPr lang="es-CL" sz="1800" dirty="0" smtClean="0">
                <a:latin typeface="Calibri" panose="020F0502020204030204" pitchFamily="34" charset="0"/>
              </a:rPr>
              <a:t>.</a:t>
            </a:r>
            <a:endParaRPr lang="es-CL" sz="1800" dirty="0">
              <a:latin typeface="Calibri" panose="020F0502020204030204" pitchFamily="34" charset="0"/>
            </a:endParaRPr>
          </a:p>
        </p:txBody>
      </p:sp>
    </p:spTree>
    <p:extLst>
      <p:ext uri="{BB962C8B-B14F-4D97-AF65-F5344CB8AC3E}">
        <p14:creationId xmlns:p14="http://schemas.microsoft.com/office/powerpoint/2010/main" val="614592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82038" y="1362391"/>
            <a:ext cx="9958982" cy="1981688"/>
          </a:xfrm>
          <a:prstGeom prst="rect">
            <a:avLst/>
          </a:prstGeom>
        </p:spPr>
      </p:pic>
      <p:pic>
        <p:nvPicPr>
          <p:cNvPr id="3" name="Imagen 2"/>
          <p:cNvPicPr>
            <a:picLocks noChangeAspect="1"/>
          </p:cNvPicPr>
          <p:nvPr/>
        </p:nvPicPr>
        <p:blipFill>
          <a:blip r:embed="rId3"/>
          <a:stretch>
            <a:fillRect/>
          </a:stretch>
        </p:blipFill>
        <p:spPr>
          <a:xfrm>
            <a:off x="1236093" y="3515121"/>
            <a:ext cx="9704927" cy="1333828"/>
          </a:xfrm>
          <a:prstGeom prst="rect">
            <a:avLst/>
          </a:prstGeom>
        </p:spPr>
      </p:pic>
    </p:spTree>
    <p:extLst>
      <p:ext uri="{BB962C8B-B14F-4D97-AF65-F5344CB8AC3E}">
        <p14:creationId xmlns:p14="http://schemas.microsoft.com/office/powerpoint/2010/main" val="10182868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89287" y="1394291"/>
            <a:ext cx="8274984" cy="3997980"/>
          </a:xfrm>
          <a:prstGeom prst="rect">
            <a:avLst/>
          </a:prstGeom>
        </p:spPr>
      </p:pic>
    </p:spTree>
    <p:extLst>
      <p:ext uri="{BB962C8B-B14F-4D97-AF65-F5344CB8AC3E}">
        <p14:creationId xmlns:p14="http://schemas.microsoft.com/office/powerpoint/2010/main" val="2724502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410817" y="397565"/>
            <a:ext cx="11396869" cy="6361044"/>
          </a:xfrm>
          <a:prstGeom prst="rect">
            <a:avLst/>
          </a:prstGeom>
        </p:spPr>
      </p:pic>
    </p:spTree>
    <p:extLst>
      <p:ext uri="{BB962C8B-B14F-4D97-AF65-F5344CB8AC3E}">
        <p14:creationId xmlns:p14="http://schemas.microsoft.com/office/powerpoint/2010/main" val="19480756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32012" y="1232453"/>
            <a:ext cx="10820400" cy="5393634"/>
          </a:xfrm>
        </p:spPr>
        <p:txBody>
          <a:bodyPr>
            <a:normAutofit lnSpcReduction="10000"/>
          </a:bodyPr>
          <a:lstStyle/>
          <a:p>
            <a:pPr algn="just"/>
            <a:r>
              <a:rPr lang="es-CL" sz="3600" b="1" dirty="0">
                <a:latin typeface="Adobe Caslon Pro" panose="0205050205050A020403" pitchFamily="18" charset="0"/>
              </a:rPr>
              <a:t>2.El material de contexto o </a:t>
            </a:r>
            <a:r>
              <a:rPr lang="es-CL" sz="3600" b="1" dirty="0" err="1">
                <a:latin typeface="Adobe Caslon Pro" panose="0205050205050A020403" pitchFamily="18" charset="0"/>
              </a:rPr>
              <a:t>background</a:t>
            </a:r>
            <a:r>
              <a:rPr lang="es-CL" sz="2400" dirty="0">
                <a:latin typeface="Adobe Caslon Pro" panose="0205050205050A020403" pitchFamily="18" charset="0"/>
              </a:rPr>
              <a:t>, </a:t>
            </a:r>
            <a:endParaRPr lang="es-CL" sz="2400" dirty="0" smtClean="0">
              <a:latin typeface="Adobe Caslon Pro" panose="0205050205050A020403" pitchFamily="18" charset="0"/>
            </a:endParaRPr>
          </a:p>
          <a:p>
            <a:pPr algn="just"/>
            <a:r>
              <a:rPr lang="es-MX" sz="2400" dirty="0">
                <a:latin typeface="Adobe Caslon Pro" panose="0205050205050A020403" pitchFamily="18" charset="0"/>
              </a:rPr>
              <a:t>Ensayando una definición, se puede decir que contexto es todo aquello que le da sentido a la noticia, la explica y le aporta un significado más allá de lo inmediato</a:t>
            </a:r>
            <a:endParaRPr lang="es-CL" sz="2400" dirty="0" smtClean="0">
              <a:latin typeface="Adobe Caslon Pro" panose="0205050205050A020403" pitchFamily="18" charset="0"/>
            </a:endParaRPr>
          </a:p>
          <a:p>
            <a:pPr algn="just"/>
            <a:r>
              <a:rPr lang="es-CL" sz="2400" dirty="0" smtClean="0">
                <a:latin typeface="Adobe Caslon Pro" panose="0205050205050A020403" pitchFamily="18" charset="0"/>
              </a:rPr>
              <a:t>. </a:t>
            </a:r>
            <a:r>
              <a:rPr lang="es-CL" sz="2400" dirty="0">
                <a:latin typeface="Adobe Caslon Pro" panose="0205050205050A020403" pitchFamily="18" charset="0"/>
              </a:rPr>
              <a:t>Se trata de datos que ayudan a situar al lector en un contexto más general, para lograr una mayor comprensión de la información que está leyendo. </a:t>
            </a:r>
            <a:endParaRPr lang="es-CL" sz="2400" dirty="0">
              <a:latin typeface="Adobe Caslon Pro" panose="0205050205050A020403" pitchFamily="18" charset="0"/>
              <a:ea typeface="Times New Roman" panose="02020603050405020304" pitchFamily="18" charset="0"/>
            </a:endParaRPr>
          </a:p>
          <a:p>
            <a:pPr algn="just"/>
            <a:r>
              <a:rPr lang="es-CL" sz="2400" dirty="0">
                <a:latin typeface="Adobe Caslon Pro" panose="0205050205050A020403" pitchFamily="18" charset="0"/>
                <a:ea typeface="Times New Roman" panose="02020603050405020304" pitchFamily="18" charset="0"/>
              </a:rPr>
              <a:t>La contextualización suele ser de dos tipos</a:t>
            </a:r>
            <a:r>
              <a:rPr lang="es-CL" sz="2400" dirty="0" smtClean="0">
                <a:latin typeface="Adobe Caslon Pro" panose="0205050205050A020403" pitchFamily="18" charset="0"/>
                <a:ea typeface="Times New Roman" panose="02020603050405020304" pitchFamily="18" charset="0"/>
              </a:rPr>
              <a:t>:</a:t>
            </a:r>
          </a:p>
          <a:p>
            <a:pPr algn="just"/>
            <a:r>
              <a:rPr lang="es-CL" sz="2400" dirty="0" smtClean="0">
                <a:latin typeface="Adobe Caslon Pro" panose="0205050205050A020403" pitchFamily="18" charset="0"/>
                <a:ea typeface="Times New Roman" panose="02020603050405020304" pitchFamily="18" charset="0"/>
              </a:rPr>
              <a:t>A. </a:t>
            </a:r>
            <a:r>
              <a:rPr lang="es-CL" sz="2400" dirty="0" smtClean="0">
                <a:solidFill>
                  <a:srgbClr val="FF0000"/>
                </a:solidFill>
                <a:latin typeface="Adobe Caslon Pro" panose="0205050205050A020403" pitchFamily="18" charset="0"/>
                <a:ea typeface="Times New Roman" panose="02020603050405020304" pitchFamily="18" charset="0"/>
              </a:rPr>
              <a:t>diacrónica : </a:t>
            </a:r>
            <a:r>
              <a:rPr lang="es-CL" sz="2400" dirty="0" smtClean="0">
                <a:latin typeface="Adobe Caslon Pro" panose="0205050205050A020403" pitchFamily="18" charset="0"/>
                <a:ea typeface="Times New Roman" panose="02020603050405020304" pitchFamily="18" charset="0"/>
              </a:rPr>
              <a:t>explica  </a:t>
            </a:r>
            <a:r>
              <a:rPr lang="es-CL" sz="2400" dirty="0">
                <a:latin typeface="Adobe Caslon Pro" panose="0205050205050A020403" pitchFamily="18" charset="0"/>
                <a:ea typeface="Times New Roman" panose="02020603050405020304" pitchFamily="18" charset="0"/>
              </a:rPr>
              <a:t>hechos </a:t>
            </a:r>
            <a:r>
              <a:rPr lang="es-CL" sz="2400" b="1" dirty="0">
                <a:latin typeface="Adobe Caslon Pro" panose="0205050205050A020403" pitchFamily="18" charset="0"/>
                <a:ea typeface="Times New Roman" panose="02020603050405020304" pitchFamily="18" charset="0"/>
              </a:rPr>
              <a:t>anteriores a la noticia</a:t>
            </a:r>
            <a:r>
              <a:rPr lang="es-CL" sz="2400" dirty="0">
                <a:latin typeface="Adobe Caslon Pro" panose="0205050205050A020403" pitchFamily="18" charset="0"/>
                <a:ea typeface="Times New Roman" panose="02020603050405020304" pitchFamily="18" charset="0"/>
              </a:rPr>
              <a:t>, relacionados con </a:t>
            </a:r>
            <a:r>
              <a:rPr lang="es-CL" sz="2400" dirty="0" smtClean="0">
                <a:latin typeface="Adobe Caslon Pro" panose="0205050205050A020403" pitchFamily="18" charset="0"/>
                <a:ea typeface="Times New Roman" panose="02020603050405020304" pitchFamily="18" charset="0"/>
              </a:rPr>
              <a:t>ella. </a:t>
            </a:r>
          </a:p>
          <a:p>
            <a:pPr lvl="0"/>
            <a:r>
              <a:rPr lang="es-CL" sz="2400" dirty="0">
                <a:solidFill>
                  <a:prstClr val="black"/>
                </a:solidFill>
                <a:latin typeface="Adobe Caslon Pro" panose="0205050205050A020403" pitchFamily="18" charset="0"/>
              </a:rPr>
              <a:t>-Antecedentes del hecho.</a:t>
            </a:r>
          </a:p>
          <a:p>
            <a:pPr lvl="0"/>
            <a:r>
              <a:rPr lang="es-CL" sz="2400" dirty="0">
                <a:solidFill>
                  <a:prstClr val="black"/>
                </a:solidFill>
                <a:latin typeface="Adobe Caslon Pro" panose="0205050205050A020403" pitchFamily="18" charset="0"/>
              </a:rPr>
              <a:t> -Acontecimientos análogos ocurridos con anterioridad</a:t>
            </a:r>
            <a:endParaRPr lang="es-CL" sz="2400" dirty="0">
              <a:latin typeface="Adobe Caslon Pro" panose="0205050205050A020403" pitchFamily="18" charset="0"/>
              <a:ea typeface="Times New Roman" panose="02020603050405020304" pitchFamily="18" charset="0"/>
            </a:endParaRPr>
          </a:p>
          <a:p>
            <a:pPr algn="just"/>
            <a:r>
              <a:rPr lang="es-CL" sz="2400" dirty="0" smtClean="0">
                <a:latin typeface="Adobe Caslon Pro" panose="0205050205050A020403" pitchFamily="18" charset="0"/>
                <a:ea typeface="Times New Roman" panose="02020603050405020304" pitchFamily="18" charset="0"/>
              </a:rPr>
              <a:t>B. </a:t>
            </a:r>
            <a:r>
              <a:rPr lang="es-CL" sz="2400" dirty="0" smtClean="0">
                <a:solidFill>
                  <a:srgbClr val="FF0000"/>
                </a:solidFill>
                <a:latin typeface="Adobe Caslon Pro" panose="0205050205050A020403" pitchFamily="18" charset="0"/>
                <a:ea typeface="Times New Roman" panose="02020603050405020304" pitchFamily="18" charset="0"/>
              </a:rPr>
              <a:t>sincrónica : </a:t>
            </a:r>
            <a:r>
              <a:rPr lang="es-CL" sz="2400" dirty="0" smtClean="0">
                <a:latin typeface="Adobe Caslon Pro" panose="0205050205050A020403" pitchFamily="18" charset="0"/>
                <a:ea typeface="Times New Roman" panose="02020603050405020304" pitchFamily="18" charset="0"/>
              </a:rPr>
              <a:t>explica </a:t>
            </a:r>
            <a:r>
              <a:rPr lang="es-CL" sz="2400" dirty="0">
                <a:latin typeface="Adobe Caslon Pro" panose="0205050205050A020403" pitchFamily="18" charset="0"/>
                <a:ea typeface="Times New Roman" panose="02020603050405020304" pitchFamily="18" charset="0"/>
              </a:rPr>
              <a:t>las circunstancias geográficas, políticas, </a:t>
            </a:r>
            <a:r>
              <a:rPr lang="es-CL" sz="2400" dirty="0" smtClean="0">
                <a:latin typeface="Adobe Caslon Pro" panose="0205050205050A020403" pitchFamily="18" charset="0"/>
                <a:ea typeface="Times New Roman" panose="02020603050405020304" pitchFamily="18" charset="0"/>
              </a:rPr>
              <a:t>sociales, religiosas, judiciales  </a:t>
            </a:r>
            <a:r>
              <a:rPr lang="es-CL" sz="2400" dirty="0">
                <a:latin typeface="Adobe Caslon Pro" panose="0205050205050A020403" pitchFamily="18" charset="0"/>
                <a:ea typeface="Times New Roman" panose="02020603050405020304" pitchFamily="18" charset="0"/>
              </a:rPr>
              <a:t>etc., en las que se produce la </a:t>
            </a:r>
            <a:r>
              <a:rPr lang="es-CL" sz="2400" dirty="0" smtClean="0">
                <a:latin typeface="Adobe Caslon Pro" panose="0205050205050A020403" pitchFamily="18" charset="0"/>
                <a:ea typeface="Times New Roman" panose="02020603050405020304" pitchFamily="18" charset="0"/>
              </a:rPr>
              <a:t>noticia. </a:t>
            </a:r>
            <a:r>
              <a:rPr lang="es-CL" sz="2400" dirty="0">
                <a:latin typeface="Adobe Caslon Pro" panose="0205050205050A020403" pitchFamily="18" charset="0"/>
                <a:ea typeface="Times New Roman" panose="02020603050405020304" pitchFamily="18" charset="0"/>
              </a:rPr>
              <a:t>Una noticia puede contener varias contextualizaciones. En síntesis pueden ir:</a:t>
            </a:r>
          </a:p>
          <a:p>
            <a:pPr lvl="0"/>
            <a:endParaRPr lang="es-CL" sz="2400" dirty="0">
              <a:solidFill>
                <a:prstClr val="black"/>
              </a:solidFill>
              <a:latin typeface="Adobe Caslon Pro" panose="0205050205050A020403" pitchFamily="18" charset="0"/>
            </a:endParaRPr>
          </a:p>
        </p:txBody>
      </p:sp>
    </p:spTree>
    <p:extLst>
      <p:ext uri="{BB962C8B-B14F-4D97-AF65-F5344CB8AC3E}">
        <p14:creationId xmlns:p14="http://schemas.microsoft.com/office/powerpoint/2010/main" val="14688542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6470" y="618599"/>
            <a:ext cx="8610600" cy="1293028"/>
          </a:xfrm>
        </p:spPr>
        <p:txBody>
          <a:bodyPr/>
          <a:lstStyle/>
          <a:p>
            <a:r>
              <a:rPr lang="es-MX" dirty="0"/>
              <a:t>Contexto político</a:t>
            </a:r>
            <a:endParaRPr lang="es-CL" dirty="0"/>
          </a:p>
        </p:txBody>
      </p:sp>
      <p:sp>
        <p:nvSpPr>
          <p:cNvPr id="3" name="Marcador de contenido 2"/>
          <p:cNvSpPr>
            <a:spLocks noGrp="1"/>
          </p:cNvSpPr>
          <p:nvPr>
            <p:ph idx="1"/>
          </p:nvPr>
        </p:nvSpPr>
        <p:spPr>
          <a:xfrm>
            <a:off x="685800" y="1805610"/>
            <a:ext cx="10820400" cy="4754216"/>
          </a:xfrm>
        </p:spPr>
        <p:txBody>
          <a:bodyPr/>
          <a:lstStyle/>
          <a:p>
            <a:pPr algn="just"/>
            <a:r>
              <a:rPr lang="es-MX" dirty="0" smtClean="0"/>
              <a:t>. </a:t>
            </a:r>
            <a:r>
              <a:rPr lang="es-MX" dirty="0"/>
              <a:t>Toda sociedad tiene una organización política .Estos tres poderes son ejercidos por personas y grupos específicos, por lo general identificados como partidos políticos. De una u otra manera, y eso lo determina el evento en cuestión, todo lo que ocurre tiene determinaciones, causas y consecuencias políticas</a:t>
            </a:r>
            <a:r>
              <a:rPr lang="es-MX" dirty="0" smtClean="0"/>
              <a:t>.</a:t>
            </a:r>
          </a:p>
          <a:p>
            <a:pPr algn="just"/>
            <a:endParaRPr lang="es-MX" dirty="0" smtClean="0"/>
          </a:p>
          <a:p>
            <a:pPr algn="just"/>
            <a:r>
              <a:rPr lang="es-MX" dirty="0" smtClean="0"/>
              <a:t> </a:t>
            </a:r>
            <a:r>
              <a:rPr lang="es-MX" dirty="0"/>
              <a:t>A manera de ejemplo, es evidente que una cosa es una administración municipal en manos de Luis Pérez y otra en manos de Sergio Fajardo. Para parafrasear a los filósofos desocupados, son visiones del mundo distintas. ¿Cómo afectaría esto, por ejemplo, un tema que tenga que ver con educación, o con participación ciudadana, o con la simple utilización honesta y eficiente de los recursos públicos</a:t>
            </a:r>
            <a:endParaRPr lang="es-CL" dirty="0"/>
          </a:p>
        </p:txBody>
      </p:sp>
    </p:spTree>
    <p:extLst>
      <p:ext uri="{BB962C8B-B14F-4D97-AF65-F5344CB8AC3E}">
        <p14:creationId xmlns:p14="http://schemas.microsoft.com/office/powerpoint/2010/main" val="36512257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18591" y="790877"/>
            <a:ext cx="8610600" cy="1293028"/>
          </a:xfrm>
        </p:spPr>
        <p:txBody>
          <a:bodyPr/>
          <a:lstStyle/>
          <a:p>
            <a:r>
              <a:rPr lang="es-MX" dirty="0"/>
              <a:t>Contexto económico. </a:t>
            </a:r>
            <a:endParaRPr lang="es-CL" dirty="0"/>
          </a:p>
        </p:txBody>
      </p:sp>
      <p:sp>
        <p:nvSpPr>
          <p:cNvPr id="3" name="Marcador de contenido 2"/>
          <p:cNvSpPr>
            <a:spLocks noGrp="1"/>
          </p:cNvSpPr>
          <p:nvPr>
            <p:ph idx="1"/>
          </p:nvPr>
        </p:nvSpPr>
        <p:spPr>
          <a:xfrm>
            <a:off x="526774" y="2083905"/>
            <a:ext cx="10820400" cy="4024125"/>
          </a:xfrm>
        </p:spPr>
        <p:txBody>
          <a:bodyPr/>
          <a:lstStyle/>
          <a:p>
            <a:pPr algn="just"/>
            <a:r>
              <a:rPr lang="es-MX" dirty="0" smtClean="0"/>
              <a:t>La </a:t>
            </a:r>
            <a:r>
              <a:rPr lang="es-MX" dirty="0"/>
              <a:t>nuestra es una economía de mercado dentro de en un modo de producción capitalista en donde existe la propiedad privada de los medios de producción. Cada persona involucrada en un evento noticioso informativo pertenece a un estrato económico y tiene circunstancias específicas que la determina. </a:t>
            </a:r>
            <a:endParaRPr lang="es-MX" dirty="0" smtClean="0"/>
          </a:p>
          <a:p>
            <a:pPr algn="just"/>
            <a:r>
              <a:rPr lang="es-MX" dirty="0" smtClean="0"/>
              <a:t>Los </a:t>
            </a:r>
            <a:r>
              <a:rPr lang="es-MX" dirty="0"/>
              <a:t>eventos también tienen causas y consecuencias de naturaleza económica y ocurren </a:t>
            </a:r>
            <a:r>
              <a:rPr lang="es-MX" dirty="0" smtClean="0"/>
              <a:t> </a:t>
            </a:r>
            <a:r>
              <a:rPr lang="es-MX" dirty="0"/>
              <a:t>a personas que pertenecen a una clase social, y tienen circunstancias específicas que las determinan como empleo, propiedades, etc. Las noticias a menudo tienen que ver con dinero y riqueza, compras y ventas, valores físicos y tangibles, pérdidas materiales y otras muchas categorías de esta naturaleza que denotan el contexto económico en que se dan.</a:t>
            </a:r>
            <a:endParaRPr lang="es-CL" dirty="0"/>
          </a:p>
        </p:txBody>
      </p:sp>
    </p:spTree>
    <p:extLst>
      <p:ext uri="{BB962C8B-B14F-4D97-AF65-F5344CB8AC3E}">
        <p14:creationId xmlns:p14="http://schemas.microsoft.com/office/powerpoint/2010/main" val="35919635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28661" y="698112"/>
            <a:ext cx="5555972" cy="1293028"/>
          </a:xfrm>
        </p:spPr>
        <p:txBody>
          <a:bodyPr/>
          <a:lstStyle/>
          <a:p>
            <a:r>
              <a:rPr lang="es-MX" dirty="0"/>
              <a:t>Contexto </a:t>
            </a:r>
            <a:r>
              <a:rPr lang="es-MX" dirty="0" smtClean="0"/>
              <a:t>social </a:t>
            </a:r>
            <a:endParaRPr lang="es-CL" dirty="0"/>
          </a:p>
        </p:txBody>
      </p:sp>
      <p:sp>
        <p:nvSpPr>
          <p:cNvPr id="3" name="Marcador de contenido 2"/>
          <p:cNvSpPr>
            <a:spLocks noGrp="1"/>
          </p:cNvSpPr>
          <p:nvPr>
            <p:ph idx="1"/>
          </p:nvPr>
        </p:nvSpPr>
        <p:spPr>
          <a:xfrm>
            <a:off x="513521" y="1991140"/>
            <a:ext cx="10820400" cy="4338762"/>
          </a:xfrm>
        </p:spPr>
        <p:txBody>
          <a:bodyPr>
            <a:normAutofit/>
          </a:bodyPr>
          <a:lstStyle/>
          <a:p>
            <a:pPr algn="just"/>
            <a:r>
              <a:rPr lang="es-MX" sz="2400" dirty="0" smtClean="0"/>
              <a:t>La </a:t>
            </a:r>
            <a:r>
              <a:rPr lang="es-MX" sz="2400" dirty="0"/>
              <a:t>sociedad está organizada en comunidades, la más importante de las cuales es la familia, unida por lazos de consanguinidad. A partir de allí las personas crean lazos y relaciones que tiene que ver con su lugar de origen, clase social, actividad productiva, educación, intereses y necesidades personales, etc. </a:t>
            </a:r>
            <a:endParaRPr lang="es-MX" sz="2400" dirty="0" smtClean="0"/>
          </a:p>
          <a:p>
            <a:pPr algn="just"/>
            <a:r>
              <a:rPr lang="es-MX" sz="2400" dirty="0" smtClean="0"/>
              <a:t>Algunas </a:t>
            </a:r>
            <a:r>
              <a:rPr lang="es-MX" sz="2400" dirty="0"/>
              <a:t>personas participan más que otras en la vida de sus comunidades, desde la cuadra hasta la ciudad y el país, pasando por el barrio y la comuna. </a:t>
            </a:r>
            <a:endParaRPr lang="es-MX" sz="2400" dirty="0" smtClean="0"/>
          </a:p>
          <a:p>
            <a:pPr algn="just"/>
            <a:r>
              <a:rPr lang="es-MX" sz="2400" dirty="0" smtClean="0"/>
              <a:t>En </a:t>
            </a:r>
            <a:r>
              <a:rPr lang="es-MX" sz="2400" dirty="0"/>
              <a:t>este contexto social se expresa la identidad de las personas y de las comunidades, entendida como todos aquellas características que diferencian a una persona o comunidad de las demás y de las cuales son conscientes.</a:t>
            </a:r>
            <a:endParaRPr lang="es-CL" sz="2400" dirty="0"/>
          </a:p>
        </p:txBody>
      </p:sp>
    </p:spTree>
    <p:extLst>
      <p:ext uri="{BB962C8B-B14F-4D97-AF65-F5344CB8AC3E}">
        <p14:creationId xmlns:p14="http://schemas.microsoft.com/office/powerpoint/2010/main" val="40503703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51652" y="698112"/>
            <a:ext cx="6844748" cy="1293028"/>
          </a:xfrm>
        </p:spPr>
        <p:txBody>
          <a:bodyPr/>
          <a:lstStyle/>
          <a:p>
            <a:r>
              <a:rPr lang="es-MX" dirty="0"/>
              <a:t>Contexto </a:t>
            </a:r>
            <a:r>
              <a:rPr lang="es-MX" dirty="0" smtClean="0"/>
              <a:t>cultural </a:t>
            </a:r>
            <a:endParaRPr lang="es-CL" dirty="0"/>
          </a:p>
        </p:txBody>
      </p:sp>
      <p:sp>
        <p:nvSpPr>
          <p:cNvPr id="3" name="Marcador de contenido 2"/>
          <p:cNvSpPr>
            <a:spLocks noGrp="1"/>
          </p:cNvSpPr>
          <p:nvPr>
            <p:ph idx="1"/>
          </p:nvPr>
        </p:nvSpPr>
        <p:spPr>
          <a:xfrm>
            <a:off x="685800" y="2194560"/>
            <a:ext cx="10820400" cy="2894275"/>
          </a:xfrm>
        </p:spPr>
        <p:txBody>
          <a:bodyPr/>
          <a:lstStyle/>
          <a:p>
            <a:pPr algn="just"/>
            <a:r>
              <a:rPr lang="es-MX" dirty="0" smtClean="0"/>
              <a:t>La </a:t>
            </a:r>
            <a:r>
              <a:rPr lang="es-MX" dirty="0"/>
              <a:t>cultura es todo aquello en lo que las personas o comunidades se reconocen a sí mismas y que tienen un carácter simbólico y discursivo. En la cultura se expresa la identidad de la gente, su idiosincrasia, valores y aspiraciones, así como el goce y el disfrute del tiempo libre. Actividades culturales incluyen el deporte recreativo y de competencia, verlo y hacerlo, las actividades religiosas, el disfrute de expresiones artísticas como la música, las artes plásticas, el teatro. </a:t>
            </a:r>
            <a:endParaRPr lang="es-CL" dirty="0"/>
          </a:p>
        </p:txBody>
      </p:sp>
    </p:spTree>
    <p:extLst>
      <p:ext uri="{BB962C8B-B14F-4D97-AF65-F5344CB8AC3E}">
        <p14:creationId xmlns:p14="http://schemas.microsoft.com/office/powerpoint/2010/main" val="40459211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31165" y="764373"/>
            <a:ext cx="8975035" cy="1293028"/>
          </a:xfrm>
        </p:spPr>
        <p:txBody>
          <a:bodyPr/>
          <a:lstStyle/>
          <a:p>
            <a:pPr algn="ctr"/>
            <a:r>
              <a:rPr lang="es-MX" dirty="0"/>
              <a:t>Contextos regional </a:t>
            </a:r>
            <a:r>
              <a:rPr lang="es-MX" dirty="0" smtClean="0"/>
              <a:t>,nacional </a:t>
            </a:r>
            <a:r>
              <a:rPr lang="es-MX" dirty="0"/>
              <a:t>e </a:t>
            </a:r>
            <a:r>
              <a:rPr lang="es-MX" dirty="0" smtClean="0"/>
              <a:t>internacional </a:t>
            </a:r>
            <a:endParaRPr lang="es-CL" dirty="0"/>
          </a:p>
        </p:txBody>
      </p:sp>
      <p:sp>
        <p:nvSpPr>
          <p:cNvPr id="3" name="Marcador de contenido 2"/>
          <p:cNvSpPr>
            <a:spLocks noGrp="1"/>
          </p:cNvSpPr>
          <p:nvPr>
            <p:ph idx="1"/>
          </p:nvPr>
        </p:nvSpPr>
        <p:spPr/>
        <p:txBody>
          <a:bodyPr/>
          <a:lstStyle/>
          <a:p>
            <a:r>
              <a:rPr lang="es-MX" dirty="0" smtClean="0"/>
              <a:t>Todo </a:t>
            </a:r>
            <a:r>
              <a:rPr lang="es-MX" dirty="0"/>
              <a:t>evento es susceptible de ser mirando en un contexto espacial más amplio, como se dijo al principio. Así como las noticias que llegan </a:t>
            </a:r>
            <a:r>
              <a:rPr lang="es-MX" dirty="0" smtClean="0"/>
              <a:t>de otros países  </a:t>
            </a:r>
            <a:r>
              <a:rPr lang="es-MX" dirty="0"/>
              <a:t>nos afectan en la medida en que todos </a:t>
            </a:r>
            <a:r>
              <a:rPr lang="es-MX" dirty="0" smtClean="0"/>
              <a:t>estamos  interconectados y con acuerdos comerciales con otros países. </a:t>
            </a:r>
          </a:p>
          <a:p>
            <a:r>
              <a:rPr lang="es-MX" dirty="0" smtClean="0"/>
              <a:t>El </a:t>
            </a:r>
            <a:r>
              <a:rPr lang="es-MX" dirty="0"/>
              <a:t>tema del calentamiento global es un asunto planetario que nos afecta a todos, cuando las temperaturas fluctúan demasiado o cuando vemos chimeneas disfrazadas de buses </a:t>
            </a:r>
            <a:endParaRPr lang="es-CL" dirty="0"/>
          </a:p>
        </p:txBody>
      </p:sp>
    </p:spTree>
    <p:extLst>
      <p:ext uri="{BB962C8B-B14F-4D97-AF65-F5344CB8AC3E}">
        <p14:creationId xmlns:p14="http://schemas.microsoft.com/office/powerpoint/2010/main" val="36981745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5600" y="764373"/>
            <a:ext cx="5360504" cy="1293028"/>
          </a:xfrm>
        </p:spPr>
        <p:txBody>
          <a:bodyPr/>
          <a:lstStyle/>
          <a:p>
            <a:r>
              <a:rPr lang="es-MX" dirty="0"/>
              <a:t>Contexto </a:t>
            </a:r>
            <a:r>
              <a:rPr lang="es-MX" dirty="0" smtClean="0"/>
              <a:t>legal </a:t>
            </a:r>
            <a:endParaRPr lang="es-CL" dirty="0"/>
          </a:p>
        </p:txBody>
      </p:sp>
      <p:sp>
        <p:nvSpPr>
          <p:cNvPr id="3" name="Marcador de contenido 2"/>
          <p:cNvSpPr>
            <a:spLocks noGrp="1"/>
          </p:cNvSpPr>
          <p:nvPr>
            <p:ph idx="1"/>
          </p:nvPr>
        </p:nvSpPr>
        <p:spPr/>
        <p:txBody>
          <a:bodyPr/>
          <a:lstStyle/>
          <a:p>
            <a:r>
              <a:rPr lang="es-MX" dirty="0" smtClean="0"/>
              <a:t>La </a:t>
            </a:r>
            <a:r>
              <a:rPr lang="es-MX" dirty="0"/>
              <a:t>columna vertebral del contexto legal es la Constitución Política de </a:t>
            </a:r>
            <a:r>
              <a:rPr lang="es-MX" dirty="0" smtClean="0"/>
              <a:t>Chile </a:t>
            </a:r>
            <a:r>
              <a:rPr lang="es-MX" dirty="0"/>
              <a:t>y todas las leyes, decretos, regulaciones, normas y demás instrumentos jurídicos que básicamente regulan todo lo que hacemos como ciudadanos en un Estado de Derecho. </a:t>
            </a:r>
            <a:endParaRPr lang="es-MX" dirty="0" smtClean="0"/>
          </a:p>
          <a:p>
            <a:r>
              <a:rPr lang="es-MX" dirty="0" smtClean="0"/>
              <a:t>Todo </a:t>
            </a:r>
            <a:r>
              <a:rPr lang="es-MX" dirty="0"/>
              <a:t>evento se produce dentro de un marco legal que lo determina. La legalidad e ilegalidad son una parte importante de la noticia, cuando se trata de eventos de orden </a:t>
            </a:r>
            <a:r>
              <a:rPr lang="es-MX" dirty="0" smtClean="0"/>
              <a:t>público.</a:t>
            </a:r>
            <a:endParaRPr lang="es-CL" dirty="0"/>
          </a:p>
        </p:txBody>
      </p:sp>
    </p:spTree>
    <p:extLst>
      <p:ext uri="{BB962C8B-B14F-4D97-AF65-F5344CB8AC3E}">
        <p14:creationId xmlns:p14="http://schemas.microsoft.com/office/powerpoint/2010/main" val="1199212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55493" y="1023146"/>
            <a:ext cx="10820400" cy="6252882"/>
          </a:xfrm>
        </p:spPr>
        <p:txBody>
          <a:bodyPr>
            <a:normAutofit fontScale="62500" lnSpcReduction="20000"/>
          </a:bodyPr>
          <a:lstStyle/>
          <a:p>
            <a:pPr marL="0" indent="0" algn="ctr">
              <a:buNone/>
            </a:pPr>
            <a:r>
              <a:rPr lang="es-CL" sz="4600" b="1" dirty="0">
                <a:solidFill>
                  <a:srgbClr val="FF0000"/>
                </a:solidFill>
              </a:rPr>
              <a:t>Rigor de los datos</a:t>
            </a:r>
          </a:p>
          <a:p>
            <a:r>
              <a:rPr lang="es-CL" sz="3100" dirty="0"/>
              <a:t>El rigor del dato es fundamental en las informaciones</a:t>
            </a:r>
            <a:r>
              <a:rPr lang="es-CL" sz="3100" dirty="0" smtClean="0"/>
              <a:t>.</a:t>
            </a:r>
          </a:p>
          <a:p>
            <a:r>
              <a:rPr lang="es-CL" sz="3100" dirty="0" smtClean="0"/>
              <a:t> </a:t>
            </a:r>
            <a:r>
              <a:rPr lang="es-CL" sz="3100" dirty="0"/>
              <a:t>No basta con escribir que un grupo de agricultores ha tomado el municipio, habrá que precisar de </a:t>
            </a:r>
            <a:r>
              <a:rPr lang="es-CL" sz="3100" dirty="0">
                <a:solidFill>
                  <a:srgbClr val="FF0000"/>
                </a:solidFill>
              </a:rPr>
              <a:t>cuántos</a:t>
            </a:r>
            <a:r>
              <a:rPr lang="es-CL" sz="3100" dirty="0"/>
              <a:t> se trataba</a:t>
            </a:r>
            <a:r>
              <a:rPr lang="es-CL" sz="3100" dirty="0" smtClean="0"/>
              <a:t>.</a:t>
            </a:r>
          </a:p>
          <a:p>
            <a:r>
              <a:rPr lang="es-CL" sz="3100" dirty="0" smtClean="0"/>
              <a:t>Si </a:t>
            </a:r>
            <a:r>
              <a:rPr lang="es-CL" sz="3100" dirty="0"/>
              <a:t>se informa de unas jornadas de estudio, se debe especificar </a:t>
            </a:r>
            <a:r>
              <a:rPr lang="es-CL" sz="3100" dirty="0">
                <a:solidFill>
                  <a:srgbClr val="FF0000"/>
                </a:solidFill>
              </a:rPr>
              <a:t>el número </a:t>
            </a:r>
            <a:r>
              <a:rPr lang="es-CL" sz="3100" dirty="0"/>
              <a:t>de asistentes, </a:t>
            </a:r>
            <a:r>
              <a:rPr lang="es-CL" sz="3100" dirty="0">
                <a:solidFill>
                  <a:srgbClr val="FF0000"/>
                </a:solidFill>
              </a:rPr>
              <a:t>los países o regiones </a:t>
            </a:r>
            <a:r>
              <a:rPr lang="es-CL" sz="3100" dirty="0"/>
              <a:t>de los que proceden.</a:t>
            </a:r>
          </a:p>
          <a:p>
            <a:r>
              <a:rPr lang="es-CL" sz="3100" dirty="0"/>
              <a:t>Si se escribe</a:t>
            </a:r>
            <a:r>
              <a:rPr lang="es-CL" sz="3100" dirty="0" smtClean="0"/>
              <a:t>: «</a:t>
            </a:r>
            <a:r>
              <a:rPr lang="es-CL" sz="3100" dirty="0"/>
              <a:t>los alumnos de tres facultades de la Universidad han protestado por...» </a:t>
            </a:r>
          </a:p>
          <a:p>
            <a:r>
              <a:rPr lang="es-CL" sz="3100" dirty="0"/>
              <a:t>debe precisarse cuántos son en total los estudiantes afectados y cuántos de ellos han suscrito la protesta.</a:t>
            </a:r>
          </a:p>
          <a:p>
            <a:r>
              <a:rPr lang="es-CL" sz="3100" dirty="0" smtClean="0"/>
              <a:t>En </a:t>
            </a:r>
            <a:r>
              <a:rPr lang="es-CL" sz="3100" dirty="0"/>
              <a:t>lugar de describir a un personaje como un hombre alto, es </a:t>
            </a:r>
            <a:r>
              <a:rPr lang="es-CL" sz="3100" dirty="0">
                <a:solidFill>
                  <a:srgbClr val="FF0000"/>
                </a:solidFill>
              </a:rPr>
              <a:t>mejor precisar </a:t>
            </a:r>
            <a:r>
              <a:rPr lang="es-CL" sz="3100" dirty="0"/>
              <a:t>que mide 1.90 centímetros</a:t>
            </a:r>
            <a:r>
              <a:rPr lang="es-CL" sz="3100" dirty="0" smtClean="0"/>
              <a:t>.</a:t>
            </a:r>
          </a:p>
          <a:p>
            <a:r>
              <a:rPr lang="es-CL" sz="3100" dirty="0" smtClean="0"/>
              <a:t>En </a:t>
            </a:r>
            <a:r>
              <a:rPr lang="es-CL" sz="3100" dirty="0"/>
              <a:t>lugar de decir que un orador estaba agitado, conviene indicar que golpeó la mesa con el puño, o describir cualquier otro acto con el que haya manifestado su </a:t>
            </a:r>
            <a:r>
              <a:rPr lang="es-CL" sz="3100" dirty="0" smtClean="0"/>
              <a:t>agitación</a:t>
            </a:r>
          </a:p>
          <a:p>
            <a:r>
              <a:rPr lang="es-CL" sz="3100" b="1" dirty="0" smtClean="0"/>
              <a:t>. </a:t>
            </a:r>
            <a:r>
              <a:rPr lang="es-CL" sz="3100" dirty="0"/>
              <a:t>El uso de los adjetivos calificativos debe restringirse en los géneros </a:t>
            </a:r>
            <a:r>
              <a:rPr lang="es-CL" sz="3100" dirty="0" smtClean="0"/>
              <a:t>más informativos</a:t>
            </a:r>
            <a:r>
              <a:rPr lang="es-CL" sz="3100" dirty="0"/>
              <a:t>, en los que prima la objetividad. En estos casos, sólo se admiten los </a:t>
            </a:r>
            <a:r>
              <a:rPr lang="es-CL" sz="3100" dirty="0" smtClean="0"/>
              <a:t>adjetivos </a:t>
            </a:r>
            <a:r>
              <a:rPr lang="es-CL" sz="3100" dirty="0"/>
              <a:t>que añadan información, y, en cualquier caso, es preferible sustituirlos por datos concretos. (Ejemplo:</a:t>
            </a:r>
          </a:p>
          <a:p>
            <a:r>
              <a:rPr lang="es-CL" sz="3100" dirty="0"/>
              <a:t> ‘El nuevo director general es un hombre muy joven’ debe </a:t>
            </a:r>
            <a:r>
              <a:rPr lang="es-CL" sz="3100" dirty="0" smtClean="0"/>
              <a:t>sustituirse </a:t>
            </a:r>
            <a:r>
              <a:rPr lang="es-CL" sz="3100" dirty="0"/>
              <a:t>por ‘el </a:t>
            </a:r>
            <a:r>
              <a:rPr lang="es-CL" sz="3100" dirty="0" smtClean="0"/>
              <a:t>nuevo </a:t>
            </a:r>
            <a:r>
              <a:rPr lang="es-CL" sz="3100" dirty="0"/>
              <a:t>director general es un hombre de 29 años’). </a:t>
            </a:r>
            <a:endParaRPr lang="es-CL" sz="3100" dirty="0" smtClean="0"/>
          </a:p>
          <a:p>
            <a:r>
              <a:rPr lang="es-CL" sz="3100" u="sng" dirty="0" smtClean="0"/>
              <a:t>En </a:t>
            </a:r>
            <a:r>
              <a:rPr lang="es-CL" sz="3100" u="sng" dirty="0"/>
              <a:t>otros géneros, </a:t>
            </a:r>
            <a:r>
              <a:rPr lang="es-CL" sz="3100" u="sng" dirty="0" smtClean="0"/>
              <a:t>como crónicas,  </a:t>
            </a:r>
            <a:r>
              <a:rPr lang="es-CL" sz="3100" u="sng" dirty="0"/>
              <a:t>reportajes y </a:t>
            </a:r>
            <a:r>
              <a:rPr lang="es-CL" sz="3100" u="sng" dirty="0" smtClean="0"/>
              <a:t>entrevistas</a:t>
            </a:r>
            <a:r>
              <a:rPr lang="es-CL" sz="3100" u="sng" dirty="0"/>
              <a:t>, los calificativos pueden ser un elemento enriquecedor</a:t>
            </a:r>
          </a:p>
          <a:p>
            <a:endParaRPr lang="es-CL" dirty="0"/>
          </a:p>
          <a:p>
            <a:endParaRPr lang="es-CL" dirty="0"/>
          </a:p>
        </p:txBody>
      </p:sp>
    </p:spTree>
    <p:extLst>
      <p:ext uri="{BB962C8B-B14F-4D97-AF65-F5344CB8AC3E}">
        <p14:creationId xmlns:p14="http://schemas.microsoft.com/office/powerpoint/2010/main" val="1456801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20756" y="1147639"/>
            <a:ext cx="10820400" cy="4564048"/>
          </a:xfrm>
        </p:spPr>
        <p:txBody>
          <a:bodyPr>
            <a:normAutofit lnSpcReduction="10000"/>
          </a:bodyPr>
          <a:lstStyle/>
          <a:p>
            <a:pPr algn="just"/>
            <a:r>
              <a:rPr lang="es-MX" sz="2800" dirty="0"/>
              <a:t>Se pueden identificar otros contextos, </a:t>
            </a:r>
            <a:r>
              <a:rPr lang="es-MX" sz="2800" dirty="0" smtClean="0"/>
              <a:t>como descriptivos, geográficos, temporales , etc. ,pero </a:t>
            </a:r>
            <a:r>
              <a:rPr lang="es-MX" sz="2800" dirty="0"/>
              <a:t>estos son los básicos para captar la idea. Por principio, entonces, toda noticia debe llevar contexto. Se empieza por el hecho noticioso informativo, sus características </a:t>
            </a:r>
            <a:r>
              <a:rPr lang="es-MX" sz="2800" dirty="0" smtClean="0"/>
              <a:t>y </a:t>
            </a:r>
            <a:r>
              <a:rPr lang="es-MX" sz="2800" dirty="0"/>
              <a:t>se sigue con el contexto, para terminar, </a:t>
            </a:r>
            <a:r>
              <a:rPr lang="es-MX" sz="2800" dirty="0" smtClean="0"/>
              <a:t>con datos menos importantes </a:t>
            </a:r>
          </a:p>
          <a:p>
            <a:pPr algn="just"/>
            <a:endParaRPr lang="es-MX" sz="2800" dirty="0"/>
          </a:p>
          <a:p>
            <a:pPr algn="just"/>
            <a:r>
              <a:rPr lang="es-MX" sz="2800" dirty="0" smtClean="0"/>
              <a:t>Desarrollar el contexto es parte del cuerpo de la noticia  </a:t>
            </a:r>
            <a:r>
              <a:rPr lang="es-MX" sz="2800" dirty="0"/>
              <a:t>y una de las responsabilidades del periodista, para lo cual puede acudir a fuentes documentales de referencia sin descartar las fuentes humanas que cuentan historias. </a:t>
            </a:r>
            <a:endParaRPr lang="es-CL" sz="2800" dirty="0"/>
          </a:p>
        </p:txBody>
      </p:sp>
    </p:spTree>
    <p:extLst>
      <p:ext uri="{BB962C8B-B14F-4D97-AF65-F5344CB8AC3E}">
        <p14:creationId xmlns:p14="http://schemas.microsoft.com/office/powerpoint/2010/main" val="3917877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74059" y="1210506"/>
            <a:ext cx="9514125" cy="2002471"/>
          </a:xfrm>
          <a:prstGeom prst="rect">
            <a:avLst/>
          </a:prstGeom>
        </p:spPr>
        <p:txBody>
          <a:bodyPr wrap="square">
            <a:spAutoFit/>
          </a:bodyPr>
          <a:lstStyle/>
          <a:p>
            <a:pPr marL="229235" marR="3592195" algn="just">
              <a:lnSpc>
                <a:spcPct val="107000"/>
              </a:lnSpc>
            </a:pPr>
            <a:r>
              <a:rPr lang="es-CL" sz="28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3.El </a:t>
            </a:r>
            <a:r>
              <a:rPr lang="es-CL"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último </a:t>
            </a:r>
            <a:r>
              <a:rPr lang="es-CL" sz="28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párrafo</a:t>
            </a:r>
            <a:endParaRPr lang="es-CL" sz="2800"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r>
              <a:rPr lang="es-CL" sz="2000" dirty="0">
                <a:latin typeface="Arial" panose="020B0604020202020204" pitchFamily="34" charset="0"/>
                <a:ea typeface="Times New Roman" panose="02020603050405020304" pitchFamily="18" charset="0"/>
                <a:cs typeface="Times New Roman" panose="02020603050405020304" pitchFamily="18" charset="0"/>
              </a:rPr>
              <a:t>Puesto que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último</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 párrafo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con </a:t>
            </a:r>
            <a:r>
              <a:rPr lang="es-CL" sz="2000" spc="5" dirty="0">
                <a:latin typeface="Arial" panose="020B0604020202020204" pitchFamily="34" charset="0"/>
                <a:ea typeface="Times New Roman" panose="02020603050405020304" pitchFamily="18" charset="0"/>
                <a:cs typeface="Times New Roman" panose="02020603050405020304" pitchFamily="18" charset="0"/>
              </a:rPr>
              <a:t>m</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os</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b</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lidad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leído,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pe</a:t>
            </a:r>
            <a:r>
              <a:rPr lang="es-CL" sz="2000" dirty="0">
                <a:latin typeface="Arial" panose="020B0604020202020204" pitchFamily="34" charset="0"/>
                <a:ea typeface="Times New Roman" panose="02020603050405020304" pitchFamily="18" charset="0"/>
                <a:cs typeface="Times New Roman" panose="02020603050405020304" pitchFamily="18" charset="0"/>
              </a:rPr>
              <a:t>riod</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sta sólo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be pres</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ntar en </a:t>
            </a:r>
            <a:r>
              <a:rPr lang="es-CL" sz="2000" spc="-5" dirty="0">
                <a:latin typeface="Arial" panose="020B0604020202020204" pitchFamily="34" charset="0"/>
                <a:ea typeface="Times New Roman" panose="02020603050405020304" pitchFamily="18" charset="0"/>
                <a:cs typeface="Times New Roman" panose="02020603050405020304" pitchFamily="18" charset="0"/>
              </a:rPr>
              <a:t>é</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los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detal</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es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men</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a:t>
            </a:r>
            <a:r>
              <a:rPr lang="es-CL" sz="2000" spc="-5" dirty="0">
                <a:latin typeface="Arial" panose="020B0604020202020204" pitchFamily="34" charset="0"/>
                <a:ea typeface="Times New Roman" panose="02020603050405020304" pitchFamily="18" charset="0"/>
                <a:cs typeface="Times New Roman" panose="02020603050405020304" pitchFamily="18" charset="0"/>
              </a:rPr>
              <a:t>le</a:t>
            </a:r>
            <a:r>
              <a:rPr lang="es-CL" sz="2000" dirty="0">
                <a:latin typeface="Arial" panose="020B0604020202020204" pitchFamily="34" charset="0"/>
                <a:ea typeface="Times New Roman" panose="02020603050405020304" pitchFamily="18" charset="0"/>
                <a:cs typeface="Times New Roman" panose="02020603050405020304" pitchFamily="18" charset="0"/>
              </a:rPr>
              <a:t>vantes de</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notic</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Record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m</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 también</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q</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caso</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16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nec</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s</a:t>
            </a:r>
            <a:r>
              <a:rPr lang="es-CL" sz="2000" dirty="0">
                <a:latin typeface="Arial" panose="020B0604020202020204" pitchFamily="34" charset="0"/>
                <a:ea typeface="Times New Roman" panose="02020603050405020304" pitchFamily="18" charset="0"/>
                <a:cs typeface="Times New Roman" panose="02020603050405020304" pitchFamily="18" charset="0"/>
              </a:rPr>
              <a:t>id</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editor</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primirá</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a:t>
            </a:r>
            <a:r>
              <a:rPr lang="es-CL" sz="2000" spc="-5" dirty="0">
                <a:latin typeface="Arial" panose="020B0604020202020204" pitchFamily="34" charset="0"/>
                <a:ea typeface="Times New Roman" panose="02020603050405020304" pitchFamily="18" charset="0"/>
                <a:cs typeface="Times New Roman" panose="02020603050405020304" pitchFamily="18" charset="0"/>
              </a:rPr>
              <a:t>á</a:t>
            </a:r>
            <a:r>
              <a:rPr lang="es-CL" sz="2000" dirty="0">
                <a:latin typeface="Arial" panose="020B0604020202020204" pitchFamily="34" charset="0"/>
                <a:ea typeface="Times New Roman" panose="02020603050405020304" pitchFamily="18" charset="0"/>
                <a:cs typeface="Times New Roman" panose="02020603050405020304" pitchFamily="18" charset="0"/>
              </a:rPr>
              <a:t>rraf</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co</a:t>
            </a:r>
            <a:r>
              <a:rPr lang="es-CL" sz="2000" spc="-5" dirty="0">
                <a:latin typeface="Arial" panose="020B0604020202020204" pitchFamily="34" charset="0"/>
                <a:ea typeface="Times New Roman" panose="02020603050405020304" pitchFamily="18" charset="0"/>
                <a:cs typeface="Times New Roman" panose="02020603050405020304" pitchFamily="18" charset="0"/>
              </a:rPr>
              <a:t>m</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spc="5" dirty="0">
                <a:latin typeface="Arial" panose="020B0604020202020204" pitchFamily="34" charset="0"/>
                <a:ea typeface="Times New Roman" panose="02020603050405020304" pitchFamily="18" charset="0"/>
                <a:cs typeface="Times New Roman" panose="02020603050405020304" pitchFamily="18" charset="0"/>
              </a:rPr>
              <a:t>z</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nd</a:t>
            </a:r>
            <a:r>
              <a:rPr lang="es-CL" sz="2000" dirty="0">
                <a:latin typeface="Arial" panose="020B0604020202020204" pitchFamily="34" charset="0"/>
                <a:ea typeface="Times New Roman" panose="02020603050405020304" pitchFamily="18" charset="0"/>
                <a:cs typeface="Times New Roman" panose="02020603050405020304" pitchFamily="18" charset="0"/>
              </a:rPr>
              <a:t>o</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por</a:t>
            </a:r>
            <a:r>
              <a:rPr lang="es-CL" sz="2000" spc="1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 final.</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ctángulo 3"/>
          <p:cNvSpPr/>
          <p:nvPr/>
        </p:nvSpPr>
        <p:spPr>
          <a:xfrm>
            <a:off x="1062318" y="3791200"/>
            <a:ext cx="9511625" cy="2541080"/>
          </a:xfrm>
          <a:prstGeom prst="rect">
            <a:avLst/>
          </a:prstGeom>
        </p:spPr>
        <p:txBody>
          <a:bodyPr wrap="square">
            <a:spAutoFit/>
          </a:bodyPr>
          <a:lstStyle/>
          <a:p>
            <a:pPr marL="229235" marR="4098290" algn="just">
              <a:lnSpc>
                <a:spcPct val="107000"/>
              </a:lnSpc>
            </a:pPr>
            <a:r>
              <a:rPr lang="es-CL" sz="28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El remate circular</a:t>
            </a:r>
            <a:endParaRPr lang="es-CL" sz="28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40"/>
              </a:spcBef>
            </a:pPr>
            <a:r>
              <a:rPr lang="es-CL" sz="1600" dirty="0">
                <a:latin typeface="Arial" panose="020B0604020202020204" pitchFamily="34" charset="0"/>
                <a:ea typeface="Times New Roman" panose="02020603050405020304" pitchFamily="18" charset="0"/>
                <a:cs typeface="Times New Roman" panose="02020603050405020304" pitchFamily="18" charset="0"/>
              </a:rPr>
              <a:t> </a:t>
            </a:r>
            <a:endParaRPr lang="es-CL" sz="1600" dirty="0">
              <a:latin typeface="Calibri" panose="020F0502020204030204" pitchFamily="34" charset="0"/>
              <a:ea typeface="Times New Roman" panose="02020603050405020304" pitchFamily="18" charset="0"/>
              <a:cs typeface="Times New Roman" panose="02020603050405020304" pitchFamily="18" charset="0"/>
            </a:endParaRPr>
          </a:p>
          <a:p>
            <a:pPr algn="just"/>
            <a:r>
              <a:rPr lang="es-CL" sz="2000" dirty="0">
                <a:latin typeface="Arial" panose="020B0604020202020204" pitchFamily="34" charset="0"/>
                <a:ea typeface="Times New Roman" panose="02020603050405020304" pitchFamily="18" charset="0"/>
              </a:rPr>
              <a:t>En</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a</a:t>
            </a:r>
            <a:r>
              <a:rPr lang="es-CL" sz="2000" spc="-5" dirty="0">
                <a:latin typeface="Arial" panose="020B0604020202020204" pitchFamily="34" charset="0"/>
                <a:ea typeface="Times New Roman" panose="02020603050405020304" pitchFamily="18" charset="0"/>
              </a:rPr>
              <a:t>l</a:t>
            </a:r>
            <a:r>
              <a:rPr lang="es-CL" sz="2000" dirty="0">
                <a:latin typeface="Arial" panose="020B0604020202020204" pitchFamily="34" charset="0"/>
                <a:ea typeface="Times New Roman" panose="02020603050405020304" pitchFamily="18" charset="0"/>
              </a:rPr>
              <a:t>gun</a:t>
            </a:r>
            <a:r>
              <a:rPr lang="es-CL" sz="2000" spc="-5" dirty="0">
                <a:latin typeface="Arial" panose="020B0604020202020204" pitchFamily="34" charset="0"/>
                <a:ea typeface="Times New Roman" panose="02020603050405020304" pitchFamily="18" charset="0"/>
              </a:rPr>
              <a:t>o</a:t>
            </a:r>
            <a:r>
              <a:rPr lang="es-CL" sz="2000"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medi</a:t>
            </a:r>
            <a:r>
              <a:rPr lang="es-CL" sz="2000" spc="-5" dirty="0">
                <a:latin typeface="Arial" panose="020B0604020202020204" pitchFamily="34" charset="0"/>
                <a:ea typeface="Times New Roman" panose="02020603050405020304" pitchFamily="18" charset="0"/>
              </a:rPr>
              <a:t>o</a:t>
            </a:r>
            <a:r>
              <a:rPr lang="es-CL" sz="2000" dirty="0">
                <a:latin typeface="Arial" panose="020B0604020202020204" pitchFamily="34" charset="0"/>
                <a:ea typeface="Times New Roman" panose="02020603050405020304" pitchFamily="18" charset="0"/>
              </a:rPr>
              <a:t>s</a:t>
            </a:r>
            <a:r>
              <a:rPr lang="es-CL" sz="2000" u="sng" spc="5"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se</a:t>
            </a:r>
            <a:r>
              <a:rPr lang="es-CL" sz="2000" u="sng" spc="5"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r</a:t>
            </a:r>
            <a:r>
              <a:rPr lang="es-CL" sz="2000" u="sng" spc="-5" dirty="0">
                <a:latin typeface="Arial" panose="020B0604020202020204" pitchFamily="34" charset="0"/>
                <a:ea typeface="Times New Roman" panose="02020603050405020304" pitchFamily="18" charset="0"/>
              </a:rPr>
              <a:t>e</a:t>
            </a:r>
            <a:r>
              <a:rPr lang="es-CL" sz="2000" u="sng" dirty="0">
                <a:latin typeface="Arial" panose="020B0604020202020204" pitchFamily="34" charset="0"/>
                <a:ea typeface="Times New Roman" panose="02020603050405020304" pitchFamily="18" charset="0"/>
              </a:rPr>
              <a:t>s</a:t>
            </a:r>
            <a:r>
              <a:rPr lang="es-CL" sz="2000" u="sng" spc="-5" dirty="0">
                <a:latin typeface="Arial" panose="020B0604020202020204" pitchFamily="34" charset="0"/>
                <a:ea typeface="Times New Roman" panose="02020603050405020304" pitchFamily="18" charset="0"/>
              </a:rPr>
              <a:t>p</a:t>
            </a:r>
            <a:r>
              <a:rPr lang="es-CL" sz="2000" u="sng" dirty="0">
                <a:latin typeface="Arial" panose="020B0604020202020204" pitchFamily="34" charset="0"/>
                <a:ea typeface="Times New Roman" panose="02020603050405020304" pitchFamily="18" charset="0"/>
              </a:rPr>
              <a:t>eta</a:t>
            </a:r>
            <a:r>
              <a:rPr lang="es-CL" sz="2000" u="sng" spc="5"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el</a:t>
            </a:r>
            <a:r>
              <a:rPr lang="es-CL" sz="2000" u="sng" spc="5"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párrafo</a:t>
            </a:r>
            <a:r>
              <a:rPr lang="es-CL" sz="2000" u="sng" spc="5"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final</a:t>
            </a:r>
            <a:r>
              <a:rPr lang="es-CL" sz="2000" u="sng" spc="10"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y</a:t>
            </a:r>
            <a:r>
              <a:rPr lang="es-CL" sz="2000" u="sng" spc="5"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se su</a:t>
            </a:r>
            <a:r>
              <a:rPr lang="es-CL" sz="2000" u="sng" spc="-5" dirty="0">
                <a:latin typeface="Arial" panose="020B0604020202020204" pitchFamily="34" charset="0"/>
                <a:ea typeface="Times New Roman" panose="02020603050405020304" pitchFamily="18" charset="0"/>
              </a:rPr>
              <a:t>p</a:t>
            </a:r>
            <a:r>
              <a:rPr lang="es-CL" sz="2000" u="sng" dirty="0">
                <a:latin typeface="Arial" panose="020B0604020202020204" pitchFamily="34" charset="0"/>
                <a:ea typeface="Times New Roman" panose="02020603050405020304" pitchFamily="18" charset="0"/>
              </a:rPr>
              <a:t>rim</a:t>
            </a:r>
            <a:r>
              <a:rPr lang="es-CL" sz="2000" u="sng" spc="-5" dirty="0">
                <a:latin typeface="Arial" panose="020B0604020202020204" pitchFamily="34" charset="0"/>
                <a:ea typeface="Times New Roman" panose="02020603050405020304" pitchFamily="18" charset="0"/>
              </a:rPr>
              <a:t>e</a:t>
            </a:r>
            <a:r>
              <a:rPr lang="es-CL" sz="2000" u="sng" dirty="0">
                <a:latin typeface="Arial" panose="020B0604020202020204" pitchFamily="34" charset="0"/>
                <a:ea typeface="Times New Roman" panose="02020603050405020304" pitchFamily="18" charset="0"/>
              </a:rPr>
              <a:t>n</a:t>
            </a:r>
            <a:r>
              <a:rPr lang="es-CL" sz="2000" u="sng" spc="10"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los anteri</a:t>
            </a:r>
            <a:r>
              <a:rPr lang="es-CL" sz="2000" u="sng" spc="-5" dirty="0">
                <a:latin typeface="Arial" panose="020B0604020202020204" pitchFamily="34" charset="0"/>
                <a:ea typeface="Times New Roman" panose="02020603050405020304" pitchFamily="18" charset="0"/>
              </a:rPr>
              <a:t>o</a:t>
            </a:r>
            <a:r>
              <a:rPr lang="es-CL" sz="2000" u="sng" dirty="0">
                <a:latin typeface="Arial" panose="020B0604020202020204" pitchFamily="34" charset="0"/>
                <a:ea typeface="Times New Roman" panose="02020603050405020304" pitchFamily="18" charset="0"/>
              </a:rPr>
              <a:t>r</a:t>
            </a:r>
            <a:r>
              <a:rPr lang="es-CL" sz="2000" u="sng" spc="-5" dirty="0">
                <a:latin typeface="Arial" panose="020B0604020202020204" pitchFamily="34" charset="0"/>
                <a:ea typeface="Times New Roman" panose="02020603050405020304" pitchFamily="18" charset="0"/>
              </a:rPr>
              <a:t>e</a:t>
            </a:r>
            <a:r>
              <a:rPr lang="es-CL" sz="2000" u="sng" dirty="0">
                <a:latin typeface="Arial" panose="020B0604020202020204" pitchFamily="34" charset="0"/>
                <a:ea typeface="Times New Roman" panose="02020603050405020304" pitchFamily="18" charset="0"/>
              </a:rPr>
              <a:t>s</a:t>
            </a:r>
            <a:r>
              <a:rPr lang="es-CL" sz="2000" u="sng" spc="10"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en caso</a:t>
            </a:r>
            <a:r>
              <a:rPr lang="es-CL" sz="2000" u="sng" spc="10" dirty="0">
                <a:latin typeface="Arial" panose="020B0604020202020204" pitchFamily="34" charset="0"/>
                <a:ea typeface="Times New Roman" panose="02020603050405020304" pitchFamily="18" charset="0"/>
              </a:rPr>
              <a:t> </a:t>
            </a:r>
            <a:r>
              <a:rPr lang="es-CL" sz="2000" u="sng" spc="-5" dirty="0">
                <a:latin typeface="Arial" panose="020B0604020202020204" pitchFamily="34" charset="0"/>
                <a:ea typeface="Times New Roman" panose="02020603050405020304" pitchFamily="18" charset="0"/>
              </a:rPr>
              <a:t>d</a:t>
            </a:r>
            <a:r>
              <a:rPr lang="es-CL" sz="2000" u="sng" dirty="0">
                <a:latin typeface="Arial" panose="020B0604020202020204" pitchFamily="34" charset="0"/>
                <a:ea typeface="Times New Roman" panose="02020603050405020304" pitchFamily="18" charset="0"/>
              </a:rPr>
              <a:t>e</a:t>
            </a:r>
            <a:r>
              <a:rPr lang="es-CL" sz="2000" u="sng" spc="10" dirty="0">
                <a:latin typeface="Arial" panose="020B0604020202020204" pitchFamily="34" charset="0"/>
                <a:ea typeface="Times New Roman" panose="02020603050405020304" pitchFamily="18" charset="0"/>
              </a:rPr>
              <a:t> </a:t>
            </a:r>
            <a:r>
              <a:rPr lang="es-CL" sz="2000" u="sng" dirty="0">
                <a:latin typeface="Arial" panose="020B0604020202020204" pitchFamily="34" charset="0"/>
                <a:ea typeface="Times New Roman" panose="02020603050405020304" pitchFamily="18" charset="0"/>
              </a:rPr>
              <a:t>necesi</a:t>
            </a:r>
            <a:r>
              <a:rPr lang="es-CL" sz="2000" u="sng" spc="-5" dirty="0">
                <a:latin typeface="Arial" panose="020B0604020202020204" pitchFamily="34" charset="0"/>
                <a:ea typeface="Times New Roman" panose="02020603050405020304" pitchFamily="18" charset="0"/>
              </a:rPr>
              <a:t>d</a:t>
            </a:r>
            <a:r>
              <a:rPr lang="es-CL" sz="2000" u="sng" dirty="0">
                <a:latin typeface="Arial" panose="020B0604020202020204" pitchFamily="34" charset="0"/>
                <a:ea typeface="Times New Roman" panose="02020603050405020304" pitchFamily="18" charset="0"/>
              </a:rPr>
              <a:t>ad.</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En</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estos</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c</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o</a:t>
            </a:r>
            <a:r>
              <a:rPr lang="es-CL" sz="2000" dirty="0">
                <a:latin typeface="Arial" panose="020B0604020202020204" pitchFamily="34" charset="0"/>
                <a:ea typeface="Times New Roman" panose="02020603050405020304" pitchFamily="18" charset="0"/>
              </a:rPr>
              <a:t>s,</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el</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remate</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i</a:t>
            </a:r>
            <a:r>
              <a:rPr lang="es-CL" sz="2000" dirty="0">
                <a:latin typeface="Arial" panose="020B0604020202020204" pitchFamily="34" charset="0"/>
                <a:ea typeface="Times New Roman" panose="02020603050405020304" pitchFamily="18" charset="0"/>
              </a:rPr>
              <a:t>rve</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para</a:t>
            </a:r>
            <a:r>
              <a:rPr lang="es-CL" sz="2000" spc="10" dirty="0">
                <a:latin typeface="Arial" panose="020B0604020202020204" pitchFamily="34" charset="0"/>
                <a:ea typeface="Times New Roman" panose="02020603050405020304" pitchFamily="18" charset="0"/>
              </a:rPr>
              <a:t> </a:t>
            </a:r>
            <a:r>
              <a:rPr lang="es-CL" sz="2000" spc="-5" dirty="0">
                <a:latin typeface="Arial" panose="020B0604020202020204" pitchFamily="34" charset="0"/>
                <a:ea typeface="Times New Roman" panose="02020603050405020304" pitchFamily="18" charset="0"/>
              </a:rPr>
              <a:t>d</a:t>
            </a:r>
            <a:r>
              <a:rPr lang="es-CL" sz="2000" dirty="0">
                <a:latin typeface="Arial" panose="020B0604020202020204" pitchFamily="34" charset="0"/>
                <a:ea typeface="Times New Roman" panose="02020603050405020304" pitchFamily="18" charset="0"/>
              </a:rPr>
              <a:t>ar una se</a:t>
            </a:r>
            <a:r>
              <a:rPr lang="es-CL" sz="2000" spc="-5" dirty="0">
                <a:latin typeface="Arial" panose="020B0604020202020204" pitchFamily="34" charset="0"/>
                <a:ea typeface="Times New Roman" panose="02020603050405020304" pitchFamily="18" charset="0"/>
              </a:rPr>
              <a:t>n</a:t>
            </a:r>
            <a:r>
              <a:rPr lang="es-CL" sz="2000" spc="5"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a</a:t>
            </a:r>
            <a:r>
              <a:rPr lang="es-CL" sz="2000" spc="5" dirty="0">
                <a:latin typeface="Arial" panose="020B0604020202020204" pitchFamily="34" charset="0"/>
                <a:ea typeface="Times New Roman" panose="02020603050405020304" pitchFamily="18" charset="0"/>
              </a:rPr>
              <a:t>c</a:t>
            </a:r>
            <a:r>
              <a:rPr lang="es-CL" sz="2000" dirty="0">
                <a:latin typeface="Arial" panose="020B0604020202020204" pitchFamily="34" charset="0"/>
                <a:ea typeface="Times New Roman" panose="02020603050405020304" pitchFamily="18" charset="0"/>
              </a:rPr>
              <a:t>i</a:t>
            </a:r>
            <a:r>
              <a:rPr lang="es-CL" sz="2000" spc="-5" dirty="0">
                <a:latin typeface="Arial" panose="020B0604020202020204" pitchFamily="34" charset="0"/>
                <a:ea typeface="Times New Roman" panose="02020603050405020304" pitchFamily="18" charset="0"/>
              </a:rPr>
              <a:t>ó</a:t>
            </a:r>
            <a:r>
              <a:rPr lang="es-CL" sz="2000" dirty="0">
                <a:latin typeface="Arial" panose="020B0604020202020204" pitchFamily="34" charset="0"/>
                <a:ea typeface="Times New Roman" panose="02020603050405020304" pitchFamily="18" charset="0"/>
              </a:rPr>
              <a:t>n</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de uni</a:t>
            </a:r>
            <a:r>
              <a:rPr lang="es-CL" sz="2000" spc="-5" dirty="0">
                <a:latin typeface="Arial" panose="020B0604020202020204" pitchFamily="34" charset="0"/>
                <a:ea typeface="Times New Roman" panose="02020603050405020304" pitchFamily="18" charset="0"/>
              </a:rPr>
              <a:t>d</a:t>
            </a:r>
            <a:r>
              <a:rPr lang="es-CL" sz="2000" dirty="0">
                <a:latin typeface="Arial" panose="020B0604020202020204" pitchFamily="34" charset="0"/>
                <a:ea typeface="Times New Roman" panose="02020603050405020304" pitchFamily="18" charset="0"/>
              </a:rPr>
              <a:t>ad, de circul</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rid</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d,</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para</a:t>
            </a:r>
            <a:r>
              <a:rPr lang="es-CL" sz="2000" spc="5" dirty="0">
                <a:latin typeface="Arial" panose="020B0604020202020204" pitchFamily="34" charset="0"/>
                <a:ea typeface="Times New Roman" panose="02020603050405020304" pitchFamily="18" charset="0"/>
              </a:rPr>
              <a:t> </a:t>
            </a:r>
            <a:r>
              <a:rPr lang="es-CL" sz="2000" spc="-5" dirty="0">
                <a:latin typeface="Arial" panose="020B0604020202020204" pitchFamily="34" charset="0"/>
                <a:ea typeface="Times New Roman" panose="02020603050405020304" pitchFamily="18" charset="0"/>
              </a:rPr>
              <a:t>h</a:t>
            </a:r>
            <a:r>
              <a:rPr lang="es-CL" sz="2000" dirty="0">
                <a:latin typeface="Arial" panose="020B0604020202020204" pitchFamily="34" charset="0"/>
                <a:ea typeface="Times New Roman" panose="02020603050405020304" pitchFamily="18" charset="0"/>
              </a:rPr>
              <a:t>acerle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ver al</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l</a:t>
            </a:r>
            <a:r>
              <a:rPr lang="es-CL" sz="2000" spc="-5" dirty="0">
                <a:latin typeface="Arial" panose="020B0604020202020204" pitchFamily="34" charset="0"/>
                <a:ea typeface="Times New Roman" panose="02020603050405020304" pitchFamily="18" charset="0"/>
              </a:rPr>
              <a:t>e</a:t>
            </a:r>
            <a:r>
              <a:rPr lang="es-CL" sz="2000" dirty="0">
                <a:latin typeface="Arial" panose="020B0604020202020204" pitchFamily="34" charset="0"/>
                <a:ea typeface="Times New Roman" panose="02020603050405020304" pitchFamily="18" charset="0"/>
              </a:rPr>
              <a:t>ct</a:t>
            </a:r>
            <a:r>
              <a:rPr lang="es-CL" sz="2000" spc="-5" dirty="0">
                <a:latin typeface="Arial" panose="020B0604020202020204" pitchFamily="34" charset="0"/>
                <a:ea typeface="Times New Roman" panose="02020603050405020304" pitchFamily="18" charset="0"/>
              </a:rPr>
              <a:t>o</a:t>
            </a:r>
            <a:r>
              <a:rPr lang="es-CL" sz="2000" dirty="0">
                <a:latin typeface="Arial" panose="020B0604020202020204" pitchFamily="34" charset="0"/>
                <a:ea typeface="Times New Roman" panose="02020603050405020304" pitchFamily="18" charset="0"/>
              </a:rPr>
              <a:t>r</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q</a:t>
            </a:r>
            <a:r>
              <a:rPr lang="es-CL" sz="2000" spc="-5" dirty="0">
                <a:latin typeface="Arial" panose="020B0604020202020204" pitchFamily="34" charset="0"/>
                <a:ea typeface="Times New Roman" panose="02020603050405020304" pitchFamily="18" charset="0"/>
              </a:rPr>
              <a:t>u</a:t>
            </a:r>
            <a:r>
              <a:rPr lang="es-CL" sz="2000" dirty="0">
                <a:latin typeface="Arial" panose="020B0604020202020204" pitchFamily="34" charset="0"/>
                <a:ea typeface="Times New Roman" panose="02020603050405020304" pitchFamily="18" charset="0"/>
              </a:rPr>
              <a:t>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la notic</a:t>
            </a:r>
            <a:r>
              <a:rPr lang="es-CL" sz="2000" spc="-5" dirty="0">
                <a:latin typeface="Arial" panose="020B0604020202020204" pitchFamily="34" charset="0"/>
                <a:ea typeface="Times New Roman" panose="02020603050405020304" pitchFamily="18" charset="0"/>
              </a:rPr>
              <a:t>i</a:t>
            </a:r>
            <a:r>
              <a:rPr lang="es-CL" sz="2000" dirty="0">
                <a:latin typeface="Arial" panose="020B0604020202020204" pitchFamily="34" charset="0"/>
                <a:ea typeface="Times New Roman" panose="02020603050405020304" pitchFamily="18" charset="0"/>
              </a:rPr>
              <a:t>a</a:t>
            </a:r>
            <a:r>
              <a:rPr lang="es-CL" sz="2000" spc="10" dirty="0">
                <a:latin typeface="Arial" panose="020B0604020202020204" pitchFamily="34" charset="0"/>
                <a:ea typeface="Times New Roman" panose="02020603050405020304" pitchFamily="18" charset="0"/>
              </a:rPr>
              <a:t> </a:t>
            </a:r>
            <a:r>
              <a:rPr lang="es-CL" sz="2000" spc="-5" dirty="0">
                <a:latin typeface="Arial" panose="020B0604020202020204" pitchFamily="34" charset="0"/>
                <a:ea typeface="Times New Roman" panose="02020603050405020304" pitchFamily="18" charset="0"/>
              </a:rPr>
              <a:t>a</a:t>
            </a:r>
            <a:r>
              <a:rPr lang="es-CL" sz="2000" spc="5" dirty="0">
                <a:latin typeface="Arial" panose="020B0604020202020204" pitchFamily="34" charset="0"/>
                <a:ea typeface="Times New Roman" panose="02020603050405020304" pitchFamily="18" charset="0"/>
              </a:rPr>
              <a:t>c</a:t>
            </a:r>
            <a:r>
              <a:rPr lang="es-CL" sz="2000" dirty="0">
                <a:latin typeface="Arial" panose="020B0604020202020204" pitchFamily="34" charset="0"/>
                <a:ea typeface="Times New Roman" panose="02020603050405020304" pitchFamily="18" charset="0"/>
              </a:rPr>
              <a:t>a</a:t>
            </a:r>
            <a:r>
              <a:rPr lang="es-CL" sz="2000" spc="-5" dirty="0">
                <a:latin typeface="Arial" panose="020B0604020202020204" pitchFamily="34" charset="0"/>
                <a:ea typeface="Times New Roman" panose="02020603050405020304" pitchFamily="18" charset="0"/>
              </a:rPr>
              <a:t>b</a:t>
            </a:r>
            <a:r>
              <a:rPr lang="es-CL" sz="2000" dirty="0">
                <a:latin typeface="Arial" panose="020B0604020202020204" pitchFamily="34" charset="0"/>
                <a:ea typeface="Times New Roman" panose="02020603050405020304" pitchFamily="18" charset="0"/>
              </a:rPr>
              <a:t>a ahí.</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El</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rem</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te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entonces no</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de</a:t>
            </a:r>
            <a:r>
              <a:rPr lang="es-CL" sz="2000" spc="-5" dirty="0">
                <a:latin typeface="Arial" panose="020B0604020202020204" pitchFamily="34" charset="0"/>
                <a:ea typeface="Times New Roman" panose="02020603050405020304" pitchFamily="18" charset="0"/>
              </a:rPr>
              <a:t>b</a:t>
            </a:r>
            <a:r>
              <a:rPr lang="es-CL" sz="2000" dirty="0">
                <a:latin typeface="Arial" panose="020B0604020202020204" pitchFamily="34" charset="0"/>
                <a:ea typeface="Times New Roman" panose="02020603050405020304" pitchFamily="18" charset="0"/>
              </a:rPr>
              <a:t>erá conten</a:t>
            </a:r>
            <a:r>
              <a:rPr lang="es-CL" sz="2000" spc="-5" dirty="0">
                <a:latin typeface="Arial" panose="020B0604020202020204" pitchFamily="34" charset="0"/>
                <a:ea typeface="Times New Roman" panose="02020603050405020304" pitchFamily="18" charset="0"/>
              </a:rPr>
              <a:t>e</a:t>
            </a:r>
            <a:r>
              <a:rPr lang="es-CL" sz="2000" dirty="0">
                <a:latin typeface="Arial" panose="020B0604020202020204" pitchFamily="34" charset="0"/>
                <a:ea typeface="Times New Roman" panose="02020603050405020304" pitchFamily="18" charset="0"/>
              </a:rPr>
              <a:t>r</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informaci</a:t>
            </a:r>
            <a:r>
              <a:rPr lang="es-CL" sz="2000" spc="-5" dirty="0">
                <a:latin typeface="Arial" panose="020B0604020202020204" pitchFamily="34" charset="0"/>
                <a:ea typeface="Times New Roman" panose="02020603050405020304" pitchFamily="18" charset="0"/>
              </a:rPr>
              <a:t>ó</a:t>
            </a:r>
            <a:r>
              <a:rPr lang="es-CL" sz="2000" dirty="0">
                <a:latin typeface="Arial" panose="020B0604020202020204" pitchFamily="34" charset="0"/>
                <a:ea typeface="Times New Roman" panose="02020603050405020304" pitchFamily="18" charset="0"/>
              </a:rPr>
              <a:t>n</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re</a:t>
            </a:r>
            <a:r>
              <a:rPr lang="es-CL" sz="2000" spc="-5" dirty="0">
                <a:latin typeface="Arial" panose="020B0604020202020204" pitchFamily="34" charset="0"/>
                <a:ea typeface="Times New Roman" panose="02020603050405020304" pitchFamily="18" charset="0"/>
              </a:rPr>
              <a:t>l</a:t>
            </a:r>
            <a:r>
              <a:rPr lang="es-CL" sz="2000" dirty="0">
                <a:latin typeface="Arial" panose="020B0604020202020204" pitchFamily="34" charset="0"/>
                <a:ea typeface="Times New Roman" panose="02020603050405020304" pitchFamily="18" charset="0"/>
              </a:rPr>
              <a:t>evante,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pero sí</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algún elementó </a:t>
            </a:r>
            <a:r>
              <a:rPr lang="es-CL" sz="2000" spc="-5" dirty="0" smtClean="0">
                <a:latin typeface="Arial" panose="020B0604020202020204" pitchFamily="34" charset="0"/>
                <a:ea typeface="Times New Roman" panose="02020603050405020304" pitchFamily="18" charset="0"/>
              </a:rPr>
              <a:t>i</a:t>
            </a:r>
            <a:r>
              <a:rPr lang="es-CL" sz="2000" dirty="0" smtClean="0">
                <a:latin typeface="Arial" panose="020B0604020202020204" pitchFamily="34" charset="0"/>
                <a:ea typeface="Times New Roman" panose="02020603050405020304" pitchFamily="18" charset="0"/>
              </a:rPr>
              <a:t>lustrativo</a:t>
            </a:r>
            <a:r>
              <a:rPr lang="es-CL" sz="2000" dirty="0">
                <a:latin typeface="Arial" panose="020B0604020202020204" pitchFamily="34" charset="0"/>
                <a:ea typeface="Times New Roman" panose="02020603050405020304" pitchFamily="18" charset="0"/>
              </a:rPr>
              <a:t>,</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c</a:t>
            </a:r>
            <a:r>
              <a:rPr lang="es-CL" sz="2000" spc="-5" dirty="0">
                <a:latin typeface="Arial" panose="020B0604020202020204" pitchFamily="34" charset="0"/>
                <a:ea typeface="Times New Roman" panose="02020603050405020304" pitchFamily="18" charset="0"/>
              </a:rPr>
              <a:t>o</a:t>
            </a:r>
            <a:r>
              <a:rPr lang="es-CL" sz="2000" dirty="0">
                <a:latin typeface="Arial" panose="020B0604020202020204" pitchFamily="34" charset="0"/>
                <a:ea typeface="Times New Roman" panose="02020603050405020304" pitchFamily="18" charset="0"/>
              </a:rPr>
              <a:t>mo</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una</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cita</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o</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el</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ava</a:t>
            </a:r>
            <a:r>
              <a:rPr lang="es-CL" sz="2000" spc="-5" dirty="0">
                <a:latin typeface="Arial" panose="020B0604020202020204" pitchFamily="34" charset="0"/>
                <a:ea typeface="Times New Roman" panose="02020603050405020304" pitchFamily="18" charset="0"/>
              </a:rPr>
              <a:t>n</a:t>
            </a:r>
            <a:r>
              <a:rPr lang="es-CL" sz="2000" dirty="0">
                <a:latin typeface="Arial" panose="020B0604020202020204" pitchFamily="34" charset="0"/>
                <a:ea typeface="Times New Roman" panose="02020603050405020304" pitchFamily="18" charset="0"/>
              </a:rPr>
              <a:t>ce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de</a:t>
            </a:r>
            <a:r>
              <a:rPr lang="es-CL" sz="2000" spc="10"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futur</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accio</a:t>
            </a:r>
            <a:r>
              <a:rPr lang="es-CL" sz="2000" spc="-5" dirty="0">
                <a:latin typeface="Arial" panose="020B0604020202020204" pitchFamily="34" charset="0"/>
                <a:ea typeface="Times New Roman" panose="02020603050405020304" pitchFamily="18" charset="0"/>
              </a:rPr>
              <a:t>n</a:t>
            </a:r>
            <a:r>
              <a:rPr lang="es-CL" sz="2000" dirty="0">
                <a:latin typeface="Arial" panose="020B0604020202020204" pitchFamily="34" charset="0"/>
                <a:ea typeface="Times New Roman" panose="02020603050405020304" pitchFamily="18" charset="0"/>
              </a:rPr>
              <a:t>es rel</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cio</a:t>
            </a:r>
            <a:r>
              <a:rPr lang="es-CL" sz="2000" spc="-5" dirty="0">
                <a:latin typeface="Arial" panose="020B0604020202020204" pitchFamily="34" charset="0"/>
                <a:ea typeface="Times New Roman" panose="02020603050405020304" pitchFamily="18" charset="0"/>
              </a:rPr>
              <a:t>n</a:t>
            </a:r>
            <a:r>
              <a:rPr lang="es-CL" sz="2000" dirty="0">
                <a:latin typeface="Arial" panose="020B0604020202020204" pitchFamily="34" charset="0"/>
                <a:ea typeface="Times New Roman" panose="02020603050405020304" pitchFamily="18" charset="0"/>
              </a:rPr>
              <a:t>ad</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con el tema </a:t>
            </a:r>
            <a:r>
              <a:rPr lang="es-CL" sz="2000" spc="-5" dirty="0">
                <a:latin typeface="Arial" panose="020B0604020202020204" pitchFamily="34" charset="0"/>
                <a:ea typeface="Times New Roman" panose="02020603050405020304" pitchFamily="18" charset="0"/>
              </a:rPr>
              <a:t>d</a:t>
            </a:r>
            <a:r>
              <a:rPr lang="es-CL" sz="2000" dirty="0">
                <a:latin typeface="Arial" panose="020B0604020202020204" pitchFamily="34" charset="0"/>
                <a:ea typeface="Times New Roman" panose="02020603050405020304" pitchFamily="18" charset="0"/>
              </a:rPr>
              <a:t>e la noticia</a:t>
            </a:r>
            <a:endParaRPr lang="es-CL" sz="2000" dirty="0"/>
          </a:p>
        </p:txBody>
      </p:sp>
    </p:spTree>
    <p:extLst>
      <p:ext uri="{BB962C8B-B14F-4D97-AF65-F5344CB8AC3E}">
        <p14:creationId xmlns:p14="http://schemas.microsoft.com/office/powerpoint/2010/main" val="4246712023"/>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64498" y="706615"/>
            <a:ext cx="11560024" cy="3347135"/>
          </a:xfrm>
          <a:prstGeom prst="rect">
            <a:avLst/>
          </a:prstGeom>
        </p:spPr>
        <p:txBody>
          <a:bodyPr wrap="square">
            <a:spAutoFit/>
          </a:bodyPr>
          <a:lstStyle/>
          <a:p>
            <a:pPr marL="229235" marR="2412365" algn="ctr">
              <a:lnSpc>
                <a:spcPct val="107000"/>
              </a:lnSpc>
              <a:spcBef>
                <a:spcPts val="170"/>
              </a:spcBef>
            </a:pPr>
            <a:r>
              <a:rPr lang="es-CL" sz="2400" b="1" dirty="0" smtClean="0">
                <a:latin typeface="Arial" panose="020B0604020202020204" pitchFamily="34" charset="0"/>
                <a:ea typeface="Times New Roman" panose="02020603050405020304" pitchFamily="18" charset="0"/>
                <a:cs typeface="Times New Roman" panose="02020603050405020304" pitchFamily="18" charset="0"/>
              </a:rPr>
              <a:t>                       ERRORES </a:t>
            </a:r>
            <a:r>
              <a:rPr lang="es-CL" sz="2400" b="1" dirty="0">
                <a:latin typeface="Arial" panose="020B0604020202020204" pitchFamily="34" charset="0"/>
                <a:ea typeface="Times New Roman" panose="02020603050405020304" pitchFamily="18" charset="0"/>
                <a:cs typeface="Times New Roman" panose="02020603050405020304" pitchFamily="18" charset="0"/>
              </a:rPr>
              <a:t>EN EL PÁRRAFO </a:t>
            </a:r>
            <a:r>
              <a:rPr lang="es-CL" sz="2400" b="1" dirty="0" smtClean="0">
                <a:latin typeface="Arial" panose="020B0604020202020204" pitchFamily="34" charset="0"/>
                <a:ea typeface="Times New Roman" panose="02020603050405020304" pitchFamily="18" charset="0"/>
                <a:cs typeface="Times New Roman" panose="02020603050405020304" pitchFamily="18" charset="0"/>
              </a:rPr>
              <a:t>DE REMATE</a:t>
            </a:r>
            <a:endParaRPr lang="es-CL" sz="2400" b="1" dirty="0">
              <a:latin typeface="Arial" panose="020B0604020202020204" pitchFamily="34" charset="0"/>
              <a:ea typeface="Times New Roman" panose="02020603050405020304" pitchFamily="18" charset="0"/>
              <a:cs typeface="Times New Roman" panose="02020603050405020304" pitchFamily="18" charset="0"/>
            </a:endParaRPr>
          </a:p>
          <a:p>
            <a:pPr marL="229235" marR="2412365" algn="just">
              <a:lnSpc>
                <a:spcPct val="107000"/>
              </a:lnSpc>
              <a:spcBef>
                <a:spcPts val="170"/>
              </a:spcBef>
            </a:pPr>
            <a:endParaRPr lang="es-CL" b="1"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2412365" algn="just">
              <a:lnSpc>
                <a:spcPct val="107000"/>
              </a:lnSpc>
              <a:spcBef>
                <a:spcPts val="170"/>
              </a:spcBef>
            </a:pPr>
            <a:r>
              <a:rPr lang="es-CL" sz="20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1.Establecimi</a:t>
            </a:r>
            <a:r>
              <a:rPr lang="es-CL" sz="2000" b="1" spc="-5"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e</a:t>
            </a:r>
            <a:r>
              <a:rPr lang="es-CL" sz="20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nto </a:t>
            </a:r>
            <a:r>
              <a:rPr lang="es-CL"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c</a:t>
            </a:r>
            <a:r>
              <a:rPr lang="es-CL" sz="20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nc</a:t>
            </a:r>
            <a:r>
              <a:rPr lang="es-CL" sz="20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l</a:t>
            </a:r>
            <a:r>
              <a:rPr lang="es-CL"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usiones u </a:t>
            </a:r>
            <a:r>
              <a:rPr lang="es-CL" sz="20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piniones</a:t>
            </a:r>
            <a:endParaRPr lang="es-CL" sz="20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sz="2000" dirty="0">
                <a:latin typeface="Arial" panose="020B0604020202020204" pitchFamily="34" charset="0"/>
                <a:ea typeface="Times New Roman" panose="02020603050405020304" pitchFamily="18" charset="0"/>
                <a:cs typeface="Times New Roman" panose="02020603050405020304" pitchFamily="18" charset="0"/>
              </a:rPr>
              <a:t> </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dirty="0">
                <a:latin typeface="Arial" panose="020B0604020202020204" pitchFamily="34" charset="0"/>
                <a:ea typeface="Times New Roman" panose="02020603050405020304" pitchFamily="18" charset="0"/>
                <a:cs typeface="Times New Roman" panose="02020603050405020304" pitchFamily="18" charset="0"/>
              </a:rPr>
              <a:t>El report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ro </a:t>
            </a:r>
            <a:r>
              <a:rPr lang="es-CL" b="1" u="sng" spc="-5" dirty="0">
                <a:latin typeface="Arial" panose="020B0604020202020204" pitchFamily="34" charset="0"/>
                <a:ea typeface="Times New Roman" panose="02020603050405020304" pitchFamily="18" charset="0"/>
                <a:cs typeface="Times New Roman" panose="02020603050405020304" pitchFamily="18" charset="0"/>
              </a:rPr>
              <a:t>d</a:t>
            </a:r>
            <a:r>
              <a:rPr lang="es-CL" b="1" u="sng" dirty="0">
                <a:latin typeface="Arial" panose="020B0604020202020204" pitchFamily="34" charset="0"/>
                <a:ea typeface="Times New Roman" panose="02020603050405020304" pitchFamily="18" charset="0"/>
                <a:cs typeface="Times New Roman" panose="02020603050405020304" pitchFamily="18" charset="0"/>
              </a:rPr>
              <a:t>ebe evitar </a:t>
            </a:r>
            <a:r>
              <a:rPr lang="es-CL" dirty="0">
                <a:latin typeface="Arial" panose="020B0604020202020204" pitchFamily="34" charset="0"/>
                <a:ea typeface="Times New Roman" panose="02020603050405020304" pitchFamily="18" charset="0"/>
                <a:cs typeface="Times New Roman" panose="02020603050405020304" pitchFamily="18" charset="0"/>
              </a:rPr>
              <a:t>la tentac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ón de f</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1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lizar sus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otas con </a:t>
            </a:r>
            <a:r>
              <a:rPr lang="es-CL" b="1" u="sng" dirty="0">
                <a:latin typeface="Arial" panose="020B0604020202020204" pitchFamily="34" charset="0"/>
                <a:ea typeface="Times New Roman" panose="02020603050405020304" pitchFamily="18" charset="0"/>
                <a:cs typeface="Times New Roman" panose="02020603050405020304" pitchFamily="18" charset="0"/>
              </a:rPr>
              <a:t>una conclusión u Opinión : </a:t>
            </a:r>
            <a:endParaRPr lang="es-CL" b="1" u="sng" dirty="0" smtClean="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endParaRPr lang="es-CL" b="1" u="sng" dirty="0">
              <a:latin typeface="Arial" panose="020B0604020202020204" pitchFamily="34" charset="0"/>
              <a:ea typeface="Times New Roman" panose="02020603050405020304" pitchFamily="18" charset="0"/>
              <a:cs typeface="Times New Roman" panose="02020603050405020304" pitchFamily="18" charset="0"/>
            </a:endParaRPr>
          </a:p>
          <a:p>
            <a:pPr marL="229235" marR="193675" algn="just"/>
            <a:r>
              <a:rPr lang="es-CL" b="1" dirty="0" smtClean="0">
                <a:latin typeface="Arial" panose="020B0604020202020204" pitchFamily="34" charset="0"/>
                <a:ea typeface="Times New Roman" panose="02020603050405020304" pitchFamily="18" charset="0"/>
                <a:cs typeface="Times New Roman" panose="02020603050405020304" pitchFamily="18" charset="0"/>
              </a:rPr>
              <a:t>Conclusión</a:t>
            </a:r>
            <a:r>
              <a:rPr lang="es-CL" b="1"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Por tanto, las convers</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nes </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ntre g</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bier</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 y sind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cat</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 aun</a:t>
            </a:r>
            <a:r>
              <a:rPr lang="es-CL" spc="-5" dirty="0">
                <a:latin typeface="Arial" panose="020B0604020202020204" pitchFamily="34" charset="0"/>
                <a:ea typeface="Times New Roman" panose="02020603050405020304" pitchFamily="18" charset="0"/>
                <a:cs typeface="Times New Roman" panose="02020603050405020304" pitchFamily="18" charset="0"/>
              </a:rPr>
              <a:t>qu</a:t>
            </a:r>
            <a:r>
              <a:rPr lang="es-CL" dirty="0">
                <a:latin typeface="Arial" panose="020B0604020202020204" pitchFamily="34" charset="0"/>
                <a:ea typeface="Times New Roman" panose="02020603050405020304" pitchFamily="18" charset="0"/>
                <a:cs typeface="Times New Roman" panose="02020603050405020304" pitchFamily="18" charset="0"/>
              </a:rPr>
              <a:t>e difíciles, fr</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dirty="0">
                <a:latin typeface="Arial" panose="020B0604020202020204" pitchFamily="34" charset="0"/>
                <a:ea typeface="Times New Roman" panose="02020603050405020304" pitchFamily="18" charset="0"/>
                <a:cs typeface="Times New Roman" panose="02020603050405020304" pitchFamily="18" charset="0"/>
              </a:rPr>
              <a:t>tificaron 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rd</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 que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ued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 ser d</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cisiv</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cara 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apr</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b</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dirty="0">
                <a:latin typeface="Arial" panose="020B0604020202020204" pitchFamily="34" charset="0"/>
                <a:ea typeface="Times New Roman" panose="02020603050405020304" pitchFamily="18" charset="0"/>
                <a:cs typeface="Times New Roman" panose="02020603050405020304" pitchFamily="18" charset="0"/>
              </a:rPr>
              <a:t>ión 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eva Ley</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del Tra</a:t>
            </a:r>
            <a:r>
              <a:rPr lang="es-CL" spc="-5" dirty="0">
                <a:latin typeface="Arial" panose="020B0604020202020204" pitchFamily="34" charset="0"/>
                <a:ea typeface="Times New Roman" panose="02020603050405020304" pitchFamily="18" charset="0"/>
                <a:cs typeface="Times New Roman" panose="02020603050405020304" pitchFamily="18" charset="0"/>
              </a:rPr>
              <a:t>b</a:t>
            </a:r>
            <a:r>
              <a:rPr lang="es-CL" dirty="0">
                <a:latin typeface="Arial" panose="020B0604020202020204" pitchFamily="34" charset="0"/>
                <a:ea typeface="Times New Roman" panose="02020603050405020304" pitchFamily="18" charset="0"/>
                <a:cs typeface="Times New Roman" panose="02020603050405020304" pitchFamily="18" charset="0"/>
              </a:rPr>
              <a:t>ajo.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dirty="0" smtClean="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 </a:t>
            </a:r>
            <a:r>
              <a:rPr lang="es-CL" b="1" dirty="0" smtClean="0">
                <a:latin typeface="Arial" panose="020B0604020202020204" pitchFamily="34" charset="0"/>
                <a:ea typeface="Times New Roman" panose="02020603050405020304" pitchFamily="18" charset="0"/>
                <a:cs typeface="Times New Roman" panose="02020603050405020304" pitchFamily="18" charset="0"/>
              </a:rPr>
              <a:t>Opinión</a:t>
            </a:r>
            <a:r>
              <a:rPr lang="es-CL" b="1"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Sin</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du</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admin</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trad</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res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del Co</a:t>
            </a:r>
            <a:r>
              <a:rPr lang="es-CL" spc="-5" dirty="0">
                <a:latin typeface="Arial" panose="020B0604020202020204" pitchFamily="34" charset="0"/>
                <a:ea typeface="Times New Roman" panose="02020603050405020304" pitchFamily="18" charset="0"/>
                <a:cs typeface="Times New Roman" panose="02020603050405020304" pitchFamily="18" charset="0"/>
              </a:rPr>
              <a:t>ns</a:t>
            </a:r>
            <a:r>
              <a:rPr lang="es-CL" dirty="0">
                <a:latin typeface="Arial" panose="020B0604020202020204" pitchFamily="34" charset="0"/>
                <a:ea typeface="Times New Roman" panose="02020603050405020304" pitchFamily="18" charset="0"/>
                <a:cs typeface="Times New Roman" panose="02020603050405020304" pitchFamily="18" charset="0"/>
              </a:rPr>
              <a:t>orc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un</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ci</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al</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Tra</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orte</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ndrán que dar cu</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nta por el</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daño </a:t>
            </a:r>
            <a:r>
              <a:rPr lang="es-CL" spc="-5" dirty="0">
                <a:latin typeface="Arial" panose="020B0604020202020204" pitchFamily="34" charset="0"/>
                <a:ea typeface="Times New Roman" panose="02020603050405020304" pitchFamily="18" charset="0"/>
                <a:cs typeface="Times New Roman" panose="02020603050405020304" pitchFamily="18" charset="0"/>
              </a:rPr>
              <a:t>q</a:t>
            </a:r>
            <a:r>
              <a:rPr lang="es-CL" dirty="0">
                <a:latin typeface="Arial" panose="020B0604020202020204" pitchFamily="34" charset="0"/>
                <a:ea typeface="Times New Roman" panose="02020603050405020304" pitchFamily="18" charset="0"/>
                <a:cs typeface="Times New Roman" panose="02020603050405020304" pitchFamily="18" charset="0"/>
              </a:rPr>
              <a:t>ue h</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ca</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 a 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empr</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a.</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ángulo 4"/>
          <p:cNvSpPr/>
          <p:nvPr/>
        </p:nvSpPr>
        <p:spPr>
          <a:xfrm>
            <a:off x="764498" y="3743793"/>
            <a:ext cx="10777928" cy="2813591"/>
          </a:xfrm>
          <a:prstGeom prst="rect">
            <a:avLst/>
          </a:prstGeom>
        </p:spPr>
        <p:txBody>
          <a:bodyPr wrap="square">
            <a:spAutoFit/>
          </a:bodyPr>
          <a:lstStyle/>
          <a:p>
            <a:pPr marL="229235" marR="3259455" algn="just"/>
            <a:endParaRPr lang="es-CL" sz="16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endParaRPr>
          </a:p>
          <a:p>
            <a:pPr marL="229235" marR="3259455" algn="just"/>
            <a:r>
              <a:rPr lang="es-CL" sz="20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2. Inclusión </a:t>
            </a:r>
            <a:r>
              <a:rPr lang="es-CL"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información</a:t>
            </a:r>
            <a:r>
              <a:rPr lang="es-CL" sz="20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nue</a:t>
            </a:r>
            <a:r>
              <a:rPr lang="es-CL" sz="20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20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a:t>
            </a:r>
            <a:endParaRPr lang="es-CL" sz="20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40"/>
              </a:spcBef>
            </a:pPr>
            <a:r>
              <a:rPr lang="es-CL" sz="2000" dirty="0">
                <a:latin typeface="Arial" panose="020B0604020202020204" pitchFamily="34" charset="0"/>
                <a:ea typeface="Times New Roman" panose="02020603050405020304" pitchFamily="18" charset="0"/>
                <a:cs typeface="Times New Roman" panose="02020603050405020304" pitchFamily="18" charset="0"/>
              </a:rPr>
              <a:t> </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040" algn="just"/>
            <a:r>
              <a:rPr lang="es-CL" sz="2000" dirty="0">
                <a:latin typeface="Arial" panose="020B0604020202020204" pitchFamily="34" charset="0"/>
                <a:ea typeface="Times New Roman" panose="02020603050405020304" pitchFamily="18" charset="0"/>
                <a:cs typeface="Times New Roman" panose="02020603050405020304" pitchFamily="18" charset="0"/>
              </a:rPr>
              <a:t>Si</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ort</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osee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in</a:t>
            </a:r>
            <a:r>
              <a:rPr lang="es-CL" sz="2000" spc="-10" dirty="0">
                <a:latin typeface="Arial" panose="020B0604020202020204" pitchFamily="34" charset="0"/>
                <a:ea typeface="Times New Roman" panose="02020603050405020304" pitchFamily="18" charset="0"/>
                <a:cs typeface="Times New Roman" panose="02020603050405020304" pitchFamily="18" charset="0"/>
              </a:rPr>
              <a:t>f</a:t>
            </a:r>
            <a:r>
              <a:rPr lang="es-CL" sz="2000" dirty="0">
                <a:latin typeface="Arial" panose="020B0604020202020204" pitchFamily="34" charset="0"/>
                <a:ea typeface="Times New Roman" panose="02020603050405020304" pitchFamily="18" charset="0"/>
                <a:cs typeface="Times New Roman" panose="02020603050405020304" pitchFamily="18" charset="0"/>
              </a:rPr>
              <a:t>orm</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c</a:t>
            </a:r>
            <a:r>
              <a:rPr lang="es-CL" sz="2000" dirty="0">
                <a:latin typeface="Arial" panose="020B0604020202020204" pitchFamily="34" charset="0"/>
                <a:ea typeface="Times New Roman" panose="02020603050405020304" pitchFamily="18" charset="0"/>
                <a:cs typeface="Times New Roman" panose="02020603050405020304" pitchFamily="18" charset="0"/>
              </a:rPr>
              <a:t>i</a:t>
            </a:r>
            <a:r>
              <a:rPr lang="es-CL" sz="2000" spc="-5" dirty="0">
                <a:latin typeface="Arial" panose="020B0604020202020204" pitchFamily="34" charset="0"/>
                <a:ea typeface="Times New Roman" panose="02020603050405020304" pitchFamily="18" charset="0"/>
                <a:cs typeface="Times New Roman" panose="02020603050405020304" pitchFamily="18" charset="0"/>
              </a:rPr>
              <a:t>ó</a:t>
            </a:r>
            <a:r>
              <a:rPr lang="es-CL" sz="2000" dirty="0">
                <a:latin typeface="Arial" panose="020B0604020202020204" pitchFamily="34" charset="0"/>
                <a:ea typeface="Times New Roman" panose="02020603050405020304" pitchFamily="18" charset="0"/>
                <a:cs typeface="Times New Roman" panose="02020603050405020304" pitchFamily="18" charset="0"/>
              </a:rPr>
              <a:t>n</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ad</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cio</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dirty="0">
                <a:latin typeface="Arial" panose="020B0604020202020204" pitchFamily="34" charset="0"/>
                <a:ea typeface="Times New Roman" panose="02020603050405020304" pitchFamily="18" charset="0"/>
                <a:cs typeface="Times New Roman" panose="02020603050405020304" pitchFamily="18" charset="0"/>
              </a:rPr>
              <a:t>al</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sobre el</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tema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 la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not</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spc="5" dirty="0">
                <a:latin typeface="Arial" panose="020B0604020202020204" pitchFamily="34" charset="0"/>
                <a:ea typeface="Times New Roman" panose="02020603050405020304" pitchFamily="18" charset="0"/>
                <a:cs typeface="Times New Roman" panose="02020603050405020304" pitchFamily="18" charset="0"/>
              </a:rPr>
              <a:t>c</a:t>
            </a:r>
            <a:r>
              <a:rPr lang="es-CL" sz="2000" dirty="0">
                <a:latin typeface="Arial" panose="020B0604020202020204" pitchFamily="34" charset="0"/>
                <a:ea typeface="Times New Roman" panose="02020603050405020304" pitchFamily="18" charset="0"/>
                <a:cs typeface="Times New Roman" panose="02020603050405020304" pitchFamily="18" charset="0"/>
              </a:rPr>
              <a:t>ia, pero s</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n element</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ra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sarrol</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arla,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debe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menc</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on</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rla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remate. Imagin</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m</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una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nota q</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nos habló de</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un</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cho</a:t>
            </a:r>
            <a:r>
              <a:rPr lang="es-CL" sz="2000" spc="-5" dirty="0">
                <a:latin typeface="Arial" panose="020B0604020202020204" pitchFamily="34" charset="0"/>
                <a:ea typeface="Times New Roman" panose="02020603050405020304" pitchFamily="18" charset="0"/>
                <a:cs typeface="Times New Roman" panose="02020603050405020304" pitchFamily="18" charset="0"/>
              </a:rPr>
              <a:t>q</a:t>
            </a:r>
            <a:r>
              <a:rPr lang="es-CL" sz="2000" dirty="0">
                <a:latin typeface="Arial" panose="020B0604020202020204" pitchFamily="34" charset="0"/>
                <a:ea typeface="Times New Roman" panose="02020603050405020304" pitchFamily="18" charset="0"/>
                <a:cs typeface="Times New Roman" panose="02020603050405020304" pitchFamily="18" charset="0"/>
              </a:rPr>
              <a:t>ue</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en</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a pr</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s</a:t>
            </a:r>
            <a:r>
              <a:rPr lang="es-CL" sz="2000" dirty="0">
                <a:latin typeface="Arial" panose="020B0604020202020204" pitchFamily="34" charset="0"/>
                <a:ea typeface="Times New Roman" panose="02020603050405020304" pitchFamily="18" charset="0"/>
                <a:cs typeface="Times New Roman" panose="02020603050405020304" pitchFamily="18" charset="0"/>
              </a:rPr>
              <a:t>ent</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c</a:t>
            </a:r>
            <a:r>
              <a:rPr lang="es-CL" sz="2000" dirty="0">
                <a:latin typeface="Arial" panose="020B0604020202020204" pitchFamily="34" charset="0"/>
                <a:ea typeface="Times New Roman" panose="02020603050405020304" pitchFamily="18" charset="0"/>
                <a:cs typeface="Times New Roman" panose="02020603050405020304" pitchFamily="18" charset="0"/>
              </a:rPr>
              <a:t>i</a:t>
            </a:r>
            <a:r>
              <a:rPr lang="es-CL" sz="2000" spc="-5" dirty="0">
                <a:latin typeface="Arial" panose="020B0604020202020204" pitchFamily="34" charset="0"/>
                <a:ea typeface="Times New Roman" panose="02020603050405020304" pitchFamily="18" charset="0"/>
                <a:cs typeface="Times New Roman" panose="02020603050405020304" pitchFamily="18" charset="0"/>
              </a:rPr>
              <a:t>ó</a:t>
            </a:r>
            <a:r>
              <a:rPr lang="es-CL" sz="2000" dirty="0">
                <a:latin typeface="Arial" panose="020B0604020202020204" pitchFamily="34" charset="0"/>
                <a:ea typeface="Times New Roman" panose="02020603050405020304" pitchFamily="18" charset="0"/>
                <a:cs typeface="Times New Roman" panose="02020603050405020304" pitchFamily="18" charset="0"/>
              </a:rPr>
              <a:t>n de auto</a:t>
            </a:r>
            <a:r>
              <a:rPr lang="es-CL" sz="2000" spc="-5" dirty="0">
                <a:latin typeface="Arial" panose="020B0604020202020204" pitchFamily="34" charset="0"/>
                <a:ea typeface="Times New Roman" panose="02020603050405020304" pitchFamily="18" charset="0"/>
                <a:cs typeface="Times New Roman" panose="02020603050405020304" pitchFamily="18" charset="0"/>
              </a:rPr>
              <a:t>b</a:t>
            </a:r>
            <a:r>
              <a:rPr lang="es-CL" sz="2000" dirty="0">
                <a:latin typeface="Arial" panose="020B0604020202020204" pitchFamily="34" charset="0"/>
                <a:ea typeface="Times New Roman" panose="02020603050405020304" pitchFamily="18" charset="0"/>
                <a:cs typeface="Times New Roman" panose="02020603050405020304" pitchFamily="18" charset="0"/>
              </a:rPr>
              <a:t>uses propu</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d</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 por g</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s nat</a:t>
            </a:r>
            <a:r>
              <a:rPr lang="es-CL" sz="2000" spc="-5" dirty="0">
                <a:latin typeface="Arial" panose="020B0604020202020204" pitchFamily="34" charset="0"/>
                <a:ea typeface="Times New Roman" panose="02020603050405020304" pitchFamily="18" charset="0"/>
                <a:cs typeface="Times New Roman" panose="02020603050405020304" pitchFamily="18" charset="0"/>
              </a:rPr>
              <a:t>ur</a:t>
            </a:r>
            <a:r>
              <a:rPr lang="es-CL" sz="2000" dirty="0">
                <a:latin typeface="Arial" panose="020B0604020202020204" pitchFamily="34" charset="0"/>
                <a:ea typeface="Times New Roman" panose="02020603050405020304" pitchFamily="18" charset="0"/>
                <a:cs typeface="Times New Roman" panose="02020603050405020304" pitchFamily="18" charset="0"/>
              </a:rPr>
              <a:t>al y que co</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spc="5" dirty="0">
                <a:latin typeface="Arial" panose="020B0604020202020204" pitchFamily="34" charset="0"/>
                <a:ea typeface="Times New Roman" panose="02020603050405020304" pitchFamily="18" charset="0"/>
                <a:cs typeface="Times New Roman" panose="02020603050405020304" pitchFamily="18" charset="0"/>
              </a:rPr>
              <a:t>c</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uyera:</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200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      En </a:t>
            </a:r>
            <a:r>
              <a:rPr lang="es-CL" sz="2000" dirty="0">
                <a:latin typeface="Arial" panose="020B0604020202020204" pitchFamily="34" charset="0"/>
                <a:ea typeface="Times New Roman" panose="02020603050405020304" pitchFamily="18" charset="0"/>
                <a:cs typeface="Times New Roman" panose="02020603050405020304" pitchFamily="18" charset="0"/>
              </a:rPr>
              <a:t>estos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dí</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su</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tamb</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én</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que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la Consejería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 Tra</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dirty="0">
                <a:latin typeface="Arial" panose="020B0604020202020204" pitchFamily="34" charset="0"/>
                <a:ea typeface="Times New Roman" panose="02020603050405020304" pitchFamily="18" charset="0"/>
                <a:cs typeface="Times New Roman" panose="02020603050405020304" pitchFamily="18" charset="0"/>
              </a:rPr>
              <a:t>sp</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rtes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planea co</a:t>
            </a:r>
            <a:r>
              <a:rPr lang="es-CL" sz="2000" spc="-5" dirty="0">
                <a:latin typeface="Arial" panose="020B0604020202020204" pitchFamily="34" charset="0"/>
                <a:ea typeface="Times New Roman" panose="02020603050405020304" pitchFamily="18" charset="0"/>
                <a:cs typeface="Times New Roman" panose="02020603050405020304" pitchFamily="18" charset="0"/>
              </a:rPr>
              <a:t>ns</a:t>
            </a:r>
            <a:r>
              <a:rPr lang="es-CL" sz="2000" dirty="0">
                <a:latin typeface="Arial" panose="020B0604020202020204" pitchFamily="34" charset="0"/>
                <a:ea typeface="Times New Roman" panose="02020603050405020304" pitchFamily="18" charset="0"/>
                <a:cs typeface="Times New Roman" panose="02020603050405020304" pitchFamily="18" charset="0"/>
              </a:rPr>
              <a:t>truir</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u</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dirty="0">
                <a:latin typeface="Arial" panose="020B0604020202020204" pitchFamily="34" charset="0"/>
                <a:ea typeface="Times New Roman" panose="02020603050405020304" pitchFamily="18" charset="0"/>
                <a:cs typeface="Times New Roman" panose="02020603050405020304" pitchFamily="18" charset="0"/>
              </a:rPr>
              <a:t>a nueva línea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 metro q</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e aliviane el tr</a:t>
            </a:r>
            <a:r>
              <a:rPr lang="es-CL" sz="2000" spc="-5" dirty="0">
                <a:latin typeface="Arial" panose="020B0604020202020204" pitchFamily="34" charset="0"/>
                <a:ea typeface="Times New Roman" panose="02020603050405020304" pitchFamily="18" charset="0"/>
                <a:cs typeface="Times New Roman" panose="02020603050405020304" pitchFamily="18" charset="0"/>
              </a:rPr>
              <a:t>á</a:t>
            </a:r>
            <a:r>
              <a:rPr lang="es-CL" sz="2000" dirty="0">
                <a:latin typeface="Arial" panose="020B0604020202020204" pitchFamily="34" charset="0"/>
                <a:ea typeface="Times New Roman" panose="02020603050405020304" pitchFamily="18" charset="0"/>
                <a:cs typeface="Times New Roman" panose="02020603050405020304" pitchFamily="18" charset="0"/>
              </a:rPr>
              <a:t>fico en la zo</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dirty="0">
                <a:latin typeface="Arial" panose="020B0604020202020204" pitchFamily="34" charset="0"/>
                <a:ea typeface="Times New Roman" panose="02020603050405020304" pitchFamily="18" charset="0"/>
                <a:cs typeface="Times New Roman" panose="02020603050405020304" pitchFamily="18" charset="0"/>
              </a:rPr>
              <a:t>a sur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 la c</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uda</a:t>
            </a:r>
            <a:r>
              <a:rPr lang="es-CL" sz="2000" spc="10" dirty="0">
                <a:latin typeface="Arial" panose="020B0604020202020204" pitchFamily="34" charset="0"/>
                <a:ea typeface="Times New Roman" panose="02020603050405020304" pitchFamily="18" charset="0"/>
                <a:cs typeface="Times New Roman" panose="02020603050405020304" pitchFamily="18" charset="0"/>
              </a:rPr>
              <a:t>d</a:t>
            </a:r>
            <a:r>
              <a:rPr lang="es-CL" sz="2000" i="1" dirty="0">
                <a:latin typeface="Arial" panose="020B0604020202020204" pitchFamily="34" charset="0"/>
                <a:ea typeface="Times New Roman" panose="02020603050405020304" pitchFamily="18" charset="0"/>
                <a:cs typeface="Times New Roman" panose="02020603050405020304" pitchFamily="18" charset="0"/>
              </a:rPr>
              <a:t>.</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3746550"/>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19331" y="1361707"/>
            <a:ext cx="9983449" cy="4148572"/>
          </a:xfrm>
          <a:prstGeom prst="rect">
            <a:avLst/>
          </a:prstGeom>
        </p:spPr>
        <p:txBody>
          <a:bodyPr wrap="square">
            <a:spAutoFit/>
          </a:bodyPr>
          <a:lstStyle/>
          <a:p>
            <a:pPr marL="229235" marR="2066290" algn="just">
              <a:lnSpc>
                <a:spcPct val="107000"/>
              </a:lnSpc>
            </a:pPr>
            <a:r>
              <a:rPr lang="es-CL" sz="2400" b="1" dirty="0" smtClean="0">
                <a:solidFill>
                  <a:srgbClr val="00B050"/>
                </a:solidFill>
                <a:latin typeface="Arial" panose="020B0604020202020204" pitchFamily="34" charset="0"/>
                <a:ea typeface="Times New Roman" panose="02020603050405020304" pitchFamily="18" charset="0"/>
                <a:cs typeface="Times New Roman" panose="02020603050405020304" pitchFamily="18" charset="0"/>
              </a:rPr>
              <a:t>3. Inclusión </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de información</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rutinaria o i</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tra</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cen</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ente</a:t>
            </a:r>
            <a:endParaRPr lang="es-CL" sz="24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40"/>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lnSpc>
                <a:spcPct val="150000"/>
              </a:lnSpc>
            </a:pPr>
            <a:r>
              <a:rPr lang="es-CL" sz="2400" dirty="0">
                <a:latin typeface="Arial" panose="020B0604020202020204" pitchFamily="34" charset="0"/>
                <a:ea typeface="Times New Roman" panose="02020603050405020304" pitchFamily="18" charset="0"/>
                <a:cs typeface="Times New Roman" panose="02020603050405020304" pitchFamily="18" charset="0"/>
              </a:rPr>
              <a:t>Otr</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dirty="0">
                <a:latin typeface="Arial" panose="020B0604020202020204" pitchFamily="34" charset="0"/>
                <a:ea typeface="Times New Roman" panose="02020603050405020304" pitchFamily="18" charset="0"/>
                <a:cs typeface="Times New Roman" panose="02020603050405020304" pitchFamily="18" charset="0"/>
              </a:rPr>
              <a:t>s</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not</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dirty="0">
                <a:latin typeface="Arial" panose="020B0604020202020204" pitchFamily="34" charset="0"/>
                <a:ea typeface="Times New Roman" panose="02020603050405020304" pitchFamily="18" charset="0"/>
                <a:cs typeface="Times New Roman" panose="02020603050405020304" pitchFamily="18" charset="0"/>
              </a:rPr>
              <a:t>s</a:t>
            </a:r>
            <a:r>
              <a:rPr lang="es-CL" sz="2400" spc="10" dirty="0">
                <a:latin typeface="Arial" panose="020B0604020202020204" pitchFamily="34" charset="0"/>
                <a:ea typeface="Times New Roman" panose="02020603050405020304" pitchFamily="18" charset="0"/>
                <a:cs typeface="Times New Roman" panose="02020603050405020304" pitchFamily="18" charset="0"/>
              </a:rPr>
              <a:t> </a:t>
            </a:r>
            <a:r>
              <a:rPr lang="es-CL" sz="2400" spc="-10" dirty="0">
                <a:latin typeface="Arial" panose="020B0604020202020204" pitchFamily="34" charset="0"/>
                <a:ea typeface="Times New Roman" panose="02020603050405020304" pitchFamily="18" charset="0"/>
                <a:cs typeface="Times New Roman" panose="02020603050405020304" pitchFamily="18" charset="0"/>
              </a:rPr>
              <a:t>t</a:t>
            </a:r>
            <a:r>
              <a:rPr lang="es-CL" sz="2400" dirty="0">
                <a:latin typeface="Arial" panose="020B0604020202020204" pitchFamily="34" charset="0"/>
                <a:ea typeface="Times New Roman" panose="02020603050405020304" pitchFamily="18" charset="0"/>
                <a:cs typeface="Times New Roman" panose="02020603050405020304" pitchFamily="18" charset="0"/>
              </a:rPr>
              <a:t>ermi</a:t>
            </a:r>
            <a:r>
              <a:rPr lang="es-CL" sz="2400" spc="-5" dirty="0">
                <a:latin typeface="Arial" panose="020B0604020202020204" pitchFamily="34" charset="0"/>
                <a:ea typeface="Times New Roman" panose="02020603050405020304" pitchFamily="18" charset="0"/>
                <a:cs typeface="Times New Roman" panose="02020603050405020304" pitchFamily="18" charset="0"/>
              </a:rPr>
              <a:t>n</a:t>
            </a:r>
            <a:r>
              <a:rPr lang="es-CL" sz="2400" dirty="0">
                <a:latin typeface="Arial" panose="020B0604020202020204" pitchFamily="34" charset="0"/>
                <a:ea typeface="Times New Roman" panose="02020603050405020304" pitchFamily="18" charset="0"/>
                <a:cs typeface="Times New Roman" panose="02020603050405020304" pitchFamily="18" charset="0"/>
              </a:rPr>
              <a:t>an</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dirty="0">
                <a:latin typeface="Arial" panose="020B0604020202020204" pitchFamily="34" charset="0"/>
                <a:ea typeface="Times New Roman" panose="02020603050405020304" pitchFamily="18" charset="0"/>
                <a:cs typeface="Times New Roman" panose="02020603050405020304" pitchFamily="18" charset="0"/>
              </a:rPr>
              <a:t>n</a:t>
            </a:r>
            <a:r>
              <a:rPr lang="es-CL" sz="2400" spc="-5" dirty="0">
                <a:latin typeface="Arial" panose="020B0604020202020204" pitchFamily="34" charset="0"/>
                <a:ea typeface="Times New Roman" panose="02020603050405020304" pitchFamily="18" charset="0"/>
                <a:cs typeface="Times New Roman" panose="02020603050405020304" pitchFamily="18" charset="0"/>
              </a:rPr>
              <a:t>u</a:t>
            </a:r>
            <a:r>
              <a:rPr lang="es-CL" sz="2400" dirty="0">
                <a:latin typeface="Arial" panose="020B0604020202020204" pitchFamily="34" charset="0"/>
                <a:ea typeface="Times New Roman" panose="02020603050405020304" pitchFamily="18" charset="0"/>
                <a:cs typeface="Times New Roman" panose="02020603050405020304" pitchFamily="18" charset="0"/>
              </a:rPr>
              <a:t>nci</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dirty="0">
                <a:latin typeface="Arial" panose="020B0604020202020204" pitchFamily="34" charset="0"/>
                <a:ea typeface="Times New Roman" panose="02020603050405020304" pitchFamily="18" charset="0"/>
                <a:cs typeface="Times New Roman" panose="02020603050405020304" pitchFamily="18" charset="0"/>
              </a:rPr>
              <a:t>ndo</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spc="-5" dirty="0">
                <a:latin typeface="Arial" panose="020B0604020202020204" pitchFamily="34" charset="0"/>
                <a:ea typeface="Times New Roman" panose="02020603050405020304" pitchFamily="18" charset="0"/>
                <a:cs typeface="Times New Roman" panose="02020603050405020304" pitchFamily="18" charset="0"/>
              </a:rPr>
              <a:t>l</a:t>
            </a:r>
            <a:r>
              <a:rPr lang="es-CL" sz="2400" dirty="0">
                <a:latin typeface="Arial" panose="020B0604020202020204" pitchFamily="34" charset="0"/>
                <a:ea typeface="Times New Roman" panose="02020603050405020304" pitchFamily="18" charset="0"/>
                <a:cs typeface="Times New Roman" panose="02020603050405020304" pitchFamily="18" charset="0"/>
              </a:rPr>
              <a:t>o</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spc="-5" dirty="0">
                <a:latin typeface="Arial" panose="020B0604020202020204" pitchFamily="34" charset="0"/>
                <a:ea typeface="Times New Roman" panose="02020603050405020304" pitchFamily="18" charset="0"/>
                <a:cs typeface="Times New Roman" panose="02020603050405020304" pitchFamily="18" charset="0"/>
              </a:rPr>
              <a:t>q</a:t>
            </a:r>
            <a:r>
              <a:rPr lang="es-CL" sz="2400" dirty="0">
                <a:latin typeface="Arial" panose="020B0604020202020204" pitchFamily="34" charset="0"/>
                <a:ea typeface="Times New Roman" panose="02020603050405020304" pitchFamily="18" charset="0"/>
                <a:cs typeface="Times New Roman" panose="02020603050405020304" pitchFamily="18" charset="0"/>
              </a:rPr>
              <a:t>ue</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no s</a:t>
            </a:r>
            <a:r>
              <a:rPr lang="es-CL" sz="2400" spc="-5" dirty="0">
                <a:latin typeface="Arial" panose="020B0604020202020204" pitchFamily="34" charset="0"/>
                <a:ea typeface="Times New Roman" panose="02020603050405020304" pitchFamily="18" charset="0"/>
                <a:cs typeface="Times New Roman" panose="02020603050405020304" pitchFamily="18" charset="0"/>
              </a:rPr>
              <a:t>u</a:t>
            </a:r>
            <a:r>
              <a:rPr lang="es-CL" sz="2400" dirty="0">
                <a:latin typeface="Arial" panose="020B0604020202020204" pitchFamily="34" charset="0"/>
                <a:ea typeface="Times New Roman" panose="02020603050405020304" pitchFamily="18" charset="0"/>
                <a:cs typeface="Times New Roman" panose="02020603050405020304" pitchFamily="18" charset="0"/>
              </a:rPr>
              <a:t>c</a:t>
            </a:r>
            <a:r>
              <a:rPr lang="es-CL" sz="2400" spc="-5" dirty="0">
                <a:latin typeface="Arial" panose="020B0604020202020204" pitchFamily="34" charset="0"/>
                <a:ea typeface="Times New Roman" panose="02020603050405020304" pitchFamily="18" charset="0"/>
                <a:cs typeface="Times New Roman" panose="02020603050405020304" pitchFamily="18" charset="0"/>
              </a:rPr>
              <a:t>e</a:t>
            </a:r>
            <a:r>
              <a:rPr lang="es-CL" sz="2400" dirty="0">
                <a:latin typeface="Arial" panose="020B0604020202020204" pitchFamily="34" charset="0"/>
                <a:ea typeface="Times New Roman" panose="02020603050405020304" pitchFamily="18" charset="0"/>
                <a:cs typeface="Times New Roman" panose="02020603050405020304" pitchFamily="18" charset="0"/>
              </a:rPr>
              <a:t>d</a:t>
            </a:r>
            <a:r>
              <a:rPr lang="es-CL" sz="2400" spc="-5" dirty="0">
                <a:latin typeface="Arial" panose="020B0604020202020204" pitchFamily="34" charset="0"/>
                <a:ea typeface="Times New Roman" panose="02020603050405020304" pitchFamily="18" charset="0"/>
                <a:cs typeface="Times New Roman" panose="02020603050405020304" pitchFamily="18" charset="0"/>
              </a:rPr>
              <a:t>i</a:t>
            </a:r>
            <a:r>
              <a:rPr lang="es-CL" sz="2400" dirty="0">
                <a:latin typeface="Arial" panose="020B0604020202020204" pitchFamily="34" charset="0"/>
                <a:ea typeface="Times New Roman" panose="02020603050405020304" pitchFamily="18" charset="0"/>
                <a:cs typeface="Times New Roman" panose="02020603050405020304" pitchFamily="18" charset="0"/>
              </a:rPr>
              <a:t>ó</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o</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no se c</a:t>
            </a:r>
            <a:r>
              <a:rPr lang="es-CL" sz="2400" spc="-5" dirty="0">
                <a:latin typeface="Arial" panose="020B0604020202020204" pitchFamily="34" charset="0"/>
                <a:ea typeface="Times New Roman" panose="02020603050405020304" pitchFamily="18" charset="0"/>
                <a:cs typeface="Times New Roman" panose="02020603050405020304" pitchFamily="18" charset="0"/>
              </a:rPr>
              <a:t>o</a:t>
            </a:r>
            <a:r>
              <a:rPr lang="es-CL" sz="2400" dirty="0">
                <a:latin typeface="Arial" panose="020B0604020202020204" pitchFamily="34" charset="0"/>
                <a:ea typeface="Times New Roman" panose="02020603050405020304" pitchFamily="18" charset="0"/>
                <a:cs typeface="Times New Roman" panose="02020603050405020304" pitchFamily="18" charset="0"/>
              </a:rPr>
              <a:t>noce,</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lo</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q</a:t>
            </a:r>
            <a:r>
              <a:rPr lang="es-CL" sz="2400" spc="-5" dirty="0">
                <a:latin typeface="Arial" panose="020B0604020202020204" pitchFamily="34" charset="0"/>
                <a:ea typeface="Times New Roman" panose="02020603050405020304" pitchFamily="18" charset="0"/>
                <a:cs typeface="Times New Roman" panose="02020603050405020304" pitchFamily="18" charset="0"/>
              </a:rPr>
              <a:t>u</a:t>
            </a:r>
            <a:r>
              <a:rPr lang="es-CL" sz="2400" dirty="0">
                <a:latin typeface="Arial" panose="020B0604020202020204" pitchFamily="34" charset="0"/>
                <a:ea typeface="Times New Roman" panose="02020603050405020304" pitchFamily="18" charset="0"/>
                <a:cs typeface="Times New Roman" panose="02020603050405020304" pitchFamily="18" charset="0"/>
              </a:rPr>
              <a:t>e es c</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dirty="0">
                <a:latin typeface="Arial" panose="020B0604020202020204" pitchFamily="34" charset="0"/>
                <a:ea typeface="Times New Roman" panose="02020603050405020304" pitchFamily="18" charset="0"/>
                <a:cs typeface="Times New Roman" panose="02020603050405020304" pitchFamily="18" charset="0"/>
              </a:rPr>
              <a:t>si siem</a:t>
            </a:r>
            <a:r>
              <a:rPr lang="es-CL" sz="2400" spc="-5" dirty="0">
                <a:latin typeface="Arial" panose="020B0604020202020204" pitchFamily="34" charset="0"/>
                <a:ea typeface="Times New Roman" panose="02020603050405020304" pitchFamily="18" charset="0"/>
                <a:cs typeface="Times New Roman" panose="02020603050405020304" pitchFamily="18" charset="0"/>
              </a:rPr>
              <a:t>p</a:t>
            </a:r>
            <a:r>
              <a:rPr lang="es-CL" sz="2400" dirty="0">
                <a:latin typeface="Arial" panose="020B0604020202020204" pitchFamily="34" charset="0"/>
                <a:ea typeface="Times New Roman" panose="02020603050405020304" pitchFamily="18" charset="0"/>
                <a:cs typeface="Times New Roman" panose="02020603050405020304" pitchFamily="18" charset="0"/>
              </a:rPr>
              <a:t>re</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spc="-5" dirty="0">
                <a:latin typeface="Arial" panose="020B0604020202020204" pitchFamily="34" charset="0"/>
                <a:ea typeface="Times New Roman" panose="02020603050405020304" pitchFamily="18" charset="0"/>
                <a:cs typeface="Times New Roman" panose="02020603050405020304" pitchFamily="18" charset="0"/>
              </a:rPr>
              <a:t>i</a:t>
            </a:r>
            <a:r>
              <a:rPr lang="es-CL" sz="2400" dirty="0">
                <a:latin typeface="Arial" panose="020B0604020202020204" pitchFamily="34" charset="0"/>
                <a:ea typeface="Times New Roman" panose="02020603050405020304" pitchFamily="18" charset="0"/>
                <a:cs typeface="Times New Roman" panose="02020603050405020304" pitchFamily="18" charset="0"/>
              </a:rPr>
              <a:t>ntr</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spc="5" dirty="0">
                <a:latin typeface="Arial" panose="020B0604020202020204" pitchFamily="34" charset="0"/>
                <a:ea typeface="Times New Roman" panose="02020603050405020304" pitchFamily="18" charset="0"/>
                <a:cs typeface="Times New Roman" panose="02020603050405020304" pitchFamily="18" charset="0"/>
              </a:rPr>
              <a:t>s</a:t>
            </a:r>
            <a:r>
              <a:rPr lang="es-CL" sz="2400" dirty="0">
                <a:latin typeface="Arial" panose="020B0604020202020204" pitchFamily="34" charset="0"/>
                <a:ea typeface="Times New Roman" panose="02020603050405020304" pitchFamily="18" charset="0"/>
                <a:cs typeface="Times New Roman" panose="02020603050405020304" pitchFamily="18" charset="0"/>
              </a:rPr>
              <a:t>cen</a:t>
            </a:r>
            <a:r>
              <a:rPr lang="es-CL" sz="2400" spc="-5" dirty="0">
                <a:latin typeface="Arial" panose="020B0604020202020204" pitchFamily="34" charset="0"/>
                <a:ea typeface="Times New Roman" panose="02020603050405020304" pitchFamily="18" charset="0"/>
                <a:cs typeface="Times New Roman" panose="02020603050405020304" pitchFamily="18" charset="0"/>
              </a:rPr>
              <a:t>d</a:t>
            </a:r>
            <a:r>
              <a:rPr lang="es-CL" sz="2400" dirty="0">
                <a:latin typeface="Arial" panose="020B0604020202020204" pitchFamily="34" charset="0"/>
                <a:ea typeface="Times New Roman" panose="02020603050405020304" pitchFamily="18" charset="0"/>
                <a:cs typeface="Times New Roman" panose="02020603050405020304" pitchFamily="18" charset="0"/>
              </a:rPr>
              <a:t>ente</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y aburri</a:t>
            </a:r>
            <a:r>
              <a:rPr lang="es-CL" sz="2400" spc="-5" dirty="0">
                <a:latin typeface="Arial" panose="020B0604020202020204" pitchFamily="34" charset="0"/>
                <a:ea typeface="Times New Roman" panose="02020603050405020304" pitchFamily="18" charset="0"/>
                <a:cs typeface="Times New Roman" panose="02020603050405020304" pitchFamily="18" charset="0"/>
              </a:rPr>
              <a:t>d</a:t>
            </a:r>
            <a:r>
              <a:rPr lang="es-CL" sz="2400" dirty="0">
                <a:latin typeface="Arial" panose="020B0604020202020204" pitchFamily="34" charset="0"/>
                <a:ea typeface="Times New Roman" panose="02020603050405020304" pitchFamily="18" charset="0"/>
                <a:cs typeface="Times New Roman" panose="02020603050405020304" pitchFamily="18" charset="0"/>
              </a:rPr>
              <a:t>o.</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Por</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ello,</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hay</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spc="-5" dirty="0">
                <a:latin typeface="Arial" panose="020B0604020202020204" pitchFamily="34" charset="0"/>
                <a:ea typeface="Times New Roman" panose="02020603050405020304" pitchFamily="18" charset="0"/>
                <a:cs typeface="Times New Roman" panose="02020603050405020304" pitchFamily="18" charset="0"/>
              </a:rPr>
              <a:t>q</a:t>
            </a:r>
            <a:r>
              <a:rPr lang="es-CL" sz="2400" dirty="0">
                <a:latin typeface="Arial" panose="020B0604020202020204" pitchFamily="34" charset="0"/>
                <a:ea typeface="Times New Roman" panose="02020603050405020304" pitchFamily="18" charset="0"/>
                <a:cs typeface="Times New Roman" panose="02020603050405020304" pitchFamily="18" charset="0"/>
              </a:rPr>
              <a:t>ue evitar</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la</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t</a:t>
            </a:r>
            <a:r>
              <a:rPr lang="es-CL" sz="2400" spc="-5" dirty="0">
                <a:latin typeface="Arial" panose="020B0604020202020204" pitchFamily="34" charset="0"/>
                <a:ea typeface="Times New Roman" panose="02020603050405020304" pitchFamily="18" charset="0"/>
                <a:cs typeface="Times New Roman" panose="02020603050405020304" pitchFamily="18" charset="0"/>
              </a:rPr>
              <a:t>e</a:t>
            </a:r>
            <a:r>
              <a:rPr lang="es-CL" sz="2400" dirty="0">
                <a:latin typeface="Arial" panose="020B0604020202020204" pitchFamily="34" charset="0"/>
                <a:ea typeface="Times New Roman" panose="02020603050405020304" pitchFamily="18" charset="0"/>
                <a:cs typeface="Times New Roman" panose="02020603050405020304" pitchFamily="18" charset="0"/>
              </a:rPr>
              <a:t>ntaci</a:t>
            </a:r>
            <a:r>
              <a:rPr lang="es-CL" sz="2400" spc="-5" dirty="0">
                <a:latin typeface="Arial" panose="020B0604020202020204" pitchFamily="34" charset="0"/>
                <a:ea typeface="Times New Roman" panose="02020603050405020304" pitchFamily="18" charset="0"/>
                <a:cs typeface="Times New Roman" panose="02020603050405020304" pitchFamily="18" charset="0"/>
              </a:rPr>
              <a:t>ó</a:t>
            </a:r>
            <a:r>
              <a:rPr lang="es-CL" sz="2400" dirty="0">
                <a:latin typeface="Arial" panose="020B0604020202020204" pitchFamily="34" charset="0"/>
                <a:ea typeface="Times New Roman" panose="02020603050405020304" pitchFamily="18" charset="0"/>
                <a:cs typeface="Times New Roman" panose="02020603050405020304" pitchFamily="18" charset="0"/>
              </a:rPr>
              <a:t>n</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de co</a:t>
            </a:r>
            <a:r>
              <a:rPr lang="es-CL" sz="2400" spc="-5" dirty="0">
                <a:latin typeface="Arial" panose="020B0604020202020204" pitchFamily="34" charset="0"/>
                <a:ea typeface="Times New Roman" panose="02020603050405020304" pitchFamily="18" charset="0"/>
                <a:cs typeface="Times New Roman" panose="02020603050405020304" pitchFamily="18" charset="0"/>
              </a:rPr>
              <a:t>n</a:t>
            </a:r>
            <a:r>
              <a:rPr lang="es-CL" sz="2400" spc="5" dirty="0">
                <a:latin typeface="Arial" panose="020B0604020202020204" pitchFamily="34" charset="0"/>
                <a:ea typeface="Times New Roman" panose="02020603050405020304" pitchFamily="18" charset="0"/>
                <a:cs typeface="Times New Roman" panose="02020603050405020304" pitchFamily="18" charset="0"/>
              </a:rPr>
              <a:t>c</a:t>
            </a:r>
            <a:r>
              <a:rPr lang="es-CL" sz="2400" dirty="0">
                <a:latin typeface="Arial" panose="020B0604020202020204" pitchFamily="34" charset="0"/>
                <a:ea typeface="Times New Roman" panose="02020603050405020304" pitchFamily="18" charset="0"/>
                <a:cs typeface="Times New Roman" panose="02020603050405020304" pitchFamily="18" charset="0"/>
              </a:rPr>
              <a:t>luir</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con expr</a:t>
            </a:r>
            <a:r>
              <a:rPr lang="es-CL" sz="2400" spc="-5" dirty="0">
                <a:latin typeface="Arial" panose="020B0604020202020204" pitchFamily="34" charset="0"/>
                <a:ea typeface="Times New Roman" panose="02020603050405020304" pitchFamily="18" charset="0"/>
                <a:cs typeface="Times New Roman" panose="02020603050405020304" pitchFamily="18" charset="0"/>
              </a:rPr>
              <a:t>e</a:t>
            </a:r>
            <a:r>
              <a:rPr lang="es-CL" sz="2400" spc="5" dirty="0">
                <a:latin typeface="Arial" panose="020B0604020202020204" pitchFamily="34" charset="0"/>
                <a:ea typeface="Times New Roman" panose="02020603050405020304" pitchFamily="18" charset="0"/>
                <a:cs typeface="Times New Roman" panose="02020603050405020304" pitchFamily="18" charset="0"/>
              </a:rPr>
              <a:t>s</a:t>
            </a:r>
            <a:r>
              <a:rPr lang="es-CL" sz="2400" dirty="0">
                <a:latin typeface="Arial" panose="020B0604020202020204" pitchFamily="34" charset="0"/>
                <a:ea typeface="Times New Roman" panose="02020603050405020304" pitchFamily="18" charset="0"/>
                <a:cs typeface="Times New Roman" panose="02020603050405020304" pitchFamily="18" charset="0"/>
              </a:rPr>
              <a:t>io</a:t>
            </a:r>
            <a:r>
              <a:rPr lang="es-CL" sz="2400" spc="-5" dirty="0">
                <a:latin typeface="Arial" panose="020B0604020202020204" pitchFamily="34" charset="0"/>
                <a:ea typeface="Times New Roman" panose="02020603050405020304" pitchFamily="18" charset="0"/>
                <a:cs typeface="Times New Roman" panose="02020603050405020304" pitchFamily="18" charset="0"/>
              </a:rPr>
              <a:t>n</a:t>
            </a:r>
            <a:r>
              <a:rPr lang="es-CL" sz="2400" dirty="0">
                <a:latin typeface="Arial" panose="020B0604020202020204" pitchFamily="34" charset="0"/>
                <a:ea typeface="Times New Roman" panose="02020603050405020304" pitchFamily="18" charset="0"/>
                <a:cs typeface="Times New Roman" panose="02020603050405020304" pitchFamily="18" charset="0"/>
              </a:rPr>
              <a:t>es</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como:</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200"/>
              </a:lnSpc>
              <a:spcBef>
                <a:spcPts val="30"/>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2427605" algn="just">
              <a:lnSpc>
                <a:spcPct val="107000"/>
              </a:lnSpc>
            </a:pPr>
            <a:r>
              <a:rPr lang="es-CL"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CL" sz="2400" spc="245" dirty="0">
                <a:latin typeface="Times New Roman" panose="02020603050405020304" pitchFamily="18"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Se desco</a:t>
            </a:r>
            <a:r>
              <a:rPr lang="es-CL" sz="2400" spc="-5" dirty="0">
                <a:latin typeface="Arial" panose="020B0604020202020204" pitchFamily="34" charset="0"/>
                <a:ea typeface="Times New Roman" panose="02020603050405020304" pitchFamily="18" charset="0"/>
                <a:cs typeface="Times New Roman" panose="02020603050405020304" pitchFamily="18" charset="0"/>
              </a:rPr>
              <a:t>n</a:t>
            </a:r>
            <a:r>
              <a:rPr lang="es-CL" sz="2400" dirty="0">
                <a:latin typeface="Arial" panose="020B0604020202020204" pitchFamily="34" charset="0"/>
                <a:ea typeface="Times New Roman" panose="02020603050405020304" pitchFamily="18" charset="0"/>
                <a:cs typeface="Times New Roman" panose="02020603050405020304" pitchFamily="18" charset="0"/>
              </a:rPr>
              <a:t>oce cu</a:t>
            </a:r>
            <a:r>
              <a:rPr lang="es-CL" sz="2400" spc="-5" dirty="0">
                <a:latin typeface="Arial" panose="020B0604020202020204" pitchFamily="34" charset="0"/>
                <a:ea typeface="Times New Roman" panose="02020603050405020304" pitchFamily="18" charset="0"/>
                <a:cs typeface="Times New Roman" panose="02020603050405020304" pitchFamily="18" charset="0"/>
              </a:rPr>
              <a:t>á</a:t>
            </a:r>
            <a:r>
              <a:rPr lang="es-CL" sz="2400" dirty="0">
                <a:latin typeface="Arial" panose="020B0604020202020204" pitchFamily="34" charset="0"/>
                <a:ea typeface="Times New Roman" panose="02020603050405020304" pitchFamily="18" charset="0"/>
                <a:cs typeface="Times New Roman" panose="02020603050405020304" pitchFamily="18" charset="0"/>
              </a:rPr>
              <a:t>ndo</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se </a:t>
            </a:r>
            <a:r>
              <a:rPr lang="es-CL" sz="2400" spc="-5" dirty="0">
                <a:latin typeface="Arial" panose="020B0604020202020204" pitchFamily="34" charset="0"/>
                <a:ea typeface="Times New Roman" panose="02020603050405020304" pitchFamily="18" charset="0"/>
                <a:cs typeface="Times New Roman" panose="02020603050405020304" pitchFamily="18" charset="0"/>
              </a:rPr>
              <a:t>i</a:t>
            </a:r>
            <a:r>
              <a:rPr lang="es-CL" sz="2400" dirty="0">
                <a:latin typeface="Arial" panose="020B0604020202020204" pitchFamily="34" charset="0"/>
                <a:ea typeface="Times New Roman" panose="02020603050405020304" pitchFamily="18" charset="0"/>
                <a:cs typeface="Times New Roman" panose="02020603050405020304" pitchFamily="18" charset="0"/>
              </a:rPr>
              <a:t>nici</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dirty="0">
                <a:latin typeface="Arial" panose="020B0604020202020204" pitchFamily="34" charset="0"/>
                <a:ea typeface="Times New Roman" panose="02020603050405020304" pitchFamily="18" charset="0"/>
                <a:cs typeface="Times New Roman" panose="02020603050405020304" pitchFamily="18" charset="0"/>
              </a:rPr>
              <a:t>rá el ju</a:t>
            </a:r>
            <a:r>
              <a:rPr lang="es-CL" sz="2400" spc="-5" dirty="0">
                <a:latin typeface="Arial" panose="020B0604020202020204" pitchFamily="34" charset="0"/>
                <a:ea typeface="Times New Roman" panose="02020603050405020304" pitchFamily="18" charset="0"/>
                <a:cs typeface="Times New Roman" panose="02020603050405020304" pitchFamily="18" charset="0"/>
              </a:rPr>
              <a:t>i</a:t>
            </a:r>
            <a:r>
              <a:rPr lang="es-CL" sz="2400" spc="5" dirty="0">
                <a:latin typeface="Arial" panose="020B0604020202020204" pitchFamily="34" charset="0"/>
                <a:ea typeface="Times New Roman" panose="02020603050405020304" pitchFamily="18" charset="0"/>
                <a:cs typeface="Times New Roman" panose="02020603050405020304" pitchFamily="18" charset="0"/>
              </a:rPr>
              <a:t>c</a:t>
            </a:r>
            <a:r>
              <a:rPr lang="es-CL" sz="2400" spc="-5" dirty="0">
                <a:latin typeface="Arial" panose="020B0604020202020204" pitchFamily="34" charset="0"/>
                <a:ea typeface="Times New Roman" panose="02020603050405020304" pitchFamily="18" charset="0"/>
                <a:cs typeface="Times New Roman" panose="02020603050405020304" pitchFamily="18" charset="0"/>
              </a:rPr>
              <a:t>i</a:t>
            </a:r>
            <a:r>
              <a:rPr lang="es-CL" sz="2400" dirty="0">
                <a:latin typeface="Arial" panose="020B0604020202020204" pitchFamily="34" charset="0"/>
                <a:ea typeface="Times New Roman" panose="02020603050405020304" pitchFamily="18" charset="0"/>
                <a:cs typeface="Times New Roman" panose="02020603050405020304" pitchFamily="18" charset="0"/>
              </a:rPr>
              <a:t>o.</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600"/>
              </a:lnSpc>
              <a:spcBef>
                <a:spcPts val="40"/>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2236470" algn="just">
              <a:lnSpc>
                <a:spcPct val="107000"/>
              </a:lnSpc>
            </a:pPr>
            <a:r>
              <a:rPr lang="es-CL" sz="2400" dirty="0">
                <a:latin typeface="Times New Roman" panose="02020603050405020304" pitchFamily="18" charset="0"/>
                <a:ea typeface="Times New Roman" panose="02020603050405020304" pitchFamily="18" charset="0"/>
                <a:cs typeface="Times New Roman" panose="02020603050405020304" pitchFamily="18" charset="0"/>
              </a:rPr>
              <a:t>•      </a:t>
            </a:r>
            <a:r>
              <a:rPr lang="es-CL" sz="2400" spc="245" dirty="0">
                <a:latin typeface="Times New Roman" panose="02020603050405020304" pitchFamily="18"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No se abr</a:t>
            </a:r>
            <a:r>
              <a:rPr lang="es-CL" sz="2400" spc="-5" dirty="0">
                <a:latin typeface="Arial" panose="020B0604020202020204" pitchFamily="34" charset="0"/>
                <a:ea typeface="Times New Roman" panose="02020603050405020304" pitchFamily="18" charset="0"/>
                <a:cs typeface="Times New Roman" panose="02020603050405020304" pitchFamily="18" charset="0"/>
              </a:rPr>
              <a:t>i</a:t>
            </a:r>
            <a:r>
              <a:rPr lang="es-CL" sz="2400" dirty="0">
                <a:latin typeface="Arial" panose="020B0604020202020204" pitchFamily="34" charset="0"/>
                <a:ea typeface="Times New Roman" panose="02020603050405020304" pitchFamily="18" charset="0"/>
                <a:cs typeface="Times New Roman" panose="02020603050405020304" pitchFamily="18" charset="0"/>
              </a:rPr>
              <a:t>er</a:t>
            </a:r>
            <a:r>
              <a:rPr lang="es-CL" sz="2400" spc="-5" dirty="0">
                <a:latin typeface="Arial" panose="020B0604020202020204" pitchFamily="34" charset="0"/>
                <a:ea typeface="Times New Roman" panose="02020603050405020304" pitchFamily="18" charset="0"/>
                <a:cs typeface="Times New Roman" panose="02020603050405020304" pitchFamily="18" charset="0"/>
              </a:rPr>
              <a:t>o</a:t>
            </a:r>
            <a:r>
              <a:rPr lang="es-CL" sz="2400" dirty="0">
                <a:latin typeface="Arial" panose="020B0604020202020204" pitchFamily="34" charset="0"/>
                <a:ea typeface="Times New Roman" panose="02020603050405020304" pitchFamily="18" charset="0"/>
                <a:cs typeface="Times New Roman" panose="02020603050405020304" pitchFamily="18" charset="0"/>
              </a:rPr>
              <a:t>n averig</a:t>
            </a:r>
            <a:r>
              <a:rPr lang="es-CL" sz="2400" spc="-5" dirty="0">
                <a:latin typeface="Arial" panose="020B0604020202020204" pitchFamily="34" charset="0"/>
                <a:ea typeface="Times New Roman" panose="02020603050405020304" pitchFamily="18" charset="0"/>
                <a:cs typeface="Times New Roman" panose="02020603050405020304" pitchFamily="18" charset="0"/>
              </a:rPr>
              <a:t>u</a:t>
            </a:r>
            <a:r>
              <a:rPr lang="es-CL" sz="2400" dirty="0">
                <a:latin typeface="Arial" panose="020B0604020202020204" pitchFamily="34" charset="0"/>
                <a:ea typeface="Times New Roman" panose="02020603050405020304" pitchFamily="18" charset="0"/>
                <a:cs typeface="Times New Roman" panose="02020603050405020304" pitchFamily="18" charset="0"/>
              </a:rPr>
              <a:t>ac</a:t>
            </a:r>
            <a:r>
              <a:rPr lang="es-CL" sz="2400" spc="-5" dirty="0">
                <a:latin typeface="Arial" panose="020B0604020202020204" pitchFamily="34" charset="0"/>
                <a:ea typeface="Times New Roman" panose="02020603050405020304" pitchFamily="18" charset="0"/>
                <a:cs typeface="Times New Roman" panose="02020603050405020304" pitchFamily="18" charset="0"/>
              </a:rPr>
              <a:t>io</a:t>
            </a:r>
            <a:r>
              <a:rPr lang="es-CL" sz="2400" dirty="0">
                <a:latin typeface="Arial" panose="020B0604020202020204" pitchFamily="34" charset="0"/>
                <a:ea typeface="Times New Roman" panose="02020603050405020304" pitchFamily="18" charset="0"/>
                <a:cs typeface="Times New Roman" panose="02020603050405020304" pitchFamily="18" charset="0"/>
              </a:rPr>
              <a:t>nes</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so</a:t>
            </a:r>
            <a:r>
              <a:rPr lang="es-CL" sz="2400" spc="-5" dirty="0">
                <a:latin typeface="Arial" panose="020B0604020202020204" pitchFamily="34" charset="0"/>
                <a:ea typeface="Times New Roman" panose="02020603050405020304" pitchFamily="18" charset="0"/>
                <a:cs typeface="Times New Roman" panose="02020603050405020304" pitchFamily="18" charset="0"/>
              </a:rPr>
              <a:t>b</a:t>
            </a:r>
            <a:r>
              <a:rPr lang="es-CL" sz="2400" dirty="0">
                <a:latin typeface="Arial" panose="020B0604020202020204" pitchFamily="34" charset="0"/>
                <a:ea typeface="Times New Roman" panose="02020603050405020304" pitchFamily="18" charset="0"/>
                <a:cs typeface="Times New Roman" panose="02020603050405020304" pitchFamily="18" charset="0"/>
              </a:rPr>
              <a:t>re el</a:t>
            </a:r>
            <a:r>
              <a:rPr lang="es-CL" sz="2400" spc="-5" dirty="0">
                <a:latin typeface="Arial" panose="020B0604020202020204" pitchFamily="34" charset="0"/>
                <a:ea typeface="Times New Roman" panose="02020603050405020304" pitchFamily="18" charset="0"/>
                <a:cs typeface="Times New Roman" panose="02020603050405020304" pitchFamily="18" charset="0"/>
              </a:rPr>
              <a:t> </a:t>
            </a:r>
            <a:r>
              <a:rPr lang="es-CL" sz="2400" dirty="0">
                <a:latin typeface="Arial" panose="020B0604020202020204" pitchFamily="34" charset="0"/>
                <a:ea typeface="Times New Roman" panose="02020603050405020304" pitchFamily="18" charset="0"/>
                <a:cs typeface="Times New Roman" panose="02020603050405020304" pitchFamily="18" charset="0"/>
              </a:rPr>
              <a:t>c</a:t>
            </a:r>
            <a:r>
              <a:rPr lang="es-CL" sz="2400" spc="-5" dirty="0">
                <a:latin typeface="Arial" panose="020B0604020202020204" pitchFamily="34" charset="0"/>
                <a:ea typeface="Times New Roman" panose="02020603050405020304" pitchFamily="18" charset="0"/>
                <a:cs typeface="Times New Roman" panose="02020603050405020304" pitchFamily="18" charset="0"/>
              </a:rPr>
              <a:t>a</a:t>
            </a:r>
            <a:r>
              <a:rPr lang="es-CL" sz="2400" dirty="0">
                <a:latin typeface="Arial" panose="020B0604020202020204" pitchFamily="34" charset="0"/>
                <a:ea typeface="Times New Roman" panose="02020603050405020304" pitchFamily="18" charset="0"/>
                <a:cs typeface="Times New Roman" panose="02020603050405020304" pitchFamily="18" charset="0"/>
              </a:rPr>
              <a:t>so.</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600"/>
              </a:lnSpc>
              <a:spcBef>
                <a:spcPts val="40"/>
              </a:spcBef>
            </a:pPr>
            <a:r>
              <a:rPr lang="es-CL" sz="2400" dirty="0">
                <a:latin typeface="Arial" panose="020B0604020202020204" pitchFamily="34" charset="0"/>
                <a:ea typeface="Times New Roman" panose="02020603050405020304" pitchFamily="18" charset="0"/>
                <a:cs typeface="Times New Roman" panose="02020603050405020304" pitchFamily="18" charset="0"/>
              </a:rPr>
              <a:t> </a:t>
            </a:r>
            <a:endParaRPr lang="es-CL" sz="2400" dirty="0">
              <a:latin typeface="Calibri" panose="020F0502020204030204" pitchFamily="34" charset="0"/>
              <a:ea typeface="Times New Roman" panose="02020603050405020304" pitchFamily="18" charset="0"/>
              <a:cs typeface="Times New Roman" panose="02020603050405020304" pitchFamily="18" charset="0"/>
            </a:endParaRPr>
          </a:p>
          <a:p>
            <a:pPr marL="229235" marR="2694305" algn="just">
              <a:lnSpc>
                <a:spcPct val="107000"/>
              </a:lnSpc>
            </a:pPr>
            <a:endParaRPr lang="es-CL" sz="2400" dirty="0"/>
          </a:p>
        </p:txBody>
      </p:sp>
      <p:sp>
        <p:nvSpPr>
          <p:cNvPr id="3" name="Rectangle 2"/>
          <p:cNvSpPr>
            <a:spLocks noChangeArrowheads="1"/>
          </p:cNvSpPr>
          <p:nvPr/>
        </p:nvSpPr>
        <p:spPr bwMode="auto">
          <a:xfrm>
            <a:off x="3142928" y="2407891"/>
            <a:ext cx="10795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Tree>
    <p:extLst>
      <p:ext uri="{BB962C8B-B14F-4D97-AF65-F5344CB8AC3E}">
        <p14:creationId xmlns:p14="http://schemas.microsoft.com/office/powerpoint/2010/main" val="4120272158"/>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475105" y="4103101"/>
            <a:ext cx="969108" cy="304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
        <p:nvSpPr>
          <p:cNvPr id="3" name="Rectangle 3"/>
          <p:cNvSpPr>
            <a:spLocks noChangeArrowheads="1"/>
          </p:cNvSpPr>
          <p:nvPr/>
        </p:nvSpPr>
        <p:spPr bwMode="auto">
          <a:xfrm>
            <a:off x="-238539" y="-934889"/>
            <a:ext cx="10104175" cy="8676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6464" tIns="977592" rIns="1066464" bIns="177744" numCol="1" anchor="ctr" anchorCtr="0" compatLnSpc="1">
            <a:prstTxWarp prst="textNoShape">
              <a:avLst/>
            </a:prstTxWarp>
            <a:spAutoFit/>
          </a:bodyPr>
          <a:lstStyle/>
          <a:p>
            <a:pPr defTabSz="914400" eaLnBrk="0" fontAlgn="base" hangingPunct="0">
              <a:spcBef>
                <a:spcPct val="0"/>
              </a:spcBef>
              <a:spcAft>
                <a:spcPct val="0"/>
              </a:spcAft>
            </a:pPr>
            <a:endParaRPr lang="es-CL" sz="1600" b="1"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r>
              <a:rPr lang="es-CL" sz="3200" b="1" dirty="0">
                <a:solidFill>
                  <a:schemeClr val="bg1"/>
                </a:solidFill>
                <a:latin typeface="Arial" panose="020B0604020202020204" pitchFamily="34" charset="0"/>
                <a:ea typeface="Times New Roman" panose="02020603050405020304" pitchFamily="18" charset="0"/>
                <a:cs typeface="Arial" panose="020B0604020202020204" pitchFamily="34" charset="0"/>
              </a:rPr>
              <a:t>Transiciones</a:t>
            </a:r>
          </a:p>
          <a:p>
            <a:pPr defTabSz="914400" eaLnBrk="0" fontAlgn="base" hangingPunct="0">
              <a:spcBef>
                <a:spcPct val="0"/>
              </a:spcBef>
              <a:spcAft>
                <a:spcPct val="0"/>
              </a:spcAft>
            </a:pPr>
            <a:endParaRPr lang="es-CL" sz="2000" dirty="0"/>
          </a:p>
          <a:p>
            <a:pPr algn="just" defTabSz="914400" eaLnBrk="0" fontAlgn="base" hangingPunct="0">
              <a:spcBef>
                <a:spcPct val="0"/>
              </a:spcBef>
              <a:spcAft>
                <a:spcPct val="0"/>
              </a:spcAft>
            </a:pPr>
            <a:r>
              <a:rPr lang="es-CL" sz="2000" dirty="0">
                <a:latin typeface="Arial" panose="020B0604020202020204" pitchFamily="34" charset="0"/>
                <a:ea typeface="Times New Roman" panose="02020603050405020304" pitchFamily="18" charset="0"/>
                <a:cs typeface="Arial" panose="020B0604020202020204" pitchFamily="34" charset="0"/>
              </a:rPr>
              <a:t>Idealmente, la estructura de la noticia debe conducir natural y lógicamente al lector de un párrafo a otro, de una idea a otra. </a:t>
            </a:r>
          </a:p>
          <a:p>
            <a:pPr algn="just" defTabSz="914400" eaLnBrk="0" fontAlgn="base" hangingPunct="0">
              <a:spcBef>
                <a:spcPct val="0"/>
              </a:spcBef>
              <a:spcAft>
                <a:spcPct val="0"/>
              </a:spcAft>
            </a:pPr>
            <a:endParaRPr lang="es-CL" sz="2000" dirty="0"/>
          </a:p>
          <a:p>
            <a:pPr defTabSz="914400" eaLnBrk="0" fontAlgn="base" hangingPunct="0">
              <a:spcBef>
                <a:spcPct val="0"/>
              </a:spcBef>
              <a:spcAft>
                <a:spcPct val="0"/>
              </a:spcAft>
            </a:pPr>
            <a:r>
              <a:rPr lang="es-CL" sz="2000" dirty="0">
                <a:latin typeface="Arial" panose="020B0604020202020204" pitchFamily="34" charset="0"/>
                <a:ea typeface="Times New Roman" panose="02020603050405020304" pitchFamily="18" charset="0"/>
                <a:cs typeface="Arial" panose="020B0604020202020204" pitchFamily="34" charset="0"/>
              </a:rPr>
              <a:t>Uno de los recursos más usados es el de </a:t>
            </a:r>
            <a:r>
              <a:rPr lang="es-CL" sz="2000" i="1" u="sng" dirty="0">
                <a:latin typeface="Arial" panose="020B0604020202020204" pitchFamily="34" charset="0"/>
                <a:ea typeface="Times New Roman" panose="02020603050405020304" pitchFamily="18" charset="0"/>
                <a:cs typeface="Arial" panose="020B0604020202020204" pitchFamily="34" charset="0"/>
              </a:rPr>
              <a:t>repetir</a:t>
            </a:r>
            <a:r>
              <a:rPr lang="es-CL" sz="2000" i="1" dirty="0">
                <a:latin typeface="Arial" panose="020B0604020202020204" pitchFamily="34" charset="0"/>
                <a:ea typeface="Times New Roman" panose="02020603050405020304" pitchFamily="18" charset="0"/>
                <a:cs typeface="Arial" panose="020B0604020202020204" pitchFamily="34" charset="0"/>
              </a:rPr>
              <a:t> una palabra clave o usar un pronombre:</a:t>
            </a:r>
            <a:r>
              <a:rPr lang="es-CL" sz="2000" dirty="0">
                <a:latin typeface="Arial" panose="020B0604020202020204" pitchFamily="34" charset="0"/>
                <a:ea typeface="Times New Roman" panose="02020603050405020304" pitchFamily="18" charset="0"/>
                <a:cs typeface="Arial" panose="020B0604020202020204" pitchFamily="34" charset="0"/>
              </a:rPr>
              <a:t/>
            </a:r>
            <a:br>
              <a:rPr lang="es-CL" sz="2000" dirty="0">
                <a:latin typeface="Arial" panose="020B0604020202020204" pitchFamily="34" charset="0"/>
                <a:ea typeface="Times New Roman" panose="02020603050405020304" pitchFamily="18" charset="0"/>
                <a:cs typeface="Arial" panose="020B0604020202020204" pitchFamily="34" charset="0"/>
              </a:rPr>
            </a:br>
            <a:endParaRPr lang="es-CL" sz="2000" dirty="0"/>
          </a:p>
          <a:p>
            <a:pPr defTabSz="914400" eaLnBrk="0" fontAlgn="base" hangingPunct="0">
              <a:spcBef>
                <a:spcPct val="0"/>
              </a:spcBef>
              <a:spcAft>
                <a:spcPct val="0"/>
              </a:spcAft>
            </a:pPr>
            <a:r>
              <a:rPr lang="es-CL" sz="2000" i="1" dirty="0">
                <a:latin typeface="Arial" panose="020B0604020202020204" pitchFamily="34" charset="0"/>
                <a:ea typeface="Times New Roman" panose="02020603050405020304" pitchFamily="18" charset="0"/>
                <a:cs typeface="Arial" panose="020B0604020202020204" pitchFamily="34" charset="0"/>
              </a:rPr>
              <a:t>... Además, el Instituto Nacional de Estadística anunció que el nuevo censo podrá estar listo dentro de un año y medio. </a:t>
            </a:r>
          </a:p>
          <a:p>
            <a:pPr defTabSz="914400" eaLnBrk="0" fontAlgn="base" hangingPunct="0">
              <a:spcBef>
                <a:spcPct val="0"/>
              </a:spcBef>
              <a:spcAft>
                <a:spcPct val="0"/>
              </a:spcAft>
            </a:pPr>
            <a:endParaRPr lang="es-CL" sz="2000" i="1"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r>
              <a:rPr lang="es-CL" sz="2000" i="1" dirty="0">
                <a:solidFill>
                  <a:srgbClr val="FF0000"/>
                </a:solidFill>
                <a:latin typeface="Arial" panose="020B0604020202020204" pitchFamily="34" charset="0"/>
                <a:ea typeface="Times New Roman" panose="02020603050405020304" pitchFamily="18" charset="0"/>
                <a:cs typeface="Arial" panose="020B0604020202020204" pitchFamily="34" charset="0"/>
              </a:rPr>
              <a:t>Éste</a:t>
            </a:r>
            <a:r>
              <a:rPr lang="es-CL" sz="2000" i="1" dirty="0">
                <a:latin typeface="Arial" panose="020B0604020202020204" pitchFamily="34" charset="0"/>
                <a:ea typeface="Times New Roman" panose="02020603050405020304" pitchFamily="18" charset="0"/>
                <a:cs typeface="Arial" panose="020B0604020202020204" pitchFamily="34" charset="0"/>
              </a:rPr>
              <a:t> tendrá una fiabilidad</a:t>
            </a:r>
            <a:r>
              <a:rPr lang="es-CL" sz="2000" i="1" dirty="0">
                <a:latin typeface="Arial" panose="020B0604020202020204" pitchFamily="34" charset="0"/>
                <a:ea typeface="Times New Roman" panose="02020603050405020304" pitchFamily="18" charset="0"/>
                <a:cs typeface="Arial" panose="020B0604020202020204" pitchFamily="34" charset="0"/>
              </a:rPr>
              <a:t> </a:t>
            </a:r>
            <a:r>
              <a:rPr lang="es-CL" sz="2000" i="1" dirty="0">
                <a:latin typeface="Arial" panose="020B0604020202020204" pitchFamily="34" charset="0"/>
                <a:ea typeface="Times New Roman" panose="02020603050405020304" pitchFamily="18" charset="0"/>
                <a:cs typeface="Arial" panose="020B0604020202020204" pitchFamily="34" charset="0"/>
              </a:rPr>
              <a:t>del 98%...</a:t>
            </a:r>
            <a:endParaRPr lang="es-CL" sz="2000"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endParaRPr lang="es-CL" sz="2000" dirty="0"/>
          </a:p>
          <a:p>
            <a:pPr defTabSz="914400" eaLnBrk="0" fontAlgn="base" hangingPunct="0">
              <a:spcBef>
                <a:spcPct val="0"/>
              </a:spcBef>
              <a:spcAft>
                <a:spcPct val="0"/>
              </a:spcAft>
            </a:pPr>
            <a:r>
              <a:rPr lang="es-CL" sz="2000" b="1" dirty="0">
                <a:latin typeface="Arial" panose="020B0604020202020204" pitchFamily="34" charset="0"/>
                <a:ea typeface="Times New Roman" panose="02020603050405020304" pitchFamily="18" charset="0"/>
                <a:cs typeface="Arial" panose="020B0604020202020204" pitchFamily="34" charset="0"/>
              </a:rPr>
              <a:t>También</a:t>
            </a:r>
            <a:endParaRPr lang="es-CL" sz="2000" dirty="0"/>
          </a:p>
          <a:p>
            <a:pPr defTabSz="914400" eaLnBrk="0" fontAlgn="base" hangingPunct="0">
              <a:spcBef>
                <a:spcPct val="0"/>
              </a:spcBef>
              <a:spcAft>
                <a:spcPct val="0"/>
              </a:spcAft>
            </a:pPr>
            <a:r>
              <a:rPr lang="es-CL" sz="2000" i="1" dirty="0">
                <a:latin typeface="Arial" panose="020B0604020202020204" pitchFamily="34" charset="0"/>
                <a:ea typeface="Times New Roman" panose="02020603050405020304" pitchFamily="18" charset="0"/>
                <a:cs typeface="Arial" panose="020B0604020202020204" pitchFamily="34" charset="0"/>
              </a:rPr>
              <a:t>Una nueva línea de metro será construida a lo largo del Paseo de la Castellana a partir del próximo otoño, informó la Comunidad de Madrid.</a:t>
            </a:r>
          </a:p>
          <a:p>
            <a:pPr defTabSz="914400" eaLnBrk="0" fontAlgn="base" hangingPunct="0">
              <a:spcBef>
                <a:spcPct val="0"/>
              </a:spcBef>
              <a:spcAft>
                <a:spcPct val="0"/>
              </a:spcAft>
            </a:pPr>
            <a:endParaRPr lang="es-CL" sz="2000" dirty="0"/>
          </a:p>
          <a:p>
            <a:pPr defTabSz="914400" eaLnBrk="0" fontAlgn="base" hangingPunct="0">
              <a:spcBef>
                <a:spcPct val="0"/>
              </a:spcBef>
              <a:spcAft>
                <a:spcPct val="0"/>
              </a:spcAft>
            </a:pPr>
            <a:r>
              <a:rPr lang="es-CL" sz="2000" i="1" dirty="0">
                <a:solidFill>
                  <a:srgbClr val="FF0000"/>
                </a:solidFill>
                <a:latin typeface="Arial" panose="020B0604020202020204" pitchFamily="34" charset="0"/>
                <a:ea typeface="Times New Roman" panose="02020603050405020304" pitchFamily="18" charset="0"/>
                <a:cs typeface="Arial" panose="020B0604020202020204" pitchFamily="34" charset="0"/>
              </a:rPr>
              <a:t>El tren </a:t>
            </a:r>
            <a:r>
              <a:rPr lang="es-CL" sz="2000" i="1" dirty="0">
                <a:latin typeface="Arial" panose="020B0604020202020204" pitchFamily="34" charset="0"/>
                <a:ea typeface="Times New Roman" panose="02020603050405020304" pitchFamily="18" charset="0"/>
                <a:cs typeface="Arial" panose="020B0604020202020204" pitchFamily="34" charset="0"/>
              </a:rPr>
              <a:t>recorrerá </a:t>
            </a:r>
            <a:r>
              <a:rPr lang="es-CL" sz="2000" i="1" dirty="0">
                <a:solidFill>
                  <a:srgbClr val="FF0000"/>
                </a:solidFill>
                <a:latin typeface="Arial" panose="020B0604020202020204" pitchFamily="34" charset="0"/>
                <a:ea typeface="Times New Roman" panose="02020603050405020304" pitchFamily="18" charset="0"/>
                <a:cs typeface="Arial" panose="020B0604020202020204" pitchFamily="34" charset="0"/>
              </a:rPr>
              <a:t>la Castellana  </a:t>
            </a:r>
            <a:r>
              <a:rPr lang="es-CL" sz="2000" i="1" dirty="0">
                <a:latin typeface="Arial" panose="020B0604020202020204" pitchFamily="34" charset="0"/>
                <a:ea typeface="Times New Roman" panose="02020603050405020304" pitchFamily="18" charset="0"/>
                <a:cs typeface="Arial" panose="020B0604020202020204" pitchFamily="34" charset="0"/>
              </a:rPr>
              <a:t>desde el la glorieta de Emilio Castelar...</a:t>
            </a:r>
            <a:endParaRPr lang="es-CL" sz="2000"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r>
              <a:rPr lang="es-CL" sz="2000" dirty="0">
                <a:latin typeface="Arial" panose="020B0604020202020204" pitchFamily="34" charset="0"/>
                <a:ea typeface="Times New Roman" panose="02020603050405020304" pitchFamily="18" charset="0"/>
                <a:cs typeface="Arial" panose="020B0604020202020204" pitchFamily="34" charset="0"/>
              </a:rPr>
              <a:t/>
            </a:r>
            <a:br>
              <a:rPr lang="es-CL" sz="2000" dirty="0">
                <a:latin typeface="Arial" panose="020B0604020202020204" pitchFamily="34" charset="0"/>
                <a:ea typeface="Times New Roman" panose="02020603050405020304" pitchFamily="18" charset="0"/>
                <a:cs typeface="Arial" panose="020B0604020202020204" pitchFamily="34" charset="0"/>
              </a:rPr>
            </a:br>
            <a:endParaRPr lang="es-CL" sz="2000" dirty="0"/>
          </a:p>
          <a:p>
            <a:pPr defTabSz="914400" eaLnBrk="0" fontAlgn="base" hangingPunct="0">
              <a:spcBef>
                <a:spcPct val="0"/>
              </a:spcBef>
              <a:spcAft>
                <a:spcPct val="0"/>
              </a:spcAft>
            </a:pPr>
            <a:endParaRPr lang="es-CL" sz="2000" dirty="0">
              <a:latin typeface="Arial" panose="020B0604020202020204" pitchFamily="34" charset="0"/>
            </a:endParaRPr>
          </a:p>
        </p:txBody>
      </p:sp>
      <p:sp>
        <p:nvSpPr>
          <p:cNvPr id="4" name="Rectangle 4"/>
          <p:cNvSpPr>
            <a:spLocks noChangeArrowheads="1"/>
          </p:cNvSpPr>
          <p:nvPr/>
        </p:nvSpPr>
        <p:spPr bwMode="auto">
          <a:xfrm>
            <a:off x="2063552" y="3527433"/>
            <a:ext cx="82089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1818545220"/>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1755101" y="1412777"/>
            <a:ext cx="8208912"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925"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s-CL" sz="2000" dirty="0">
                <a:ea typeface="Times New Roman" panose="02020603050405020304" pitchFamily="18" charset="0"/>
                <a:cs typeface="Arial" panose="020B0604020202020204" pitchFamily="34" charset="0"/>
              </a:rPr>
              <a:t>Para introducir las declaraciones de una </a:t>
            </a:r>
            <a:r>
              <a:rPr lang="es-CL" sz="2000" dirty="0">
                <a:solidFill>
                  <a:srgbClr val="FF0000"/>
                </a:solidFill>
                <a:ea typeface="Times New Roman" panose="02020603050405020304" pitchFamily="18" charset="0"/>
                <a:cs typeface="Arial" panose="020B0604020202020204" pitchFamily="34" charset="0"/>
              </a:rPr>
              <a:t>fuente diferente </a:t>
            </a:r>
            <a:r>
              <a:rPr lang="es-CL" sz="2000" dirty="0">
                <a:ea typeface="Times New Roman" panose="02020603050405020304" pitchFamily="18" charset="0"/>
                <a:cs typeface="Arial" panose="020B0604020202020204" pitchFamily="34" charset="0"/>
              </a:rPr>
              <a:t>a la anterior, es útil hacer algún </a:t>
            </a:r>
            <a:r>
              <a:rPr lang="es-CL" sz="2000" dirty="0">
                <a:solidFill>
                  <a:srgbClr val="FF0000"/>
                </a:solidFill>
                <a:ea typeface="Times New Roman" panose="02020603050405020304" pitchFamily="18" charset="0"/>
                <a:cs typeface="Arial" panose="020B0604020202020204" pitchFamily="34" charset="0"/>
              </a:rPr>
              <a:t>tipo de identificación </a:t>
            </a:r>
            <a:r>
              <a:rPr lang="es-CL" sz="2000" dirty="0">
                <a:ea typeface="Times New Roman" panose="02020603050405020304" pitchFamily="18" charset="0"/>
                <a:cs typeface="Arial" panose="020B0604020202020204" pitchFamily="34" charset="0"/>
              </a:rPr>
              <a:t>de la misma para continuar con la cita:</a:t>
            </a:r>
            <a:endParaRPr lang="es-CL" sz="2000" dirty="0"/>
          </a:p>
          <a:p>
            <a:pPr defTabSz="914400"/>
            <a:r>
              <a:rPr lang="es-CL" sz="2000" i="1" dirty="0">
                <a:ea typeface="Times New Roman" panose="02020603050405020304" pitchFamily="18" charset="0"/>
                <a:cs typeface="Arial" panose="020B0604020202020204" pitchFamily="34" charset="0"/>
              </a:rPr>
              <a:t>... </a:t>
            </a:r>
          </a:p>
          <a:p>
            <a:pPr defTabSz="914400"/>
            <a:r>
              <a:rPr lang="es-CL" sz="2000" i="1" dirty="0">
                <a:ea typeface="Times New Roman" panose="02020603050405020304" pitchFamily="18" charset="0"/>
                <a:cs typeface="Arial" panose="020B0604020202020204" pitchFamily="34" charset="0"/>
              </a:rPr>
              <a:t> El  Presidente  de  la  Conferencia  Episcopal  afirmó  que  la  medida  es  un atentado contra la familia como institución.</a:t>
            </a:r>
          </a:p>
          <a:p>
            <a:pPr defTabSz="914400"/>
            <a:endParaRPr lang="es-CL" sz="2000" dirty="0"/>
          </a:p>
          <a:p>
            <a:pPr defTabSz="914400"/>
            <a:r>
              <a:rPr lang="es-CL" sz="2000" i="1" dirty="0">
                <a:ea typeface="Times New Roman" panose="02020603050405020304" pitchFamily="18" charset="0"/>
                <a:cs typeface="Arial" panose="020B0604020202020204" pitchFamily="34" charset="0"/>
              </a:rPr>
              <a:t>Miguel Torres, </a:t>
            </a:r>
            <a:r>
              <a:rPr lang="es-CL" sz="2000" i="1" u="sng" dirty="0">
                <a:ea typeface="Times New Roman" panose="02020603050405020304" pitchFamily="18" charset="0"/>
                <a:cs typeface="Arial" panose="020B0604020202020204" pitchFamily="34" charset="0"/>
              </a:rPr>
              <a:t>sacerdote y sociólogo</a:t>
            </a:r>
            <a:r>
              <a:rPr lang="es-CL" sz="2000" i="1" dirty="0">
                <a:ea typeface="Times New Roman" panose="02020603050405020304" pitchFamily="18" charset="0"/>
                <a:cs typeface="Arial" panose="020B0604020202020204" pitchFamily="34" charset="0"/>
              </a:rPr>
              <a:t>, recordó que...</a:t>
            </a:r>
            <a:endParaRPr lang="es-CL" sz="2000" dirty="0"/>
          </a:p>
          <a:p>
            <a:pPr defTabSz="914400"/>
            <a:endParaRPr lang="es-CL" sz="2000" dirty="0">
              <a:ea typeface="Times New Roman" panose="02020603050405020304" pitchFamily="18" charset="0"/>
              <a:cs typeface="Arial" panose="020B0604020202020204" pitchFamily="34" charset="0"/>
            </a:endParaRPr>
          </a:p>
          <a:p>
            <a:pPr defTabSz="914400"/>
            <a:r>
              <a:rPr lang="es-CL" sz="2000" dirty="0">
                <a:ea typeface="Times New Roman" panose="02020603050405020304" pitchFamily="18" charset="0"/>
                <a:cs typeface="Arial" panose="020B0604020202020204" pitchFamily="34" charset="0"/>
              </a:rPr>
              <a:t>Una sola palabra puede servir para llevar al lector de una idea a otra. Muchas de estas palabras van a estar relacionadas con el tiempo: después, antes, inmediatamente, mientras, entonces, pronto, ahora,  y muchas más. En otras ocasiones, estas palabras implican una relación de causalidad: por lo tanto, por ello, así que, y otras.</a:t>
            </a:r>
          </a:p>
          <a:p>
            <a:pPr defTabSz="914400"/>
            <a:endParaRPr lang="es-CL" sz="2000" dirty="0"/>
          </a:p>
        </p:txBody>
      </p:sp>
      <p:sp>
        <p:nvSpPr>
          <p:cNvPr id="2" name="CuadroTexto 1"/>
          <p:cNvSpPr txBox="1"/>
          <p:nvPr/>
        </p:nvSpPr>
        <p:spPr>
          <a:xfrm>
            <a:off x="4493358" y="624457"/>
            <a:ext cx="4145687" cy="369332"/>
          </a:xfrm>
          <a:prstGeom prst="rect">
            <a:avLst/>
          </a:prstGeom>
          <a:noFill/>
        </p:spPr>
        <p:txBody>
          <a:bodyPr wrap="none" rtlCol="0">
            <a:spAutoFit/>
          </a:bodyPr>
          <a:lstStyle/>
          <a:p>
            <a:r>
              <a:rPr lang="es-CL" b="1" dirty="0">
                <a:solidFill>
                  <a:srgbClr val="FF0000"/>
                </a:solidFill>
              </a:rPr>
              <a:t>INTRODUCIR  UNA FUENTE DIFERENTE</a:t>
            </a:r>
            <a:endParaRPr lang="es-CL" b="1" dirty="0">
              <a:solidFill>
                <a:srgbClr val="FF0000"/>
              </a:solidFill>
            </a:endParaRPr>
          </a:p>
        </p:txBody>
      </p:sp>
    </p:spTree>
    <p:extLst>
      <p:ext uri="{BB962C8B-B14F-4D97-AF65-F5344CB8AC3E}">
        <p14:creationId xmlns:p14="http://schemas.microsoft.com/office/powerpoint/2010/main" val="1570878818"/>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247416" y="1424096"/>
            <a:ext cx="96060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
        <p:nvSpPr>
          <p:cNvPr id="6" name="Rectangle 3"/>
          <p:cNvSpPr>
            <a:spLocks noChangeArrowheads="1"/>
          </p:cNvSpPr>
          <p:nvPr/>
        </p:nvSpPr>
        <p:spPr bwMode="auto">
          <a:xfrm>
            <a:off x="1775520" y="40867"/>
            <a:ext cx="81369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7" name="Rectangle 4"/>
          <p:cNvSpPr>
            <a:spLocks noChangeArrowheads="1"/>
          </p:cNvSpPr>
          <p:nvPr/>
        </p:nvSpPr>
        <p:spPr bwMode="auto">
          <a:xfrm>
            <a:off x="1775520" y="879067"/>
            <a:ext cx="813690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
        <p:nvSpPr>
          <p:cNvPr id="8" name="Rectangle 5"/>
          <p:cNvSpPr>
            <a:spLocks noChangeArrowheads="1"/>
          </p:cNvSpPr>
          <p:nvPr/>
        </p:nvSpPr>
        <p:spPr bwMode="auto">
          <a:xfrm>
            <a:off x="873457" y="481657"/>
            <a:ext cx="9867331"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defTabSz="914400" eaLnBrk="0" fontAlgn="base" hangingPunct="0">
              <a:spcBef>
                <a:spcPct val="0"/>
              </a:spcBef>
              <a:spcAft>
                <a:spcPct val="0"/>
              </a:spcAft>
            </a:pPr>
            <a:r>
              <a:rPr lang="es-CL" sz="2000" b="1" dirty="0" smtClean="0">
                <a:latin typeface="Arial" panose="020B0604020202020204" pitchFamily="34" charset="0"/>
                <a:cs typeface="Arial" panose="020B0604020202020204" pitchFamily="34" charset="0"/>
              </a:rPr>
              <a:t>                                                          Citas </a:t>
            </a:r>
            <a:r>
              <a:rPr lang="es-CL" sz="2000" b="1" dirty="0">
                <a:latin typeface="Arial" panose="020B0604020202020204" pitchFamily="34" charset="0"/>
                <a:cs typeface="Arial" panose="020B0604020202020204" pitchFamily="34" charset="0"/>
              </a:rPr>
              <a:t>y atribuciones</a:t>
            </a:r>
            <a:endParaRPr lang="es-CL" sz="2000" dirty="0"/>
          </a:p>
          <a:p>
            <a:pPr algn="just" defTabSz="914400" eaLnBrk="0" fontAlgn="base" hangingPunct="0">
              <a:spcBef>
                <a:spcPct val="0"/>
              </a:spcBef>
              <a:spcAft>
                <a:spcPct val="0"/>
              </a:spcAft>
            </a:pPr>
            <a:r>
              <a:rPr lang="es-CL" sz="2000" dirty="0">
                <a:latin typeface="Arial" panose="020B0604020202020204" pitchFamily="34" charset="0"/>
                <a:ea typeface="Times New Roman" panose="02020603050405020304" pitchFamily="18" charset="0"/>
                <a:cs typeface="Arial" panose="020B0604020202020204" pitchFamily="34" charset="0"/>
              </a:rPr>
              <a:t>Como hemos visto hasta ahora, el periodista basa gran parte de la información que proporciona a sus lectores en lo que otras personas dicen. Estas pueden ser directas, indirectas y mixtas.</a:t>
            </a:r>
            <a:endParaRPr lang="es-CL" sz="2000" dirty="0">
              <a:latin typeface="Arial" panose="020B0604020202020204" pitchFamily="34" charset="0"/>
            </a:endParaRPr>
          </a:p>
        </p:txBody>
      </p:sp>
      <p:sp>
        <p:nvSpPr>
          <p:cNvPr id="9" name="Rectángulo 8"/>
          <p:cNvSpPr/>
          <p:nvPr/>
        </p:nvSpPr>
        <p:spPr>
          <a:xfrm>
            <a:off x="873457" y="1908820"/>
            <a:ext cx="10126639" cy="1938992"/>
          </a:xfrm>
          <a:prstGeom prst="rect">
            <a:avLst/>
          </a:prstGeom>
        </p:spPr>
        <p:txBody>
          <a:bodyPr wrap="square">
            <a:spAutoFit/>
          </a:bodyPr>
          <a:lstStyle/>
          <a:p>
            <a:r>
              <a:rPr lang="es-CL" sz="2000" dirty="0">
                <a:latin typeface="Arial" panose="020B0604020202020204" pitchFamily="34" charset="0"/>
                <a:ea typeface="Times New Roman" panose="02020603050405020304" pitchFamily="18" charset="0"/>
              </a:rPr>
              <a:t>El</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rep</a:t>
            </a:r>
            <a:r>
              <a:rPr lang="es-CL" sz="2000" spc="-5" dirty="0">
                <a:latin typeface="Arial" panose="020B0604020202020204" pitchFamily="34" charset="0"/>
                <a:ea typeface="Times New Roman" panose="02020603050405020304" pitchFamily="18" charset="0"/>
              </a:rPr>
              <a:t>o</a:t>
            </a:r>
            <a:r>
              <a:rPr lang="es-CL" sz="2000" dirty="0">
                <a:latin typeface="Arial" panose="020B0604020202020204" pitchFamily="34" charset="0"/>
                <a:ea typeface="Times New Roman" panose="02020603050405020304" pitchFamily="18" charset="0"/>
              </a:rPr>
              <a:t>rtero debe </a:t>
            </a:r>
            <a:r>
              <a:rPr lang="es-CL" sz="2000" dirty="0">
                <a:latin typeface="Arial" panose="020B0604020202020204" pitchFamily="34" charset="0"/>
                <a:ea typeface="Times New Roman" panose="02020603050405020304" pitchFamily="18" charset="0"/>
              </a:rPr>
              <a:t>pr</a:t>
            </a:r>
            <a:r>
              <a:rPr lang="es-CL" sz="2000" spc="-5" dirty="0">
                <a:latin typeface="Arial" panose="020B0604020202020204" pitchFamily="34" charset="0"/>
                <a:ea typeface="Times New Roman" panose="02020603050405020304" pitchFamily="18" charset="0"/>
              </a:rPr>
              <a:t>o</a:t>
            </a:r>
            <a:r>
              <a:rPr lang="es-CL" sz="2000" spc="5" dirty="0">
                <a:latin typeface="Arial" panose="020B0604020202020204" pitchFamily="34" charset="0"/>
                <a:ea typeface="Times New Roman" panose="02020603050405020304" pitchFamily="18" charset="0"/>
              </a:rPr>
              <a:t>c</a:t>
            </a:r>
            <a:r>
              <a:rPr lang="es-CL" sz="2000" spc="-5" dirty="0">
                <a:latin typeface="Arial" panose="020B0604020202020204" pitchFamily="34" charset="0"/>
                <a:ea typeface="Times New Roman" panose="02020603050405020304" pitchFamily="18" charset="0"/>
              </a:rPr>
              <a:t>u</a:t>
            </a:r>
            <a:r>
              <a:rPr lang="es-CL" sz="2000" dirty="0">
                <a:latin typeface="Arial" panose="020B0604020202020204" pitchFamily="34" charset="0"/>
                <a:ea typeface="Times New Roman" panose="02020603050405020304" pitchFamily="18" charset="0"/>
              </a:rPr>
              <a:t>r</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r dar</a:t>
            </a:r>
            <a:r>
              <a:rPr lang="es-CL" sz="2000" spc="5" dirty="0">
                <a:latin typeface="Arial" panose="020B0604020202020204" pitchFamily="34" charset="0"/>
                <a:ea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rPr>
              <a:t>valor emot</a:t>
            </a:r>
            <a:r>
              <a:rPr lang="es-CL" sz="2000" spc="-5" dirty="0">
                <a:solidFill>
                  <a:srgbClr val="FF0000"/>
                </a:solidFill>
                <a:latin typeface="Arial" panose="020B0604020202020204" pitchFamily="34" charset="0"/>
                <a:ea typeface="Times New Roman" panose="02020603050405020304" pitchFamily="18" charset="0"/>
              </a:rPr>
              <a:t>iv</a:t>
            </a:r>
            <a:r>
              <a:rPr lang="es-CL" sz="2000" dirty="0">
                <a:solidFill>
                  <a:srgbClr val="FF0000"/>
                </a:solidFill>
                <a:latin typeface="Arial" panose="020B0604020202020204" pitchFamily="34" charset="0"/>
                <a:ea typeface="Times New Roman" panose="02020603050405020304" pitchFamily="18" charset="0"/>
              </a:rPr>
              <a:t>o</a:t>
            </a:r>
            <a:r>
              <a:rPr lang="es-CL" sz="2000" spc="5" dirty="0">
                <a:solidFill>
                  <a:srgbClr val="FF0000"/>
                </a:solidFill>
                <a:latin typeface="Arial" panose="020B0604020202020204" pitchFamily="34" charset="0"/>
                <a:ea typeface="Times New Roman" panose="02020603050405020304" pitchFamily="18" charset="0"/>
              </a:rPr>
              <a:t> </a:t>
            </a:r>
            <a:r>
              <a:rPr lang="es-CL" sz="2000" spc="5" dirty="0">
                <a:solidFill>
                  <a:srgbClr val="FF0000"/>
                </a:solidFill>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ap</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rte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q</a:t>
            </a:r>
            <a:r>
              <a:rPr lang="es-CL" sz="2000" spc="-5" dirty="0">
                <a:latin typeface="Arial" panose="020B0604020202020204" pitchFamily="34" charset="0"/>
                <a:ea typeface="Times New Roman" panose="02020603050405020304" pitchFamily="18" charset="0"/>
              </a:rPr>
              <a:t>u</a:t>
            </a:r>
            <a:r>
              <a:rPr lang="es-CL" sz="2000" dirty="0">
                <a:latin typeface="Arial" panose="020B0604020202020204" pitchFamily="34" charset="0"/>
                <a:ea typeface="Times New Roman" panose="02020603050405020304" pitchFamily="18" charset="0"/>
              </a:rPr>
              <a:t>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las cit</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s conten</a:t>
            </a:r>
            <a:r>
              <a:rPr lang="es-CL" sz="2000" spc="-5" dirty="0">
                <a:latin typeface="Arial" panose="020B0604020202020204" pitchFamily="34" charset="0"/>
                <a:ea typeface="Times New Roman" panose="02020603050405020304" pitchFamily="18" charset="0"/>
              </a:rPr>
              <a:t>g</a:t>
            </a:r>
            <a:r>
              <a:rPr lang="es-CL" sz="2000" dirty="0">
                <a:latin typeface="Arial" panose="020B0604020202020204" pitchFamily="34" charset="0"/>
                <a:ea typeface="Times New Roman" panose="02020603050405020304" pitchFamily="18" charset="0"/>
              </a:rPr>
              <a:t>an</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in</a:t>
            </a:r>
            <a:r>
              <a:rPr lang="es-CL" sz="2000" spc="-10" dirty="0">
                <a:latin typeface="Arial" panose="020B0604020202020204" pitchFamily="34" charset="0"/>
                <a:ea typeface="Times New Roman" panose="02020603050405020304" pitchFamily="18" charset="0"/>
              </a:rPr>
              <a:t>f</a:t>
            </a:r>
            <a:r>
              <a:rPr lang="es-CL" sz="2000" dirty="0">
                <a:latin typeface="Arial" panose="020B0604020202020204" pitchFamily="34" charset="0"/>
                <a:ea typeface="Times New Roman" panose="02020603050405020304" pitchFamily="18" charset="0"/>
              </a:rPr>
              <a:t>orm</a:t>
            </a:r>
            <a:r>
              <a:rPr lang="es-CL" sz="2000" spc="-5" dirty="0">
                <a:latin typeface="Arial" panose="020B0604020202020204" pitchFamily="34" charset="0"/>
                <a:ea typeface="Times New Roman" panose="02020603050405020304" pitchFamily="18" charset="0"/>
              </a:rPr>
              <a:t>a</a:t>
            </a:r>
            <a:r>
              <a:rPr lang="es-CL" sz="2000" spc="5" dirty="0">
                <a:latin typeface="Arial" panose="020B0604020202020204" pitchFamily="34" charset="0"/>
                <a:ea typeface="Times New Roman" panose="02020603050405020304" pitchFamily="18" charset="0"/>
              </a:rPr>
              <a:t>c</a:t>
            </a:r>
            <a:r>
              <a:rPr lang="es-CL" sz="2000" dirty="0">
                <a:latin typeface="Arial" panose="020B0604020202020204" pitchFamily="34" charset="0"/>
                <a:ea typeface="Times New Roman" panose="02020603050405020304" pitchFamily="18" charset="0"/>
              </a:rPr>
              <a:t>i</a:t>
            </a:r>
            <a:r>
              <a:rPr lang="es-CL" sz="2000" spc="-5" dirty="0">
                <a:latin typeface="Arial" panose="020B0604020202020204" pitchFamily="34" charset="0"/>
                <a:ea typeface="Times New Roman" panose="02020603050405020304" pitchFamily="18" charset="0"/>
              </a:rPr>
              <a:t>ó</a:t>
            </a:r>
            <a:r>
              <a:rPr lang="es-CL" sz="2000" dirty="0">
                <a:latin typeface="Arial" panose="020B0604020202020204" pitchFamily="34" charset="0"/>
                <a:ea typeface="Times New Roman" panose="02020603050405020304" pitchFamily="18" charset="0"/>
              </a:rPr>
              <a:t>n adic</a:t>
            </a:r>
            <a:r>
              <a:rPr lang="es-CL" sz="2000" spc="-5" dirty="0">
                <a:latin typeface="Arial" panose="020B0604020202020204" pitchFamily="34" charset="0"/>
                <a:ea typeface="Times New Roman" panose="02020603050405020304" pitchFamily="18" charset="0"/>
              </a:rPr>
              <a:t>i</a:t>
            </a:r>
            <a:r>
              <a:rPr lang="es-CL" sz="2000" dirty="0">
                <a:latin typeface="Arial" panose="020B0604020202020204" pitchFamily="34" charset="0"/>
                <a:ea typeface="Times New Roman" panose="02020603050405020304" pitchFamily="18" charset="0"/>
              </a:rPr>
              <a:t>onal so</a:t>
            </a:r>
            <a:r>
              <a:rPr lang="es-CL" sz="2000" spc="-5" dirty="0">
                <a:latin typeface="Arial" panose="020B0604020202020204" pitchFamily="34" charset="0"/>
                <a:ea typeface="Times New Roman" panose="02020603050405020304" pitchFamily="18" charset="0"/>
              </a:rPr>
              <a:t>b</a:t>
            </a:r>
            <a:r>
              <a:rPr lang="es-CL" sz="2000" dirty="0">
                <a:latin typeface="Arial" panose="020B0604020202020204" pitchFamily="34" charset="0"/>
                <a:ea typeface="Times New Roman" panose="02020603050405020304" pitchFamily="18" charset="0"/>
              </a:rPr>
              <a:t>re</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un</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te</a:t>
            </a:r>
            <a:r>
              <a:rPr lang="es-CL" sz="2000" spc="-5" dirty="0">
                <a:latin typeface="Arial" panose="020B0604020202020204" pitchFamily="34" charset="0"/>
                <a:ea typeface="Times New Roman" panose="02020603050405020304" pitchFamily="18" charset="0"/>
              </a:rPr>
              <a:t>m</a:t>
            </a:r>
            <a:r>
              <a:rPr lang="es-CL" sz="2000" dirty="0">
                <a:latin typeface="Arial" panose="020B0604020202020204" pitchFamily="34" charset="0"/>
                <a:ea typeface="Times New Roman" panose="02020603050405020304" pitchFamily="18" charset="0"/>
              </a:rPr>
              <a:t>a.</a:t>
            </a:r>
            <a:r>
              <a:rPr lang="es-CL" sz="2000" spc="5" dirty="0">
                <a:latin typeface="Arial" panose="020B0604020202020204" pitchFamily="34" charset="0"/>
                <a:ea typeface="Times New Roman" panose="02020603050405020304" pitchFamily="18" charset="0"/>
              </a:rPr>
              <a:t> </a:t>
            </a:r>
            <a:endParaRPr lang="es-CL" sz="2000" spc="5" dirty="0">
              <a:latin typeface="Arial" panose="020B0604020202020204" pitchFamily="34" charset="0"/>
              <a:ea typeface="Times New Roman" panose="02020603050405020304" pitchFamily="18" charset="0"/>
            </a:endParaRPr>
          </a:p>
          <a:p>
            <a:endParaRPr lang="es-CL" sz="2000" spc="5" dirty="0">
              <a:latin typeface="Arial" panose="020B0604020202020204" pitchFamily="34" charset="0"/>
              <a:ea typeface="Times New Roman" panose="02020603050405020304" pitchFamily="18" charset="0"/>
            </a:endParaRPr>
          </a:p>
          <a:p>
            <a:r>
              <a:rPr lang="es-CL" sz="2000" dirty="0">
                <a:latin typeface="Arial" panose="020B0604020202020204" pitchFamily="34" charset="0"/>
                <a:ea typeface="Times New Roman" panose="02020603050405020304" pitchFamily="18" charset="0"/>
              </a:rPr>
              <a:t>Normal</a:t>
            </a:r>
            <a:r>
              <a:rPr lang="es-CL" sz="2000" spc="-5" dirty="0">
                <a:latin typeface="Arial" panose="020B0604020202020204" pitchFamily="34" charset="0"/>
                <a:ea typeface="Times New Roman" panose="02020603050405020304" pitchFamily="18" charset="0"/>
              </a:rPr>
              <a:t>m</a:t>
            </a:r>
            <a:r>
              <a:rPr lang="es-CL" sz="2000" dirty="0">
                <a:latin typeface="Arial" panose="020B0604020202020204" pitchFamily="34" charset="0"/>
                <a:ea typeface="Times New Roman" panose="02020603050405020304" pitchFamily="18" charset="0"/>
              </a:rPr>
              <a:t>ente</a:t>
            </a:r>
            <a:r>
              <a:rPr lang="es-CL" sz="2000" dirty="0">
                <a:latin typeface="Arial" panose="020B0604020202020204" pitchFamily="34" charset="0"/>
                <a:ea typeface="Times New Roman" panose="02020603050405020304" pitchFamily="18" charset="0"/>
              </a:rPr>
              <a:t>, el</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pe</a:t>
            </a:r>
            <a:r>
              <a:rPr lang="es-CL" sz="2000" spc="5" dirty="0">
                <a:latin typeface="Arial" panose="020B0604020202020204" pitchFamily="34" charset="0"/>
                <a:ea typeface="Times New Roman" panose="02020603050405020304" pitchFamily="18" charset="0"/>
              </a:rPr>
              <a:t>r</a:t>
            </a:r>
            <a:r>
              <a:rPr lang="es-CL" sz="2000" dirty="0">
                <a:latin typeface="Arial" panose="020B0604020202020204" pitchFamily="34" charset="0"/>
                <a:ea typeface="Times New Roman" panose="02020603050405020304" pitchFamily="18" charset="0"/>
              </a:rPr>
              <a:t>i</a:t>
            </a:r>
            <a:r>
              <a:rPr lang="es-CL" sz="2000" spc="-5" dirty="0">
                <a:latin typeface="Arial" panose="020B0604020202020204" pitchFamily="34" charset="0"/>
                <a:ea typeface="Times New Roman" panose="02020603050405020304" pitchFamily="18" charset="0"/>
              </a:rPr>
              <a:t>o</a:t>
            </a:r>
            <a:r>
              <a:rPr lang="es-CL" sz="2000" dirty="0">
                <a:latin typeface="Arial" panose="020B0604020202020204" pitchFamily="34" charset="0"/>
                <a:ea typeface="Times New Roman" panose="02020603050405020304" pitchFamily="18" charset="0"/>
              </a:rPr>
              <a:t>dista pr</a:t>
            </a:r>
            <a:r>
              <a:rPr lang="es-CL" sz="2000" spc="-5" dirty="0">
                <a:latin typeface="Arial" panose="020B0604020202020204" pitchFamily="34" charset="0"/>
                <a:ea typeface="Times New Roman" panose="02020603050405020304" pitchFamily="18" charset="0"/>
              </a:rPr>
              <a:t>e</a:t>
            </a:r>
            <a:r>
              <a:rPr lang="es-CL" sz="2000" spc="5" dirty="0">
                <a:latin typeface="Arial" panose="020B0604020202020204" pitchFamily="34" charset="0"/>
                <a:ea typeface="Times New Roman" panose="02020603050405020304" pitchFamily="18" charset="0"/>
              </a:rPr>
              <a:t>s</a:t>
            </a:r>
            <a:r>
              <a:rPr lang="es-CL" sz="2000" dirty="0">
                <a:latin typeface="Arial" panose="020B0604020202020204" pitchFamily="34" charset="0"/>
                <a:ea typeface="Times New Roman" panose="02020603050405020304" pitchFamily="18" charset="0"/>
              </a:rPr>
              <a:t>enta </a:t>
            </a:r>
            <a:r>
              <a:rPr lang="es-CL" sz="2000" dirty="0">
                <a:solidFill>
                  <a:srgbClr val="FF0000"/>
                </a:solidFill>
                <a:latin typeface="Arial" panose="020B0604020202020204" pitchFamily="34" charset="0"/>
                <a:ea typeface="Times New Roman" panose="02020603050405020304" pitchFamily="18" charset="0"/>
              </a:rPr>
              <a:t>un punto</a:t>
            </a:r>
            <a:r>
              <a:rPr lang="es-CL" sz="2000" spc="5" dirty="0">
                <a:solidFill>
                  <a:srgbClr val="FF0000"/>
                </a:solidFill>
                <a:latin typeface="Arial" panose="020B0604020202020204" pitchFamily="34" charset="0"/>
                <a:ea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rPr>
              <a:t>im</a:t>
            </a:r>
            <a:r>
              <a:rPr lang="es-CL" sz="2000" spc="-5" dirty="0">
                <a:solidFill>
                  <a:srgbClr val="FF0000"/>
                </a:solidFill>
                <a:latin typeface="Arial" panose="020B0604020202020204" pitchFamily="34" charset="0"/>
                <a:ea typeface="Times New Roman" panose="02020603050405020304" pitchFamily="18" charset="0"/>
              </a:rPr>
              <a:t>p</a:t>
            </a:r>
            <a:r>
              <a:rPr lang="es-CL" sz="2000" dirty="0">
                <a:solidFill>
                  <a:srgbClr val="FF0000"/>
                </a:solidFill>
                <a:latin typeface="Arial" panose="020B0604020202020204" pitchFamily="34" charset="0"/>
                <a:ea typeface="Times New Roman" panose="02020603050405020304" pitchFamily="18" charset="0"/>
              </a:rPr>
              <a:t>ort</a:t>
            </a:r>
            <a:r>
              <a:rPr lang="es-CL" sz="2000" spc="-5" dirty="0">
                <a:solidFill>
                  <a:srgbClr val="FF0000"/>
                </a:solidFill>
                <a:latin typeface="Arial" panose="020B0604020202020204" pitchFamily="34" charset="0"/>
                <a:ea typeface="Times New Roman" panose="02020603050405020304" pitchFamily="18" charset="0"/>
              </a:rPr>
              <a:t>a</a:t>
            </a:r>
            <a:r>
              <a:rPr lang="es-CL" sz="2000" dirty="0">
                <a:solidFill>
                  <a:srgbClr val="FF0000"/>
                </a:solidFill>
                <a:latin typeface="Arial" panose="020B0604020202020204" pitchFamily="34" charset="0"/>
                <a:ea typeface="Times New Roman" panose="02020603050405020304" pitchFamily="18" charset="0"/>
              </a:rPr>
              <a:t>nte</a:t>
            </a:r>
            <a:r>
              <a:rPr lang="es-CL" sz="2000" spc="5" dirty="0">
                <a:solidFill>
                  <a:srgbClr val="FF0000"/>
                </a:solidFill>
                <a:latin typeface="Arial" panose="020B0604020202020204" pitchFamily="34" charset="0"/>
                <a:ea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rPr>
              <a:t>de</a:t>
            </a:r>
            <a:r>
              <a:rPr lang="es-CL" sz="2000" spc="5" dirty="0">
                <a:solidFill>
                  <a:srgbClr val="FF0000"/>
                </a:solidFill>
                <a:latin typeface="Arial" panose="020B0604020202020204" pitchFamily="34" charset="0"/>
                <a:ea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rPr>
              <a:t>la inform</a:t>
            </a:r>
            <a:r>
              <a:rPr lang="es-CL" sz="2000" spc="-5" dirty="0">
                <a:solidFill>
                  <a:srgbClr val="FF0000"/>
                </a:solidFill>
                <a:latin typeface="Arial" panose="020B0604020202020204" pitchFamily="34" charset="0"/>
                <a:ea typeface="Times New Roman" panose="02020603050405020304" pitchFamily="18" charset="0"/>
              </a:rPr>
              <a:t>a</a:t>
            </a:r>
            <a:r>
              <a:rPr lang="es-CL" sz="2000" spc="5" dirty="0">
                <a:solidFill>
                  <a:srgbClr val="FF0000"/>
                </a:solidFill>
                <a:latin typeface="Arial" panose="020B0604020202020204" pitchFamily="34" charset="0"/>
                <a:ea typeface="Times New Roman" panose="02020603050405020304" pitchFamily="18" charset="0"/>
              </a:rPr>
              <a:t>c</a:t>
            </a:r>
            <a:r>
              <a:rPr lang="es-CL" sz="2000" dirty="0">
                <a:solidFill>
                  <a:srgbClr val="FF0000"/>
                </a:solidFill>
                <a:latin typeface="Arial" panose="020B0604020202020204" pitchFamily="34" charset="0"/>
                <a:ea typeface="Times New Roman" panose="02020603050405020304" pitchFamily="18" charset="0"/>
              </a:rPr>
              <a:t>i</a:t>
            </a:r>
            <a:r>
              <a:rPr lang="es-CL" sz="2000" spc="-5" dirty="0">
                <a:solidFill>
                  <a:srgbClr val="FF0000"/>
                </a:solidFill>
                <a:latin typeface="Arial" panose="020B0604020202020204" pitchFamily="34" charset="0"/>
                <a:ea typeface="Times New Roman" panose="02020603050405020304" pitchFamily="18" charset="0"/>
              </a:rPr>
              <a:t>ó</a:t>
            </a:r>
            <a:r>
              <a:rPr lang="es-CL" sz="2000" dirty="0">
                <a:solidFill>
                  <a:srgbClr val="FF0000"/>
                </a:solidFill>
                <a:latin typeface="Arial" panose="020B0604020202020204" pitchFamily="34" charset="0"/>
                <a:ea typeface="Times New Roman" panose="02020603050405020304" pitchFamily="18" charset="0"/>
              </a:rPr>
              <a:t>n</a:t>
            </a:r>
            <a:r>
              <a:rPr lang="es-CL" sz="2000" dirty="0">
                <a:latin typeface="Arial" panose="020B0604020202020204" pitchFamily="34" charset="0"/>
                <a:ea typeface="Times New Roman" panose="02020603050405020304" pitchFamily="18" charset="0"/>
              </a:rPr>
              <a:t>,</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y</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utiliza</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cit</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rPr>
              <a:t>direct</a:t>
            </a:r>
            <a:r>
              <a:rPr lang="es-CL" sz="2000" spc="-5" dirty="0">
                <a:solidFill>
                  <a:srgbClr val="FF0000"/>
                </a:solidFill>
                <a:latin typeface="Arial" panose="020B0604020202020204" pitchFamily="34" charset="0"/>
                <a:ea typeface="Times New Roman" panose="02020603050405020304" pitchFamily="18" charset="0"/>
              </a:rPr>
              <a:t>a</a:t>
            </a:r>
            <a:r>
              <a:rPr lang="es-CL" sz="2000" dirty="0">
                <a:solidFill>
                  <a:srgbClr val="FF0000"/>
                </a:solidFill>
                <a:latin typeface="Arial" panose="020B0604020202020204" pitchFamily="34" charset="0"/>
                <a:ea typeface="Times New Roman" panose="02020603050405020304" pitchFamily="18" charset="0"/>
              </a:rPr>
              <a:t>s</a:t>
            </a:r>
            <a:r>
              <a:rPr lang="es-CL" sz="2000" spc="10" dirty="0">
                <a:solidFill>
                  <a:srgbClr val="FF0000"/>
                </a:solidFill>
                <a:latin typeface="Arial" panose="020B0604020202020204" pitchFamily="34" charset="0"/>
                <a:ea typeface="Times New Roman" panose="02020603050405020304" pitchFamily="18" charset="0"/>
              </a:rPr>
              <a:t> </a:t>
            </a:r>
            <a:r>
              <a:rPr lang="es-CL" sz="2000" spc="10" dirty="0">
                <a:solidFill>
                  <a:srgbClr val="FF0000"/>
                </a:solidFill>
                <a:latin typeface="Arial" panose="020B0604020202020204" pitchFamily="34" charset="0"/>
                <a:ea typeface="Times New Roman" panose="02020603050405020304" pitchFamily="18" charset="0"/>
              </a:rPr>
              <a:t> e indirectas </a:t>
            </a:r>
            <a:r>
              <a:rPr lang="es-CL" sz="2000" spc="-5" dirty="0">
                <a:latin typeface="Arial" panose="020B0604020202020204" pitchFamily="34" charset="0"/>
                <a:ea typeface="Times New Roman" panose="02020603050405020304" pitchFamily="18" charset="0"/>
              </a:rPr>
              <a:t>p</a:t>
            </a:r>
            <a:r>
              <a:rPr lang="es-CL" sz="2000" dirty="0">
                <a:latin typeface="Arial" panose="020B0604020202020204" pitchFamily="34" charset="0"/>
                <a:ea typeface="Times New Roman" panose="02020603050405020304" pitchFamily="18" charset="0"/>
              </a:rPr>
              <a:t>ara</a:t>
            </a:r>
            <a:r>
              <a:rPr lang="es-CL" sz="2000" spc="5" dirty="0">
                <a:solidFill>
                  <a:srgbClr val="FF0000"/>
                </a:solidFill>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expl</a:t>
            </a:r>
            <a:r>
              <a:rPr lang="es-CL" sz="2000" spc="-5" dirty="0">
                <a:latin typeface="Arial" panose="020B0604020202020204" pitchFamily="34" charset="0"/>
                <a:ea typeface="Times New Roman" panose="02020603050405020304" pitchFamily="18" charset="0"/>
              </a:rPr>
              <a:t>i</a:t>
            </a:r>
            <a:r>
              <a:rPr lang="es-CL" sz="2000" spc="5" dirty="0">
                <a:latin typeface="Arial" panose="020B0604020202020204" pitchFamily="34" charset="0"/>
                <a:ea typeface="Times New Roman" panose="02020603050405020304" pitchFamily="18" charset="0"/>
              </a:rPr>
              <a:t>c</a:t>
            </a:r>
            <a:r>
              <a:rPr lang="es-CL" sz="2000" spc="-5" dirty="0">
                <a:latin typeface="Arial" panose="020B0604020202020204" pitchFamily="34" charset="0"/>
                <a:ea typeface="Times New Roman" panose="02020603050405020304" pitchFamily="18" charset="0"/>
              </a:rPr>
              <a:t>a</a:t>
            </a:r>
            <a:r>
              <a:rPr lang="es-CL" sz="2000" dirty="0">
                <a:latin typeface="Arial" panose="020B0604020202020204" pitchFamily="34" charset="0"/>
                <a:ea typeface="Times New Roman" panose="02020603050405020304" pitchFamily="18" charset="0"/>
              </a:rPr>
              <a:t>r la</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idea</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u ofrecer</a:t>
            </a:r>
            <a:r>
              <a:rPr lang="es-CL" sz="2000" spc="5" dirty="0">
                <a:latin typeface="Arial" panose="020B0604020202020204" pitchFamily="34" charset="0"/>
                <a:ea typeface="Times New Roman" panose="02020603050405020304" pitchFamily="18" charset="0"/>
              </a:rPr>
              <a:t> </a:t>
            </a:r>
            <a:r>
              <a:rPr lang="es-CL" sz="2000" spc="-5" dirty="0">
                <a:latin typeface="Arial" panose="020B0604020202020204" pitchFamily="34" charset="0"/>
                <a:ea typeface="Times New Roman" panose="02020603050405020304" pitchFamily="18" charset="0"/>
              </a:rPr>
              <a:t>d</a:t>
            </a:r>
            <a:r>
              <a:rPr lang="es-CL" sz="2000" dirty="0">
                <a:latin typeface="Arial" panose="020B0604020202020204" pitchFamily="34" charset="0"/>
                <a:ea typeface="Times New Roman" panose="02020603050405020304" pitchFamily="18" charset="0"/>
              </a:rPr>
              <a:t>eta</a:t>
            </a:r>
            <a:r>
              <a:rPr lang="es-CL" sz="2000" spc="-5" dirty="0">
                <a:latin typeface="Arial" panose="020B0604020202020204" pitchFamily="34" charset="0"/>
                <a:ea typeface="Times New Roman" panose="02020603050405020304" pitchFamily="18" charset="0"/>
              </a:rPr>
              <a:t>l</a:t>
            </a:r>
            <a:r>
              <a:rPr lang="es-CL" sz="2000" dirty="0">
                <a:latin typeface="Arial" panose="020B0604020202020204" pitchFamily="34" charset="0"/>
                <a:ea typeface="Times New Roman" panose="02020603050405020304" pitchFamily="18" charset="0"/>
              </a:rPr>
              <a:t>les</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m</a:t>
            </a:r>
            <a:r>
              <a:rPr lang="es-CL" sz="2000" spc="-5" dirty="0">
                <a:latin typeface="Arial" panose="020B0604020202020204" pitchFamily="34" charset="0"/>
                <a:ea typeface="Times New Roman" panose="02020603050405020304" pitchFamily="18" charset="0"/>
              </a:rPr>
              <a:t>á</a:t>
            </a:r>
            <a:r>
              <a:rPr lang="es-CL" sz="2000" dirty="0">
                <a:latin typeface="Arial" panose="020B0604020202020204" pitchFamily="34" charset="0"/>
                <a:ea typeface="Times New Roman" panose="02020603050405020304" pitchFamily="18" charset="0"/>
              </a:rPr>
              <a:t>s es</a:t>
            </a:r>
            <a:r>
              <a:rPr lang="es-CL" sz="2000" spc="-5" dirty="0">
                <a:latin typeface="Arial" panose="020B0604020202020204" pitchFamily="34" charset="0"/>
                <a:ea typeface="Times New Roman" panose="02020603050405020304" pitchFamily="18" charset="0"/>
              </a:rPr>
              <a:t>p</a:t>
            </a:r>
            <a:r>
              <a:rPr lang="es-CL" sz="2000" dirty="0">
                <a:latin typeface="Arial" panose="020B0604020202020204" pitchFamily="34" charset="0"/>
                <a:ea typeface="Times New Roman" panose="02020603050405020304" pitchFamily="18" charset="0"/>
              </a:rPr>
              <a:t>ecíficos</a:t>
            </a:r>
            <a:r>
              <a:rPr lang="es-CL" sz="2000" spc="-5" dirty="0">
                <a:latin typeface="Arial" panose="020B0604020202020204" pitchFamily="34" charset="0"/>
                <a:ea typeface="Times New Roman" panose="02020603050405020304" pitchFamily="18" charset="0"/>
              </a:rPr>
              <a:t> </a:t>
            </a:r>
            <a:r>
              <a:rPr lang="es-CL" sz="2000" dirty="0">
                <a:latin typeface="Arial" panose="020B0604020202020204" pitchFamily="34" charset="0"/>
                <a:ea typeface="Times New Roman" panose="02020603050405020304" pitchFamily="18" charset="0"/>
              </a:rPr>
              <a:t>sobre la m</a:t>
            </a:r>
            <a:r>
              <a:rPr lang="es-CL" sz="2000" spc="-5" dirty="0">
                <a:latin typeface="Arial" panose="020B0604020202020204" pitchFamily="34" charset="0"/>
                <a:ea typeface="Times New Roman" panose="02020603050405020304" pitchFamily="18" charset="0"/>
              </a:rPr>
              <a:t>i</a:t>
            </a:r>
            <a:r>
              <a:rPr lang="es-CL" sz="2000" dirty="0">
                <a:latin typeface="Arial" panose="020B0604020202020204" pitchFamily="34" charset="0"/>
                <a:ea typeface="Times New Roman" panose="02020603050405020304" pitchFamily="18" charset="0"/>
              </a:rPr>
              <a:t>s</a:t>
            </a:r>
            <a:r>
              <a:rPr lang="es-CL" sz="2000" spc="-5" dirty="0">
                <a:latin typeface="Arial" panose="020B0604020202020204" pitchFamily="34" charset="0"/>
                <a:ea typeface="Times New Roman" panose="02020603050405020304" pitchFamily="18" charset="0"/>
              </a:rPr>
              <a:t>m</a:t>
            </a:r>
            <a:r>
              <a:rPr lang="es-CL" sz="2000" dirty="0">
                <a:latin typeface="Arial" panose="020B0604020202020204" pitchFamily="34" charset="0"/>
                <a:ea typeface="Times New Roman" panose="02020603050405020304" pitchFamily="18" charset="0"/>
              </a:rPr>
              <a:t>a</a:t>
            </a:r>
            <a:endParaRPr lang="es-CL" sz="2000" dirty="0"/>
          </a:p>
        </p:txBody>
      </p:sp>
      <p:sp>
        <p:nvSpPr>
          <p:cNvPr id="10" name="Rectángulo 9"/>
          <p:cNvSpPr/>
          <p:nvPr/>
        </p:nvSpPr>
        <p:spPr>
          <a:xfrm>
            <a:off x="1037230" y="3818468"/>
            <a:ext cx="10276764" cy="2321148"/>
          </a:xfrm>
          <a:prstGeom prst="rect">
            <a:avLst/>
          </a:prstGeom>
        </p:spPr>
        <p:txBody>
          <a:bodyPr wrap="square">
            <a:spAutoFit/>
          </a:bodyPr>
          <a:lstStyle/>
          <a:p>
            <a:pPr marL="229235" marR="192405" algn="just"/>
            <a:r>
              <a:rPr lang="es-CL" dirty="0">
                <a:latin typeface="Arial" panose="020B0604020202020204" pitchFamily="34" charset="0"/>
                <a:ea typeface="Times New Roman" panose="02020603050405020304" pitchFamily="18" charset="0"/>
                <a:cs typeface="Times New Roman" panose="02020603050405020304" pitchFamily="18" charset="0"/>
              </a:rPr>
              <a:t>Hay</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te</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er</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cu</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da</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est</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9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de</a:t>
            </a:r>
            <a:r>
              <a:rPr lang="es-CL" u="sng" spc="9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no</a:t>
            </a:r>
            <a:r>
              <a:rPr lang="es-CL" u="sng" spc="9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utilizar</a:t>
            </a:r>
            <a:r>
              <a:rPr lang="es-CL" u="sng" spc="9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cit</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a:t>
            </a:r>
            <a:r>
              <a:rPr lang="es-CL" u="sng" spc="9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que</a:t>
            </a:r>
            <a:r>
              <a:rPr lang="es-CL" u="sng" spc="90"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se</a:t>
            </a:r>
            <a:r>
              <a:rPr lang="es-CL" u="sng" spc="9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limiten</a:t>
            </a:r>
            <a:r>
              <a:rPr lang="es-CL" u="sng" spc="9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u="sng" spc="9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repetir</a:t>
            </a:r>
            <a:r>
              <a:rPr lang="es-CL" u="sng" spc="9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con las pa</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abras</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de la fuente </a:t>
            </a:r>
            <a:r>
              <a:rPr lang="es-CL" u="sng" spc="-5" dirty="0">
                <a:latin typeface="Arial" panose="020B0604020202020204" pitchFamily="34" charset="0"/>
                <a:ea typeface="Times New Roman" panose="02020603050405020304" pitchFamily="18" charset="0"/>
                <a:cs typeface="Times New Roman" panose="02020603050405020304" pitchFamily="18" charset="0"/>
              </a:rPr>
              <a:t>l</a:t>
            </a:r>
            <a:r>
              <a:rPr lang="es-CL" u="sng" dirty="0">
                <a:latin typeface="Arial" panose="020B0604020202020204" pitchFamily="34" charset="0"/>
                <a:ea typeface="Times New Roman" panose="02020603050405020304" pitchFamily="18" charset="0"/>
                <a:cs typeface="Times New Roman" panose="02020603050405020304" pitchFamily="18" charset="0"/>
              </a:rPr>
              <a:t>o ya men</a:t>
            </a:r>
            <a:r>
              <a:rPr lang="es-CL" u="sng" spc="5" dirty="0">
                <a:latin typeface="Arial" panose="020B0604020202020204" pitchFamily="34" charset="0"/>
                <a:ea typeface="Times New Roman" panose="02020603050405020304" pitchFamily="18" charset="0"/>
                <a:cs typeface="Times New Roman" panose="02020603050405020304" pitchFamily="18" charset="0"/>
              </a:rPr>
              <a:t>c</a:t>
            </a:r>
            <a:r>
              <a:rPr lang="es-CL" u="sng" dirty="0">
                <a:latin typeface="Arial" panose="020B0604020202020204" pitchFamily="34" charset="0"/>
                <a:ea typeface="Times New Roman" panose="02020603050405020304" pitchFamily="18" charset="0"/>
                <a:cs typeface="Times New Roman" panose="02020603050405020304" pitchFamily="18" charset="0"/>
              </a:rPr>
              <a:t>i</a:t>
            </a:r>
            <a:r>
              <a:rPr lang="es-CL" u="sng" spc="-5" dirty="0">
                <a:latin typeface="Arial" panose="020B0604020202020204" pitchFamily="34" charset="0"/>
                <a:ea typeface="Times New Roman" panose="02020603050405020304" pitchFamily="18" charset="0"/>
                <a:cs typeface="Times New Roman" panose="02020603050405020304" pitchFamily="18" charset="0"/>
              </a:rPr>
              <a:t>on</a:t>
            </a:r>
            <a:r>
              <a:rPr lang="es-CL" u="sng" dirty="0">
                <a:latin typeface="Arial" panose="020B0604020202020204" pitchFamily="34" charset="0"/>
                <a:ea typeface="Times New Roman" panose="02020603050405020304" pitchFamily="18" charset="0"/>
                <a:cs typeface="Times New Roman" panose="02020603050405020304" pitchFamily="18" charset="0"/>
              </a:rPr>
              <a:t>ado con ant</a:t>
            </a:r>
            <a:r>
              <a:rPr lang="es-CL" u="sng" spc="-5" dirty="0">
                <a:latin typeface="Arial" panose="020B0604020202020204" pitchFamily="34" charset="0"/>
                <a:ea typeface="Times New Roman" panose="02020603050405020304" pitchFamily="18" charset="0"/>
                <a:cs typeface="Times New Roman" panose="02020603050405020304" pitchFamily="18" charset="0"/>
              </a:rPr>
              <a:t>er</a:t>
            </a:r>
            <a:r>
              <a:rPr lang="es-CL" u="sng" dirty="0">
                <a:latin typeface="Arial" panose="020B0604020202020204" pitchFamily="34" charset="0"/>
                <a:ea typeface="Times New Roman" panose="02020603050405020304" pitchFamily="18" charset="0"/>
                <a:cs typeface="Times New Roman" panose="02020603050405020304" pitchFamily="18" charset="0"/>
              </a:rPr>
              <a:t>iorid</a:t>
            </a:r>
            <a:r>
              <a:rPr lang="es-CL" u="sng" spc="-5" dirty="0">
                <a:latin typeface="Arial" panose="020B0604020202020204" pitchFamily="34" charset="0"/>
                <a:ea typeface="Times New Roman" panose="02020603050405020304" pitchFamily="18" charset="0"/>
                <a:cs typeface="Times New Roman" panose="02020603050405020304" pitchFamily="18" charset="0"/>
              </a:rPr>
              <a:t>a</a:t>
            </a:r>
            <a:r>
              <a:rPr lang="es-CL" u="sng" dirty="0">
                <a:latin typeface="Arial" panose="020B0604020202020204" pitchFamily="34" charset="0"/>
                <a:ea typeface="Times New Roman" panose="02020603050405020304" pitchFamily="18" charset="0"/>
                <a:cs typeface="Times New Roman" panose="02020603050405020304" pitchFamily="18" charset="0"/>
              </a:rPr>
              <a:t>d en la</a:t>
            </a:r>
            <a:r>
              <a:rPr lang="es-CL" u="sng" spc="-5" dirty="0">
                <a:latin typeface="Arial" panose="020B0604020202020204" pitchFamily="34" charset="0"/>
                <a:ea typeface="Times New Roman" panose="02020603050405020304" pitchFamily="18" charset="0"/>
                <a:cs typeface="Times New Roman" panose="02020603050405020304" pitchFamily="18" charset="0"/>
              </a:rPr>
              <a:t> </a:t>
            </a:r>
            <a:r>
              <a:rPr lang="es-CL" u="sng" dirty="0">
                <a:latin typeface="Arial" panose="020B0604020202020204" pitchFamily="34" charset="0"/>
                <a:ea typeface="Times New Roman" panose="02020603050405020304" pitchFamily="18" charset="0"/>
                <a:cs typeface="Times New Roman" panose="02020603050405020304" pitchFamily="18" charset="0"/>
              </a:rPr>
              <a:t>nota:</a:t>
            </a:r>
            <a:endParaRPr lang="es-CL" u="sng" dirty="0">
              <a:latin typeface="Calibri" panose="020F0502020204030204" pitchFamily="34" charset="0"/>
              <a:ea typeface="Times New Roman" panose="02020603050405020304" pitchFamily="18" charset="0"/>
              <a:cs typeface="Times New Roman" panose="02020603050405020304" pitchFamily="18" charset="0"/>
            </a:endParaRPr>
          </a:p>
          <a:p>
            <a:pPr>
              <a:spcBef>
                <a:spcPts val="75"/>
              </a:spcBef>
            </a:pPr>
            <a:r>
              <a:rPr lang="es-CL" u="sng" dirty="0">
                <a:latin typeface="Arial" panose="020B0604020202020204" pitchFamily="34" charset="0"/>
                <a:ea typeface="Times New Roman" panose="02020603050405020304" pitchFamily="18" charset="0"/>
                <a:cs typeface="Times New Roman" panose="02020603050405020304" pitchFamily="18" charset="0"/>
              </a:rPr>
              <a:t> </a:t>
            </a:r>
            <a:endParaRPr lang="es-CL" u="sng" dirty="0">
              <a:latin typeface="Calibri" panose="020F0502020204030204" pitchFamily="34" charset="0"/>
              <a:ea typeface="Times New Roman" panose="02020603050405020304" pitchFamily="18" charset="0"/>
              <a:cs typeface="Times New Roman" panose="02020603050405020304" pitchFamily="18" charset="0"/>
            </a:endParaRPr>
          </a:p>
          <a:p>
            <a:pPr marL="610235" marR="193675" algn="just"/>
            <a:r>
              <a:rPr lang="es-CL" i="1" dirty="0">
                <a:latin typeface="Arial" panose="020B0604020202020204" pitchFamily="34" charset="0"/>
                <a:ea typeface="Times New Roman" panose="02020603050405020304" pitchFamily="18" charset="0"/>
                <a:cs typeface="Times New Roman" panose="02020603050405020304" pitchFamily="18" charset="0"/>
              </a:rPr>
              <a:t>Tr</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cua</a:t>
            </a:r>
            <a:r>
              <a:rPr lang="es-CL" i="1" spc="-10" dirty="0">
                <a:latin typeface="Arial" panose="020B0604020202020204" pitchFamily="34" charset="0"/>
                <a:ea typeface="Times New Roman" panose="02020603050405020304" pitchFamily="18" charset="0"/>
                <a:cs typeface="Times New Roman" panose="02020603050405020304" pitchFamily="18" charset="0"/>
              </a:rPr>
              <a:t>t</a:t>
            </a:r>
            <a:r>
              <a:rPr lang="es-CL" i="1" dirty="0">
                <a:latin typeface="Arial" panose="020B0604020202020204" pitchFamily="34" charset="0"/>
                <a:ea typeface="Times New Roman" panose="02020603050405020304" pitchFamily="18" charset="0"/>
                <a:cs typeface="Times New Roman" panose="02020603050405020304" pitchFamily="18" charset="0"/>
              </a:rPr>
              <a:t>ro</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añ</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de</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es</a:t>
            </a:r>
            <a:r>
              <a:rPr lang="es-CL" i="1" spc="-5" dirty="0">
                <a:latin typeface="Arial" panose="020B0604020202020204" pitchFamily="34" charset="0"/>
                <a:ea typeface="Times New Roman" panose="02020603050405020304" pitchFamily="18" charset="0"/>
                <a:cs typeface="Times New Roman" panose="02020603050405020304" pitchFamily="18" charset="0"/>
              </a:rPr>
              <a:t>p</a:t>
            </a:r>
            <a:r>
              <a:rPr lang="es-CL" i="1" dirty="0">
                <a:latin typeface="Arial" panose="020B0604020202020204" pitchFamily="34" charset="0"/>
                <a:ea typeface="Times New Roman" panose="02020603050405020304" pitchFamily="18" charset="0"/>
                <a:cs typeface="Times New Roman" panose="02020603050405020304" pitchFamily="18" charset="0"/>
              </a:rPr>
              <a:t>era,</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los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af</a:t>
            </a:r>
            <a:r>
              <a:rPr lang="es-CL" i="1" spc="-5" dirty="0">
                <a:latin typeface="Arial" panose="020B0604020202020204" pitchFamily="34" charset="0"/>
                <a:ea typeface="Times New Roman" panose="02020603050405020304" pitchFamily="18" charset="0"/>
                <a:cs typeface="Times New Roman" panose="02020603050405020304" pitchFamily="18" charset="0"/>
              </a:rPr>
              <a:t>ec</a:t>
            </a:r>
            <a:r>
              <a:rPr lang="es-CL" i="1" dirty="0">
                <a:latin typeface="Arial" panose="020B0604020202020204" pitchFamily="34" charset="0"/>
                <a:ea typeface="Times New Roman" panose="02020603050405020304" pitchFamily="18" charset="0"/>
                <a:cs typeface="Times New Roman" panose="02020603050405020304" pitchFamily="18" charset="0"/>
              </a:rPr>
              <a:t>tados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p</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r</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la intoxic</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ci</a:t>
            </a:r>
            <a:r>
              <a:rPr lang="es-CL" i="1" spc="-5" dirty="0">
                <a:latin typeface="Arial" panose="020B0604020202020204" pitchFamily="34" charset="0"/>
                <a:ea typeface="Times New Roman" panose="02020603050405020304" pitchFamily="18" charset="0"/>
                <a:cs typeface="Times New Roman" panose="02020603050405020304" pitchFamily="18" charset="0"/>
              </a:rPr>
              <a:t>ó</a:t>
            </a:r>
            <a:r>
              <a:rPr lang="es-CL" i="1" dirty="0">
                <a:latin typeface="Arial" panose="020B0604020202020204" pitchFamily="34" charset="0"/>
                <a:ea typeface="Times New Roman" panose="02020603050405020304" pitchFamily="18" charset="0"/>
                <a:cs typeface="Times New Roman" panose="02020603050405020304" pitchFamily="18" charset="0"/>
              </a:rPr>
              <a:t>n de</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la</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leche adulterada </a:t>
            </a:r>
            <a:r>
              <a:rPr lang="es-CL" i="1" spc="-5" dirty="0">
                <a:latin typeface="Arial" panose="020B0604020202020204" pitchFamily="34" charset="0"/>
                <a:ea typeface="Times New Roman" panose="02020603050405020304" pitchFamily="18" charset="0"/>
                <a:cs typeface="Times New Roman" panose="02020603050405020304" pitchFamily="18" charset="0"/>
              </a:rPr>
              <a:t>es</a:t>
            </a:r>
            <a:r>
              <a:rPr lang="es-CL" i="1" dirty="0">
                <a:latin typeface="Arial" panose="020B0604020202020204" pitchFamily="34" charset="0"/>
                <a:ea typeface="Times New Roman" panose="02020603050405020304" pitchFamily="18" charset="0"/>
                <a:cs typeface="Times New Roman" panose="02020603050405020304" pitchFamily="18" charset="0"/>
              </a:rPr>
              <a:t>tán</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d</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dirty="0">
                <a:latin typeface="Arial" panose="020B0604020202020204" pitchFamily="34" charset="0"/>
                <a:ea typeface="Times New Roman" panose="02020603050405020304" pitchFamily="18" charset="0"/>
                <a:cs typeface="Times New Roman" panose="02020603050405020304" pitchFamily="18" charset="0"/>
              </a:rPr>
              <a:t>cidi</a:t>
            </a:r>
            <a:r>
              <a:rPr lang="es-CL" i="1" spc="-5" dirty="0">
                <a:latin typeface="Arial" panose="020B0604020202020204" pitchFamily="34" charset="0"/>
                <a:ea typeface="Times New Roman" panose="02020603050405020304" pitchFamily="18" charset="0"/>
                <a:cs typeface="Times New Roman" panose="02020603050405020304" pitchFamily="18" charset="0"/>
              </a:rPr>
              <a:t>d</a:t>
            </a:r>
            <a:r>
              <a:rPr lang="es-CL" i="1" dirty="0">
                <a:latin typeface="Arial" panose="020B0604020202020204" pitchFamily="34" charset="0"/>
                <a:ea typeface="Times New Roman" panose="02020603050405020304" pitchFamily="18" charset="0"/>
                <a:cs typeface="Times New Roman" panose="02020603050405020304" pitchFamily="18" charset="0"/>
              </a:rPr>
              <a:t>os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a</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ll</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dirty="0">
                <a:latin typeface="Arial" panose="020B0604020202020204" pitchFamily="34" charset="0"/>
                <a:ea typeface="Times New Roman" panose="02020603050405020304" pitchFamily="18" charset="0"/>
                <a:cs typeface="Times New Roman" panose="02020603050405020304" pitchFamily="18" charset="0"/>
              </a:rPr>
              <a:t>var</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a</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l</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pr</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spc="5" dirty="0">
                <a:latin typeface="Arial" panose="020B0604020202020204" pitchFamily="34" charset="0"/>
                <a:ea typeface="Times New Roman" panose="02020603050405020304" pitchFamily="18" charset="0"/>
                <a:cs typeface="Times New Roman" panose="02020603050405020304" pitchFamily="18" charset="0"/>
              </a:rPr>
              <a:t>s</a:t>
            </a:r>
            <a:r>
              <a:rPr lang="es-CL" i="1" spc="-5" dirty="0">
                <a:latin typeface="Arial" panose="020B0604020202020204" pitchFamily="34" charset="0"/>
                <a:ea typeface="Times New Roman" panose="02020603050405020304" pitchFamily="18" charset="0"/>
                <a:cs typeface="Times New Roman" panose="02020603050405020304" pitchFamily="18" charset="0"/>
              </a:rPr>
              <a:t>u</a:t>
            </a:r>
            <a:r>
              <a:rPr lang="es-CL" i="1" dirty="0">
                <a:latin typeface="Arial" panose="020B0604020202020204" pitchFamily="34" charset="0"/>
                <a:ea typeface="Times New Roman" panose="02020603050405020304" pitchFamily="18" charset="0"/>
                <a:cs typeface="Times New Roman" panose="02020603050405020304" pitchFamily="18" charset="0"/>
              </a:rPr>
              <a:t>ntos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r</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dirty="0">
                <a:latin typeface="Arial" panose="020B0604020202020204" pitchFamily="34" charset="0"/>
                <a:ea typeface="Times New Roman" panose="02020603050405020304" pitchFamily="18" charset="0"/>
                <a:cs typeface="Times New Roman" panose="02020603050405020304" pitchFamily="18" charset="0"/>
              </a:rPr>
              <a:t>sp</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nsabl</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dirty="0">
                <a:latin typeface="Arial" panose="020B0604020202020204" pitchFamily="34" charset="0"/>
                <a:ea typeface="Times New Roman" panose="02020603050405020304" pitchFamily="18" charset="0"/>
                <a:cs typeface="Times New Roman" panose="02020603050405020304" pitchFamily="18" charset="0"/>
              </a:rPr>
              <a:t>s</a:t>
            </a:r>
            <a:r>
              <a:rPr lang="es-CL" i="1" spc="10"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a los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spc="-10" dirty="0">
                <a:latin typeface="Arial" panose="020B0604020202020204" pitchFamily="34" charset="0"/>
                <a:ea typeface="Times New Roman" panose="02020603050405020304" pitchFamily="18" charset="0"/>
                <a:cs typeface="Times New Roman" panose="02020603050405020304" pitchFamily="18" charset="0"/>
              </a:rPr>
              <a:t>t</a:t>
            </a:r>
            <a:r>
              <a:rPr lang="es-CL" i="1" dirty="0">
                <a:latin typeface="Arial" panose="020B0604020202020204" pitchFamily="34" charset="0"/>
                <a:ea typeface="Times New Roman" panose="02020603050405020304" pitchFamily="18" charset="0"/>
                <a:cs typeface="Times New Roman" panose="02020603050405020304" pitchFamily="18" charset="0"/>
              </a:rPr>
              <a:t>ribu</a:t>
            </a:r>
            <a:r>
              <a:rPr lang="es-CL" i="1" spc="-5" dirty="0">
                <a:latin typeface="Arial" panose="020B0604020202020204" pitchFamily="34" charset="0"/>
                <a:ea typeface="Times New Roman" panose="02020603050405020304" pitchFamily="18" charset="0"/>
                <a:cs typeface="Times New Roman" panose="02020603050405020304" pitchFamily="18" charset="0"/>
              </a:rPr>
              <a:t>n</a:t>
            </a:r>
            <a:r>
              <a:rPr lang="es-CL" i="1" dirty="0">
                <a:latin typeface="Arial" panose="020B0604020202020204" pitchFamily="34" charset="0"/>
                <a:ea typeface="Times New Roman" panose="02020603050405020304" pitchFamily="18" charset="0"/>
                <a:cs typeface="Times New Roman" panose="02020603050405020304" pitchFamily="18" charset="0"/>
              </a:rPr>
              <a:t>al</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spc="5" dirty="0">
                <a:latin typeface="Arial" panose="020B0604020202020204" pitchFamily="34" charset="0"/>
                <a:ea typeface="Times New Roman" panose="02020603050405020304" pitchFamily="18" charset="0"/>
                <a:cs typeface="Times New Roman" panose="02020603050405020304" pitchFamily="18" charset="0"/>
              </a:rPr>
              <a:t>s</a:t>
            </a:r>
            <a:r>
              <a:rPr lang="es-CL" i="1" dirty="0">
                <a:latin typeface="Arial" panose="020B0604020202020204" pitchFamily="34" charset="0"/>
                <a:ea typeface="Times New Roman" panose="02020603050405020304" pitchFamily="18" charset="0"/>
                <a:cs typeface="Times New Roman" panose="02020603050405020304" pitchFamily="18" charset="0"/>
              </a:rPr>
              <a:t>, ya q</a:t>
            </a:r>
            <a:r>
              <a:rPr lang="es-CL" i="1" spc="-5" dirty="0">
                <a:latin typeface="Arial" panose="020B0604020202020204" pitchFamily="34" charset="0"/>
                <a:ea typeface="Times New Roman" panose="02020603050405020304" pitchFamily="18" charset="0"/>
                <a:cs typeface="Times New Roman" panose="02020603050405020304" pitchFamily="18" charset="0"/>
              </a:rPr>
              <a:t>u</a:t>
            </a:r>
            <a:r>
              <a:rPr lang="es-CL" i="1" dirty="0">
                <a:latin typeface="Arial" panose="020B0604020202020204" pitchFamily="34" charset="0"/>
                <a:ea typeface="Times New Roman" panose="02020603050405020304" pitchFamily="18" charset="0"/>
                <a:cs typeface="Times New Roman" panose="02020603050405020304" pitchFamily="18" charset="0"/>
              </a:rPr>
              <a:t>e no h</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n llega</a:t>
            </a:r>
            <a:r>
              <a:rPr lang="es-CL" i="1" spc="-5" dirty="0">
                <a:latin typeface="Arial" panose="020B0604020202020204" pitchFamily="34" charset="0"/>
                <a:ea typeface="Times New Roman" panose="02020603050405020304" pitchFamily="18" charset="0"/>
                <a:cs typeface="Times New Roman" panose="02020603050405020304" pitchFamily="18" charset="0"/>
              </a:rPr>
              <a:t>d</a:t>
            </a:r>
            <a:r>
              <a:rPr lang="es-CL" i="1" dirty="0">
                <a:latin typeface="Arial" panose="020B0604020202020204" pitchFamily="34" charset="0"/>
                <a:ea typeface="Times New Roman" panose="02020603050405020304" pitchFamily="18" charset="0"/>
                <a:cs typeface="Times New Roman" panose="02020603050405020304" pitchFamily="18" charset="0"/>
              </a:rPr>
              <a:t>o a n</a:t>
            </a:r>
            <a:r>
              <a:rPr lang="es-CL" i="1" spc="-5" dirty="0">
                <a:latin typeface="Arial" panose="020B0604020202020204" pitchFamily="34" charset="0"/>
                <a:ea typeface="Times New Roman" panose="02020603050405020304" pitchFamily="18" charset="0"/>
                <a:cs typeface="Times New Roman" panose="02020603050405020304" pitchFamily="18" charset="0"/>
              </a:rPr>
              <a:t>i</a:t>
            </a:r>
            <a:r>
              <a:rPr lang="es-CL" i="1" dirty="0">
                <a:latin typeface="Arial" panose="020B0604020202020204" pitchFamily="34" charset="0"/>
                <a:ea typeface="Times New Roman" panose="02020603050405020304" pitchFamily="18" charset="0"/>
                <a:cs typeface="Times New Roman" panose="02020603050405020304" pitchFamily="18" charset="0"/>
              </a:rPr>
              <a:t>ngún </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spc="5" dirty="0">
                <a:latin typeface="Arial" panose="020B0604020202020204" pitchFamily="34" charset="0"/>
                <a:ea typeface="Times New Roman" panose="02020603050405020304" pitchFamily="18" charset="0"/>
                <a:cs typeface="Times New Roman" panose="02020603050405020304" pitchFamily="18" charset="0"/>
              </a:rPr>
              <a:t>c</a:t>
            </a:r>
            <a:r>
              <a:rPr lang="es-CL" i="1" spc="-5" dirty="0">
                <a:latin typeface="Arial" panose="020B0604020202020204" pitchFamily="34" charset="0"/>
                <a:ea typeface="Times New Roman" panose="02020603050405020304" pitchFamily="18" charset="0"/>
                <a:cs typeface="Times New Roman" panose="02020603050405020304" pitchFamily="18" charset="0"/>
              </a:rPr>
              <a:t>u</a:t>
            </a:r>
            <a:r>
              <a:rPr lang="es-CL" i="1" dirty="0">
                <a:latin typeface="Arial" panose="020B0604020202020204" pitchFamily="34" charset="0"/>
                <a:ea typeface="Times New Roman" panose="02020603050405020304" pitchFamily="18" charset="0"/>
                <a:cs typeface="Times New Roman" panose="02020603050405020304" pitchFamily="18" charset="0"/>
              </a:rPr>
              <a:t>er</a:t>
            </a:r>
            <a:r>
              <a:rPr lang="es-CL" i="1" spc="-5" dirty="0">
                <a:latin typeface="Arial" panose="020B0604020202020204" pitchFamily="34" charset="0"/>
                <a:ea typeface="Times New Roman" panose="02020603050405020304" pitchFamily="18" charset="0"/>
                <a:cs typeface="Times New Roman" panose="02020603050405020304" pitchFamily="18" charset="0"/>
              </a:rPr>
              <a:t>d</a:t>
            </a:r>
            <a:r>
              <a:rPr lang="es-CL" i="1" dirty="0">
                <a:latin typeface="Arial" panose="020B0604020202020204" pitchFamily="34" charset="0"/>
                <a:ea typeface="Times New Roman" panose="02020603050405020304" pitchFamily="18" charset="0"/>
                <a:cs typeface="Times New Roman" panose="02020603050405020304" pitchFamily="18" charset="0"/>
              </a:rPr>
              <a:t>o</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en s</a:t>
            </a:r>
            <a:r>
              <a:rPr lang="es-CL" i="1" spc="-5" dirty="0">
                <a:latin typeface="Arial" panose="020B0604020202020204" pitchFamily="34" charset="0"/>
                <a:ea typeface="Times New Roman" panose="02020603050405020304" pitchFamily="18" charset="0"/>
                <a:cs typeface="Times New Roman" panose="02020603050405020304" pitchFamily="18" charset="0"/>
              </a:rPr>
              <a:t>u</a:t>
            </a:r>
            <a:r>
              <a:rPr lang="es-CL" i="1" dirty="0">
                <a:latin typeface="Arial" panose="020B0604020202020204" pitchFamily="34" charset="0"/>
                <a:ea typeface="Times New Roman" panose="02020603050405020304" pitchFamily="18" charset="0"/>
                <a:cs typeface="Times New Roman" panose="02020603050405020304" pitchFamily="18" charset="0"/>
              </a:rPr>
              <a:t>s c</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nversac</a:t>
            </a:r>
            <a:r>
              <a:rPr lang="es-CL" i="1" spc="-5" dirty="0">
                <a:latin typeface="Arial" panose="020B0604020202020204" pitchFamily="34" charset="0"/>
                <a:ea typeface="Times New Roman" panose="02020603050405020304" pitchFamily="18" charset="0"/>
                <a:cs typeface="Times New Roman" panose="02020603050405020304" pitchFamily="18" charset="0"/>
              </a:rPr>
              <a:t>i</a:t>
            </a:r>
            <a:r>
              <a:rPr lang="es-CL" i="1" dirty="0">
                <a:latin typeface="Arial" panose="020B0604020202020204" pitchFamily="34" charset="0"/>
                <a:ea typeface="Times New Roman" panose="02020603050405020304" pitchFamily="18" charset="0"/>
                <a:cs typeface="Times New Roman" panose="02020603050405020304" pitchFamily="18" charset="0"/>
              </a:rPr>
              <a:t>on</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dirty="0">
                <a:latin typeface="Arial" panose="020B0604020202020204" pitchFamily="34" charset="0"/>
                <a:ea typeface="Times New Roman" panose="02020603050405020304" pitchFamily="18" charset="0"/>
                <a:cs typeface="Times New Roman" panose="02020603050405020304" pitchFamily="18" charset="0"/>
              </a:rPr>
              <a:t>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610235" marR="193675" algn="just">
              <a:spcBef>
                <a:spcPts val="20"/>
              </a:spcBef>
            </a:pPr>
            <a:r>
              <a:rPr lang="es-CL" i="1" dirty="0">
                <a:latin typeface="Arial" panose="020B0604020202020204" pitchFamily="34" charset="0"/>
                <a:ea typeface="Times New Roman" panose="02020603050405020304" pitchFamily="18" charset="0"/>
                <a:cs typeface="Times New Roman" panose="02020603050405020304" pitchFamily="18" charset="0"/>
              </a:rPr>
              <a:t>«Esta</a:t>
            </a:r>
            <a:r>
              <a:rPr lang="es-CL" i="1" spc="-5" dirty="0">
                <a:latin typeface="Arial" panose="020B0604020202020204" pitchFamily="34" charset="0"/>
                <a:ea typeface="Times New Roman" panose="02020603050405020304" pitchFamily="18" charset="0"/>
                <a:cs typeface="Times New Roman" panose="02020603050405020304" pitchFamily="18" charset="0"/>
              </a:rPr>
              <a:t>m</a:t>
            </a:r>
            <a:r>
              <a:rPr lang="es-CL" i="1" dirty="0">
                <a:latin typeface="Arial" panose="020B0604020202020204" pitchFamily="34" charset="0"/>
                <a:ea typeface="Times New Roman" panose="02020603050405020304" pitchFamily="18" charset="0"/>
                <a:cs typeface="Times New Roman" panose="02020603050405020304" pitchFamily="18" charset="0"/>
              </a:rPr>
              <a:t>os c</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ns</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d</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spc="5" dirty="0">
                <a:latin typeface="Arial" panose="020B0604020202020204" pitchFamily="34" charset="0"/>
                <a:ea typeface="Times New Roman" panose="02020603050405020304" pitchFamily="18" charset="0"/>
                <a:cs typeface="Times New Roman" panose="02020603050405020304" pitchFamily="18" charset="0"/>
              </a:rPr>
              <a:t>s</a:t>
            </a:r>
            <a:r>
              <a:rPr lang="es-CL" i="1" dirty="0">
                <a:latin typeface="Arial" panose="020B0604020202020204" pitchFamily="34" charset="0"/>
                <a:ea typeface="Times New Roman" panose="02020603050405020304" pitchFamily="18" charset="0"/>
                <a:cs typeface="Times New Roman" panose="02020603050405020304" pitchFamily="18" charset="0"/>
              </a:rPr>
              <a:t>.</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Son ya cua</a:t>
            </a:r>
            <a:r>
              <a:rPr lang="es-CL" i="1" spc="-10" dirty="0">
                <a:latin typeface="Arial" panose="020B0604020202020204" pitchFamily="34" charset="0"/>
                <a:ea typeface="Times New Roman" panose="02020603050405020304" pitchFamily="18" charset="0"/>
                <a:cs typeface="Times New Roman" panose="02020603050405020304" pitchFamily="18" charset="0"/>
              </a:rPr>
              <a:t>t</a:t>
            </a:r>
            <a:r>
              <a:rPr lang="es-CL" i="1" dirty="0">
                <a:latin typeface="Arial" panose="020B0604020202020204" pitchFamily="34" charset="0"/>
                <a:ea typeface="Times New Roman" panose="02020603050405020304" pitchFamily="18" charset="0"/>
                <a:cs typeface="Times New Roman" panose="02020603050405020304" pitchFamily="18" charset="0"/>
              </a:rPr>
              <a:t>ro</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ñ</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s</a:t>
            </a:r>
            <a:r>
              <a:rPr lang="es-CL" i="1" spc="10"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y</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no h</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y</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r</a:t>
            </a:r>
            <a:r>
              <a:rPr lang="es-CL" i="1" spc="-5" dirty="0">
                <a:latin typeface="Arial" panose="020B0604020202020204" pitchFamily="34" charset="0"/>
                <a:ea typeface="Times New Roman" panose="02020603050405020304" pitchFamily="18" charset="0"/>
                <a:cs typeface="Times New Roman" panose="02020603050405020304" pitchFamily="18" charset="0"/>
              </a:rPr>
              <a:t>e</a:t>
            </a:r>
            <a:r>
              <a:rPr lang="es-CL" i="1" dirty="0">
                <a:latin typeface="Arial" panose="020B0604020202020204" pitchFamily="34" charset="0"/>
                <a:ea typeface="Times New Roman" panose="02020603050405020304" pitchFamily="18" charset="0"/>
                <a:cs typeface="Times New Roman" panose="02020603050405020304" pitchFamily="18" charset="0"/>
              </a:rPr>
              <a:t>sp</a:t>
            </a:r>
            <a:r>
              <a:rPr lang="es-CL" i="1" spc="-5" dirty="0">
                <a:latin typeface="Arial" panose="020B0604020202020204" pitchFamily="34" charset="0"/>
                <a:ea typeface="Times New Roman" panose="02020603050405020304" pitchFamily="18" charset="0"/>
                <a:cs typeface="Times New Roman" panose="02020603050405020304" pitchFamily="18" charset="0"/>
              </a:rPr>
              <a:t>u</a:t>
            </a:r>
            <a:r>
              <a:rPr lang="es-CL" i="1" dirty="0">
                <a:latin typeface="Arial" panose="020B0604020202020204" pitchFamily="34" charset="0"/>
                <a:ea typeface="Times New Roman" panose="02020603050405020304" pitchFamily="18" charset="0"/>
                <a:cs typeface="Times New Roman" panose="02020603050405020304" pitchFamily="18" charset="0"/>
              </a:rPr>
              <a:t>esta.</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spc="-10" dirty="0">
                <a:latin typeface="Arial" panose="020B0604020202020204" pitchFamily="34" charset="0"/>
                <a:ea typeface="Times New Roman" panose="02020603050405020304" pitchFamily="18" charset="0"/>
                <a:cs typeface="Times New Roman" panose="02020603050405020304" pitchFamily="18" charset="0"/>
              </a:rPr>
              <a:t>E</a:t>
            </a:r>
            <a:r>
              <a:rPr lang="es-CL" i="1" spc="5" dirty="0">
                <a:latin typeface="Arial" panose="020B0604020202020204" pitchFamily="34" charset="0"/>
                <a:ea typeface="Times New Roman" panose="02020603050405020304" pitchFamily="18" charset="0"/>
                <a:cs typeface="Times New Roman" panose="02020603050405020304" pitchFamily="18" charset="0"/>
              </a:rPr>
              <a:t>s</a:t>
            </a:r>
            <a:r>
              <a:rPr lang="es-CL" i="1" dirty="0">
                <a:latin typeface="Arial" panose="020B0604020202020204" pitchFamily="34" charset="0"/>
                <a:ea typeface="Times New Roman" panose="02020603050405020304" pitchFamily="18" charset="0"/>
                <a:cs typeface="Times New Roman" panose="02020603050405020304" pitchFamily="18" charset="0"/>
              </a:rPr>
              <a:t>t</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s</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van a</a:t>
            </a:r>
            <a:r>
              <a:rPr lang="es-CL" i="1" spc="5" dirty="0">
                <a:latin typeface="Arial" panose="020B0604020202020204" pitchFamily="34" charset="0"/>
                <a:ea typeface="Times New Roman" panose="02020603050405020304" pitchFamily="18" charset="0"/>
                <a:cs typeface="Times New Roman" panose="02020603050405020304" pitchFamily="18" charset="0"/>
              </a:rPr>
              <a:t> </a:t>
            </a:r>
            <a:r>
              <a:rPr lang="es-CL" i="1" dirty="0">
                <a:latin typeface="Arial" panose="020B0604020202020204" pitchFamily="34" charset="0"/>
                <a:ea typeface="Times New Roman" panose="02020603050405020304" pitchFamily="18" charset="0"/>
                <a:cs typeface="Times New Roman" panose="02020603050405020304" pitchFamily="18" charset="0"/>
              </a:rPr>
              <a:t>ju</a:t>
            </a:r>
            <a:r>
              <a:rPr lang="es-CL" i="1" spc="-5" dirty="0">
                <a:latin typeface="Arial" panose="020B0604020202020204" pitchFamily="34" charset="0"/>
                <a:ea typeface="Times New Roman" panose="02020603050405020304" pitchFamily="18" charset="0"/>
                <a:cs typeface="Times New Roman" panose="02020603050405020304" pitchFamily="18" charset="0"/>
              </a:rPr>
              <a:t>i</a:t>
            </a:r>
            <a:r>
              <a:rPr lang="es-CL" i="1" spc="5" dirty="0">
                <a:latin typeface="Arial" panose="020B0604020202020204" pitchFamily="34" charset="0"/>
                <a:ea typeface="Times New Roman" panose="02020603050405020304" pitchFamily="18" charset="0"/>
                <a:cs typeface="Times New Roman" panose="02020603050405020304" pitchFamily="18" charset="0"/>
              </a:rPr>
              <a:t>c</a:t>
            </a:r>
            <a:r>
              <a:rPr lang="es-CL" i="1" dirty="0">
                <a:latin typeface="Arial" panose="020B0604020202020204" pitchFamily="34" charset="0"/>
                <a:ea typeface="Times New Roman" panose="02020603050405020304" pitchFamily="18" charset="0"/>
                <a:cs typeface="Times New Roman" panose="02020603050405020304" pitchFamily="18" charset="0"/>
              </a:rPr>
              <a:t>i</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 dec</a:t>
            </a:r>
            <a:r>
              <a:rPr lang="es-CL" i="1" spc="-5" dirty="0">
                <a:latin typeface="Arial" panose="020B0604020202020204" pitchFamily="34" charset="0"/>
                <a:ea typeface="Times New Roman" panose="02020603050405020304" pitchFamily="18" charset="0"/>
                <a:cs typeface="Times New Roman" panose="02020603050405020304" pitchFamily="18" charset="0"/>
              </a:rPr>
              <a:t>l</a:t>
            </a:r>
            <a:r>
              <a:rPr lang="es-CL" i="1" dirty="0">
                <a:latin typeface="Arial" panose="020B0604020202020204" pitchFamily="34" charset="0"/>
                <a:ea typeface="Times New Roman" panose="02020603050405020304" pitchFamily="18" charset="0"/>
                <a:cs typeface="Times New Roman" panose="02020603050405020304" pitchFamily="18" charset="0"/>
              </a:rPr>
              <a:t>aró E</a:t>
            </a:r>
            <a:r>
              <a:rPr lang="es-CL" i="1" spc="-5" dirty="0">
                <a:latin typeface="Arial" panose="020B0604020202020204" pitchFamily="34" charset="0"/>
                <a:ea typeface="Times New Roman" panose="02020603050405020304" pitchFamily="18" charset="0"/>
                <a:cs typeface="Times New Roman" panose="02020603050405020304" pitchFamily="18" charset="0"/>
              </a:rPr>
              <a:t>m</a:t>
            </a:r>
            <a:r>
              <a:rPr lang="es-CL" i="1" dirty="0">
                <a:latin typeface="Arial" panose="020B0604020202020204" pitchFamily="34" charset="0"/>
                <a:ea typeface="Times New Roman" panose="02020603050405020304" pitchFamily="18" charset="0"/>
                <a:cs typeface="Times New Roman" panose="02020603050405020304" pitchFamily="18" charset="0"/>
              </a:rPr>
              <a:t>iliana Vel</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sco, port</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v</a:t>
            </a:r>
            <a:r>
              <a:rPr lang="es-CL" i="1" spc="-5" dirty="0">
                <a:latin typeface="Arial" panose="020B0604020202020204" pitchFamily="34" charset="0"/>
                <a:ea typeface="Times New Roman" panose="02020603050405020304" pitchFamily="18" charset="0"/>
                <a:cs typeface="Times New Roman" panose="02020603050405020304" pitchFamily="18" charset="0"/>
              </a:rPr>
              <a:t>o</a:t>
            </a:r>
            <a:r>
              <a:rPr lang="es-CL" i="1" dirty="0">
                <a:latin typeface="Arial" panose="020B0604020202020204" pitchFamily="34" charset="0"/>
                <a:ea typeface="Times New Roman" panose="02020603050405020304" pitchFamily="18" charset="0"/>
                <a:cs typeface="Times New Roman" panose="02020603050405020304" pitchFamily="18" charset="0"/>
              </a:rPr>
              <a:t>z de </a:t>
            </a:r>
            <a:r>
              <a:rPr lang="es-CL" i="1" spc="-5" dirty="0">
                <a:latin typeface="Arial" panose="020B0604020202020204" pitchFamily="34" charset="0"/>
                <a:ea typeface="Times New Roman" panose="02020603050405020304" pitchFamily="18" charset="0"/>
                <a:cs typeface="Times New Roman" panose="02020603050405020304" pitchFamily="18" charset="0"/>
              </a:rPr>
              <a:t>l</a:t>
            </a:r>
            <a:r>
              <a:rPr lang="es-CL" i="1" dirty="0">
                <a:latin typeface="Arial" panose="020B0604020202020204" pitchFamily="34" charset="0"/>
                <a:ea typeface="Times New Roman" panose="02020603050405020304" pitchFamily="18" charset="0"/>
                <a:cs typeface="Times New Roman" panose="02020603050405020304" pitchFamily="18" charset="0"/>
              </a:rPr>
              <a:t>os da</a:t>
            </a:r>
            <a:r>
              <a:rPr lang="es-CL" i="1" spc="-5" dirty="0">
                <a:latin typeface="Arial" panose="020B0604020202020204" pitchFamily="34" charset="0"/>
                <a:ea typeface="Times New Roman" panose="02020603050405020304" pitchFamily="18" charset="0"/>
                <a:cs typeface="Times New Roman" panose="02020603050405020304" pitchFamily="18" charset="0"/>
              </a:rPr>
              <a:t>m</a:t>
            </a:r>
            <a:r>
              <a:rPr lang="es-CL" i="1" dirty="0">
                <a:latin typeface="Arial" panose="020B0604020202020204" pitchFamily="34" charset="0"/>
                <a:ea typeface="Times New Roman" panose="02020603050405020304" pitchFamily="18" charset="0"/>
                <a:cs typeface="Times New Roman" panose="02020603050405020304" pitchFamily="18" charset="0"/>
              </a:rPr>
              <a:t>nific</a:t>
            </a:r>
            <a:r>
              <a:rPr lang="es-CL" i="1" spc="-5" dirty="0">
                <a:latin typeface="Arial" panose="020B0604020202020204" pitchFamily="34" charset="0"/>
                <a:ea typeface="Times New Roman" panose="02020603050405020304" pitchFamily="18" charset="0"/>
                <a:cs typeface="Times New Roman" panose="02020603050405020304" pitchFamily="18" charset="0"/>
              </a:rPr>
              <a:t>a</a:t>
            </a:r>
            <a:r>
              <a:rPr lang="es-CL" i="1" dirty="0">
                <a:latin typeface="Arial" panose="020B0604020202020204" pitchFamily="34" charset="0"/>
                <a:ea typeface="Times New Roman" panose="02020603050405020304" pitchFamily="18" charset="0"/>
                <a:cs typeface="Times New Roman" panose="02020603050405020304" pitchFamily="18" charset="0"/>
              </a:rPr>
              <a:t>dos.</a:t>
            </a:r>
            <a:endParaRPr lang="es-CL"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09222021"/>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952941" y="969421"/>
            <a:ext cx="8280920" cy="2875146"/>
          </a:xfrm>
          <a:prstGeom prst="rect">
            <a:avLst/>
          </a:prstGeom>
        </p:spPr>
        <p:txBody>
          <a:bodyPr wrap="square">
            <a:spAutoFit/>
          </a:bodyPr>
          <a:lstStyle/>
          <a:p>
            <a:pPr marL="229235" marR="193040" algn="just"/>
            <a:r>
              <a:rPr lang="es-CL" sz="2000" dirty="0">
                <a:latin typeface="Arial" panose="020B0604020202020204" pitchFamily="34" charset="0"/>
                <a:ea typeface="Times New Roman" panose="02020603050405020304" pitchFamily="18" charset="0"/>
                <a:cs typeface="Times New Roman" panose="02020603050405020304" pitchFamily="18" charset="0"/>
              </a:rPr>
              <a:t>Cu</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ndo  un</a:t>
            </a:r>
            <a:r>
              <a:rPr lang="es-CL" sz="2000" spc="27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c</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so</a:t>
            </a:r>
            <a:r>
              <a:rPr lang="es-CL" sz="2000" spc="27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es</a:t>
            </a:r>
            <a:r>
              <a:rPr lang="es-CL" sz="2000" spc="27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ramát</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 </a:t>
            </a:r>
            <a:r>
              <a:rPr lang="es-CL" sz="2000" dirty="0">
                <a:latin typeface="Arial" panose="020B0604020202020204" pitchFamily="34" charset="0"/>
                <a:ea typeface="Times New Roman" panose="02020603050405020304" pitchFamily="18" charset="0"/>
                <a:cs typeface="Times New Roman" panose="02020603050405020304" pitchFamily="18" charset="0"/>
              </a:rPr>
              <a:t> y  requi</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re  </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de  </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escri</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a:t>
            </a:r>
            <a:r>
              <a:rPr lang="es-CL" sz="2000" spc="27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vívidas</a:t>
            </a:r>
            <a:r>
              <a:rPr lang="es-CL" sz="2000" dirty="0">
                <a:latin typeface="Arial" panose="020B0604020202020204" pitchFamily="34" charset="0"/>
                <a:ea typeface="Times New Roman" panose="02020603050405020304" pitchFamily="18" charset="0"/>
                <a:cs typeface="Times New Roman" panose="02020603050405020304" pitchFamily="18" charset="0"/>
              </a:rPr>
              <a:t>,</a:t>
            </a:r>
            <a:r>
              <a:rPr lang="es-CL" sz="2000" spc="275" dirty="0">
                <a:latin typeface="Arial" panose="020B0604020202020204" pitchFamily="34" charset="0"/>
                <a:ea typeface="Times New Roman" panose="02020603050405020304" pitchFamily="18" charset="0"/>
                <a:cs typeface="Times New Roman" panose="02020603050405020304" pitchFamily="18" charset="0"/>
              </a:rPr>
              <a:t> </a:t>
            </a:r>
            <a:r>
              <a:rPr lang="es-CL" sz="2000" u="sng" dirty="0">
                <a:latin typeface="Arial" panose="020B0604020202020204" pitchFamily="34" charset="0"/>
                <a:ea typeface="Times New Roman" panose="02020603050405020304" pitchFamily="18" charset="0"/>
                <a:cs typeface="Times New Roman" panose="02020603050405020304" pitchFamily="18" charset="0"/>
              </a:rPr>
              <a:t>las</a:t>
            </a:r>
            <a:r>
              <a:rPr lang="es-CL" sz="2000" u="sng" spc="275" dirty="0">
                <a:latin typeface="Arial" panose="020B0604020202020204" pitchFamily="34" charset="0"/>
                <a:ea typeface="Times New Roman" panose="02020603050405020304" pitchFamily="18" charset="0"/>
                <a:cs typeface="Times New Roman" panose="02020603050405020304" pitchFamily="18" charset="0"/>
              </a:rPr>
              <a:t> </a:t>
            </a:r>
            <a:r>
              <a:rPr lang="es-CL" sz="2000" u="sng" dirty="0">
                <a:latin typeface="Arial" panose="020B0604020202020204" pitchFamily="34" charset="0"/>
                <a:ea typeface="Times New Roman" panose="02020603050405020304" pitchFamily="18" charset="0"/>
                <a:cs typeface="Times New Roman" panose="02020603050405020304" pitchFamily="18" charset="0"/>
              </a:rPr>
              <a:t>citas</a:t>
            </a:r>
            <a:r>
              <a:rPr lang="es-CL" sz="2000" u="sng" spc="27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 quie</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dirty="0">
                <a:latin typeface="Arial" panose="020B0604020202020204" pitchFamily="34" charset="0"/>
                <a:ea typeface="Times New Roman" panose="02020603050405020304" pitchFamily="18" charset="0"/>
                <a:cs typeface="Times New Roman" panose="02020603050405020304" pitchFamily="18" charset="0"/>
              </a:rPr>
              <a:t>es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vivieron llevan </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lect</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al</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u</a:t>
            </a:r>
            <a:r>
              <a:rPr lang="es-CL" sz="2000" spc="-5" dirty="0">
                <a:latin typeface="Arial" panose="020B0604020202020204" pitchFamily="34" charset="0"/>
                <a:ea typeface="Times New Roman" panose="02020603050405020304" pitchFamily="18" charset="0"/>
                <a:cs typeface="Times New Roman" panose="02020603050405020304" pitchFamily="18" charset="0"/>
              </a:rPr>
              <a:t>g</a:t>
            </a:r>
            <a:r>
              <a:rPr lang="es-CL" sz="2000" dirty="0">
                <a:latin typeface="Arial" panose="020B0604020202020204" pitchFamily="34" charset="0"/>
                <a:ea typeface="Times New Roman" panose="02020603050405020304" pitchFamily="18" charset="0"/>
                <a:cs typeface="Times New Roman" panose="02020603050405020304" pitchFamily="18" charset="0"/>
              </a:rPr>
              <a:t>ar</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h</a:t>
            </a:r>
            <a:r>
              <a:rPr lang="es-CL" sz="2000" dirty="0">
                <a:latin typeface="Arial" panose="020B0604020202020204" pitchFamily="34" charset="0"/>
                <a:ea typeface="Times New Roman" panose="02020603050405020304" pitchFamily="18" charset="0"/>
                <a:cs typeface="Times New Roman" panose="02020603050405020304" pitchFamily="18" charset="0"/>
              </a:rPr>
              <a:t>echos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mej</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qu</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ue</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an hacer</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as pala</a:t>
            </a:r>
            <a:r>
              <a:rPr lang="es-CL" sz="2000" spc="-5" dirty="0">
                <a:latin typeface="Arial" panose="020B0604020202020204" pitchFamily="34" charset="0"/>
                <a:ea typeface="Times New Roman" panose="02020603050405020304" pitchFamily="18" charset="0"/>
                <a:cs typeface="Times New Roman" panose="02020603050405020304" pitchFamily="18" charset="0"/>
              </a:rPr>
              <a:t>b</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s del report</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ro:</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a:spcBef>
                <a:spcPts val="70"/>
              </a:spcBef>
            </a:pPr>
            <a:r>
              <a:rPr lang="es-CL" sz="2000" dirty="0">
                <a:latin typeface="Arial" panose="020B0604020202020204" pitchFamily="34" charset="0"/>
                <a:ea typeface="Times New Roman" panose="02020603050405020304" pitchFamily="18" charset="0"/>
                <a:cs typeface="Times New Roman" panose="02020603050405020304" pitchFamily="18" charset="0"/>
              </a:rPr>
              <a:t> </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678815" marR="193040" algn="just"/>
            <a:r>
              <a:rPr lang="es-CL" sz="2000" i="1" dirty="0">
                <a:latin typeface="Arial" panose="020B0604020202020204" pitchFamily="34" charset="0"/>
                <a:ea typeface="Times New Roman" panose="02020603050405020304" pitchFamily="18" charset="0"/>
                <a:cs typeface="Times New Roman" panose="02020603050405020304" pitchFamily="18" charset="0"/>
              </a:rPr>
              <a:t>«Dos</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n</a:t>
            </a:r>
            <a:r>
              <a:rPr lang="es-CL" sz="2000" i="1" spc="-5" dirty="0">
                <a:latin typeface="Arial" panose="020B0604020202020204" pitchFamily="34" charset="0"/>
                <a:ea typeface="Times New Roman" panose="02020603050405020304" pitchFamily="18" charset="0"/>
                <a:cs typeface="Times New Roman" panose="02020603050405020304" pitchFamily="18" charset="0"/>
              </a:rPr>
              <a:t>i</a:t>
            </a:r>
            <a:r>
              <a:rPr lang="es-CL" sz="2000" i="1" dirty="0">
                <a:latin typeface="Arial" panose="020B0604020202020204" pitchFamily="34" charset="0"/>
                <a:ea typeface="Times New Roman" panose="02020603050405020304" pitchFamily="18" charset="0"/>
                <a:cs typeface="Times New Roman" panose="02020603050405020304" pitchFamily="18" charset="0"/>
              </a:rPr>
              <a:t>ños de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i</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fa</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ili</a:t>
            </a:r>
            <a:r>
              <a:rPr lang="es-CL" sz="2000" i="1" spc="5" dirty="0">
                <a:latin typeface="Arial" panose="020B0604020202020204" pitchFamily="34" charset="0"/>
                <a:ea typeface="Times New Roman" panose="02020603050405020304" pitchFamily="18" charset="0"/>
                <a:cs typeface="Times New Roman" panose="02020603050405020304" pitchFamily="18" charset="0"/>
              </a:rPr>
              <a:t>a</a:t>
            </a:r>
            <a:r>
              <a:rPr lang="es-CL" sz="2000" i="1" dirty="0">
                <a:latin typeface="Arial" panose="020B0604020202020204" pitchFamily="34" charset="0"/>
                <a:ea typeface="Times New Roman" panose="02020603050405020304" pitchFamily="18" charset="0"/>
                <a:cs typeface="Times New Roman" panose="02020603050405020304" pitchFamily="18" charset="0"/>
              </a:rPr>
              <a:t>,</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de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12 y</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13</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años, sobreviv</a:t>
            </a:r>
            <a:r>
              <a:rPr lang="es-CL" sz="2000" i="1" spc="-5" dirty="0">
                <a:latin typeface="Arial" panose="020B0604020202020204" pitchFamily="34" charset="0"/>
                <a:ea typeface="Times New Roman" panose="02020603050405020304" pitchFamily="18" charset="0"/>
                <a:cs typeface="Times New Roman" panose="02020603050405020304" pitchFamily="18" charset="0"/>
              </a:rPr>
              <a:t>i</a:t>
            </a:r>
            <a:r>
              <a:rPr lang="es-CL" sz="2000" i="1" dirty="0">
                <a:latin typeface="Arial" panose="020B0604020202020204" pitchFamily="34" charset="0"/>
                <a:ea typeface="Times New Roman" panose="02020603050405020304" pitchFamily="18" charset="0"/>
                <a:cs typeface="Times New Roman" panose="02020603050405020304" pitchFamily="18" charset="0"/>
              </a:rPr>
              <a:t>eron</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al</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terre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oto</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pero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urieron</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d</a:t>
            </a:r>
            <a:r>
              <a:rPr lang="es-CL" sz="2000" i="1" dirty="0">
                <a:latin typeface="Arial" panose="020B0604020202020204" pitchFamily="34" charset="0"/>
                <a:ea typeface="Times New Roman" panose="02020603050405020304" pitchFamily="18" charset="0"/>
                <a:cs typeface="Times New Roman" panose="02020603050405020304" pitchFamily="18" charset="0"/>
              </a:rPr>
              <a:t>espu</a:t>
            </a:r>
            <a:r>
              <a:rPr lang="es-CL" sz="2000" i="1" spc="-5" dirty="0">
                <a:latin typeface="Arial" panose="020B0604020202020204" pitchFamily="34" charset="0"/>
                <a:ea typeface="Times New Roman" panose="02020603050405020304" pitchFamily="18" charset="0"/>
                <a:cs typeface="Times New Roman" panose="02020603050405020304" pitchFamily="18" charset="0"/>
              </a:rPr>
              <a:t>é</a:t>
            </a:r>
            <a:r>
              <a:rPr lang="es-CL" sz="2000" i="1" dirty="0">
                <a:latin typeface="Arial" panose="020B0604020202020204" pitchFamily="34" charset="0"/>
                <a:ea typeface="Times New Roman" panose="02020603050405020304" pitchFamily="18" charset="0"/>
                <a:cs typeface="Times New Roman" panose="02020603050405020304" pitchFamily="18" charset="0"/>
              </a:rPr>
              <a:t>s</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de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frío,</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a</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la</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inte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perie,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durante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la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adrugada del</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vi</a:t>
            </a:r>
            <a:r>
              <a:rPr lang="es-CL" sz="2000" i="1" spc="-5" dirty="0">
                <a:latin typeface="Arial" panose="020B0604020202020204" pitchFamily="34" charset="0"/>
                <a:ea typeface="Times New Roman" panose="02020603050405020304" pitchFamily="18" charset="0"/>
                <a:cs typeface="Times New Roman" panose="02020603050405020304" pitchFamily="18" charset="0"/>
              </a:rPr>
              <a:t>e</a:t>
            </a:r>
            <a:r>
              <a:rPr lang="es-CL" sz="2000" i="1" dirty="0">
                <a:latin typeface="Arial" panose="020B0604020202020204" pitchFamily="34" charset="0"/>
                <a:ea typeface="Times New Roman" panose="02020603050405020304" pitchFamily="18" charset="0"/>
                <a:cs typeface="Times New Roman" panose="02020603050405020304" pitchFamily="18" charset="0"/>
              </a:rPr>
              <a:t>rn</a:t>
            </a:r>
            <a:r>
              <a:rPr lang="es-CL" sz="2000" i="1" spc="-5" dirty="0">
                <a:latin typeface="Arial" panose="020B0604020202020204" pitchFamily="34" charset="0"/>
                <a:ea typeface="Times New Roman" panose="02020603050405020304" pitchFamily="18" charset="0"/>
                <a:cs typeface="Times New Roman" panose="02020603050405020304" pitchFamily="18" charset="0"/>
              </a:rPr>
              <a:t>e</a:t>
            </a:r>
            <a:r>
              <a:rPr lang="es-CL" sz="2000" i="1" dirty="0">
                <a:latin typeface="Arial" panose="020B0604020202020204" pitchFamily="34" charset="0"/>
                <a:ea typeface="Times New Roman" panose="02020603050405020304" pitchFamily="18" charset="0"/>
                <a:cs typeface="Times New Roman" panose="02020603050405020304" pitchFamily="18" charset="0"/>
              </a:rPr>
              <a:t>s</a:t>
            </a:r>
            <a:r>
              <a:rPr lang="es-CL" sz="2000" i="1" spc="-5" dirty="0">
                <a:latin typeface="Arial" panose="020B0604020202020204" pitchFamily="34" charset="0"/>
                <a:ea typeface="Times New Roman" panose="02020603050405020304" pitchFamily="18" charset="0"/>
                <a:cs typeface="Times New Roman" panose="02020603050405020304" pitchFamily="18" charset="0"/>
              </a:rPr>
              <a:t>»</a:t>
            </a:r>
            <a:r>
              <a:rPr lang="es-CL" sz="2000" i="1" dirty="0">
                <a:latin typeface="Arial" panose="020B0604020202020204" pitchFamily="34" charset="0"/>
                <a:ea typeface="Times New Roman" panose="02020603050405020304" pitchFamily="18" charset="0"/>
                <a:cs typeface="Times New Roman" panose="02020603050405020304" pitchFamily="18" charset="0"/>
              </a:rPr>
              <a:t>, expl</a:t>
            </a:r>
            <a:r>
              <a:rPr lang="es-CL" sz="2000" i="1" spc="-5" dirty="0">
                <a:latin typeface="Arial" panose="020B0604020202020204" pitchFamily="34" charset="0"/>
                <a:ea typeface="Times New Roman" panose="02020603050405020304" pitchFamily="18" charset="0"/>
                <a:cs typeface="Times New Roman" panose="02020603050405020304" pitchFamily="18" charset="0"/>
              </a:rPr>
              <a:t>i</a:t>
            </a:r>
            <a:r>
              <a:rPr lang="es-CL" sz="2000" i="1" spc="5" dirty="0">
                <a:latin typeface="Arial" panose="020B0604020202020204" pitchFamily="34" charset="0"/>
                <a:ea typeface="Times New Roman" panose="02020603050405020304" pitchFamily="18" charset="0"/>
                <a:cs typeface="Times New Roman" panose="02020603050405020304" pitchFamily="18" charset="0"/>
              </a:rPr>
              <a:t>c</a:t>
            </a:r>
            <a:r>
              <a:rPr lang="es-CL" sz="2000" i="1" spc="-5" dirty="0">
                <a:latin typeface="Arial" panose="020B0604020202020204" pitchFamily="34" charset="0"/>
                <a:ea typeface="Times New Roman" panose="02020603050405020304" pitchFamily="18" charset="0"/>
                <a:cs typeface="Times New Roman" panose="02020603050405020304" pitchFamily="18" charset="0"/>
              </a:rPr>
              <a:t>a</a:t>
            </a:r>
            <a:r>
              <a:rPr lang="es-CL" sz="2000" i="1" dirty="0">
                <a:latin typeface="Arial" panose="020B0604020202020204" pitchFamily="34" charset="0"/>
                <a:ea typeface="Times New Roman" panose="02020603050405020304" pitchFamily="18" charset="0"/>
                <a:cs typeface="Times New Roman" panose="02020603050405020304" pitchFamily="18" charset="0"/>
              </a:rPr>
              <a:t>ba</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ay</a:t>
            </a:r>
            <a:r>
              <a:rPr lang="es-CL" sz="2000" i="1" dirty="0">
                <a:latin typeface="Arial" panose="020B0604020202020204" pitchFamily="34" charset="0"/>
                <a:ea typeface="Times New Roman" panose="02020603050405020304" pitchFamily="18" charset="0"/>
                <a:cs typeface="Times New Roman" panose="02020603050405020304" pitchFamily="18" charset="0"/>
              </a:rPr>
              <a:t>er</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una vecina </a:t>
            </a:r>
            <a:r>
              <a:rPr lang="es-CL" sz="2000" i="1" dirty="0">
                <a:latin typeface="Arial" panose="020B0604020202020204" pitchFamily="34" charset="0"/>
                <a:ea typeface="Times New Roman" panose="02020603050405020304" pitchFamily="18" charset="0"/>
                <a:cs typeface="Times New Roman" panose="02020603050405020304" pitchFamily="18" charset="0"/>
              </a:rPr>
              <a:t>.</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«El</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r</a:t>
            </a:r>
            <a:r>
              <a:rPr lang="es-CL" sz="2000" i="1" spc="-5" dirty="0">
                <a:latin typeface="Arial" panose="020B0604020202020204" pitchFamily="34" charset="0"/>
                <a:ea typeface="Times New Roman" panose="02020603050405020304" pitchFamily="18" charset="0"/>
                <a:cs typeface="Times New Roman" panose="02020603050405020304" pitchFamily="18" charset="0"/>
              </a:rPr>
              <a:t>e</a:t>
            </a:r>
            <a:r>
              <a:rPr lang="es-CL" sz="2000" i="1" dirty="0">
                <a:latin typeface="Arial" panose="020B0604020202020204" pitchFamily="34" charset="0"/>
                <a:ea typeface="Times New Roman" panose="02020603050405020304" pitchFamily="18" charset="0"/>
                <a:cs typeface="Times New Roman" panose="02020603050405020304" pitchFamily="18" charset="0"/>
              </a:rPr>
              <a:t>sto,</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la</a:t>
            </a:r>
            <a:r>
              <a:rPr lang="es-CL" sz="2000" i="1" spc="12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itad</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de</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is</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par</a:t>
            </a:r>
            <a:r>
              <a:rPr lang="es-CL" sz="2000" i="1" spc="-5" dirty="0">
                <a:latin typeface="Arial" panose="020B0604020202020204" pitchFamily="34" charset="0"/>
                <a:ea typeface="Times New Roman" panose="02020603050405020304" pitchFamily="18" charset="0"/>
                <a:cs typeface="Times New Roman" panose="02020603050405020304" pitchFamily="18" charset="0"/>
              </a:rPr>
              <a:t>i</a:t>
            </a:r>
            <a:r>
              <a:rPr lang="es-CL" sz="2000" i="1" dirty="0">
                <a:latin typeface="Arial" panose="020B0604020202020204" pitchFamily="34" charset="0"/>
                <a:ea typeface="Times New Roman" panose="02020603050405020304" pitchFamily="18" charset="0"/>
                <a:cs typeface="Times New Roman" panose="02020603050405020304" pitchFamily="18" charset="0"/>
              </a:rPr>
              <a:t>ent</a:t>
            </a:r>
            <a:r>
              <a:rPr lang="es-CL" sz="2000" i="1" spc="-5" dirty="0">
                <a:latin typeface="Arial" panose="020B0604020202020204" pitchFamily="34" charset="0"/>
                <a:ea typeface="Times New Roman" panose="02020603050405020304" pitchFamily="18" charset="0"/>
                <a:cs typeface="Times New Roman" panose="02020603050405020304" pitchFamily="18" charset="0"/>
              </a:rPr>
              <a:t>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s</a:t>
            </a:r>
            <a:r>
              <a:rPr lang="es-CL" sz="2000" i="1" dirty="0">
                <a:latin typeface="Arial" panose="020B0604020202020204" pitchFamily="34" charset="0"/>
                <a:ea typeface="Times New Roman" panose="02020603050405020304" pitchFamily="18" charset="0"/>
                <a:cs typeface="Times New Roman" panose="02020603050405020304" pitchFamily="18" charset="0"/>
              </a:rPr>
              <a:t>,</a:t>
            </a:r>
            <a:r>
              <a:rPr lang="es-CL" sz="2000" i="1" spc="130"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s</a:t>
            </a:r>
            <a:r>
              <a:rPr lang="es-CL" sz="2000" i="1" dirty="0">
                <a:latin typeface="Arial" panose="020B0604020202020204" pitchFamily="34" charset="0"/>
                <a:ea typeface="Times New Roman" panose="02020603050405020304" pitchFamily="18" charset="0"/>
                <a:cs typeface="Times New Roman" panose="02020603050405020304" pitchFamily="18" charset="0"/>
              </a:rPr>
              <a:t>tá bajo l</a:t>
            </a:r>
            <a:r>
              <a:rPr lang="es-CL" sz="2000" i="1" spc="-5" dirty="0">
                <a:latin typeface="Arial" panose="020B0604020202020204" pitchFamily="34" charset="0"/>
                <a:ea typeface="Times New Roman" panose="02020603050405020304" pitchFamily="18" charset="0"/>
                <a:cs typeface="Times New Roman" panose="02020603050405020304" pitchFamily="18" charset="0"/>
              </a:rPr>
              <a:t>o</a:t>
            </a:r>
            <a:r>
              <a:rPr lang="es-CL" sz="2000" i="1" dirty="0">
                <a:latin typeface="Arial" panose="020B0604020202020204" pitchFamily="34" charset="0"/>
                <a:ea typeface="Times New Roman" panose="02020603050405020304" pitchFamily="18" charset="0"/>
                <a:cs typeface="Times New Roman" panose="02020603050405020304" pitchFamily="18" charset="0"/>
              </a:rPr>
              <a:t>s esc</a:t>
            </a:r>
            <a:r>
              <a:rPr lang="es-CL" sz="2000" i="1" spc="-5" dirty="0">
                <a:latin typeface="Arial" panose="020B0604020202020204" pitchFamily="34" charset="0"/>
                <a:ea typeface="Times New Roman" panose="02020603050405020304" pitchFamily="18" charset="0"/>
                <a:cs typeface="Times New Roman" panose="02020603050405020304" pitchFamily="18" charset="0"/>
              </a:rPr>
              <a:t>om</a:t>
            </a:r>
            <a:r>
              <a:rPr lang="es-CL" sz="2000" i="1" dirty="0">
                <a:latin typeface="Arial" panose="020B0604020202020204" pitchFamily="34" charset="0"/>
                <a:ea typeface="Times New Roman" panose="02020603050405020304" pitchFamily="18" charset="0"/>
                <a:cs typeface="Times New Roman" panose="02020603050405020304" pitchFamily="18" charset="0"/>
              </a:rPr>
              <a:t>bros».</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699743" y="4070446"/>
            <a:ext cx="8424936" cy="2554545"/>
          </a:xfrm>
          <a:prstGeom prst="rect">
            <a:avLst/>
          </a:prstGeom>
        </p:spPr>
        <p:txBody>
          <a:bodyPr wrap="square">
            <a:spAutoFit/>
          </a:bodyPr>
          <a:lstStyle/>
          <a:p>
            <a:pPr marL="229235" marR="191770" algn="just"/>
            <a:r>
              <a:rPr lang="es-CL" sz="2000" dirty="0">
                <a:latin typeface="Arial" panose="020B0604020202020204" pitchFamily="34" charset="0"/>
                <a:ea typeface="Times New Roman" panose="02020603050405020304" pitchFamily="18" charset="0"/>
                <a:cs typeface="Times New Roman" panose="02020603050405020304" pitchFamily="18" charset="0"/>
              </a:rPr>
              <a:t>Cu</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ndo de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lo que se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trata es</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m</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str</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á</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cter,</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pers</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nali</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da</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del</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rota</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go</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nista</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 la</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notic</a:t>
            </a:r>
            <a:r>
              <a:rPr lang="es-CL" sz="2000"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las </a:t>
            </a:r>
            <a:r>
              <a:rPr lang="es-CL" sz="2000" u="sng" dirty="0">
                <a:latin typeface="Arial" panose="020B0604020202020204" pitchFamily="34" charset="0"/>
                <a:ea typeface="Times New Roman" panose="02020603050405020304" pitchFamily="18" charset="0"/>
                <a:cs typeface="Times New Roman" panose="02020603050405020304" pitchFamily="18" charset="0"/>
              </a:rPr>
              <a:t>citas direct</a:t>
            </a:r>
            <a:r>
              <a:rPr lang="es-CL" sz="2000" u="sng" spc="-5" dirty="0">
                <a:latin typeface="Arial" panose="020B0604020202020204" pitchFamily="34" charset="0"/>
                <a:ea typeface="Times New Roman" panose="02020603050405020304" pitchFamily="18" charset="0"/>
                <a:cs typeface="Times New Roman" panose="02020603050405020304" pitchFamily="18" charset="0"/>
              </a:rPr>
              <a:t>a</a:t>
            </a:r>
            <a:r>
              <a:rPr lang="es-CL" sz="2000" u="sng" dirty="0">
                <a:latin typeface="Arial" panose="020B0604020202020204" pitchFamily="34" charset="0"/>
                <a:ea typeface="Times New Roman" panose="02020603050405020304" pitchFamily="18" charset="0"/>
                <a:cs typeface="Times New Roman" panose="02020603050405020304" pitchFamily="18" charset="0"/>
              </a:rPr>
              <a:t>s </a:t>
            </a:r>
            <a:r>
              <a:rPr lang="es-CL" sz="2000" dirty="0">
                <a:latin typeface="Arial" panose="020B0604020202020204" pitchFamily="34" charset="0"/>
                <a:ea typeface="Times New Roman" panose="02020603050405020304" pitchFamily="18" charset="0"/>
                <a:cs typeface="Times New Roman" panose="02020603050405020304" pitchFamily="18" charset="0"/>
              </a:rPr>
              <a:t>dan</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al lect</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l</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nsac</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ón de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s</a:t>
            </a:r>
            <a:r>
              <a:rPr lang="es-CL" sz="2000" dirty="0">
                <a:latin typeface="Arial" panose="020B0604020202020204" pitchFamily="34" charset="0"/>
                <a:ea typeface="Times New Roman" panose="02020603050405020304" pitchFamily="18" charset="0"/>
                <a:cs typeface="Times New Roman" panose="02020603050405020304" pitchFamily="18" charset="0"/>
              </a:rPr>
              <a:t>tar esc</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ch</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ndo dir</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c</a:t>
            </a:r>
            <a:r>
              <a:rPr lang="es-CL" sz="2000" spc="-10" dirty="0">
                <a:latin typeface="Arial" panose="020B0604020202020204" pitchFamily="34" charset="0"/>
                <a:ea typeface="Times New Roman" panose="02020603050405020304" pitchFamily="18" charset="0"/>
                <a:cs typeface="Times New Roman" panose="02020603050405020304" pitchFamily="18" charset="0"/>
              </a:rPr>
              <a:t>t</a:t>
            </a:r>
            <a:r>
              <a:rPr lang="es-CL" sz="2000" dirty="0">
                <a:latin typeface="Arial" panose="020B0604020202020204" pitchFamily="34" charset="0"/>
                <a:ea typeface="Times New Roman" panose="02020603050405020304" pitchFamily="18" charset="0"/>
                <a:cs typeface="Times New Roman" panose="02020603050405020304" pitchFamily="18" charset="0"/>
              </a:rPr>
              <a:t>amente al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individuo</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spc="-10" dirty="0">
                <a:latin typeface="Arial" panose="020B0604020202020204" pitchFamily="34" charset="0"/>
                <a:ea typeface="Times New Roman" panose="02020603050405020304" pitchFamily="18" charset="0"/>
                <a:cs typeface="Times New Roman" panose="02020603050405020304" pitchFamily="18" charset="0"/>
              </a:rPr>
              <a:t>y</a:t>
            </a:r>
            <a:r>
              <a:rPr lang="es-CL" sz="2000" dirty="0">
                <a:latin typeface="Arial" panose="020B0604020202020204" pitchFamily="34" charset="0"/>
                <a:ea typeface="Times New Roman" panose="02020603050405020304" pitchFamily="18" charset="0"/>
                <a:cs typeface="Times New Roman" panose="02020603050405020304" pitchFamily="18" charset="0"/>
              </a:rPr>
              <a:t>,</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alguna man</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est</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habl</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ndo con</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él.</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Volviendo</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la</a:t>
            </a:r>
            <a:r>
              <a:rPr lang="es-CL" sz="2000" spc="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nota anterior </a:t>
            </a:r>
          </a:p>
          <a:p>
            <a:pPr marL="229235" marR="191770" algn="just"/>
            <a:r>
              <a:rPr lang="es-CL" sz="2000" dirty="0">
                <a:latin typeface="Arial" panose="020B0604020202020204" pitchFamily="34" charset="0"/>
                <a:ea typeface="Times New Roman" panose="02020603050405020304" pitchFamily="18" charset="0"/>
                <a:cs typeface="Times New Roman" panose="02020603050405020304" pitchFamily="18" charset="0"/>
              </a:rPr>
              <a:t> </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678815" marR="194310" algn="just"/>
            <a:r>
              <a:rPr lang="es-CL" sz="2000" i="1" dirty="0">
                <a:latin typeface="Arial" panose="020B0604020202020204" pitchFamily="34" charset="0"/>
                <a:ea typeface="Times New Roman" panose="02020603050405020304" pitchFamily="18" charset="0"/>
                <a:cs typeface="Times New Roman" panose="02020603050405020304" pitchFamily="18" charset="0"/>
              </a:rPr>
              <a:t>Una</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ni</a:t>
            </a:r>
            <a:r>
              <a:rPr lang="es-CL" sz="2000" i="1" spc="-5" dirty="0">
                <a:latin typeface="Arial" panose="020B0604020202020204" pitchFamily="34" charset="0"/>
                <a:ea typeface="Times New Roman" panose="02020603050405020304" pitchFamily="18" charset="0"/>
                <a:cs typeface="Times New Roman" panose="02020603050405020304" pitchFamily="18" charset="0"/>
              </a:rPr>
              <a:t>ñ</a:t>
            </a:r>
            <a:r>
              <a:rPr lang="es-CL" sz="2000" i="1" dirty="0">
                <a:latin typeface="Arial" panose="020B0604020202020204" pitchFamily="34" charset="0"/>
                <a:ea typeface="Times New Roman" panose="02020603050405020304" pitchFamily="18" charset="0"/>
                <a:cs typeface="Times New Roman" panose="02020603050405020304" pitchFamily="18" charset="0"/>
              </a:rPr>
              <a:t>a</a:t>
            </a:r>
            <a:r>
              <a:rPr lang="es-CL" sz="2000" i="1"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d</a:t>
            </a:r>
            <a:r>
              <a:rPr lang="es-CL" sz="2000" i="1" dirty="0">
                <a:latin typeface="Arial" panose="020B0604020202020204" pitchFamily="34" charset="0"/>
                <a:ea typeface="Times New Roman" panose="02020603050405020304" pitchFamily="18" charset="0"/>
                <a:cs typeface="Times New Roman" panose="02020603050405020304" pitchFamily="18" charset="0"/>
              </a:rPr>
              <a:t>e</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se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i</a:t>
            </a:r>
            <a:r>
              <a:rPr lang="es-CL" sz="2000" i="1" dirty="0">
                <a:latin typeface="Arial" panose="020B0604020202020204" pitchFamily="34" charset="0"/>
                <a:ea typeface="Times New Roman" panose="02020603050405020304" pitchFamily="18" charset="0"/>
                <a:cs typeface="Times New Roman" panose="02020603050405020304" pitchFamily="18" charset="0"/>
              </a:rPr>
              <a:t>s</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añ</a:t>
            </a:r>
            <a:r>
              <a:rPr lang="es-CL" sz="2000" i="1" spc="-5" dirty="0">
                <a:latin typeface="Arial" panose="020B0604020202020204" pitchFamily="34" charset="0"/>
                <a:ea typeface="Times New Roman" panose="02020603050405020304" pitchFamily="18" charset="0"/>
                <a:cs typeface="Times New Roman" panose="02020603050405020304" pitchFamily="18" charset="0"/>
              </a:rPr>
              <a:t>o</a:t>
            </a:r>
            <a:r>
              <a:rPr lang="es-CL" sz="2000" i="1" dirty="0">
                <a:latin typeface="Arial" panose="020B0604020202020204" pitchFamily="34" charset="0"/>
                <a:ea typeface="Times New Roman" panose="02020603050405020304" pitchFamily="18" charset="0"/>
                <a:cs typeface="Times New Roman" panose="02020603050405020304" pitchFamily="18" charset="0"/>
              </a:rPr>
              <a:t>s</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yacía</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en</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una</a:t>
            </a:r>
            <a:r>
              <a:rPr lang="es-CL" sz="2000" i="1" spc="20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ca</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a</a:t>
            </a:r>
            <a:r>
              <a:rPr lang="es-CL" sz="2000" i="1"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con</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u</a:t>
            </a:r>
            <a:r>
              <a:rPr lang="es-CL" sz="2000" i="1" dirty="0">
                <a:latin typeface="Arial" panose="020B0604020202020204" pitchFamily="34" charset="0"/>
                <a:ea typeface="Times New Roman" panose="02020603050405020304" pitchFamily="18" charset="0"/>
                <a:cs typeface="Times New Roman" panose="02020603050405020304" pitchFamily="18" charset="0"/>
              </a:rPr>
              <a:t>na</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so</a:t>
            </a:r>
            <a:r>
              <a:rPr lang="es-CL" sz="2000" i="1" spc="-5" dirty="0">
                <a:latin typeface="Arial" panose="020B0604020202020204" pitchFamily="34" charset="0"/>
                <a:ea typeface="Times New Roman" panose="02020603050405020304" pitchFamily="18" charset="0"/>
                <a:cs typeface="Times New Roman" panose="02020603050405020304" pitchFamily="18" charset="0"/>
              </a:rPr>
              <a:t>n</a:t>
            </a:r>
            <a:r>
              <a:rPr lang="es-CL" sz="2000" i="1" dirty="0">
                <a:latin typeface="Arial" panose="020B0604020202020204" pitchFamily="34" charset="0"/>
                <a:ea typeface="Times New Roman" panose="02020603050405020304" pitchFamily="18" charset="0"/>
                <a:cs typeface="Times New Roman" panose="02020603050405020304" pitchFamily="18" charset="0"/>
              </a:rPr>
              <a:t>da</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en</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la</a:t>
            </a:r>
            <a:r>
              <a:rPr lang="es-CL" sz="2000" i="1"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n</a:t>
            </a:r>
            <a:r>
              <a:rPr lang="es-CL" sz="2000" i="1" dirty="0">
                <a:latin typeface="Arial" panose="020B0604020202020204" pitchFamily="34" charset="0"/>
                <a:ea typeface="Times New Roman" panose="02020603050405020304" pitchFamily="18" charset="0"/>
                <a:cs typeface="Times New Roman" panose="02020603050405020304" pitchFamily="18" charset="0"/>
              </a:rPr>
              <a:t>ar</a:t>
            </a:r>
            <a:r>
              <a:rPr lang="es-CL" sz="2000" i="1" spc="-5" dirty="0">
                <a:latin typeface="Arial" panose="020B0604020202020204" pitchFamily="34" charset="0"/>
                <a:ea typeface="Times New Roman" panose="02020603050405020304" pitchFamily="18" charset="0"/>
                <a:cs typeface="Times New Roman" panose="02020603050405020304" pitchFamily="18" charset="0"/>
              </a:rPr>
              <a:t>i</a:t>
            </a:r>
            <a:r>
              <a:rPr lang="es-CL" sz="2000" i="1" dirty="0">
                <a:latin typeface="Arial" panose="020B0604020202020204" pitchFamily="34" charset="0"/>
                <a:ea typeface="Times New Roman" panose="02020603050405020304" pitchFamily="18" charset="0"/>
                <a:cs typeface="Times New Roman" panose="02020603050405020304" pitchFamily="18" charset="0"/>
              </a:rPr>
              <a:t>z</a:t>
            </a:r>
            <a:r>
              <a:rPr lang="es-CL" sz="2000" i="1"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y</a:t>
            </a:r>
            <a:r>
              <a:rPr lang="es-CL" sz="2000" i="1"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l</a:t>
            </a:r>
            <a:r>
              <a:rPr lang="es-CL" sz="2000" i="1" dirty="0">
                <a:latin typeface="Arial" panose="020B0604020202020204" pitchFamily="34" charset="0"/>
                <a:ea typeface="Times New Roman" panose="02020603050405020304" pitchFamily="18" charset="0"/>
                <a:cs typeface="Times New Roman" panose="02020603050405020304" pitchFamily="18" charset="0"/>
              </a:rPr>
              <a:t>a ca</a:t>
            </a:r>
            <a:r>
              <a:rPr lang="es-CL" sz="2000" i="1" spc="-5" dirty="0">
                <a:latin typeface="Arial" panose="020B0604020202020204" pitchFamily="34" charset="0"/>
                <a:ea typeface="Times New Roman" panose="02020603050405020304" pitchFamily="18" charset="0"/>
                <a:cs typeface="Times New Roman" panose="02020603050405020304" pitchFamily="18" charset="0"/>
              </a:rPr>
              <a:t>b</a:t>
            </a:r>
            <a:r>
              <a:rPr lang="es-CL" sz="2000" i="1" dirty="0">
                <a:latin typeface="Arial" panose="020B0604020202020204" pitchFamily="34" charset="0"/>
                <a:ea typeface="Times New Roman" panose="02020603050405020304" pitchFamily="18" charset="0"/>
                <a:cs typeface="Times New Roman" panose="02020603050405020304" pitchFamily="18" charset="0"/>
              </a:rPr>
              <a:t>eza</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v</a:t>
            </a:r>
            <a:r>
              <a:rPr lang="es-CL" sz="2000" i="1" spc="-5" dirty="0">
                <a:latin typeface="Arial" panose="020B0604020202020204" pitchFamily="34" charset="0"/>
                <a:ea typeface="Times New Roman" panose="02020603050405020304" pitchFamily="18" charset="0"/>
                <a:cs typeface="Times New Roman" panose="02020603050405020304" pitchFamily="18" charset="0"/>
              </a:rPr>
              <a:t>e</a:t>
            </a:r>
            <a:r>
              <a:rPr lang="es-CL" sz="2000" i="1" dirty="0">
                <a:latin typeface="Arial" panose="020B0604020202020204" pitchFamily="34" charset="0"/>
                <a:ea typeface="Times New Roman" panose="02020603050405020304" pitchFamily="18" charset="0"/>
                <a:cs typeface="Times New Roman" panose="02020603050405020304" pitchFamily="18" charset="0"/>
              </a:rPr>
              <a:t>n</a:t>
            </a:r>
            <a:r>
              <a:rPr lang="es-CL" sz="2000" i="1" spc="-5" dirty="0">
                <a:latin typeface="Arial" panose="020B0604020202020204" pitchFamily="34" charset="0"/>
                <a:ea typeface="Times New Roman" panose="02020603050405020304" pitchFamily="18" charset="0"/>
                <a:cs typeface="Times New Roman" panose="02020603050405020304" pitchFamily="18" charset="0"/>
              </a:rPr>
              <a:t>d</a:t>
            </a:r>
            <a:r>
              <a:rPr lang="es-CL" sz="2000" i="1" dirty="0">
                <a:latin typeface="Arial" panose="020B0604020202020204" pitchFamily="34" charset="0"/>
                <a:ea typeface="Times New Roman" panose="02020603050405020304" pitchFamily="18" charset="0"/>
                <a:cs typeface="Times New Roman" panose="02020603050405020304" pitchFamily="18" charset="0"/>
              </a:rPr>
              <a:t>ada:</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«Qu</a:t>
            </a:r>
            <a:r>
              <a:rPr lang="es-CL" sz="2000" i="1" spc="-5" dirty="0">
                <a:latin typeface="Arial" panose="020B0604020202020204" pitchFamily="34" charset="0"/>
                <a:ea typeface="Times New Roman" panose="02020603050405020304" pitchFamily="18" charset="0"/>
                <a:cs typeface="Times New Roman" panose="02020603050405020304" pitchFamily="18" charset="0"/>
              </a:rPr>
              <a:t>i</a:t>
            </a:r>
            <a:r>
              <a:rPr lang="es-CL" sz="2000" i="1" dirty="0">
                <a:latin typeface="Arial" panose="020B0604020202020204" pitchFamily="34" charset="0"/>
                <a:ea typeface="Times New Roman" panose="02020603050405020304" pitchFamily="18" charset="0"/>
                <a:cs typeface="Times New Roman" panose="02020603050405020304" pitchFamily="18" charset="0"/>
              </a:rPr>
              <a:t>ero que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i</a:t>
            </a:r>
            <a:r>
              <a:rPr lang="es-CL" sz="2000" i="1" spc="10"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amá</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busque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is</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m</a:t>
            </a:r>
            <a:r>
              <a:rPr lang="es-CL" sz="2000" i="1" dirty="0">
                <a:latin typeface="Arial" panose="020B0604020202020204" pitchFamily="34" charset="0"/>
                <a:ea typeface="Times New Roman" panose="02020603050405020304" pitchFamily="18" charset="0"/>
                <a:cs typeface="Times New Roman" panose="02020603050405020304" pitchFamily="18" charset="0"/>
              </a:rPr>
              <a:t>uñecas,</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p</a:t>
            </a:r>
            <a:r>
              <a:rPr lang="es-CL" sz="2000" i="1" dirty="0">
                <a:latin typeface="Arial" panose="020B0604020202020204" pitchFamily="34" charset="0"/>
                <a:ea typeface="Times New Roman" panose="02020603050405020304" pitchFamily="18" charset="0"/>
                <a:cs typeface="Times New Roman" panose="02020603050405020304" pitchFamily="18" charset="0"/>
              </a:rPr>
              <a:t>ero</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dirty="0">
                <a:latin typeface="Arial" panose="020B0604020202020204" pitchFamily="34" charset="0"/>
                <a:ea typeface="Times New Roman" panose="02020603050405020304" pitchFamily="18" charset="0"/>
                <a:cs typeface="Times New Roman" panose="02020603050405020304" pitchFamily="18" charset="0"/>
              </a:rPr>
              <a:t>no</a:t>
            </a:r>
            <a:r>
              <a:rPr lang="es-CL" sz="2000" i="1" spc="5" dirty="0">
                <a:latin typeface="Arial" panose="020B0604020202020204" pitchFamily="34" charset="0"/>
                <a:ea typeface="Times New Roman" panose="02020603050405020304" pitchFamily="18" charset="0"/>
                <a:cs typeface="Times New Roman" panose="02020603050405020304" pitchFamily="18" charset="0"/>
              </a:rPr>
              <a:t> </a:t>
            </a:r>
            <a:r>
              <a:rPr lang="es-CL" sz="2000" i="1" spc="-5" dirty="0">
                <a:latin typeface="Arial" panose="020B0604020202020204" pitchFamily="34" charset="0"/>
                <a:ea typeface="Times New Roman" panose="02020603050405020304" pitchFamily="18" charset="0"/>
                <a:cs typeface="Times New Roman" panose="02020603050405020304" pitchFamily="18" charset="0"/>
              </a:rPr>
              <a:t>p</a:t>
            </a:r>
            <a:r>
              <a:rPr lang="es-CL" sz="2000" i="1" dirty="0">
                <a:latin typeface="Arial" panose="020B0604020202020204" pitchFamily="34" charset="0"/>
                <a:ea typeface="Times New Roman" panose="02020603050405020304" pitchFamily="18" charset="0"/>
                <a:cs typeface="Times New Roman" panose="02020603050405020304" pitchFamily="18" charset="0"/>
              </a:rPr>
              <a:t>ue</a:t>
            </a:r>
            <a:r>
              <a:rPr lang="es-CL" sz="2000" i="1" spc="-5" dirty="0">
                <a:latin typeface="Arial" panose="020B0604020202020204" pitchFamily="34" charset="0"/>
                <a:ea typeface="Times New Roman" panose="02020603050405020304" pitchFamily="18" charset="0"/>
                <a:cs typeface="Times New Roman" panose="02020603050405020304" pitchFamily="18" charset="0"/>
              </a:rPr>
              <a:t>d</a:t>
            </a:r>
            <a:r>
              <a:rPr lang="es-CL" sz="2000" i="1" dirty="0">
                <a:latin typeface="Arial" panose="020B0604020202020204" pitchFamily="34" charset="0"/>
                <a:ea typeface="Times New Roman" panose="02020603050405020304" pitchFamily="18" charset="0"/>
                <a:cs typeface="Times New Roman" panose="02020603050405020304" pitchFamily="18" charset="0"/>
              </a:rPr>
              <a:t>o encontr</a:t>
            </a:r>
            <a:r>
              <a:rPr lang="es-CL" sz="2000" i="1" spc="-5" dirty="0">
                <a:latin typeface="Arial" panose="020B0604020202020204" pitchFamily="34" charset="0"/>
                <a:ea typeface="Times New Roman" panose="02020603050405020304" pitchFamily="18" charset="0"/>
                <a:cs typeface="Times New Roman" panose="02020603050405020304" pitchFamily="18" charset="0"/>
              </a:rPr>
              <a:t>a</a:t>
            </a:r>
            <a:r>
              <a:rPr lang="es-CL" sz="2000" i="1" dirty="0">
                <a:latin typeface="Arial" panose="020B0604020202020204" pitchFamily="34" charset="0"/>
                <a:ea typeface="Times New Roman" panose="02020603050405020304" pitchFamily="18" charset="0"/>
                <a:cs typeface="Times New Roman" panose="02020603050405020304" pitchFamily="18" charset="0"/>
              </a:rPr>
              <a:t>rl</a:t>
            </a:r>
            <a:r>
              <a:rPr lang="es-CL" sz="2000" i="1" spc="-5" dirty="0">
                <a:latin typeface="Arial" panose="020B0604020202020204" pitchFamily="34" charset="0"/>
                <a:ea typeface="Times New Roman" panose="02020603050405020304" pitchFamily="18" charset="0"/>
                <a:cs typeface="Times New Roman" panose="02020603050405020304" pitchFamily="18" charset="0"/>
              </a:rPr>
              <a:t>a</a:t>
            </a:r>
            <a:r>
              <a:rPr lang="es-CL" sz="2000" i="1" dirty="0">
                <a:latin typeface="Arial" panose="020B0604020202020204" pitchFamily="34" charset="0"/>
                <a:ea typeface="Times New Roman" panose="02020603050405020304" pitchFamily="18" charset="0"/>
                <a:cs typeface="Times New Roman" panose="02020603050405020304" pitchFamily="18" charset="0"/>
              </a:rPr>
              <a:t>», soll</a:t>
            </a:r>
            <a:r>
              <a:rPr lang="es-CL" sz="2000" i="1" spc="-5" dirty="0">
                <a:latin typeface="Arial" panose="020B0604020202020204" pitchFamily="34" charset="0"/>
                <a:ea typeface="Times New Roman" panose="02020603050405020304" pitchFamily="18" charset="0"/>
                <a:cs typeface="Times New Roman" panose="02020603050405020304" pitchFamily="18" charset="0"/>
              </a:rPr>
              <a:t>o</a:t>
            </a:r>
            <a:r>
              <a:rPr lang="es-CL" sz="2000" i="1" dirty="0">
                <a:latin typeface="Arial" panose="020B0604020202020204" pitchFamily="34" charset="0"/>
                <a:ea typeface="Times New Roman" panose="02020603050405020304" pitchFamily="18" charset="0"/>
                <a:cs typeface="Times New Roman" panose="02020603050405020304" pitchFamily="18" charset="0"/>
              </a:rPr>
              <a:t>z</a:t>
            </a:r>
            <a:r>
              <a:rPr lang="es-CL" sz="2000" i="1" spc="-5" dirty="0">
                <a:latin typeface="Arial" panose="020B0604020202020204" pitchFamily="34" charset="0"/>
                <a:ea typeface="Times New Roman" panose="02020603050405020304" pitchFamily="18" charset="0"/>
                <a:cs typeface="Times New Roman" panose="02020603050405020304" pitchFamily="18" charset="0"/>
              </a:rPr>
              <a:t>a</a:t>
            </a:r>
            <a:r>
              <a:rPr lang="es-CL" sz="2000" i="1" dirty="0">
                <a:latin typeface="Arial" panose="020B0604020202020204" pitchFamily="34" charset="0"/>
                <a:ea typeface="Times New Roman" panose="02020603050405020304" pitchFamily="18" charset="0"/>
                <a:cs typeface="Times New Roman" panose="02020603050405020304" pitchFamily="18" charset="0"/>
              </a:rPr>
              <a:t>ba.</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0762122"/>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77009" y="944488"/>
            <a:ext cx="8892480" cy="5796395"/>
          </a:xfrm>
          <a:prstGeom prst="rect">
            <a:avLst/>
          </a:prstGeom>
        </p:spPr>
        <p:txBody>
          <a:bodyPr wrap="square">
            <a:spAutoFit/>
          </a:bodyPr>
          <a:lstStyle/>
          <a:p>
            <a:pPr marL="229235" marR="193040" algn="just">
              <a:lnSpc>
                <a:spcPct val="150000"/>
              </a:lnSpc>
              <a:spcBef>
                <a:spcPts val="10"/>
              </a:spcBef>
            </a:pPr>
            <a:r>
              <a:rPr lang="es-CL" dirty="0">
                <a:latin typeface="Arial" panose="020B0604020202020204" pitchFamily="34" charset="0"/>
                <a:ea typeface="Times New Roman" panose="02020603050405020304" pitchFamily="18" charset="0"/>
                <a:cs typeface="Times New Roman" panose="02020603050405020304" pitchFamily="18" charset="0"/>
              </a:rPr>
              <a:t>En</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esta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lí</a:t>
            </a:r>
            <a:r>
              <a:rPr lang="es-CL" spc="-5" dirty="0">
                <a:latin typeface="Arial" panose="020B0604020202020204" pitchFamily="34" charset="0"/>
                <a:ea typeface="Times New Roman" panose="02020603050405020304" pitchFamily="18" charset="0"/>
                <a:cs typeface="Times New Roman" panose="02020603050405020304" pitchFamily="18" charset="0"/>
              </a:rPr>
              <a:t>ne</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hay</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u="sng" dirty="0">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desc</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rtar</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t</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mbién esas citas que c</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nstatan</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bvio</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y</a:t>
            </a:r>
            <a:r>
              <a:rPr lang="es-CL" u="sng"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que </a:t>
            </a:r>
            <a:r>
              <a:rPr lang="es-CL" u="sng"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resultan clichés </a:t>
            </a:r>
            <a:r>
              <a:rPr lang="es-CL" u="sng"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rq</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e </a:t>
            </a:r>
            <a:r>
              <a:rPr lang="es-CL" dirty="0">
                <a:latin typeface="Arial" panose="020B0604020202020204" pitchFamily="34" charset="0"/>
                <a:ea typeface="Times New Roman" panose="02020603050405020304" pitchFamily="18" charset="0"/>
                <a:cs typeface="Times New Roman" panose="02020603050405020304" pitchFamily="18" charset="0"/>
              </a:rPr>
              <a:t>las he</a:t>
            </a:r>
            <a:r>
              <a:rPr lang="es-CL" spc="-5" dirty="0">
                <a:latin typeface="Arial" panose="020B0604020202020204" pitchFamily="34" charset="0"/>
                <a:ea typeface="Times New Roman" panose="02020603050405020304" pitchFamily="18" charset="0"/>
                <a:cs typeface="Times New Roman" panose="02020603050405020304" pitchFamily="18" charset="0"/>
              </a:rPr>
              <a:t>m</a:t>
            </a:r>
            <a:r>
              <a:rPr lang="es-CL" dirty="0">
                <a:latin typeface="Arial" panose="020B0604020202020204" pitchFamily="34" charset="0"/>
                <a:ea typeface="Times New Roman" panose="02020603050405020304" pitchFamily="18" charset="0"/>
                <a:cs typeface="Times New Roman" panose="02020603050405020304" pitchFamily="18" charset="0"/>
              </a:rPr>
              <a:t>os oí</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o decen</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s 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veces:</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194945" algn="just">
              <a:lnSpc>
                <a:spcPct val="149000"/>
              </a:lnSpc>
            </a:pPr>
            <a:r>
              <a:rPr lang="es-CL" dirty="0">
                <a:latin typeface="Arial" panose="020B0604020202020204" pitchFamily="34" charset="0"/>
                <a:ea typeface="Times New Roman" panose="02020603050405020304" pitchFamily="18" charset="0"/>
                <a:cs typeface="Times New Roman" panose="02020603050405020304" pitchFamily="18" charset="0"/>
              </a:rPr>
              <a:t>-  </a:t>
            </a:r>
            <a:r>
              <a:rPr lang="es-CL" spc="3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chic</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dej</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ron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piel en la cancha,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p</a:t>
            </a:r>
            <a:r>
              <a:rPr lang="es-CL" dirty="0">
                <a:latin typeface="Arial" panose="020B0604020202020204" pitchFamily="34" charset="0"/>
                <a:ea typeface="Times New Roman" panose="02020603050405020304" pitchFamily="18" charset="0"/>
                <a:cs typeface="Times New Roman" panose="02020603050405020304" pitchFamily="18" charset="0"/>
              </a:rPr>
              <a:t>ero </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suer</a:t>
            </a:r>
            <a:r>
              <a:rPr lang="es-CL" spc="-10" dirty="0">
                <a:latin typeface="Arial" panose="020B0604020202020204" pitchFamily="34" charset="0"/>
                <a:ea typeface="Times New Roman" panose="02020603050405020304" pitchFamily="18" charset="0"/>
                <a:cs typeface="Times New Roman" panose="02020603050405020304" pitchFamily="18" charset="0"/>
              </a:rPr>
              <a:t>t</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os acomp</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ñ</a:t>
            </a:r>
            <a:r>
              <a:rPr lang="es-CL" spc="-5" dirty="0">
                <a:latin typeface="Arial" panose="020B0604020202020204" pitchFamily="34" charset="0"/>
                <a:ea typeface="Times New Roman" panose="02020603050405020304" pitchFamily="18" charset="0"/>
                <a:cs typeface="Times New Roman" panose="02020603050405020304" pitchFamily="18" charset="0"/>
              </a:rPr>
              <a:t>ó</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dijo el entre</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ad</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514985" marR="193040" indent="-285750" algn="just">
              <a:lnSpc>
                <a:spcPct val="149000"/>
              </a:lnSpc>
              <a:spcBef>
                <a:spcPts val="20"/>
              </a:spcBef>
              <a:buFontTx/>
              <a:buChar char="-"/>
            </a:pPr>
            <a:r>
              <a:rPr lang="es-CL" dirty="0">
                <a:latin typeface="Arial" panose="020B0604020202020204" pitchFamily="34" charset="0"/>
                <a:ea typeface="Times New Roman" panose="02020603050405020304" pitchFamily="18" charset="0"/>
                <a:cs typeface="Times New Roman" panose="02020603050405020304" pitchFamily="18" charset="0"/>
              </a:rPr>
              <a:t>Em</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dirty="0">
                <a:latin typeface="Arial" panose="020B0604020202020204" pitchFamily="34" charset="0"/>
                <a:ea typeface="Times New Roman" panose="02020603050405020304" pitchFamily="18" charset="0"/>
                <a:cs typeface="Times New Roman" panose="02020603050405020304" pitchFamily="18" charset="0"/>
              </a:rPr>
              <a:t>io</a:t>
            </a:r>
            <a:r>
              <a:rPr lang="es-CL" spc="-5" dirty="0">
                <a:latin typeface="Arial" panose="020B0604020202020204" pitchFamily="34" charset="0"/>
                <a:ea typeface="Times New Roman" panose="02020603050405020304" pitchFamily="18" charset="0"/>
                <a:cs typeface="Times New Roman" panose="02020603050405020304" pitchFamily="18" charset="0"/>
              </a:rPr>
              <a:t>na</a:t>
            </a:r>
            <a:r>
              <a:rPr lang="es-CL" dirty="0">
                <a:latin typeface="Arial" panose="020B0604020202020204" pitchFamily="34" charset="0"/>
                <a:ea typeface="Times New Roman" panose="02020603050405020304" pitchFamily="18" charset="0"/>
                <a:cs typeface="Times New Roman" panose="02020603050405020304" pitchFamily="18" charset="0"/>
              </a:rPr>
              <a:t>do</a:t>
            </a:r>
            <a:r>
              <a:rPr lang="es-CL" dirty="0">
                <a:latin typeface="Arial" panose="020B0604020202020204" pitchFamily="34" charset="0"/>
                <a:ea typeface="Times New Roman" panose="02020603050405020304" pitchFamily="18" charset="0"/>
                <a:cs typeface="Times New Roman" panose="02020603050405020304" pitchFamily="18" charset="0"/>
              </a:rPr>
              <a:t>,</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a:t>
            </a:r>
            <a:r>
              <a:rPr lang="es-CL" spc="5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cand</a:t>
            </a:r>
            <a:r>
              <a:rPr lang="es-CL" spc="-5" dirty="0">
                <a:latin typeface="Arial" panose="020B0604020202020204" pitchFamily="34" charset="0"/>
                <a:ea typeface="Times New Roman" panose="02020603050405020304" pitchFamily="18" charset="0"/>
                <a:cs typeface="Times New Roman" panose="02020603050405020304" pitchFamily="18" charset="0"/>
              </a:rPr>
              <a:t>id</a:t>
            </a:r>
            <a:r>
              <a:rPr lang="es-CL" dirty="0">
                <a:latin typeface="Arial" panose="020B0604020202020204" pitchFamily="34" charset="0"/>
                <a:ea typeface="Times New Roman" panose="02020603050405020304" pitchFamily="18" charset="0"/>
                <a:cs typeface="Times New Roman" panose="02020603050405020304" pitchFamily="18" charset="0"/>
              </a:rPr>
              <a:t>ato</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dijo:</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t>
            </a:r>
            <a:r>
              <a:rPr lang="es-CL" dirty="0">
                <a:latin typeface="Arial" panose="020B0604020202020204" pitchFamily="34" charset="0"/>
                <a:ea typeface="Times New Roman" panose="02020603050405020304" pitchFamily="18" charset="0"/>
                <a:cs typeface="Times New Roman" panose="02020603050405020304" pitchFamily="18" charset="0"/>
              </a:rPr>
              <a:t>H</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ré</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q</a:t>
            </a:r>
            <a:r>
              <a:rPr lang="es-CL" dirty="0">
                <a:latin typeface="Arial" panose="020B0604020202020204" pitchFamily="34" charset="0"/>
                <a:ea typeface="Times New Roman" panose="02020603050405020304" pitchFamily="18" charset="0"/>
                <a:cs typeface="Times New Roman" panose="02020603050405020304" pitchFamily="18" charset="0"/>
              </a:rPr>
              <a:t>ue</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ectores</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no</a:t>
            </a:r>
            <a:r>
              <a:rPr lang="es-CL" spc="5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a:t>
            </a:r>
            <a:r>
              <a:rPr lang="es-CL" spc="6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arrep</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entan</a:t>
            </a:r>
            <a:r>
              <a:rPr lang="es-CL" spc="6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a:t>
            </a:r>
            <a:r>
              <a:rPr lang="es-CL" spc="5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su dec</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i</a:t>
            </a:r>
            <a:r>
              <a:rPr lang="es-CL" spc="-5" dirty="0">
                <a:latin typeface="Arial" panose="020B0604020202020204" pitchFamily="34" charset="0"/>
                <a:ea typeface="Times New Roman" panose="02020603050405020304" pitchFamily="18" charset="0"/>
                <a:cs typeface="Times New Roman" panose="02020603050405020304" pitchFamily="18" charset="0"/>
              </a:rPr>
              <a:t>ó</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dirty="0">
                <a:latin typeface="Arial" panose="020B0604020202020204" pitchFamily="34" charset="0"/>
                <a:ea typeface="Times New Roman" panose="02020603050405020304" pitchFamily="18" charset="0"/>
                <a:cs typeface="Times New Roman" panose="02020603050405020304" pitchFamily="18" charset="0"/>
              </a:rPr>
              <a:t>».</a:t>
            </a:r>
          </a:p>
          <a:p>
            <a:pPr marL="514985" marR="193040" indent="-285750" algn="just">
              <a:lnSpc>
                <a:spcPct val="149000"/>
              </a:lnSpc>
              <a:spcBef>
                <a:spcPts val="20"/>
              </a:spcBef>
              <a:buFontTx/>
              <a:buChar char="-"/>
            </a:pP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483870" algn="just">
              <a:lnSpc>
                <a:spcPct val="107000"/>
              </a:lnSpc>
              <a:spcBef>
                <a:spcPts val="20"/>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r>
              <a:rPr lang="es-CL" spc="27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 artista comentó: «F</a:t>
            </a:r>
            <a:r>
              <a:rPr lang="es-CL" spc="-5" dirty="0">
                <a:latin typeface="Arial" panose="020B0604020202020204" pitchFamily="34" charset="0"/>
                <a:ea typeface="Times New Roman" panose="02020603050405020304" pitchFamily="18" charset="0"/>
                <a:cs typeface="Times New Roman" panose="02020603050405020304" pitchFamily="18" charset="0"/>
              </a:rPr>
              <a:t>u</a:t>
            </a:r>
            <a:r>
              <a:rPr lang="es-CL" dirty="0">
                <a:latin typeface="Arial" panose="020B0604020202020204" pitchFamily="34" charset="0"/>
                <a:ea typeface="Times New Roman" panose="02020603050405020304" pitchFamily="18" charset="0"/>
                <a:cs typeface="Times New Roman" panose="02020603050405020304" pitchFamily="18" charset="0"/>
              </a:rPr>
              <a:t>e todo un éxito. El público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se p</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rtó fen</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menal conm</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go».</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5"/>
              </a:spcBef>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dirty="0">
                <a:latin typeface="Arial" panose="020B0604020202020204" pitchFamily="34" charset="0"/>
                <a:ea typeface="Times New Roman" panose="02020603050405020304" pitchFamily="18" charset="0"/>
                <a:cs typeface="Times New Roman" panose="02020603050405020304" pitchFamily="18" charset="0"/>
              </a:rPr>
              <a:t> </a:t>
            </a:r>
            <a:endParaRPr lang="es-CL" dirty="0">
              <a:latin typeface="Calibri" panose="020F0502020204030204" pitchFamily="34" charset="0"/>
              <a:ea typeface="Times New Roman" panose="02020603050405020304" pitchFamily="18" charset="0"/>
              <a:cs typeface="Times New Roman" panose="02020603050405020304" pitchFamily="18" charset="0"/>
            </a:endParaRPr>
          </a:p>
          <a:p>
            <a:pPr marL="229235" marR="192405" algn="just">
              <a:lnSpc>
                <a:spcPct val="149000"/>
              </a:lnSpc>
            </a:pP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Los</a:t>
            </a:r>
            <a:r>
              <a:rPr lang="es-CL" spc="1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fu</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io</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n</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arios públ</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i</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c</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o</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a:t>
            </a:r>
            <a:r>
              <a:rPr lang="es-CL" spc="1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y fuent</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s</a:t>
            </a:r>
            <a:r>
              <a:rPr lang="es-CL" spc="1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 </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ex</a:t>
            </a:r>
            <a:r>
              <a:rPr lang="es-CL" spc="-5"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pe</a:t>
            </a:r>
            <a:r>
              <a:rPr lang="es-CL"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rtas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present</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n</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b="1" u="sng" dirty="0">
                <a:latin typeface="Arial" panose="020B0604020202020204" pitchFamily="34" charset="0"/>
                <a:ea typeface="Times New Roman" panose="02020603050405020304" pitchFamily="18" charset="0"/>
                <a:cs typeface="Times New Roman" panose="02020603050405020304" pitchFamily="18" charset="0"/>
              </a:rPr>
              <a:t>un</a:t>
            </a:r>
            <a:r>
              <a:rPr lang="es-CL" b="1" u="sng" spc="5" dirty="0">
                <a:latin typeface="Arial" panose="020B0604020202020204" pitchFamily="34" charset="0"/>
                <a:ea typeface="Times New Roman" panose="02020603050405020304" pitchFamily="18" charset="0"/>
                <a:cs typeface="Times New Roman" panose="02020603050405020304" pitchFamily="18" charset="0"/>
              </a:rPr>
              <a:t> </a:t>
            </a:r>
            <a:r>
              <a:rPr lang="es-CL" b="1" u="sng" dirty="0">
                <a:latin typeface="Arial" panose="020B0604020202020204" pitchFamily="34" charset="0"/>
                <a:ea typeface="Times New Roman" panose="02020603050405020304" pitchFamily="18" charset="0"/>
                <a:cs typeface="Times New Roman" panose="02020603050405020304" pitchFamily="18" charset="0"/>
              </a:rPr>
              <a:t>pel</a:t>
            </a:r>
            <a:r>
              <a:rPr lang="es-CL" b="1" u="sng" spc="-5" dirty="0">
                <a:latin typeface="Arial" panose="020B0604020202020204" pitchFamily="34" charset="0"/>
                <a:ea typeface="Times New Roman" panose="02020603050405020304" pitchFamily="18" charset="0"/>
                <a:cs typeface="Times New Roman" panose="02020603050405020304" pitchFamily="18" charset="0"/>
              </a:rPr>
              <a:t>i</a:t>
            </a:r>
            <a:r>
              <a:rPr lang="es-CL" b="1" u="sng" dirty="0">
                <a:latin typeface="Arial" panose="020B0604020202020204" pitchFamily="34" charset="0"/>
                <a:ea typeface="Times New Roman" panose="02020603050405020304" pitchFamily="18" charset="0"/>
                <a:cs typeface="Times New Roman" panose="02020603050405020304" pitchFamily="18" charset="0"/>
              </a:rPr>
              <a:t>gro</a:t>
            </a:r>
            <a:r>
              <a:rPr lang="es-CL" b="1" u="sng" spc="5" dirty="0">
                <a:latin typeface="Arial" panose="020B0604020202020204" pitchFamily="34" charset="0"/>
                <a:ea typeface="Times New Roman" panose="02020603050405020304" pitchFamily="18" charset="0"/>
                <a:cs typeface="Times New Roman" panose="02020603050405020304" pitchFamily="18" charset="0"/>
              </a:rPr>
              <a:t> </a:t>
            </a:r>
            <a:r>
              <a:rPr lang="es-CL" b="1" u="sng" spc="-5" dirty="0">
                <a:latin typeface="Arial" panose="020B0604020202020204" pitchFamily="34" charset="0"/>
                <a:ea typeface="Times New Roman" panose="02020603050405020304" pitchFamily="18" charset="0"/>
                <a:cs typeface="Times New Roman" panose="02020603050405020304" pitchFamily="18" charset="0"/>
              </a:rPr>
              <a:t>a</a:t>
            </a:r>
            <a:r>
              <a:rPr lang="es-CL" b="1" u="sng" dirty="0">
                <a:latin typeface="Arial" panose="020B0604020202020204" pitchFamily="34" charset="0"/>
                <a:ea typeface="Times New Roman" panose="02020603050405020304" pitchFamily="18" charset="0"/>
                <a:cs typeface="Times New Roman" panose="02020603050405020304" pitchFamily="18" charset="0"/>
              </a:rPr>
              <a:t>dici</a:t>
            </a:r>
            <a:r>
              <a:rPr lang="es-CL" b="1" u="sng" spc="-5" dirty="0">
                <a:latin typeface="Arial" panose="020B0604020202020204" pitchFamily="34" charset="0"/>
                <a:ea typeface="Times New Roman" panose="02020603050405020304" pitchFamily="18" charset="0"/>
                <a:cs typeface="Times New Roman" panose="02020603050405020304" pitchFamily="18" charset="0"/>
              </a:rPr>
              <a:t>o</a:t>
            </a:r>
            <a:r>
              <a:rPr lang="es-CL" b="1" u="sng" dirty="0">
                <a:latin typeface="Arial" panose="020B0604020202020204" pitchFamily="34" charset="0"/>
                <a:ea typeface="Times New Roman" panose="02020603050405020304" pitchFamily="18" charset="0"/>
                <a:cs typeface="Times New Roman" panose="02020603050405020304" pitchFamily="18" charset="0"/>
              </a:rPr>
              <a:t>nal</a:t>
            </a:r>
            <a:r>
              <a:rPr lang="es-CL" b="1" u="sng"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la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hora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de ser citad</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rect</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mente. 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menudo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t>
            </a:r>
            <a:r>
              <a:rPr lang="es-CL" dirty="0">
                <a:latin typeface="Arial" panose="020B0604020202020204" pitchFamily="34" charset="0"/>
                <a:ea typeface="Times New Roman" panose="02020603050405020304" pitchFamily="18" charset="0"/>
                <a:cs typeface="Times New Roman" panose="02020603050405020304" pitchFamily="18" charset="0"/>
              </a:rPr>
              <a:t>su </a:t>
            </a:r>
            <a:r>
              <a:rPr lang="es-CL" dirty="0">
                <a:latin typeface="Arial" panose="020B0604020202020204" pitchFamily="34" charset="0"/>
                <a:ea typeface="Times New Roman" panose="02020603050405020304" pitchFamily="18" charset="0"/>
                <a:cs typeface="Times New Roman" panose="02020603050405020304" pitchFamily="18" charset="0"/>
              </a:rPr>
              <a:t>jerga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só</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entendib</a:t>
            </a:r>
            <a:r>
              <a:rPr lang="es-CL" spc="-5" dirty="0">
                <a:latin typeface="Arial" panose="020B0604020202020204" pitchFamily="34" charset="0"/>
                <a:ea typeface="Times New Roman" panose="02020603050405020304" pitchFamily="18" charset="0"/>
                <a:cs typeface="Times New Roman" panose="02020603050405020304" pitchFamily="18" charset="0"/>
              </a:rPr>
              <a:t>l</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para</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algunos.</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peri</a:t>
            </a:r>
            <a:r>
              <a:rPr lang="es-CL" spc="-5" dirty="0">
                <a:latin typeface="Arial" panose="020B0604020202020204" pitchFamily="34" charset="0"/>
                <a:ea typeface="Times New Roman" panose="02020603050405020304" pitchFamily="18" charset="0"/>
                <a:cs typeface="Times New Roman" panose="02020603050405020304" pitchFamily="18" charset="0"/>
              </a:rPr>
              <a:t>o</a:t>
            </a:r>
            <a:r>
              <a:rPr lang="es-CL" dirty="0">
                <a:latin typeface="Arial" panose="020B0604020202020204" pitchFamily="34" charset="0"/>
                <a:ea typeface="Times New Roman" panose="02020603050405020304" pitchFamily="18" charset="0"/>
                <a:cs typeface="Times New Roman" panose="02020603050405020304" pitchFamily="18" charset="0"/>
              </a:rPr>
              <a:t>dista </a:t>
            </a:r>
            <a:r>
              <a:rPr lang="es-CL" spc="-5" dirty="0">
                <a:latin typeface="Arial" panose="020B0604020202020204" pitchFamily="34" charset="0"/>
                <a:ea typeface="Times New Roman" panose="02020603050405020304" pitchFamily="18" charset="0"/>
                <a:cs typeface="Times New Roman" panose="02020603050405020304" pitchFamily="18" charset="0"/>
              </a:rPr>
              <a:t>d</a:t>
            </a:r>
            <a:r>
              <a:rPr lang="es-CL" dirty="0">
                <a:latin typeface="Arial" panose="020B0604020202020204" pitchFamily="34" charset="0"/>
                <a:ea typeface="Times New Roman" panose="02020603050405020304" pitchFamily="18" charset="0"/>
                <a:cs typeface="Times New Roman" panose="02020603050405020304" pitchFamily="18" charset="0"/>
              </a:rPr>
              <a:t>eberá</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ent</a:t>
            </a:r>
            <a:r>
              <a:rPr lang="es-CL" spc="-5" dirty="0">
                <a:latin typeface="Arial" panose="020B0604020202020204" pitchFamily="34" charset="0"/>
                <a:ea typeface="Times New Roman" panose="02020603050405020304" pitchFamily="18" charset="0"/>
                <a:cs typeface="Times New Roman" panose="02020603050405020304" pitchFamily="18" charset="0"/>
              </a:rPr>
              <a:t>on</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s</a:t>
            </a:r>
            <a:r>
              <a:rPr lang="es-CL" spc="10" dirty="0">
                <a:latin typeface="Arial" panose="020B0604020202020204" pitchFamily="34" charset="0"/>
                <a:ea typeface="Times New Roman" panose="02020603050405020304" pitchFamily="18" charset="0"/>
                <a:cs typeface="Times New Roman" panose="02020603050405020304" pitchFamily="18" charset="0"/>
              </a:rPr>
              <a:t> </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spc="5" dirty="0">
                <a:latin typeface="Arial" panose="020B0604020202020204" pitchFamily="34" charset="0"/>
                <a:ea typeface="Times New Roman" panose="02020603050405020304" pitchFamily="18" charset="0"/>
                <a:cs typeface="Times New Roman" panose="02020603050405020304" pitchFamily="18" charset="0"/>
              </a:rPr>
              <a:t>s</a:t>
            </a:r>
            <a:r>
              <a:rPr lang="es-CL" dirty="0">
                <a:latin typeface="Arial" panose="020B0604020202020204" pitchFamily="34" charset="0"/>
                <a:ea typeface="Times New Roman" panose="02020603050405020304" pitchFamily="18" charset="0"/>
                <a:cs typeface="Times New Roman" panose="02020603050405020304" pitchFamily="18" charset="0"/>
              </a:rPr>
              <a:t>e</a:t>
            </a:r>
            <a:r>
              <a:rPr lang="es-CL" spc="-5" dirty="0">
                <a:latin typeface="Arial" panose="020B0604020202020204" pitchFamily="34" charset="0"/>
                <a:ea typeface="Times New Roman" panose="02020603050405020304" pitchFamily="18" charset="0"/>
                <a:cs typeface="Times New Roman" panose="02020603050405020304" pitchFamily="18" charset="0"/>
              </a:rPr>
              <a:t>g</a:t>
            </a:r>
            <a:r>
              <a:rPr lang="es-CL" dirty="0">
                <a:latin typeface="Arial" panose="020B0604020202020204" pitchFamily="34" charset="0"/>
                <a:ea typeface="Times New Roman" panose="02020603050405020304" pitchFamily="18" charset="0"/>
                <a:cs typeface="Times New Roman" panose="02020603050405020304" pitchFamily="18" charset="0"/>
              </a:rPr>
              <a:t>ur</a:t>
            </a:r>
            <a:r>
              <a:rPr lang="es-CL" spc="-5" dirty="0">
                <a:latin typeface="Arial" panose="020B0604020202020204" pitchFamily="34" charset="0"/>
                <a:ea typeface="Times New Roman" panose="02020603050405020304" pitchFamily="18" charset="0"/>
                <a:cs typeface="Times New Roman" panose="02020603050405020304" pitchFamily="18" charset="0"/>
              </a:rPr>
              <a:t>a</a:t>
            </a:r>
            <a:r>
              <a:rPr lang="es-CL" dirty="0">
                <a:latin typeface="Arial" panose="020B0604020202020204" pitchFamily="34" charset="0"/>
                <a:ea typeface="Times New Roman" panose="02020603050405020304" pitchFamily="18" charset="0"/>
                <a:cs typeface="Times New Roman" panose="02020603050405020304" pitchFamily="18" charset="0"/>
              </a:rPr>
              <a:t>rse de</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que entend</a:t>
            </a:r>
            <a:r>
              <a:rPr lang="es-CL" spc="-5" dirty="0">
                <a:latin typeface="Arial" panose="020B0604020202020204" pitchFamily="34" charset="0"/>
                <a:ea typeface="Times New Roman" panose="02020603050405020304" pitchFamily="18" charset="0"/>
                <a:cs typeface="Times New Roman" panose="02020603050405020304" pitchFamily="18" charset="0"/>
              </a:rPr>
              <a:t>i</a:t>
            </a:r>
            <a:r>
              <a:rPr lang="es-CL" dirty="0">
                <a:latin typeface="Arial" panose="020B0604020202020204" pitchFamily="34" charset="0"/>
                <a:ea typeface="Times New Roman" panose="02020603050405020304" pitchFamily="18" charset="0"/>
                <a:cs typeface="Times New Roman" panose="02020603050405020304" pitchFamily="18" charset="0"/>
              </a:rPr>
              <a:t>ó</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el co</a:t>
            </a:r>
            <a:r>
              <a:rPr lang="es-CL" spc="-5" dirty="0">
                <a:latin typeface="Arial" panose="020B0604020202020204" pitchFamily="34" charset="0"/>
                <a:ea typeface="Times New Roman" panose="02020603050405020304" pitchFamily="18" charset="0"/>
                <a:cs typeface="Times New Roman" panose="02020603050405020304" pitchFamily="18" charset="0"/>
              </a:rPr>
              <a:t>n</a:t>
            </a:r>
            <a:r>
              <a:rPr lang="es-CL" spc="5" dirty="0">
                <a:latin typeface="Arial" panose="020B0604020202020204" pitchFamily="34" charset="0"/>
                <a:ea typeface="Times New Roman" panose="02020603050405020304" pitchFamily="18" charset="0"/>
                <a:cs typeface="Times New Roman" panose="02020603050405020304" pitchFamily="18" charset="0"/>
              </a:rPr>
              <a:t>c</a:t>
            </a:r>
            <a:r>
              <a:rPr lang="es-CL" spc="-5" dirty="0">
                <a:latin typeface="Arial" panose="020B0604020202020204" pitchFamily="34" charset="0"/>
                <a:ea typeface="Times New Roman" panose="02020603050405020304" pitchFamily="18" charset="0"/>
                <a:cs typeface="Times New Roman" panose="02020603050405020304" pitchFamily="18" charset="0"/>
              </a:rPr>
              <a:t>e</a:t>
            </a:r>
            <a:r>
              <a:rPr lang="es-CL" dirty="0">
                <a:latin typeface="Arial" panose="020B0604020202020204" pitchFamily="34" charset="0"/>
                <a:ea typeface="Times New Roman" panose="02020603050405020304" pitchFamily="18" charset="0"/>
                <a:cs typeface="Times New Roman" panose="02020603050405020304" pitchFamily="18" charset="0"/>
              </a:rPr>
              <a:t>pto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dirty="0">
                <a:latin typeface="Arial" panose="020B0604020202020204" pitchFamily="34" charset="0"/>
                <a:ea typeface="Times New Roman" panose="02020603050405020304" pitchFamily="18" charset="0"/>
                <a:cs typeface="Times New Roman" panose="02020603050405020304" pitchFamily="18" charset="0"/>
              </a:rPr>
              <a:t>vertido,</a:t>
            </a:r>
            <a:r>
              <a:rPr lang="es-CL" spc="5" dirty="0">
                <a:latin typeface="Arial" panose="020B0604020202020204" pitchFamily="34" charset="0"/>
                <a:ea typeface="Times New Roman" panose="02020603050405020304" pitchFamily="18" charset="0"/>
                <a:cs typeface="Times New Roman" panose="02020603050405020304" pitchFamily="18" charset="0"/>
              </a:rPr>
              <a:t>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y para</a:t>
            </a:r>
            <a:r>
              <a:rPr lang="es-CL"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f</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r</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se</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r a</a:t>
            </a:r>
            <a:r>
              <a:rPr lang="es-CL"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la fuente:</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600"/>
              </a:lnSpc>
              <a:spcBef>
                <a:spcPts val="5"/>
              </a:spcBef>
            </a:pPr>
            <a:r>
              <a:rPr lang="es-CL" b="1" dirty="0">
                <a:solidFill>
                  <a:srgbClr val="00B050"/>
                </a:solidFill>
                <a:latin typeface="Arial" panose="020B0604020202020204" pitchFamily="34" charset="0"/>
                <a:ea typeface="Times New Roman" panose="02020603050405020304" pitchFamily="18" charset="0"/>
              </a:rPr>
              <a:t/>
            </a:r>
            <a:br>
              <a:rPr lang="es-CL" b="1" dirty="0">
                <a:solidFill>
                  <a:srgbClr val="00B050"/>
                </a:solidFill>
                <a:latin typeface="Arial" panose="020B0604020202020204" pitchFamily="34" charset="0"/>
                <a:ea typeface="Times New Roman" panose="02020603050405020304" pitchFamily="18" charset="0"/>
              </a:rPr>
            </a:br>
            <a:r>
              <a:rPr lang="es-CL"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endParaRPr lang="es-CL" b="1"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7453523"/>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227024" y="4335366"/>
            <a:ext cx="879788" cy="163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p>
        </p:txBody>
      </p:sp>
      <p:sp>
        <p:nvSpPr>
          <p:cNvPr id="3" name="Rectangle 3"/>
          <p:cNvSpPr>
            <a:spLocks noChangeArrowheads="1"/>
          </p:cNvSpPr>
          <p:nvPr/>
        </p:nvSpPr>
        <p:spPr bwMode="auto">
          <a:xfrm>
            <a:off x="119269" y="-728156"/>
            <a:ext cx="11688417" cy="7553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066464" tIns="901416" rIns="1066464" bIns="177744" numCol="1" anchor="ctr" anchorCtr="0" compatLnSpc="1">
            <a:prstTxWarp prst="textNoShape">
              <a:avLst/>
            </a:prstTxWarp>
            <a:spAutoFit/>
          </a:bodyPr>
          <a:lstStyle/>
          <a:p>
            <a:pPr defTabSz="914400" eaLnBrk="0" fontAlgn="base" hangingPunct="0">
              <a:spcBef>
                <a:spcPct val="0"/>
              </a:spcBef>
              <a:spcAft>
                <a:spcPct val="0"/>
              </a:spcAft>
            </a:pPr>
            <a:endParaRPr lang="es-CL" sz="1600" b="1" dirty="0">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endParaRPr lang="es-CL" sz="1600" b="1" dirty="0">
              <a:solidFill>
                <a:srgbClr val="00B050"/>
              </a:solidFill>
              <a:latin typeface="Arial" panose="020B0604020202020204" pitchFamily="34" charset="0"/>
              <a:ea typeface="Times New Roman" panose="02020603050405020304" pitchFamily="18" charset="0"/>
              <a:cs typeface="Arial" panose="020B0604020202020204" pitchFamily="34" charset="0"/>
            </a:endParaRPr>
          </a:p>
          <a:p>
            <a:pPr defTabSz="914400" eaLnBrk="0" fontAlgn="base" hangingPunct="0">
              <a:spcBef>
                <a:spcPct val="0"/>
              </a:spcBef>
              <a:spcAft>
                <a:spcPct val="0"/>
              </a:spcAft>
            </a:pPr>
            <a:r>
              <a:rPr lang="es-CL" sz="2800" b="1" dirty="0">
                <a:latin typeface="Arial" panose="020B0604020202020204" pitchFamily="34" charset="0"/>
                <a:ea typeface="Times New Roman" panose="02020603050405020304" pitchFamily="18" charset="0"/>
                <a:cs typeface="Arial" panose="020B0604020202020204" pitchFamily="34" charset="0"/>
              </a:rPr>
              <a:t>Elección de las palabras al atribuir</a:t>
            </a:r>
          </a:p>
          <a:p>
            <a:pPr defTabSz="914400" eaLnBrk="0" fontAlgn="base" hangingPunct="0">
              <a:spcBef>
                <a:spcPct val="0"/>
              </a:spcBef>
              <a:spcAft>
                <a:spcPct val="0"/>
              </a:spcAft>
            </a:pPr>
            <a:endParaRPr lang="es-CL" dirty="0"/>
          </a:p>
          <a:p>
            <a:pPr algn="just"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Las palabras que utilice el periodista al atribuir han de ser cuidadosamente escogidas de modo que no resulten parciales o incorrectas. </a:t>
            </a:r>
          </a:p>
          <a:p>
            <a:pPr algn="just" defTabSz="914400" eaLnBrk="0" fontAlgn="base" hangingPunct="0">
              <a:spcBef>
                <a:spcPct val="0"/>
              </a:spcBef>
              <a:spcAft>
                <a:spcPct val="0"/>
              </a:spcAft>
            </a:pPr>
            <a:endParaRPr lang="es-CL" dirty="0">
              <a:latin typeface="Arial" panose="020B0604020202020204" pitchFamily="34" charset="0"/>
              <a:ea typeface="Times New Roman" panose="02020603050405020304" pitchFamily="18" charset="0"/>
              <a:cs typeface="Arial" panose="020B0604020202020204" pitchFamily="34" charset="0"/>
            </a:endParaRPr>
          </a:p>
          <a:p>
            <a:pPr algn="just"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La mayoría de los editores coincide en dejar  el  «dijo»  y  tomar  precauciones  con  respecto  a  las  demás:  «comentó» ,«explicó", «declaró», «expresó», «afirmó», «concluyó», «añadió», «admitió», «indicó» ,«advirtió» y otras.</a:t>
            </a:r>
          </a:p>
          <a:p>
            <a:pPr algn="just" defTabSz="914400" eaLnBrk="0" fontAlgn="base" hangingPunct="0">
              <a:spcBef>
                <a:spcPct val="0"/>
              </a:spcBef>
              <a:spcAft>
                <a:spcPct val="0"/>
              </a:spcAft>
            </a:pPr>
            <a:endParaRPr lang="es-CL" dirty="0">
              <a:latin typeface="Arial" panose="020B0604020202020204" pitchFamily="34" charset="0"/>
              <a:ea typeface="Times New Roman" panose="02020603050405020304" pitchFamily="18" charset="0"/>
              <a:cs typeface="Arial" panose="020B0604020202020204" pitchFamily="34" charset="0"/>
            </a:endParaRPr>
          </a:p>
          <a:p>
            <a:pPr algn="just"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El «dijo» es la única auténticamente neutral. En todas estas palabras hay un matiz que implica una actitud por parte de la fuente. Al usarlas, el reportero deberá cerciorarse de que reflejan exactamente el sentir de quien proporcionó la cita.</a:t>
            </a:r>
          </a:p>
          <a:p>
            <a:pPr algn="just" defTabSz="914400" eaLnBrk="0" fontAlgn="base" hangingPunct="0">
              <a:spcBef>
                <a:spcPct val="0"/>
              </a:spcBef>
              <a:spcAft>
                <a:spcPct val="0"/>
              </a:spcAft>
            </a:pPr>
            <a:endParaRPr lang="es-CL" dirty="0"/>
          </a:p>
          <a:p>
            <a:pPr algn="just"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Por ejemplo, al usar </a:t>
            </a:r>
            <a:r>
              <a:rPr lang="es-CL" u="sng" dirty="0">
                <a:latin typeface="Arial" panose="020B0604020202020204" pitchFamily="34" charset="0"/>
                <a:ea typeface="Times New Roman" panose="02020603050405020304" pitchFamily="18" charset="0"/>
                <a:cs typeface="Arial" panose="020B0604020202020204" pitchFamily="34" charset="0"/>
              </a:rPr>
              <a:t>«añadir» </a:t>
            </a:r>
            <a:r>
              <a:rPr lang="es-CL" dirty="0">
                <a:latin typeface="Arial" panose="020B0604020202020204" pitchFamily="34" charset="0"/>
                <a:ea typeface="Times New Roman" panose="02020603050405020304" pitchFamily="18" charset="0"/>
                <a:cs typeface="Arial" panose="020B0604020202020204" pitchFamily="34" charset="0"/>
              </a:rPr>
              <a:t>habremos de asegurarnos de que la fuente ya hizo algún comentario respecto al asunto tratado. </a:t>
            </a:r>
          </a:p>
          <a:p>
            <a:pPr algn="just" defTabSz="914400" eaLnBrk="0" fontAlgn="base" hangingPunct="0">
              <a:spcBef>
                <a:spcPct val="0"/>
              </a:spcBef>
              <a:spcAft>
                <a:spcPct val="0"/>
              </a:spcAft>
            </a:pPr>
            <a:endParaRPr lang="es-CL" dirty="0">
              <a:latin typeface="Arial" panose="020B0604020202020204" pitchFamily="34" charset="0"/>
              <a:ea typeface="Times New Roman" panose="02020603050405020304" pitchFamily="18" charset="0"/>
              <a:cs typeface="Arial" panose="020B0604020202020204" pitchFamily="34" charset="0"/>
            </a:endParaRPr>
          </a:p>
          <a:p>
            <a:pPr algn="just"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Al decir que la fuente </a:t>
            </a:r>
            <a:r>
              <a:rPr lang="es-CL" u="sng" dirty="0">
                <a:latin typeface="Arial" panose="020B0604020202020204" pitchFamily="34" charset="0"/>
                <a:ea typeface="Times New Roman" panose="02020603050405020304" pitchFamily="18" charset="0"/>
                <a:cs typeface="Arial" panose="020B0604020202020204" pitchFamily="34" charset="0"/>
              </a:rPr>
              <a:t>«destacó» </a:t>
            </a:r>
            <a:r>
              <a:rPr lang="es-CL" dirty="0">
                <a:latin typeface="Arial" panose="020B0604020202020204" pitchFamily="34" charset="0"/>
                <a:ea typeface="Times New Roman" panose="02020603050405020304" pitchFamily="18" charset="0"/>
                <a:cs typeface="Arial" panose="020B0604020202020204" pitchFamily="34" charset="0"/>
              </a:rPr>
              <a:t>habrá que asegurarse de que realmente dio a esa información más importancia que el resto.</a:t>
            </a:r>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r>
            <a:br>
              <a:rPr lang="es-CL" dirty="0">
                <a:latin typeface="Arial" panose="020B0604020202020204" pitchFamily="34" charset="0"/>
                <a:ea typeface="Times New Roman" panose="02020603050405020304" pitchFamily="18" charset="0"/>
                <a:cs typeface="Arial" panose="020B0604020202020204" pitchFamily="34" charset="0"/>
              </a:rPr>
            </a:br>
            <a:endParaRPr lang="es-CL" dirty="0"/>
          </a:p>
          <a:p>
            <a:pPr defTabSz="914400" eaLnBrk="0" fontAlgn="base" hangingPunct="0">
              <a:spcBef>
                <a:spcPct val="0"/>
              </a:spcBef>
              <a:spcAft>
                <a:spcPct val="0"/>
              </a:spcAft>
            </a:pPr>
            <a:endParaRPr lang="es-CL" dirty="0">
              <a:latin typeface="Arial" panose="020B0604020202020204" pitchFamily="34" charset="0"/>
            </a:endParaRPr>
          </a:p>
        </p:txBody>
      </p:sp>
      <p:sp>
        <p:nvSpPr>
          <p:cNvPr id="4" name="Rectangle 4"/>
          <p:cNvSpPr>
            <a:spLocks noChangeArrowheads="1"/>
          </p:cNvSpPr>
          <p:nvPr/>
        </p:nvSpPr>
        <p:spPr bwMode="auto">
          <a:xfrm>
            <a:off x="2855640" y="4970419"/>
            <a:ext cx="74523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CL"/>
          </a:p>
        </p:txBody>
      </p:sp>
    </p:spTree>
    <p:extLst>
      <p:ext uri="{BB962C8B-B14F-4D97-AF65-F5344CB8AC3E}">
        <p14:creationId xmlns:p14="http://schemas.microsoft.com/office/powerpoint/2010/main" val="85290842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58906" y="1454972"/>
            <a:ext cx="10820400" cy="4024125"/>
          </a:xfrm>
        </p:spPr>
        <p:txBody>
          <a:bodyPr>
            <a:normAutofit fontScale="92500" lnSpcReduction="10000"/>
          </a:bodyPr>
          <a:lstStyle/>
          <a:p>
            <a:pPr algn="just"/>
            <a:r>
              <a:rPr lang="es-CL" sz="3200" dirty="0">
                <a:solidFill>
                  <a:srgbClr val="00B050"/>
                </a:solidFill>
              </a:rPr>
              <a:t>Identifique la fuente</a:t>
            </a:r>
          </a:p>
          <a:p>
            <a:pPr algn="just"/>
            <a:r>
              <a:rPr lang="es-CL" dirty="0"/>
              <a:t>Las informaciones sobre hechos consumados, noticias sumamente importantes, deben ser atribuidas a una fuente identificable, es decir, a alguien que acredite la veracidad de lo afirmado. </a:t>
            </a:r>
            <a:endParaRPr lang="es-CL" dirty="0" smtClean="0"/>
          </a:p>
          <a:p>
            <a:pPr algn="just"/>
            <a:endParaRPr lang="es-CL" dirty="0"/>
          </a:p>
          <a:p>
            <a:pPr algn="just"/>
            <a:r>
              <a:rPr lang="es-CL" dirty="0" smtClean="0"/>
              <a:t>Cuando </a:t>
            </a:r>
            <a:r>
              <a:rPr lang="es-CL" dirty="0"/>
              <a:t>se trate de </a:t>
            </a:r>
            <a:r>
              <a:rPr lang="es-CL" dirty="0" smtClean="0"/>
              <a:t>una fuente , todo </a:t>
            </a:r>
            <a:r>
              <a:rPr lang="es-CL" dirty="0"/>
              <a:t>lo que diga la </a:t>
            </a:r>
            <a:r>
              <a:rPr lang="es-CL" dirty="0" smtClean="0"/>
              <a:t>persona debe </a:t>
            </a:r>
            <a:r>
              <a:rPr lang="es-CL" dirty="0"/>
              <a:t>ser atribuida directamente a </a:t>
            </a:r>
            <a:r>
              <a:rPr lang="es-CL" dirty="0" smtClean="0"/>
              <a:t>ella de </a:t>
            </a:r>
            <a:r>
              <a:rPr lang="es-CL" dirty="0"/>
              <a:t>modo  </a:t>
            </a:r>
            <a:r>
              <a:rPr lang="es-CL" dirty="0" smtClean="0"/>
              <a:t>:</a:t>
            </a:r>
          </a:p>
          <a:p>
            <a:pPr algn="just"/>
            <a:r>
              <a:rPr lang="es-CL" dirty="0" smtClean="0"/>
              <a:t>directo, </a:t>
            </a:r>
          </a:p>
          <a:p>
            <a:pPr algn="just"/>
            <a:r>
              <a:rPr lang="es-CL" dirty="0" smtClean="0"/>
              <a:t>indirecto </a:t>
            </a:r>
          </a:p>
          <a:p>
            <a:pPr algn="just"/>
            <a:r>
              <a:rPr lang="es-CL" dirty="0" smtClean="0"/>
              <a:t>o híbrido.</a:t>
            </a:r>
            <a:endParaRPr lang="es-CL" dirty="0"/>
          </a:p>
          <a:p>
            <a:pPr algn="just"/>
            <a:r>
              <a:rPr lang="es-CL" dirty="0"/>
              <a:t>________________________________________</a:t>
            </a:r>
          </a:p>
          <a:p>
            <a:endParaRPr lang="es-CL" dirty="0"/>
          </a:p>
        </p:txBody>
      </p:sp>
    </p:spTree>
    <p:extLst>
      <p:ext uri="{BB962C8B-B14F-4D97-AF65-F5344CB8AC3E}">
        <p14:creationId xmlns:p14="http://schemas.microsoft.com/office/powerpoint/2010/main" val="120956128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569843" y="1087189"/>
            <a:ext cx="11622157" cy="5770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s-CL" sz="900"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Destacamos entre ellas:</a:t>
            </a:r>
          </a:p>
          <a:p>
            <a:pPr defTabSz="914400" eaLnBrk="0" fontAlgn="base" hangingPunct="0">
              <a:spcBef>
                <a:spcPct val="0"/>
              </a:spcBef>
              <a:spcAft>
                <a:spcPct val="0"/>
              </a:spcAft>
            </a:pPr>
            <a:endParaRPr lang="es-CL" dirty="0"/>
          </a:p>
          <a:p>
            <a:pPr defTabSz="914400" eaLnBrk="0" fontAlgn="base" hangingPunct="0">
              <a:spcBef>
                <a:spcPct val="0"/>
              </a:spcBef>
              <a:spcAft>
                <a:spcPct val="0"/>
              </a:spcAft>
            </a:pPr>
            <a:r>
              <a:rPr lang="es-CL" b="1" dirty="0">
                <a:latin typeface="Arial" panose="020B0604020202020204" pitchFamily="34" charset="0"/>
                <a:ea typeface="Times New Roman" panose="02020603050405020304" pitchFamily="18" charset="0"/>
                <a:cs typeface="Arial" panose="020B0604020202020204" pitchFamily="34" charset="0"/>
              </a:rPr>
              <a:t>• Aclarar: </a:t>
            </a:r>
            <a:r>
              <a:rPr lang="es-CL" dirty="0">
                <a:latin typeface="Arial" panose="020B0604020202020204" pitchFamily="34" charset="0"/>
                <a:ea typeface="Times New Roman" panose="02020603050405020304" pitchFamily="18" charset="0"/>
                <a:cs typeface="Arial" panose="020B0604020202020204" pitchFamily="34" charset="0"/>
              </a:rPr>
              <a:t>Disipar lo que ofusca la claridad o transparencia, poner en claro, explicar, dilucidar.</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Admitir: </a:t>
            </a:r>
            <a:r>
              <a:rPr lang="es-CL" dirty="0">
                <a:latin typeface="Arial" panose="020B0604020202020204" pitchFamily="34" charset="0"/>
                <a:ea typeface="Times New Roman" panose="02020603050405020304" pitchFamily="18" charset="0"/>
                <a:cs typeface="Arial" panose="020B0604020202020204" pitchFamily="34" charset="0"/>
              </a:rPr>
              <a:t>Aceptar, recibir, reconocer, aceptar por presión algo que no quería.        .</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Apuntar: </a:t>
            </a:r>
            <a:r>
              <a:rPr lang="es-CL" dirty="0">
                <a:latin typeface="Arial" panose="020B0604020202020204" pitchFamily="34" charset="0"/>
                <a:ea typeface="Times New Roman" panose="02020603050405020304" pitchFamily="18" charset="0"/>
                <a:cs typeface="Arial" panose="020B0604020202020204" pitchFamily="34" charset="0"/>
              </a:rPr>
              <a:t>Insinuar algo; empezar a manifestar algo, señalar.</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Aseverar: </a:t>
            </a:r>
            <a:r>
              <a:rPr lang="es-CL" dirty="0">
                <a:latin typeface="Arial" panose="020B0604020202020204" pitchFamily="34" charset="0"/>
                <a:ea typeface="Times New Roman" panose="02020603050405020304" pitchFamily="18" charset="0"/>
                <a:cs typeface="Arial" panose="020B0604020202020204" pitchFamily="34" charset="0"/>
              </a:rPr>
              <a:t>Afirmar, asegurar la certeza de lo que se dice.</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Concluir: </a:t>
            </a:r>
            <a:r>
              <a:rPr lang="es-CL" dirty="0">
                <a:latin typeface="Arial" panose="020B0604020202020204" pitchFamily="34" charset="0"/>
                <a:ea typeface="Times New Roman" panose="02020603050405020304" pitchFamily="18" charset="0"/>
                <a:cs typeface="Arial" panose="020B0604020202020204" pitchFamily="34" charset="0"/>
              </a:rPr>
              <a:t>Acallar finalizar una cosa; terminar, inferir, deducir, sacar una consecuencia; poner fin a un informe y presentar conclusiones.</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Comentar: </a:t>
            </a:r>
            <a:r>
              <a:rPr lang="es-CL" dirty="0">
                <a:latin typeface="Arial" panose="020B0604020202020204" pitchFamily="34" charset="0"/>
                <a:ea typeface="Times New Roman" panose="02020603050405020304" pitchFamily="18" charset="0"/>
                <a:cs typeface="Arial" panose="020B0604020202020204" pitchFamily="34" charset="0"/>
              </a:rPr>
              <a:t>Hacer comentarios, explicar, glosar el contenido de una obra literaria.</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Declarar: </a:t>
            </a:r>
            <a:r>
              <a:rPr lang="es-CL" dirty="0">
                <a:latin typeface="Arial" panose="020B0604020202020204" pitchFamily="34" charset="0"/>
                <a:ea typeface="Times New Roman" panose="02020603050405020304" pitchFamily="18" charset="0"/>
                <a:cs typeface="Arial" panose="020B0604020202020204" pitchFamily="34" charset="0"/>
              </a:rPr>
              <a:t>Manifestar, enunciar, exponer o explicar.</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Denunciar: </a:t>
            </a:r>
            <a:r>
              <a:rPr lang="es-CL" dirty="0">
                <a:latin typeface="Arial" panose="020B0604020202020204" pitchFamily="34" charset="0"/>
                <a:ea typeface="Times New Roman" panose="02020603050405020304" pitchFamily="18" charset="0"/>
                <a:cs typeface="Arial" panose="020B0604020202020204" pitchFamily="34" charset="0"/>
              </a:rPr>
              <a:t>Notificar, avisar, declarar oficialmente el estado ilegal de una cosa.</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Enfatizar: </a:t>
            </a:r>
            <a:r>
              <a:rPr lang="es-CL" dirty="0">
                <a:latin typeface="Arial" panose="020B0604020202020204" pitchFamily="34" charset="0"/>
                <a:ea typeface="Times New Roman" panose="02020603050405020304" pitchFamily="18" charset="0"/>
                <a:cs typeface="Arial" panose="020B0604020202020204" pitchFamily="34" charset="0"/>
              </a:rPr>
              <a:t>Manifestar con afectación exagerada en la expresión, el tono, el gesto.</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Indicar: </a:t>
            </a:r>
            <a:r>
              <a:rPr lang="es-CL" dirty="0">
                <a:latin typeface="Arial" panose="020B0604020202020204" pitchFamily="34" charset="0"/>
                <a:ea typeface="Times New Roman" panose="02020603050405020304" pitchFamily="18" charset="0"/>
                <a:cs typeface="Arial" panose="020B0604020202020204" pitchFamily="34" charset="0"/>
              </a:rPr>
              <a:t>Advertir, enseñar, guiar, mostrar, señalar.</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Puntualizar: </a:t>
            </a:r>
            <a:r>
              <a:rPr lang="es-CL" dirty="0">
                <a:latin typeface="Arial" panose="020B0604020202020204" pitchFamily="34" charset="0"/>
                <a:ea typeface="Times New Roman" panose="02020603050405020304" pitchFamily="18" charset="0"/>
                <a:cs typeface="Arial" panose="020B0604020202020204" pitchFamily="34" charset="0"/>
              </a:rPr>
              <a:t>Referir minuciosa v circunstancialmente una cosa.</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Recalcar: </a:t>
            </a:r>
            <a:r>
              <a:rPr lang="es-CL" dirty="0">
                <a:latin typeface="Arial" panose="020B0604020202020204" pitchFamily="34" charset="0"/>
                <a:ea typeface="Times New Roman" panose="02020603050405020304" pitchFamily="18" charset="0"/>
                <a:cs typeface="Arial" panose="020B0604020202020204" pitchFamily="34" charset="0"/>
              </a:rPr>
              <a:t>Decir alguna cosa con lentitud y exagerada fuerza de expresión para que se entienda bien lo que se quiere expresar, enfatizar.</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Revelar: </a:t>
            </a:r>
            <a:r>
              <a:rPr lang="es-CL" dirty="0">
                <a:latin typeface="Arial" panose="020B0604020202020204" pitchFamily="34" charset="0"/>
                <a:ea typeface="Times New Roman" panose="02020603050405020304" pitchFamily="18" charset="0"/>
                <a:cs typeface="Arial" panose="020B0604020202020204" pitchFamily="34" charset="0"/>
              </a:rPr>
              <a:t>Manifestar un secreto.</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Señalar: </a:t>
            </a:r>
            <a:r>
              <a:rPr lang="es-CL" dirty="0">
                <a:latin typeface="Arial" panose="020B0604020202020204" pitchFamily="34" charset="0"/>
                <a:ea typeface="Times New Roman" panose="02020603050405020304" pitchFamily="18" charset="0"/>
                <a:cs typeface="Arial" panose="020B0604020202020204" pitchFamily="34" charset="0"/>
              </a:rPr>
              <a:t>Llamar la atención sobre una persona, hecho o cosa, apuntar.</a:t>
            </a:r>
            <a:endParaRPr lang="es-CL" dirty="0"/>
          </a:p>
          <a:p>
            <a:pPr defTabSz="914400" eaLnBrk="0" fontAlgn="base" hangingPunct="0">
              <a:spcBef>
                <a:spcPct val="0"/>
              </a:spcBef>
              <a:spcAft>
                <a:spcPct val="0"/>
              </a:spcAft>
            </a:pPr>
            <a:r>
              <a:rPr lang="es-CL" dirty="0">
                <a:latin typeface="Arial" panose="020B0604020202020204" pitchFamily="34" charset="0"/>
                <a:ea typeface="Times New Roman" panose="02020603050405020304" pitchFamily="18" charset="0"/>
                <a:cs typeface="Arial" panose="020B0604020202020204" pitchFamily="34" charset="0"/>
              </a:rPr>
              <a:t>• </a:t>
            </a:r>
            <a:r>
              <a:rPr lang="es-CL" b="1" dirty="0">
                <a:latin typeface="Arial" panose="020B0604020202020204" pitchFamily="34" charset="0"/>
                <a:ea typeface="Times New Roman" panose="02020603050405020304" pitchFamily="18" charset="0"/>
                <a:cs typeface="Arial" panose="020B0604020202020204" pitchFamily="34" charset="0"/>
              </a:rPr>
              <a:t>Subrayar: </a:t>
            </a:r>
            <a:r>
              <a:rPr lang="es-CL" dirty="0">
                <a:latin typeface="Arial" panose="020B0604020202020204" pitchFamily="34" charset="0"/>
                <a:ea typeface="Times New Roman" panose="02020603050405020304" pitchFamily="18" charset="0"/>
                <a:cs typeface="Arial" panose="020B0604020202020204" pitchFamily="34" charset="0"/>
              </a:rPr>
              <a:t>Recalcar, decir algo con lentitud y exagerada fuerza de expresión,</a:t>
            </a:r>
            <a:endParaRPr lang="es-CL" dirty="0"/>
          </a:p>
          <a:p>
            <a:pPr defTabSz="914400" eaLnBrk="0" fontAlgn="base" hangingPunct="0">
              <a:spcBef>
                <a:spcPct val="0"/>
              </a:spcBef>
              <a:spcAft>
                <a:spcPct val="0"/>
              </a:spcAft>
            </a:pPr>
            <a:endParaRPr lang="es-CL" dirty="0">
              <a:latin typeface="Arial" panose="020B0604020202020204" pitchFamily="34" charset="0"/>
            </a:endParaRPr>
          </a:p>
        </p:txBody>
      </p:sp>
    </p:spTree>
    <p:extLst>
      <p:ext uri="{BB962C8B-B14F-4D97-AF65-F5344CB8AC3E}">
        <p14:creationId xmlns:p14="http://schemas.microsoft.com/office/powerpoint/2010/main" val="3399359731"/>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4144" y="898761"/>
            <a:ext cx="9323882" cy="3070264"/>
          </a:xfrm>
          <a:prstGeom prst="rect">
            <a:avLst/>
          </a:prstGeom>
        </p:spPr>
        <p:txBody>
          <a:bodyPr wrap="square">
            <a:spAutoFit/>
          </a:bodyPr>
          <a:lstStyle/>
          <a:p>
            <a:pPr marL="264160" marR="3026410" algn="just" defTabSz="1274763">
              <a:lnSpc>
                <a:spcPct val="107000"/>
              </a:lnSpc>
              <a:tabLst>
                <a:tab pos="3590925" algn="l"/>
              </a:tabLst>
            </a:pP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Alternati</a:t>
            </a:r>
            <a:r>
              <a:rPr lang="es-CL" sz="24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as a la pirámi</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d</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  i</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a:t>
            </a:r>
            <a:r>
              <a:rPr lang="es-CL" sz="2400" b="1" spc="-10"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v</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ertida</a:t>
            </a:r>
            <a:endParaRPr lang="es-CL" sz="24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700"/>
              </a:lnSpc>
              <a:spcBef>
                <a:spcPts val="20"/>
              </a:spcBef>
            </a:pPr>
            <a:r>
              <a:rPr lang="es-CL"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lnSpc>
                <a:spcPts val="1000"/>
              </a:lnSpc>
            </a:pPr>
            <a:r>
              <a:rPr lang="es-CL" sz="1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2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3675" algn="just"/>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Como ya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mos me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ado,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 pirám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inv</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rtida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for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ato más 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h</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cua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 se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rata de 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dact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 notici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simpl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de gran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nmed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atez,</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que se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trata un so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 tema y se toma inform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ón de 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so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 fuente.</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229235" marR="192405" algn="just"/>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per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smo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pre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por</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c</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o</a:t>
            </a:r>
            <a:r>
              <a:rPr lang="es-CL" sz="2400" b="1"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ntextualizar</a:t>
            </a:r>
            <a:r>
              <a:rPr lang="es-CL" sz="2400" b="1" spc="5" dirty="0">
                <a:solidFill>
                  <a:srgbClr val="00B050"/>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el alcance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notici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ést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tie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á</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plej</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 co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plet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cada</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z,</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uirie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1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f</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órmu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as diferent</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q</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ayu</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en</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peri</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dista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org</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nizar</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atos</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y</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lector</a:t>
            </a:r>
            <a:r>
              <a:rPr lang="es-CL" sz="1600" spc="2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spc="19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vis</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aliz</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rl</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 como </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na un</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dad de</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signif</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 y coh</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e</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renc</a:t>
            </a:r>
            <a:r>
              <a:rPr lang="es-CL" sz="1600" spc="-5"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i</a:t>
            </a: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a.</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5"/>
              </a:spcBef>
            </a:pPr>
            <a:r>
              <a:rPr lang="es-CL" sz="16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CL" sz="16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ctángulo 2"/>
          <p:cNvSpPr/>
          <p:nvPr/>
        </p:nvSpPr>
        <p:spPr>
          <a:xfrm>
            <a:off x="1184223" y="4365104"/>
            <a:ext cx="9548734" cy="2308324"/>
          </a:xfrm>
          <a:prstGeom prst="rect">
            <a:avLst/>
          </a:prstGeom>
        </p:spPr>
        <p:txBody>
          <a:bodyPr wrap="square">
            <a:spAutoFit/>
          </a:bodyPr>
          <a:lstStyle/>
          <a:p>
            <a:r>
              <a:rPr lang="es-CL" dirty="0">
                <a:solidFill>
                  <a:prstClr val="black"/>
                </a:solidFill>
                <a:latin typeface="Arial" panose="020B0604020202020204" pitchFamily="34" charset="0"/>
                <a:ea typeface="Times New Roman" panose="02020603050405020304" pitchFamily="18" charset="0"/>
              </a:rPr>
              <a:t>De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u</a:t>
            </a:r>
            <a:r>
              <a:rPr lang="es-CL" u="sng" dirty="0">
                <a:solidFill>
                  <a:prstClr val="black"/>
                </a:solidFill>
                <a:latin typeface="Arial" panose="020B0604020202020204" pitchFamily="34" charset="0"/>
                <a:ea typeface="Times New Roman" panose="02020603050405020304" pitchFamily="18" charset="0"/>
              </a:rPr>
              <a:t>c</a:t>
            </a:r>
            <a:r>
              <a:rPr lang="es-CL" u="sng" spc="-5" dirty="0">
                <a:solidFill>
                  <a:prstClr val="black"/>
                </a:solidFill>
                <a:latin typeface="Arial" panose="020B0604020202020204" pitchFamily="34" charset="0"/>
                <a:ea typeface="Times New Roman" panose="02020603050405020304" pitchFamily="18" charset="0"/>
              </a:rPr>
              <a:t>h</a:t>
            </a:r>
            <a:r>
              <a:rPr lang="es-CL" u="sng" dirty="0">
                <a:solidFill>
                  <a:prstClr val="black"/>
                </a:solidFill>
                <a:latin typeface="Arial" panose="020B0604020202020204" pitchFamily="34" charset="0"/>
                <a:ea typeface="Times New Roman" panose="02020603050405020304" pitchFamily="18" charset="0"/>
              </a:rPr>
              <a:t>os</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del</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s</a:t>
            </a:r>
            <a:r>
              <a:rPr lang="es-CL" u="sng"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 híbrid</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smtClean="0">
                <a:solidFill>
                  <a:prstClr val="black"/>
                </a:solidFill>
                <a:latin typeface="Arial" panose="020B0604020202020204" pitchFamily="34" charset="0"/>
                <a:ea typeface="Times New Roman" panose="02020603050405020304" pitchFamily="18" charset="0"/>
              </a:rPr>
              <a:t>p</a:t>
            </a:r>
            <a:r>
              <a:rPr lang="es-CL" spc="-5" dirty="0" smtClean="0">
                <a:solidFill>
                  <a:prstClr val="black"/>
                </a:solidFill>
                <a:latin typeface="Arial" panose="020B0604020202020204" pitchFamily="34" charset="0"/>
                <a:ea typeface="Times New Roman" panose="02020603050405020304" pitchFamily="18" charset="0"/>
              </a:rPr>
              <a:t>o</a:t>
            </a:r>
            <a:r>
              <a:rPr lang="es-CL" dirty="0" smtClean="0">
                <a:solidFill>
                  <a:prstClr val="black"/>
                </a:solidFill>
                <a:latin typeface="Arial" panose="020B0604020202020204" pitchFamily="34" charset="0"/>
                <a:ea typeface="Times New Roman" panose="02020603050405020304" pitchFamily="18" charset="0"/>
              </a:rPr>
              <a:t>s</a:t>
            </a:r>
            <a:r>
              <a:rPr lang="es-CL" spc="-5" dirty="0" smtClean="0">
                <a:solidFill>
                  <a:prstClr val="black"/>
                </a:solidFill>
                <a:latin typeface="Arial" panose="020B0604020202020204" pitchFamily="34" charset="0"/>
                <a:ea typeface="Times New Roman" panose="02020603050405020304" pitchFamily="18" charset="0"/>
              </a:rPr>
              <a:t>i</a:t>
            </a:r>
            <a:r>
              <a:rPr lang="es-CL" dirty="0" smtClean="0">
                <a:solidFill>
                  <a:prstClr val="black"/>
                </a:solidFill>
                <a:latin typeface="Arial" panose="020B0604020202020204" pitchFamily="34" charset="0"/>
                <a:ea typeface="Times New Roman" panose="02020603050405020304" pitchFamily="18" charset="0"/>
              </a:rPr>
              <a:t>bles,</a:t>
            </a:r>
            <a:r>
              <a:rPr lang="es-CL" spc="5" dirty="0">
                <a:solidFill>
                  <a:prstClr val="black"/>
                </a:solidFill>
                <a:latin typeface="Arial" panose="020B0604020202020204" pitchFamily="34" charset="0"/>
                <a:ea typeface="Times New Roman" panose="02020603050405020304" pitchFamily="18" charset="0"/>
              </a:rPr>
              <a:t> </a:t>
            </a:r>
            <a:r>
              <a:rPr lang="es-CL" spc="5" dirty="0" smtClean="0">
                <a:solidFill>
                  <a:prstClr val="black"/>
                </a:solidFill>
                <a:latin typeface="Arial" panose="020B0604020202020204" pitchFamily="34" charset="0"/>
                <a:ea typeface="Times New Roman" panose="02020603050405020304" pitchFamily="18" charset="0"/>
              </a:rPr>
              <a:t>veremos tres</a:t>
            </a:r>
            <a:r>
              <a:rPr lang="es-CL" dirty="0" smtClean="0">
                <a:solidFill>
                  <a:prstClr val="black"/>
                </a:solidFill>
                <a:latin typeface="Arial" panose="020B0604020202020204" pitchFamily="34" charset="0"/>
                <a:ea typeface="Times New Roman" panose="02020603050405020304" pitchFamily="18" charset="0"/>
              </a:rPr>
              <a:t>:</a:t>
            </a:r>
            <a:endParaRPr lang="es-CL" dirty="0">
              <a:solidFill>
                <a:prstClr val="black"/>
              </a:solidFill>
              <a:latin typeface="Arial" panose="020B0604020202020204" pitchFamily="34" charset="0"/>
              <a:ea typeface="Times New Roman" panose="02020603050405020304" pitchFamily="18" charset="0"/>
            </a:endParaRPr>
          </a:p>
          <a:p>
            <a:endParaRPr lang="es-CL" dirty="0">
              <a:solidFill>
                <a:prstClr val="black"/>
              </a:solidFill>
              <a:latin typeface="Arial" panose="020B0604020202020204" pitchFamily="34" charset="0"/>
              <a:ea typeface="Times New Roman" panose="02020603050405020304" pitchFamily="18" charset="0"/>
            </a:endParaRPr>
          </a:p>
          <a:p>
            <a:r>
              <a:rPr lang="es-CL" spc="5" dirty="0">
                <a:solidFill>
                  <a:prstClr val="black"/>
                </a:solidFill>
                <a:latin typeface="Arial" panose="020B0604020202020204" pitchFamily="34" charset="0"/>
                <a:ea typeface="Times New Roman" panose="02020603050405020304" pitchFamily="18" charset="0"/>
              </a:rPr>
              <a:t> </a:t>
            </a:r>
            <a:r>
              <a:rPr lang="es-CL" spc="5" dirty="0">
                <a:solidFill>
                  <a:srgbClr val="C00000"/>
                </a:solidFill>
                <a:latin typeface="Arial" panose="020B0604020202020204" pitchFamily="34" charset="0"/>
                <a:ea typeface="Times New Roman" panose="02020603050405020304" pitchFamily="18" charset="0"/>
              </a:rPr>
              <a:t>1 La </a:t>
            </a:r>
            <a:r>
              <a:rPr lang="es-CL" dirty="0">
                <a:solidFill>
                  <a:srgbClr val="C00000"/>
                </a:solidFill>
                <a:latin typeface="Arial" panose="020B0604020202020204" pitchFamily="34" charset="0"/>
                <a:ea typeface="Times New Roman" panose="02020603050405020304" pitchFamily="18" charset="0"/>
              </a:rPr>
              <a:t>«f</a:t>
            </a:r>
            <a:r>
              <a:rPr lang="es-CL" spc="-5" dirty="0">
                <a:solidFill>
                  <a:srgbClr val="C00000"/>
                </a:solidFill>
                <a:latin typeface="Arial" panose="020B0604020202020204" pitchFamily="34" charset="0"/>
                <a:ea typeface="Times New Roman" panose="02020603050405020304" pitchFamily="18" charset="0"/>
              </a:rPr>
              <a:t>ó</a:t>
            </a:r>
            <a:r>
              <a:rPr lang="es-CL" dirty="0">
                <a:solidFill>
                  <a:srgbClr val="C00000"/>
                </a:solidFill>
                <a:latin typeface="Arial" panose="020B0604020202020204" pitchFamily="34" charset="0"/>
                <a:ea typeface="Times New Roman" panose="02020603050405020304" pitchFamily="18" charset="0"/>
              </a:rPr>
              <a:t>r</a:t>
            </a:r>
            <a:r>
              <a:rPr lang="es-CL" spc="-5" dirty="0">
                <a:solidFill>
                  <a:srgbClr val="C00000"/>
                </a:solidFill>
                <a:latin typeface="Arial" panose="020B0604020202020204" pitchFamily="34" charset="0"/>
                <a:ea typeface="Times New Roman" panose="02020603050405020304" pitchFamily="18" charset="0"/>
              </a:rPr>
              <a:t>m</a:t>
            </a:r>
            <a:r>
              <a:rPr lang="es-CL" dirty="0">
                <a:solidFill>
                  <a:srgbClr val="C00000"/>
                </a:solidFill>
                <a:latin typeface="Arial" panose="020B0604020202020204" pitchFamily="34" charset="0"/>
                <a:ea typeface="Times New Roman" panose="02020603050405020304" pitchFamily="18" charset="0"/>
              </a:rPr>
              <a:t>ula»</a:t>
            </a:r>
            <a:r>
              <a:rPr lang="es-CL" spc="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del Wall</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Str</a:t>
            </a:r>
            <a:r>
              <a:rPr lang="es-CL" spc="-5" dirty="0">
                <a:solidFill>
                  <a:srgbClr val="C00000"/>
                </a:solidFill>
                <a:latin typeface="Arial" panose="020B0604020202020204" pitchFamily="34" charset="0"/>
                <a:ea typeface="Times New Roman" panose="02020603050405020304" pitchFamily="18" charset="0"/>
              </a:rPr>
              <a:t>e</a:t>
            </a:r>
            <a:r>
              <a:rPr lang="es-CL" dirty="0">
                <a:solidFill>
                  <a:srgbClr val="C00000"/>
                </a:solidFill>
                <a:latin typeface="Arial" panose="020B0604020202020204" pitchFamily="34" charset="0"/>
                <a:ea typeface="Times New Roman" panose="02020603050405020304" pitchFamily="18" charset="0"/>
              </a:rPr>
              <a:t>et</a:t>
            </a:r>
            <a:r>
              <a:rPr lang="es-CL" spc="100" dirty="0">
                <a:solidFill>
                  <a:srgbClr val="C00000"/>
                </a:solidFill>
                <a:latin typeface="Arial" panose="020B0604020202020204" pitchFamily="34" charset="0"/>
                <a:ea typeface="Times New Roman" panose="02020603050405020304" pitchFamily="18" charset="0"/>
              </a:rPr>
              <a:t> </a:t>
            </a:r>
            <a:r>
              <a:rPr lang="es-CL" dirty="0" err="1">
                <a:solidFill>
                  <a:srgbClr val="C00000"/>
                </a:solidFill>
                <a:latin typeface="Arial" panose="020B0604020202020204" pitchFamily="34" charset="0"/>
                <a:ea typeface="Times New Roman" panose="02020603050405020304" pitchFamily="18" charset="0"/>
              </a:rPr>
              <a:t>Jour</a:t>
            </a:r>
            <a:r>
              <a:rPr lang="es-CL" spc="-5" dirty="0" err="1">
                <a:solidFill>
                  <a:srgbClr val="C00000"/>
                </a:solidFill>
                <a:latin typeface="Arial" panose="020B0604020202020204" pitchFamily="34" charset="0"/>
                <a:ea typeface="Times New Roman" panose="02020603050405020304" pitchFamily="18" charset="0"/>
              </a:rPr>
              <a:t>n</a:t>
            </a:r>
            <a:r>
              <a:rPr lang="es-CL" dirty="0" err="1">
                <a:solidFill>
                  <a:srgbClr val="C00000"/>
                </a:solidFill>
                <a:latin typeface="Arial" panose="020B0604020202020204" pitchFamily="34" charset="0"/>
                <a:ea typeface="Times New Roman" panose="02020603050405020304" pitchFamily="18" charset="0"/>
              </a:rPr>
              <a:t>al</a:t>
            </a:r>
            <a:endParaRPr lang="es-CL" dirty="0">
              <a:solidFill>
                <a:srgbClr val="C00000"/>
              </a:solidFill>
              <a:latin typeface="Arial" panose="020B0604020202020204" pitchFamily="34" charset="0"/>
              <a:ea typeface="Times New Roman" panose="02020603050405020304" pitchFamily="18" charset="0"/>
            </a:endParaRPr>
          </a:p>
          <a:p>
            <a:r>
              <a:rPr lang="es-CL" dirty="0">
                <a:solidFill>
                  <a:srgbClr val="C00000"/>
                </a:solidFill>
                <a:latin typeface="Arial" panose="020B0604020202020204" pitchFamily="34" charset="0"/>
                <a:ea typeface="Times New Roman" panose="02020603050405020304" pitchFamily="18" charset="0"/>
              </a:rPr>
              <a:t> 2. La</a:t>
            </a:r>
            <a:r>
              <a:rPr lang="es-CL" spc="100" dirty="0">
                <a:solidFill>
                  <a:srgbClr val="C00000"/>
                </a:solidFill>
                <a:latin typeface="Arial" panose="020B0604020202020204" pitchFamily="34" charset="0"/>
                <a:ea typeface="Times New Roman" panose="02020603050405020304" pitchFamily="18" charset="0"/>
              </a:rPr>
              <a:t> </a:t>
            </a:r>
            <a:r>
              <a:rPr lang="es-CL" spc="-5" dirty="0">
                <a:solidFill>
                  <a:srgbClr val="C00000"/>
                </a:solidFill>
                <a:latin typeface="Arial" panose="020B0604020202020204" pitchFamily="34" charset="0"/>
                <a:ea typeface="Times New Roman" panose="02020603050405020304" pitchFamily="18" charset="0"/>
              </a:rPr>
              <a:t>e</a:t>
            </a:r>
            <a:r>
              <a:rPr lang="es-CL" spc="5" dirty="0">
                <a:solidFill>
                  <a:srgbClr val="C00000"/>
                </a:solidFill>
                <a:latin typeface="Arial" panose="020B0604020202020204" pitchFamily="34" charset="0"/>
                <a:ea typeface="Times New Roman" panose="02020603050405020304" pitchFamily="18" charset="0"/>
              </a:rPr>
              <a:t>s</a:t>
            </a:r>
            <a:r>
              <a:rPr lang="es-CL" spc="-10" dirty="0">
                <a:solidFill>
                  <a:srgbClr val="C00000"/>
                </a:solidFill>
                <a:latin typeface="Arial" panose="020B0604020202020204" pitchFamily="34" charset="0"/>
                <a:ea typeface="Times New Roman" panose="02020603050405020304" pitchFamily="18" charset="0"/>
              </a:rPr>
              <a:t>t</a:t>
            </a:r>
            <a:r>
              <a:rPr lang="es-CL" dirty="0">
                <a:solidFill>
                  <a:srgbClr val="C00000"/>
                </a:solidFill>
                <a:latin typeface="Arial" panose="020B0604020202020204" pitchFamily="34" charset="0"/>
                <a:ea typeface="Times New Roman" panose="02020603050405020304" pitchFamily="18" charset="0"/>
              </a:rPr>
              <a:t>ruct</a:t>
            </a:r>
            <a:r>
              <a:rPr lang="es-CL" spc="-5" dirty="0">
                <a:solidFill>
                  <a:srgbClr val="C00000"/>
                </a:solidFill>
                <a:latin typeface="Arial" panose="020B0604020202020204" pitchFamily="34" charset="0"/>
                <a:ea typeface="Times New Roman" panose="02020603050405020304" pitchFamily="18" charset="0"/>
              </a:rPr>
              <a:t>u</a:t>
            </a:r>
            <a:r>
              <a:rPr lang="es-CL" dirty="0">
                <a:solidFill>
                  <a:srgbClr val="C00000"/>
                </a:solidFill>
                <a:latin typeface="Arial" panose="020B0604020202020204" pitchFamily="34" charset="0"/>
                <a:ea typeface="Times New Roman" panose="02020603050405020304" pitchFamily="18" charset="0"/>
              </a:rPr>
              <a:t>ra</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in</a:t>
            </a:r>
            <a:r>
              <a:rPr lang="es-CL" spc="-10" dirty="0">
                <a:solidFill>
                  <a:srgbClr val="C00000"/>
                </a:solidFill>
                <a:latin typeface="Arial" panose="020B0604020202020204" pitchFamily="34" charset="0"/>
                <a:ea typeface="Times New Roman" panose="02020603050405020304" pitchFamily="18" charset="0"/>
              </a:rPr>
              <a:t>f</a:t>
            </a:r>
            <a:r>
              <a:rPr lang="es-CL" dirty="0">
                <a:solidFill>
                  <a:srgbClr val="C00000"/>
                </a:solidFill>
                <a:latin typeface="Arial" panose="020B0604020202020204" pitchFamily="34" charset="0"/>
                <a:ea typeface="Times New Roman" panose="02020603050405020304" pitchFamily="18" charset="0"/>
              </a:rPr>
              <a:t>orm</a:t>
            </a:r>
            <a:r>
              <a:rPr lang="es-CL" spc="-5" dirty="0">
                <a:solidFill>
                  <a:srgbClr val="C00000"/>
                </a:solidFill>
                <a:latin typeface="Arial" panose="020B0604020202020204" pitchFamily="34" charset="0"/>
                <a:ea typeface="Times New Roman" panose="02020603050405020304" pitchFamily="18" charset="0"/>
              </a:rPr>
              <a:t>a</a:t>
            </a:r>
            <a:r>
              <a:rPr lang="es-CL" spc="5" dirty="0">
                <a:solidFill>
                  <a:srgbClr val="C00000"/>
                </a:solidFill>
                <a:latin typeface="Arial" panose="020B0604020202020204" pitchFamily="34" charset="0"/>
                <a:ea typeface="Times New Roman" panose="02020603050405020304" pitchFamily="18" charset="0"/>
              </a:rPr>
              <a:t>c</a:t>
            </a:r>
            <a:r>
              <a:rPr lang="es-CL" dirty="0">
                <a:solidFill>
                  <a:srgbClr val="C00000"/>
                </a:solidFill>
                <a:latin typeface="Arial" panose="020B0604020202020204" pitchFamily="34" charset="0"/>
                <a:ea typeface="Times New Roman" panose="02020603050405020304" pitchFamily="18" charset="0"/>
              </a:rPr>
              <a:t>i</a:t>
            </a:r>
            <a:r>
              <a:rPr lang="es-CL" spc="-5" dirty="0">
                <a:solidFill>
                  <a:srgbClr val="C00000"/>
                </a:solidFill>
                <a:latin typeface="Arial" panose="020B0604020202020204" pitchFamily="34" charset="0"/>
                <a:ea typeface="Times New Roman" panose="02020603050405020304" pitchFamily="18" charset="0"/>
              </a:rPr>
              <a:t>ó</a:t>
            </a:r>
            <a:r>
              <a:rPr lang="es-CL" dirty="0">
                <a:solidFill>
                  <a:srgbClr val="C00000"/>
                </a:solidFill>
                <a:latin typeface="Arial" panose="020B0604020202020204" pitchFamily="34" charset="0"/>
                <a:ea typeface="Times New Roman" panose="02020603050405020304" pitchFamily="18" charset="0"/>
              </a:rPr>
              <a:t>n</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citas</a:t>
            </a:r>
          </a:p>
          <a:p>
            <a:r>
              <a:rPr lang="es-CL" spc="100" dirty="0">
                <a:solidFill>
                  <a:srgbClr val="C00000"/>
                </a:solidFill>
                <a:latin typeface="Arial" panose="020B0604020202020204" pitchFamily="34" charset="0"/>
                <a:ea typeface="Times New Roman" panose="02020603050405020304" pitchFamily="18" charset="0"/>
              </a:rPr>
              <a:t> 3.</a:t>
            </a:r>
            <a:r>
              <a:rPr lang="es-CL" spc="-5" dirty="0">
                <a:solidFill>
                  <a:srgbClr val="C00000"/>
                </a:solidFill>
                <a:latin typeface="Arial" panose="020B0604020202020204" pitchFamily="34" charset="0"/>
                <a:ea typeface="Times New Roman" panose="02020603050405020304" pitchFamily="18" charset="0"/>
              </a:rPr>
              <a:t>L</a:t>
            </a:r>
            <a:r>
              <a:rPr lang="es-CL" dirty="0">
                <a:solidFill>
                  <a:srgbClr val="C00000"/>
                </a:solidFill>
                <a:latin typeface="Arial" panose="020B0604020202020204" pitchFamily="34" charset="0"/>
                <a:ea typeface="Times New Roman" panose="02020603050405020304" pitchFamily="18" charset="0"/>
              </a:rPr>
              <a:t>a</a:t>
            </a:r>
            <a:r>
              <a:rPr lang="es-CL" spc="100"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«reloj</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de</a:t>
            </a:r>
            <a:r>
              <a:rPr lang="es-CL" spc="95" dirty="0">
                <a:solidFill>
                  <a:srgbClr val="C00000"/>
                </a:solidFill>
                <a:latin typeface="Arial" panose="020B0604020202020204" pitchFamily="34" charset="0"/>
                <a:ea typeface="Times New Roman" panose="02020603050405020304" pitchFamily="18" charset="0"/>
              </a:rPr>
              <a:t> </a:t>
            </a:r>
            <a:r>
              <a:rPr lang="es-CL" dirty="0">
                <a:solidFill>
                  <a:srgbClr val="C00000"/>
                </a:solidFill>
                <a:latin typeface="Arial" panose="020B0604020202020204" pitchFamily="34" charset="0"/>
                <a:ea typeface="Times New Roman" panose="02020603050405020304" pitchFamily="18" charset="0"/>
              </a:rPr>
              <a:t>ar</a:t>
            </a:r>
            <a:r>
              <a:rPr lang="es-CL" spc="-5" dirty="0">
                <a:solidFill>
                  <a:srgbClr val="C00000"/>
                </a:solidFill>
                <a:latin typeface="Arial" panose="020B0604020202020204" pitchFamily="34" charset="0"/>
                <a:ea typeface="Times New Roman" panose="02020603050405020304" pitchFamily="18" charset="0"/>
              </a:rPr>
              <a:t>e</a:t>
            </a:r>
            <a:r>
              <a:rPr lang="es-CL" dirty="0">
                <a:solidFill>
                  <a:srgbClr val="C00000"/>
                </a:solidFill>
                <a:latin typeface="Arial" panose="020B0604020202020204" pitchFamily="34" charset="0"/>
                <a:ea typeface="Times New Roman" panose="02020603050405020304" pitchFamily="18" charset="0"/>
              </a:rPr>
              <a:t>na».</a:t>
            </a:r>
            <a:r>
              <a:rPr lang="es-CL" spc="100" dirty="0">
                <a:solidFill>
                  <a:srgbClr val="C00000"/>
                </a:solidFill>
                <a:latin typeface="Arial" panose="020B0604020202020204" pitchFamily="34" charset="0"/>
                <a:ea typeface="Times New Roman" panose="02020603050405020304" pitchFamily="18" charset="0"/>
              </a:rPr>
              <a:t> </a:t>
            </a:r>
          </a:p>
          <a:p>
            <a:endParaRPr lang="es-CL" spc="100" dirty="0">
              <a:solidFill>
                <a:srgbClr val="C00000"/>
              </a:solidFill>
              <a:latin typeface="Arial" panose="020B0604020202020204" pitchFamily="34" charset="0"/>
              <a:ea typeface="Times New Roman" panose="02020603050405020304" pitchFamily="18" charset="0"/>
            </a:endParaRPr>
          </a:p>
          <a:p>
            <a:r>
              <a:rPr lang="es-CL" spc="-10"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o son</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tr</a:t>
            </a:r>
            <a:r>
              <a:rPr lang="es-CL" spc="-5" dirty="0">
                <a:solidFill>
                  <a:prstClr val="black"/>
                </a:solidFill>
                <a:latin typeface="Arial" panose="020B0604020202020204" pitchFamily="34" charset="0"/>
                <a:ea typeface="Times New Roman" panose="02020603050405020304" pitchFamily="18" charset="0"/>
              </a:rPr>
              <a:t>u</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t</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ras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rígi</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ni esta</a:t>
            </a:r>
            <a:r>
              <a:rPr lang="es-CL" spc="-5"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c</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s</a:t>
            </a:r>
            <a:r>
              <a:rPr lang="es-CL" dirty="0">
                <a:solidFill>
                  <a:prstClr val="black"/>
                </a:solidFill>
                <a:latin typeface="Arial" panose="020B0604020202020204" pitchFamily="34" charset="0"/>
                <a:ea typeface="Times New Roman" panose="02020603050405020304" pitchFamily="18" charset="0"/>
              </a:rPr>
              <a:t>;</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guías</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q</a:t>
            </a:r>
            <a:r>
              <a:rPr lang="es-CL" dirty="0">
                <a:solidFill>
                  <a:prstClr val="black"/>
                </a:solidFill>
                <a:latin typeface="Arial" panose="020B0604020202020204" pitchFamily="34" charset="0"/>
                <a:ea typeface="Times New Roman" panose="02020603050405020304" pitchFamily="18" charset="0"/>
              </a:rPr>
              <a:t>ue pue</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segu</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rse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fielm</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nte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co</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o el</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tipo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no</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icia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qui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ra</a:t>
            </a:r>
            <a:r>
              <a:rPr lang="es-CL" sz="1000" dirty="0">
                <a:solidFill>
                  <a:prstClr val="black"/>
                </a:solidFill>
                <a:latin typeface="Arial" panose="020B0604020202020204" pitchFamily="34" charset="0"/>
                <a:ea typeface="Times New Roman" panose="02020603050405020304" pitchFamily="18" charset="0"/>
              </a:rPr>
              <a:t>.</a:t>
            </a:r>
            <a:r>
              <a:rPr lang="es-CL" sz="1000" spc="5" dirty="0">
                <a:solidFill>
                  <a:prstClr val="black"/>
                </a:solidFill>
                <a:latin typeface="Arial" panose="020B0604020202020204" pitchFamily="34" charset="0"/>
                <a:ea typeface="Times New Roman" panose="02020603050405020304" pitchFamily="18" charset="0"/>
              </a:rPr>
              <a:t> </a:t>
            </a:r>
            <a:endParaRPr lang="es-CL" dirty="0">
              <a:solidFill>
                <a:prstClr val="black"/>
              </a:solidFill>
            </a:endParaRPr>
          </a:p>
        </p:txBody>
      </p:sp>
    </p:spTree>
    <p:extLst>
      <p:ext uri="{BB962C8B-B14F-4D97-AF65-F5344CB8AC3E}">
        <p14:creationId xmlns:p14="http://schemas.microsoft.com/office/powerpoint/2010/main" val="252860724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2071" y="1372745"/>
            <a:ext cx="10820400" cy="4024125"/>
          </a:xfrm>
        </p:spPr>
        <p:txBody>
          <a:bodyPr>
            <a:noAutofit/>
          </a:bodyPr>
          <a:lstStyle/>
          <a:p>
            <a:pPr algn="just"/>
            <a:r>
              <a:rPr lang="es-CL" sz="1800" dirty="0"/>
              <a:t>SAN JUAN -  </a:t>
            </a:r>
            <a:r>
              <a:rPr lang="es-CL" sz="1800" dirty="0" err="1"/>
              <a:t>Glendaly</a:t>
            </a:r>
            <a:r>
              <a:rPr lang="es-CL" sz="1800" dirty="0"/>
              <a:t> </a:t>
            </a:r>
            <a:r>
              <a:rPr lang="es-CL" sz="1800" dirty="0" err="1"/>
              <a:t>Vigoreaux</a:t>
            </a:r>
            <a:r>
              <a:rPr lang="es-CL" sz="1800" dirty="0"/>
              <a:t> se suicidó , veinticinco </a:t>
            </a:r>
            <a:r>
              <a:rPr lang="es-CL" sz="1800" i="1" dirty="0"/>
              <a:t>años </a:t>
            </a:r>
            <a:r>
              <a:rPr lang="es-CL" sz="1800" dirty="0"/>
              <a:t>después del asesinato de su padre Luis </a:t>
            </a:r>
            <a:r>
              <a:rPr lang="es-CL" sz="1800" dirty="0" err="1"/>
              <a:t>Vigoreaux</a:t>
            </a:r>
            <a:r>
              <a:rPr lang="es-CL" sz="1800" dirty="0"/>
              <a:t> , la confirmación fue recogida este viernes por los medios locales que destacaron en sus notas el acontecimiento policial.</a:t>
            </a:r>
          </a:p>
          <a:p>
            <a:pPr algn="just"/>
            <a:r>
              <a:rPr lang="es-CL" sz="1800" dirty="0"/>
              <a:t> </a:t>
            </a:r>
          </a:p>
          <a:p>
            <a:pPr algn="just"/>
            <a:r>
              <a:rPr lang="es-CL" sz="1800" dirty="0"/>
              <a:t>El vocero de prensa de la policía del condado de Glendale, Arizona, </a:t>
            </a:r>
            <a:r>
              <a:rPr lang="es-CL" sz="1800" dirty="0" err="1"/>
              <a:t>Jim</a:t>
            </a:r>
            <a:r>
              <a:rPr lang="es-CL" sz="1800" dirty="0"/>
              <a:t> </a:t>
            </a:r>
            <a:r>
              <a:rPr lang="es-CL" sz="1800" dirty="0" err="1"/>
              <a:t>Toomey</a:t>
            </a:r>
            <a:r>
              <a:rPr lang="es-CL" sz="1800" dirty="0"/>
              <a:t>, dijo que </a:t>
            </a:r>
            <a:r>
              <a:rPr lang="es-CL" sz="1800" dirty="0" err="1"/>
              <a:t>Glendaly</a:t>
            </a:r>
            <a:r>
              <a:rPr lang="es-CL" sz="1800" dirty="0"/>
              <a:t> </a:t>
            </a:r>
            <a:r>
              <a:rPr lang="es-CL" sz="1800" dirty="0" err="1"/>
              <a:t>Vigoreaux</a:t>
            </a:r>
            <a:r>
              <a:rPr lang="es-CL" sz="1800" dirty="0"/>
              <a:t> se quitó la vida de un disparo en la cabeza a las 9:58 de la mañana del martes 15 de julio y que su cadáver fue hallado por el esposo, Paul Hacker, quien regresó al hogar tras una entrevista de trabajo.</a:t>
            </a:r>
          </a:p>
          <a:p>
            <a:pPr algn="just"/>
            <a:r>
              <a:rPr lang="es-CL" sz="1800" dirty="0"/>
              <a:t> </a:t>
            </a:r>
          </a:p>
          <a:p>
            <a:pPr algn="just"/>
            <a:r>
              <a:rPr lang="es-CL" sz="1800" dirty="0"/>
              <a:t>Así, la hija mayor fruto del extinto matrimonio entre el fenecido productor Luis </a:t>
            </a:r>
            <a:r>
              <a:rPr lang="es-CL" sz="1800" dirty="0" err="1"/>
              <a:t>Vigoreaux</a:t>
            </a:r>
            <a:r>
              <a:rPr lang="es-CL" sz="1800" dirty="0"/>
              <a:t> y la actriz Lydia </a:t>
            </a:r>
            <a:r>
              <a:rPr lang="es-CL" sz="1800" dirty="0" err="1"/>
              <a:t>Echevarria</a:t>
            </a:r>
            <a:r>
              <a:rPr lang="es-CL" sz="1800" dirty="0"/>
              <a:t>, quien se había retirado hace </a:t>
            </a:r>
            <a:r>
              <a:rPr lang="es-CL" sz="1800" i="1" dirty="0"/>
              <a:t>años </a:t>
            </a:r>
            <a:r>
              <a:rPr lang="es-CL" sz="1800" dirty="0"/>
              <a:t>de la vida pública, hizo resurgir su nombre envuelto en un manto de tragedia al confirmarse que se suicidó en su residencia en Arizona a los 44 </a:t>
            </a:r>
            <a:r>
              <a:rPr lang="es-CL" sz="1800" i="1" dirty="0"/>
              <a:t>años</a:t>
            </a:r>
            <a:r>
              <a:rPr lang="es-CL" sz="1800" dirty="0"/>
              <a:t>.</a:t>
            </a:r>
          </a:p>
          <a:p>
            <a:pPr algn="just"/>
            <a:r>
              <a:rPr lang="es-CL" sz="1800" dirty="0"/>
              <a:t> </a:t>
            </a:r>
            <a:r>
              <a:rPr lang="es-CL" sz="1800" dirty="0" err="1" smtClean="0"/>
              <a:t>Vigoreaux</a:t>
            </a:r>
            <a:r>
              <a:rPr lang="es-CL" sz="1800" dirty="0" smtClean="0"/>
              <a:t> </a:t>
            </a:r>
            <a:r>
              <a:rPr lang="es-CL" sz="1800" dirty="0"/>
              <a:t>padre fue hallado calcinado en su auto en 1983, cuatro años </a:t>
            </a:r>
            <a:r>
              <a:rPr lang="es-CL" sz="1800" dirty="0" smtClean="0"/>
              <a:t>después los </a:t>
            </a:r>
            <a:r>
              <a:rPr lang="es-CL" sz="1800" dirty="0"/>
              <a:t>tribunales hallaron culpable a </a:t>
            </a:r>
            <a:r>
              <a:rPr lang="es-CL" sz="1800" dirty="0" err="1"/>
              <a:t>Echevarria</a:t>
            </a:r>
            <a:r>
              <a:rPr lang="es-CL" sz="1800" dirty="0"/>
              <a:t> por conspirar para el asesinato de su ex esposo. El exgobernador Pedro Rosselló </a:t>
            </a:r>
            <a:r>
              <a:rPr lang="es-CL" sz="1800" dirty="0" smtClean="0"/>
              <a:t>la condenó a </a:t>
            </a:r>
            <a:r>
              <a:rPr lang="es-CL" sz="1800" dirty="0"/>
              <a:t>cadena perpetua </a:t>
            </a:r>
            <a:r>
              <a:rPr lang="es-CL" sz="1800" dirty="0" smtClean="0"/>
              <a:t>aduciendo razones de premeditación y alevosía.</a:t>
            </a:r>
            <a:endParaRPr lang="es-CL" sz="1800" dirty="0"/>
          </a:p>
          <a:p>
            <a:r>
              <a:rPr lang="es-CL" sz="2000" dirty="0"/>
              <a:t/>
            </a:r>
            <a:br>
              <a:rPr lang="es-CL" sz="2000" dirty="0"/>
            </a:br>
            <a:endParaRPr lang="es-CL" sz="2000" dirty="0"/>
          </a:p>
        </p:txBody>
      </p:sp>
      <p:sp>
        <p:nvSpPr>
          <p:cNvPr id="2" name="CuadroTexto 1"/>
          <p:cNvSpPr txBox="1"/>
          <p:nvPr/>
        </p:nvSpPr>
        <p:spPr>
          <a:xfrm>
            <a:off x="3447738" y="734518"/>
            <a:ext cx="6947736" cy="369332"/>
          </a:xfrm>
          <a:prstGeom prst="rect">
            <a:avLst/>
          </a:prstGeom>
          <a:noFill/>
        </p:spPr>
        <p:txBody>
          <a:bodyPr wrap="none" rtlCol="0">
            <a:spAutoFit/>
          </a:bodyPr>
          <a:lstStyle/>
          <a:p>
            <a:r>
              <a:rPr lang="es-CL" dirty="0" smtClean="0"/>
              <a:t>NOTICIA 1   IDENTIFICA EL PÁRRAFO DE CONTEXTUALIZACIÓN</a:t>
            </a:r>
            <a:endParaRPr lang="es-CL" dirty="0"/>
          </a:p>
        </p:txBody>
      </p:sp>
    </p:spTree>
    <p:extLst>
      <p:ext uri="{BB962C8B-B14F-4D97-AF65-F5344CB8AC3E}">
        <p14:creationId xmlns:p14="http://schemas.microsoft.com/office/powerpoint/2010/main" val="5061253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530087" y="1043987"/>
            <a:ext cx="10999304" cy="5228853"/>
          </a:xfrm>
          <a:prstGeom prst="rect">
            <a:avLst/>
          </a:prstGeom>
        </p:spPr>
      </p:pic>
      <p:sp>
        <p:nvSpPr>
          <p:cNvPr id="2" name="Rectángulo 1"/>
          <p:cNvSpPr/>
          <p:nvPr/>
        </p:nvSpPr>
        <p:spPr>
          <a:xfrm>
            <a:off x="4377128" y="300764"/>
            <a:ext cx="8034727" cy="369332"/>
          </a:xfrm>
          <a:prstGeom prst="rect">
            <a:avLst/>
          </a:prstGeom>
        </p:spPr>
        <p:txBody>
          <a:bodyPr wrap="square">
            <a:spAutoFit/>
          </a:bodyPr>
          <a:lstStyle/>
          <a:p>
            <a:r>
              <a:rPr lang="es-CL" dirty="0"/>
              <a:t>NOTICIA </a:t>
            </a:r>
            <a:r>
              <a:rPr lang="es-CL" dirty="0" smtClean="0"/>
              <a:t>2   </a:t>
            </a:r>
            <a:r>
              <a:rPr lang="es-CL" dirty="0"/>
              <a:t>IDENTIFICA EL PÁRRAFO DE </a:t>
            </a:r>
            <a:r>
              <a:rPr lang="es-CL" dirty="0" smtClean="0"/>
              <a:t>    CONTEXTUALIZACIÓN</a:t>
            </a:r>
            <a:endParaRPr lang="es-CL" dirty="0"/>
          </a:p>
        </p:txBody>
      </p:sp>
    </p:spTree>
    <p:extLst>
      <p:ext uri="{BB962C8B-B14F-4D97-AF65-F5344CB8AC3E}">
        <p14:creationId xmlns:p14="http://schemas.microsoft.com/office/powerpoint/2010/main" val="4722580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59026" y="835652"/>
            <a:ext cx="11873948" cy="5069080"/>
          </a:xfrm>
          <a:prstGeom prst="rect">
            <a:avLst/>
          </a:prstGeom>
        </p:spPr>
        <p:txBody>
          <a:bodyPr wrap="square">
            <a:spAutoFit/>
          </a:bodyPr>
          <a:lstStyle/>
          <a:p>
            <a:pPr marL="229235" marR="191770" algn="just">
              <a:lnSpc>
                <a:spcPct val="150000"/>
              </a:lnSpc>
            </a:pPr>
            <a:r>
              <a:rPr lang="es-CL" sz="2000" dirty="0">
                <a:latin typeface="Arial" panose="020B0604020202020204" pitchFamily="34" charset="0"/>
                <a:ea typeface="Times New Roman" panose="02020603050405020304" pitchFamily="18" charset="0"/>
                <a:cs typeface="Times New Roman" panose="02020603050405020304" pitchFamily="18" charset="0"/>
              </a:rPr>
              <a:t>El</a:t>
            </a:r>
            <a:r>
              <a:rPr lang="es-CL" sz="2000"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la</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spc="5" dirty="0">
                <a:latin typeface="Arial" panose="020B0604020202020204" pitchFamily="34" charset="0"/>
                <a:ea typeface="Times New Roman" panose="02020603050405020304" pitchFamily="18" charset="0"/>
                <a:cs typeface="Times New Roman" panose="02020603050405020304" pitchFamily="18" charset="0"/>
              </a:rPr>
              <a:t>z</a:t>
            </a:r>
            <a:r>
              <a:rPr lang="es-CL" sz="2000" dirty="0">
                <a:latin typeface="Arial" panose="020B0604020202020204" pitchFamily="34" charset="0"/>
                <a:ea typeface="Times New Roman" panose="02020603050405020304" pitchFamily="18" charset="0"/>
                <a:cs typeface="Times New Roman" panose="02020603050405020304" pitchFamily="18" charset="0"/>
              </a:rPr>
              <a:t>ami</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nto</a:t>
            </a:r>
            <a:r>
              <a:rPr lang="es-CL" sz="2000"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a:t>
            </a:r>
            <a:r>
              <a:rPr lang="es-CL" sz="2000" spc="21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la</a:t>
            </a:r>
            <a:r>
              <a:rPr lang="es-CL" sz="2000"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última</a:t>
            </a:r>
            <a:r>
              <a:rPr lang="es-CL" sz="2000"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entrega</a:t>
            </a:r>
            <a:r>
              <a:rPr lang="es-CL" sz="2000" spc="21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de Harry Potter en c</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stell</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no</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podría</a:t>
            </a:r>
            <a:r>
              <a:rPr lang="es-CL" sz="2000" dirty="0">
                <a:latin typeface="Arial" panose="020B0604020202020204" pitchFamily="34" charset="0"/>
                <a:ea typeface="Times New Roman" panose="02020603050405020304" pitchFamily="18" charset="0"/>
                <a:cs typeface="Times New Roman" panose="02020603050405020304" pitchFamily="18" charset="0"/>
              </a:rPr>
              <a:t> reportarse así</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seg</a:t>
            </a:r>
            <a:r>
              <a:rPr lang="es-CL" sz="2000" spc="-5" dirty="0">
                <a:latin typeface="Arial" panose="020B0604020202020204" pitchFamily="34" charset="0"/>
                <a:ea typeface="Times New Roman" panose="02020603050405020304" pitchFamily="18" charset="0"/>
                <a:cs typeface="Times New Roman" panose="02020603050405020304" pitchFamily="18" charset="0"/>
              </a:rPr>
              <a:t>ú</a:t>
            </a:r>
            <a:r>
              <a:rPr lang="es-CL" sz="2000" dirty="0">
                <a:latin typeface="Arial" panose="020B0604020202020204" pitchFamily="34" charset="0"/>
                <a:ea typeface="Times New Roman" panose="02020603050405020304" pitchFamily="18" charset="0"/>
                <a:cs typeface="Times New Roman" panose="02020603050405020304" pitchFamily="18" charset="0"/>
              </a:rPr>
              <a:t>n esta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s</a:t>
            </a:r>
            <a:r>
              <a:rPr lang="es-CL" sz="2000" dirty="0">
                <a:latin typeface="Arial" panose="020B0604020202020204" pitchFamily="34" charset="0"/>
                <a:ea typeface="Times New Roman" panose="02020603050405020304" pitchFamily="18" charset="0"/>
                <a:cs typeface="Times New Roman" panose="02020603050405020304" pitchFamily="18" charset="0"/>
              </a:rPr>
              <a:t>tr</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spc="5" dirty="0">
                <a:latin typeface="Arial" panose="020B0604020202020204" pitchFamily="34" charset="0"/>
                <a:ea typeface="Times New Roman" panose="02020603050405020304" pitchFamily="18" charset="0"/>
                <a:cs typeface="Times New Roman" panose="02020603050405020304" pitchFamily="18" charset="0"/>
              </a:rPr>
              <a:t>c</a:t>
            </a:r>
            <a:r>
              <a:rPr lang="es-CL" sz="2000" spc="-10" dirty="0">
                <a:latin typeface="Arial" panose="020B0604020202020204" pitchFamily="34" charset="0"/>
                <a:ea typeface="Times New Roman" panose="02020603050405020304" pitchFamily="18" charset="0"/>
                <a:cs typeface="Times New Roman" panose="02020603050405020304" pitchFamily="18" charset="0"/>
              </a:rPr>
              <a:t>t</a:t>
            </a:r>
            <a:r>
              <a:rPr lang="es-CL" sz="2000" dirty="0">
                <a:latin typeface="Arial" panose="020B0604020202020204" pitchFamily="34" charset="0"/>
                <a:ea typeface="Times New Roman" panose="02020603050405020304" pitchFamily="18" charset="0"/>
                <a:cs typeface="Times New Roman" panose="02020603050405020304" pitchFamily="18" charset="0"/>
              </a:rPr>
              <a:t>ura:</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1100"/>
              </a:lnSpc>
              <a:spcBef>
                <a:spcPts val="65"/>
              </a:spcBef>
            </a:pPr>
            <a:r>
              <a:rPr lang="es-CL" sz="2000"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            Titular</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915035" marR="805815">
              <a:lnSpc>
                <a:spcPct val="150000"/>
              </a:lnSpc>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Lead	</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         </a:t>
            </a:r>
            <a:r>
              <a:rPr lang="es-CL" sz="2000" smtClean="0">
                <a:latin typeface="Arial" panose="020B0604020202020204" pitchFamily="34" charset="0"/>
                <a:ea typeface="Times New Roman" panose="02020603050405020304" pitchFamily="18" charset="0"/>
                <a:cs typeface="Times New Roman" panose="02020603050405020304" pitchFamily="18" charset="0"/>
              </a:rPr>
              <a:t>:</a:t>
            </a:r>
            <a:r>
              <a:rPr lang="es-CL" sz="2000" spc="5" smtClean="0">
                <a:latin typeface="Arial" panose="020B0604020202020204" pitchFamily="34" charset="0"/>
                <a:ea typeface="Times New Roman" panose="02020603050405020304" pitchFamily="18" charset="0"/>
                <a:cs typeface="Times New Roman" panose="02020603050405020304" pitchFamily="18" charset="0"/>
              </a:rPr>
              <a:t>  </a:t>
            </a:r>
            <a:r>
              <a:rPr lang="es-CL" sz="2000" spc="5" dirty="0" smtClean="0">
                <a:latin typeface="Arial" panose="020B0604020202020204" pitchFamily="34" charset="0"/>
                <a:ea typeface="Times New Roman" panose="02020603050405020304" pitchFamily="18" charset="0"/>
                <a:cs typeface="Times New Roman" panose="02020603050405020304" pitchFamily="18" charset="0"/>
              </a:rPr>
              <a:t>Señala </a:t>
            </a:r>
            <a:r>
              <a:rPr lang="es-CL" sz="2000" spc="5" dirty="0">
                <a:latin typeface="Arial" panose="020B0604020202020204" pitchFamily="34" charset="0"/>
                <a:ea typeface="Times New Roman" panose="02020603050405020304" pitchFamily="18" charset="0"/>
                <a:cs typeface="Times New Roman" panose="02020603050405020304" pitchFamily="18" charset="0"/>
              </a:rPr>
              <a:t>el qué, quién , </a:t>
            </a:r>
            <a:r>
              <a:rPr lang="es-CL" sz="2000" dirty="0">
                <a:latin typeface="Arial" panose="020B0604020202020204" pitchFamily="34" charset="0"/>
                <a:ea typeface="Times New Roman" panose="02020603050405020304" pitchFamily="18" charset="0"/>
                <a:cs typeface="Times New Roman" panose="02020603050405020304" pitchFamily="18" charset="0"/>
              </a:rPr>
              <a:t>c</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á</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dirty="0">
                <a:latin typeface="Arial" panose="020B0604020202020204" pitchFamily="34" charset="0"/>
                <a:ea typeface="Times New Roman" panose="02020603050405020304" pitchFamily="18" charset="0"/>
                <a:cs typeface="Times New Roman" panose="02020603050405020304" pitchFamily="18" charset="0"/>
              </a:rPr>
              <a:t>do y dónde se</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realizará la </a:t>
            </a:r>
            <a:r>
              <a:rPr lang="es-CL" sz="2000" spc="-5" dirty="0">
                <a:latin typeface="Arial" panose="020B0604020202020204" pitchFamily="34" charset="0"/>
                <a:ea typeface="Times New Roman" panose="02020603050405020304" pitchFamily="18" charset="0"/>
                <a:cs typeface="Times New Roman" panose="02020603050405020304" pitchFamily="18" charset="0"/>
              </a:rPr>
              <a:t>p</a:t>
            </a:r>
            <a:r>
              <a:rPr lang="es-CL" sz="2000" dirty="0">
                <a:latin typeface="Arial" panose="020B0604020202020204" pitchFamily="34" charset="0"/>
                <a:ea typeface="Times New Roman" panose="02020603050405020304" pitchFamily="18" charset="0"/>
                <a:cs typeface="Times New Roman" panose="02020603050405020304" pitchFamily="18" charset="0"/>
              </a:rPr>
              <a:t>resent</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c</a:t>
            </a:r>
            <a:r>
              <a:rPr lang="es-CL" sz="2000" dirty="0">
                <a:latin typeface="Arial" panose="020B0604020202020204" pitchFamily="34" charset="0"/>
                <a:ea typeface="Times New Roman" panose="02020603050405020304" pitchFamily="18" charset="0"/>
                <a:cs typeface="Times New Roman" panose="02020603050405020304" pitchFamily="18" charset="0"/>
              </a:rPr>
              <a:t>ión. </a:t>
            </a:r>
          </a:p>
          <a:p>
            <a:pPr marL="915035" marR="805815">
              <a:lnSpc>
                <a:spcPct val="150000"/>
              </a:lnSpc>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Párrafo 1	: Identifica la editorial y la trad</a:t>
            </a:r>
            <a:r>
              <a:rPr lang="es-CL" sz="2000" spc="-5" dirty="0">
                <a:latin typeface="Arial" panose="020B0604020202020204" pitchFamily="34" charset="0"/>
                <a:ea typeface="Times New Roman" panose="02020603050405020304" pitchFamily="18" charset="0"/>
                <a:cs typeface="Times New Roman" panose="02020603050405020304" pitchFamily="18" charset="0"/>
              </a:rPr>
              <a:t>u</a:t>
            </a:r>
            <a:r>
              <a:rPr lang="es-CL" sz="2000" dirty="0">
                <a:latin typeface="Arial" panose="020B0604020202020204" pitchFamily="34" charset="0"/>
                <a:ea typeface="Times New Roman" panose="02020603050405020304" pitchFamily="18" charset="0"/>
                <a:cs typeface="Times New Roman" panose="02020603050405020304" pitchFamily="18" charset="0"/>
              </a:rPr>
              <a:t>ctora.</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spcBef>
                <a:spcPts val="10"/>
              </a:spcBef>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Párrafo 2	: Da detall</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 so</a:t>
            </a:r>
            <a:r>
              <a:rPr lang="es-CL" sz="2000" spc="-5" dirty="0">
                <a:latin typeface="Arial" panose="020B0604020202020204" pitchFamily="34" charset="0"/>
                <a:ea typeface="Times New Roman" panose="02020603050405020304" pitchFamily="18" charset="0"/>
                <a:cs typeface="Times New Roman" panose="02020603050405020304" pitchFamily="18" charset="0"/>
              </a:rPr>
              <a:t>b</a:t>
            </a:r>
            <a:r>
              <a:rPr lang="es-CL" sz="2000" dirty="0">
                <a:latin typeface="Arial" panose="020B0604020202020204" pitchFamily="34" charset="0"/>
                <a:ea typeface="Times New Roman" panose="02020603050405020304" pitchFamily="18" charset="0"/>
                <a:cs typeface="Times New Roman" panose="02020603050405020304" pitchFamily="18" charset="0"/>
              </a:rPr>
              <a:t>re l</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s dif</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rent</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s ed</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ci</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nes y tirad</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s.</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550"/>
              </a:lnSpc>
              <a:spcBef>
                <a:spcPts val="30"/>
              </a:spcBef>
            </a:pPr>
            <a:r>
              <a:rPr lang="es-CL" sz="2000" dirty="0">
                <a:latin typeface="Arial" panose="020B0604020202020204" pitchFamily="34" charset="0"/>
                <a:ea typeface="Times New Roman" panose="02020603050405020304" pitchFamily="18" charset="0"/>
                <a:cs typeface="Times New Roman" panose="02020603050405020304" pitchFamily="18" charset="0"/>
              </a:rPr>
              <a:t> </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915035" marR="281940">
              <a:lnSpc>
                <a:spcPct val="149000"/>
              </a:lnSpc>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Párrafo 3	: Contextualiza las cer</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m</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nias </a:t>
            </a:r>
            <a:r>
              <a:rPr lang="es-CL" sz="2000" spc="-5" dirty="0">
                <a:latin typeface="Arial" panose="020B0604020202020204" pitchFamily="34" charset="0"/>
                <a:ea typeface="Times New Roman" panose="02020603050405020304" pitchFamily="18" charset="0"/>
                <a:cs typeface="Times New Roman" panose="02020603050405020304" pitchFamily="18" charset="0"/>
              </a:rPr>
              <a:t>d</a:t>
            </a:r>
            <a:r>
              <a:rPr lang="es-CL" sz="2000" dirty="0">
                <a:latin typeface="Arial" panose="020B0604020202020204" pitchFamily="34" charset="0"/>
                <a:ea typeface="Times New Roman" panose="02020603050405020304" pitchFamily="18" charset="0"/>
                <a:cs typeface="Times New Roman" panose="02020603050405020304" pitchFamily="18" charset="0"/>
              </a:rPr>
              <a:t>e la</a:t>
            </a:r>
            <a:r>
              <a:rPr lang="es-CL" sz="2000" spc="-5" dirty="0">
                <a:latin typeface="Arial" panose="020B0604020202020204" pitchFamily="34" charset="0"/>
                <a:ea typeface="Times New Roman" panose="02020603050405020304" pitchFamily="18" charset="0"/>
                <a:cs typeface="Times New Roman" panose="02020603050405020304" pitchFamily="18" charset="0"/>
              </a:rPr>
              <a:t>n</a:t>
            </a:r>
            <a:r>
              <a:rPr lang="es-CL" sz="2000" spc="5" dirty="0">
                <a:latin typeface="Arial" panose="020B0604020202020204" pitchFamily="34" charset="0"/>
                <a:ea typeface="Times New Roman" panose="02020603050405020304" pitchFamily="18" charset="0"/>
                <a:cs typeface="Times New Roman" panose="02020603050405020304" pitchFamily="18" charset="0"/>
              </a:rPr>
              <a:t>z</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miento de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spc="5" dirty="0">
                <a:latin typeface="Arial" panose="020B0604020202020204" pitchFamily="34" charset="0"/>
                <a:ea typeface="Times New Roman" panose="02020603050405020304" pitchFamily="18" charset="0"/>
                <a:cs typeface="Times New Roman" panose="02020603050405020304" pitchFamily="18" charset="0"/>
              </a:rPr>
              <a:t>s</a:t>
            </a:r>
            <a:r>
              <a:rPr lang="es-CL" sz="2000" dirty="0">
                <a:latin typeface="Arial" panose="020B0604020202020204" pitchFamily="34" charset="0"/>
                <a:ea typeface="Times New Roman" panose="02020603050405020304" pitchFamily="18" charset="0"/>
                <a:cs typeface="Times New Roman" panose="02020603050405020304" pitchFamily="18" charset="0"/>
              </a:rPr>
              <a:t>tas o</a:t>
            </a:r>
            <a:r>
              <a:rPr lang="es-CL" sz="2000" spc="-5" dirty="0">
                <a:latin typeface="Arial" panose="020B0604020202020204" pitchFamily="34" charset="0"/>
                <a:ea typeface="Times New Roman" panose="02020603050405020304" pitchFamily="18" charset="0"/>
                <a:cs typeface="Times New Roman" panose="02020603050405020304" pitchFamily="18" charset="0"/>
              </a:rPr>
              <a:t>b</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dirty="0">
                <a:latin typeface="Arial" panose="020B0604020202020204" pitchFamily="34" charset="0"/>
                <a:ea typeface="Times New Roman" panose="02020603050405020304" pitchFamily="18" charset="0"/>
                <a:cs typeface="Times New Roman" panose="02020603050405020304" pitchFamily="18" charset="0"/>
              </a:rPr>
              <a:t>s.</a:t>
            </a:r>
          </a:p>
          <a:p>
            <a:pPr marL="915035" marR="281940">
              <a:lnSpc>
                <a:spcPct val="149000"/>
              </a:lnSpc>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 Párrafo 4	: Amplía la inform</a:t>
            </a:r>
            <a:r>
              <a:rPr lang="es-CL" sz="2000" spc="-5" dirty="0">
                <a:latin typeface="Arial" panose="020B0604020202020204" pitchFamily="34" charset="0"/>
                <a:ea typeface="Times New Roman" panose="02020603050405020304" pitchFamily="18" charset="0"/>
                <a:cs typeface="Times New Roman" panose="02020603050405020304" pitchFamily="18" charset="0"/>
              </a:rPr>
              <a:t>a</a:t>
            </a:r>
            <a:r>
              <a:rPr lang="es-CL" sz="2000" spc="5" dirty="0">
                <a:latin typeface="Arial" panose="020B0604020202020204" pitchFamily="34" charset="0"/>
                <a:ea typeface="Times New Roman" panose="02020603050405020304" pitchFamily="18" charset="0"/>
                <a:cs typeface="Times New Roman" panose="02020603050405020304" pitchFamily="18" charset="0"/>
              </a:rPr>
              <a:t>c</a:t>
            </a:r>
            <a:r>
              <a:rPr lang="es-CL" sz="2000" dirty="0">
                <a:latin typeface="Arial" panose="020B0604020202020204" pitchFamily="34" charset="0"/>
                <a:ea typeface="Times New Roman" panose="02020603050405020304" pitchFamily="18" charset="0"/>
                <a:cs typeface="Times New Roman" panose="02020603050405020304" pitchFamily="18" charset="0"/>
              </a:rPr>
              <a:t>i</a:t>
            </a:r>
            <a:r>
              <a:rPr lang="es-CL" sz="2000" spc="-5" dirty="0">
                <a:latin typeface="Arial" panose="020B0604020202020204" pitchFamily="34" charset="0"/>
                <a:ea typeface="Times New Roman" panose="02020603050405020304" pitchFamily="18" charset="0"/>
                <a:cs typeface="Times New Roman" panose="02020603050405020304" pitchFamily="18" charset="0"/>
              </a:rPr>
              <a:t>ó</a:t>
            </a:r>
            <a:r>
              <a:rPr lang="es-CL" sz="2000" dirty="0">
                <a:latin typeface="Arial" panose="020B0604020202020204" pitchFamily="34" charset="0"/>
                <a:ea typeface="Times New Roman" panose="02020603050405020304" pitchFamily="18" charset="0"/>
                <a:cs typeface="Times New Roman" panose="02020603050405020304" pitchFamily="18" charset="0"/>
              </a:rPr>
              <a:t>n del</a:t>
            </a:r>
            <a:r>
              <a:rPr lang="es-CL" sz="2000" spc="-5" dirty="0">
                <a:latin typeface="Arial" panose="020B0604020202020204" pitchFamily="34" charset="0"/>
                <a:ea typeface="Times New Roman" panose="02020603050405020304" pitchFamily="18" charset="0"/>
                <a:cs typeface="Times New Roman" panose="02020603050405020304" pitchFamily="18" charset="0"/>
              </a:rPr>
              <a:t> </a:t>
            </a:r>
            <a:r>
              <a:rPr lang="es-CL" sz="2000" dirty="0">
                <a:latin typeface="Arial" panose="020B0604020202020204" pitchFamily="34" charset="0"/>
                <a:ea typeface="Times New Roman" panose="02020603050405020304" pitchFamily="18" charset="0"/>
                <a:cs typeface="Times New Roman" panose="02020603050405020304" pitchFamily="18" charset="0"/>
              </a:rPr>
              <a:t>párrafo ant</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r</a:t>
            </a:r>
            <a:r>
              <a:rPr lang="es-CL" sz="2000" spc="-5" dirty="0">
                <a:latin typeface="Arial" panose="020B0604020202020204" pitchFamily="34" charset="0"/>
                <a:ea typeface="Times New Roman" panose="02020603050405020304" pitchFamily="18" charset="0"/>
                <a:cs typeface="Times New Roman" panose="02020603050405020304" pitchFamily="18" charset="0"/>
              </a:rPr>
              <a:t>i</a:t>
            </a:r>
            <a:r>
              <a:rPr lang="es-CL" sz="2000" dirty="0">
                <a:latin typeface="Arial" panose="020B0604020202020204" pitchFamily="34" charset="0"/>
                <a:ea typeface="Times New Roman" panose="02020603050405020304" pitchFamily="18" charset="0"/>
                <a:cs typeface="Times New Roman" panose="02020603050405020304" pitchFamily="18" charset="0"/>
              </a:rPr>
              <a:t>or.</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915035" marR="1920240">
              <a:lnSpc>
                <a:spcPct val="149000"/>
              </a:lnSpc>
              <a:spcBef>
                <a:spcPts val="20"/>
              </a:spcBef>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Párrafo 5	: Cita a la directora de la </a:t>
            </a:r>
            <a:r>
              <a:rPr lang="es-CL" sz="2000" spc="-5" dirty="0">
                <a:latin typeface="Arial" panose="020B0604020202020204" pitchFamily="34" charset="0"/>
                <a:ea typeface="Times New Roman" panose="02020603050405020304" pitchFamily="18" charset="0"/>
                <a:cs typeface="Times New Roman" panose="02020603050405020304" pitchFamily="18" charset="0"/>
              </a:rPr>
              <a:t>e</a:t>
            </a:r>
            <a:r>
              <a:rPr lang="es-CL" sz="2000" dirty="0">
                <a:latin typeface="Arial" panose="020B0604020202020204" pitchFamily="34" charset="0"/>
                <a:ea typeface="Times New Roman" panose="02020603050405020304" pitchFamily="18" charset="0"/>
                <a:cs typeface="Times New Roman" panose="02020603050405020304" pitchFamily="18" charset="0"/>
              </a:rPr>
              <a:t>ditorial. </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 </a:t>
            </a:r>
          </a:p>
          <a:p>
            <a:pPr marL="915035" marR="1920240">
              <a:lnSpc>
                <a:spcPct val="149000"/>
              </a:lnSpc>
              <a:spcBef>
                <a:spcPts val="20"/>
              </a:spcBef>
              <a:tabLst>
                <a:tab pos="1574800" algn="l"/>
              </a:tabLst>
            </a:pPr>
            <a:r>
              <a:rPr lang="es-CL" sz="2000" dirty="0" smtClean="0">
                <a:latin typeface="Arial" panose="020B0604020202020204" pitchFamily="34" charset="0"/>
                <a:ea typeface="Times New Roman" panose="02020603050405020304" pitchFamily="18" charset="0"/>
                <a:cs typeface="Times New Roman" panose="02020603050405020304" pitchFamily="18" charset="0"/>
              </a:rPr>
              <a:t>Párrafo 6</a:t>
            </a:r>
            <a:r>
              <a:rPr lang="es-CL" sz="2000" dirty="0">
                <a:latin typeface="Arial" panose="020B0604020202020204" pitchFamily="34" charset="0"/>
                <a:ea typeface="Times New Roman" panose="02020603050405020304" pitchFamily="18" charset="0"/>
                <a:cs typeface="Times New Roman" panose="02020603050405020304" pitchFamily="18" charset="0"/>
              </a:rPr>
              <a:t>	: Amplía la </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Cita </a:t>
            </a:r>
            <a:r>
              <a:rPr lang="es-CL" sz="2000" dirty="0">
                <a:latin typeface="Arial" panose="020B0604020202020204" pitchFamily="34" charset="0"/>
                <a:ea typeface="Times New Roman" panose="02020603050405020304" pitchFamily="18" charset="0"/>
                <a:cs typeface="Times New Roman" panose="02020603050405020304" pitchFamily="18" charset="0"/>
              </a:rPr>
              <a:t>anterior.</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spcBef>
                <a:spcPts val="20"/>
              </a:spcBef>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Párrafo 7	: Cita a un s</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ciól</a:t>
            </a:r>
            <a:r>
              <a:rPr lang="es-CL" sz="2000" spc="-5" dirty="0">
                <a:latin typeface="Arial" panose="020B0604020202020204" pitchFamily="34" charset="0"/>
                <a:ea typeface="Times New Roman" panose="02020603050405020304" pitchFamily="18" charset="0"/>
                <a:cs typeface="Times New Roman" panose="02020603050405020304" pitchFamily="18" charset="0"/>
              </a:rPr>
              <a:t>o</a:t>
            </a:r>
            <a:r>
              <a:rPr lang="es-CL" sz="2000" dirty="0">
                <a:latin typeface="Arial" panose="020B0604020202020204" pitchFamily="34" charset="0"/>
                <a:ea typeface="Times New Roman" panose="02020603050405020304" pitchFamily="18" charset="0"/>
                <a:cs typeface="Times New Roman" panose="02020603050405020304" pitchFamily="18" charset="0"/>
              </a:rPr>
              <a:t>go que</a:t>
            </a:r>
            <a:r>
              <a:rPr lang="es-CL" sz="2000" spc="-5" dirty="0">
                <a:latin typeface="Arial" panose="020B0604020202020204" pitchFamily="34" charset="0"/>
                <a:ea typeface="Times New Roman" panose="02020603050405020304" pitchFamily="18" charset="0"/>
                <a:cs typeface="Times New Roman" panose="02020603050405020304" pitchFamily="18" charset="0"/>
              </a:rPr>
              <a:t> ex</a:t>
            </a:r>
            <a:r>
              <a:rPr lang="es-CL" sz="2000" dirty="0">
                <a:latin typeface="Arial" panose="020B0604020202020204" pitchFamily="34" charset="0"/>
                <a:ea typeface="Times New Roman" panose="02020603050405020304" pitchFamily="18" charset="0"/>
                <a:cs typeface="Times New Roman" panose="02020603050405020304" pitchFamily="18" charset="0"/>
              </a:rPr>
              <a:t>plica el fen</a:t>
            </a:r>
            <a:r>
              <a:rPr lang="es-CL" sz="2000" spc="-5" dirty="0">
                <a:latin typeface="Arial" panose="020B0604020202020204" pitchFamily="34" charset="0"/>
                <a:ea typeface="Times New Roman" panose="02020603050405020304" pitchFamily="18" charset="0"/>
                <a:cs typeface="Times New Roman" panose="02020603050405020304" pitchFamily="18" charset="0"/>
              </a:rPr>
              <a:t>ó</a:t>
            </a:r>
            <a:r>
              <a:rPr lang="es-CL" sz="2000" dirty="0">
                <a:latin typeface="Arial" panose="020B0604020202020204" pitchFamily="34" charset="0"/>
                <a:ea typeface="Times New Roman" panose="02020603050405020304" pitchFamily="18" charset="0"/>
                <a:cs typeface="Times New Roman" panose="02020603050405020304" pitchFamily="18" charset="0"/>
              </a:rPr>
              <a:t>meno.</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a:lnSpc>
                <a:spcPts val="550"/>
              </a:lnSpc>
              <a:spcBef>
                <a:spcPts val="20"/>
              </a:spcBef>
            </a:pPr>
            <a:r>
              <a:rPr lang="es-CL" sz="2000" dirty="0">
                <a:latin typeface="Arial" panose="020B0604020202020204" pitchFamily="34" charset="0"/>
                <a:ea typeface="Times New Roman" panose="02020603050405020304" pitchFamily="18" charset="0"/>
                <a:cs typeface="Times New Roman" panose="02020603050405020304" pitchFamily="18" charset="0"/>
              </a:rPr>
              <a:t> </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a:p>
            <a:pPr marL="915035">
              <a:lnSpc>
                <a:spcPct val="107000"/>
              </a:lnSpc>
              <a:tabLst>
                <a:tab pos="1574800" algn="l"/>
              </a:tabLst>
            </a:pPr>
            <a:r>
              <a:rPr lang="es-CL" sz="2000" dirty="0">
                <a:latin typeface="Arial" panose="020B0604020202020204" pitchFamily="34" charset="0"/>
                <a:ea typeface="Times New Roman" panose="02020603050405020304" pitchFamily="18" charset="0"/>
                <a:cs typeface="Times New Roman" panose="02020603050405020304" pitchFamily="18" charset="0"/>
              </a:rPr>
              <a:t>Remate	</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      :  Rec</a:t>
            </a:r>
            <a:r>
              <a:rPr lang="es-CL" sz="2000" spc="-5" dirty="0" smtClean="0">
                <a:latin typeface="Arial" panose="020B0604020202020204" pitchFamily="34" charset="0"/>
                <a:ea typeface="Times New Roman" panose="02020603050405020304" pitchFamily="18" charset="0"/>
                <a:cs typeface="Times New Roman" panose="02020603050405020304" pitchFamily="18" charset="0"/>
              </a:rPr>
              <a:t>u</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er</a:t>
            </a:r>
            <a:r>
              <a:rPr lang="es-CL" sz="2000" spc="-5" dirty="0" smtClean="0">
                <a:latin typeface="Arial" panose="020B0604020202020204" pitchFamily="34" charset="0"/>
                <a:ea typeface="Times New Roman" panose="02020603050405020304" pitchFamily="18" charset="0"/>
                <a:cs typeface="Times New Roman" panose="02020603050405020304" pitchFamily="18" charset="0"/>
              </a:rPr>
              <a:t>d</a:t>
            </a:r>
            <a:r>
              <a:rPr lang="es-CL" sz="2000" dirty="0" smtClean="0">
                <a:latin typeface="Arial" panose="020B0604020202020204" pitchFamily="34" charset="0"/>
                <a:ea typeface="Times New Roman" panose="02020603050405020304" pitchFamily="18" charset="0"/>
                <a:cs typeface="Times New Roman" panose="02020603050405020304" pitchFamily="18" charset="0"/>
              </a:rPr>
              <a:t>a </a:t>
            </a:r>
            <a:r>
              <a:rPr lang="es-CL" sz="2000" dirty="0">
                <a:latin typeface="Arial" panose="020B0604020202020204" pitchFamily="34" charset="0"/>
                <a:ea typeface="Times New Roman" panose="02020603050405020304" pitchFamily="18" charset="0"/>
                <a:cs typeface="Times New Roman" panose="02020603050405020304" pitchFamily="18" charset="0"/>
              </a:rPr>
              <a:t>alguna frase del libro.</a:t>
            </a:r>
            <a:endParaRPr lang="es-CL" sz="20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2" name="CuadroTexto 1"/>
          <p:cNvSpPr txBox="1"/>
          <p:nvPr/>
        </p:nvSpPr>
        <p:spPr>
          <a:xfrm>
            <a:off x="5138618" y="466320"/>
            <a:ext cx="2024913" cy="369332"/>
          </a:xfrm>
          <a:prstGeom prst="rect">
            <a:avLst/>
          </a:prstGeom>
          <a:noFill/>
        </p:spPr>
        <p:txBody>
          <a:bodyPr wrap="none" rtlCol="0">
            <a:spAutoFit/>
          </a:bodyPr>
          <a:lstStyle/>
          <a:p>
            <a:r>
              <a:rPr lang="es-CL" b="1" dirty="0"/>
              <a:t>PLANIFICACIÓN </a:t>
            </a:r>
          </a:p>
        </p:txBody>
      </p:sp>
      <p:sp>
        <p:nvSpPr>
          <p:cNvPr id="3" name="CuadroTexto 2"/>
          <p:cNvSpPr txBox="1"/>
          <p:nvPr/>
        </p:nvSpPr>
        <p:spPr>
          <a:xfrm>
            <a:off x="1851661" y="6143272"/>
            <a:ext cx="8598829" cy="369332"/>
          </a:xfrm>
          <a:prstGeom prst="rect">
            <a:avLst/>
          </a:prstGeom>
          <a:noFill/>
        </p:spPr>
        <p:txBody>
          <a:bodyPr wrap="none" rtlCol="0">
            <a:spAutoFit/>
          </a:bodyPr>
          <a:lstStyle/>
          <a:p>
            <a:r>
              <a:rPr lang="es-CL" dirty="0" smtClean="0"/>
              <a:t>AHORA  REDACTA UNA NOTA INFORMATIVA CON LOS DATOS  ENTREGADOS</a:t>
            </a:r>
            <a:endParaRPr lang="es-CL" dirty="0"/>
          </a:p>
        </p:txBody>
      </p:sp>
    </p:spTree>
    <p:extLst>
      <p:ext uri="{BB962C8B-B14F-4D97-AF65-F5344CB8AC3E}">
        <p14:creationId xmlns:p14="http://schemas.microsoft.com/office/powerpoint/2010/main" val="2353396963"/>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613275" y="457200"/>
            <a:ext cx="13843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endParaRPr lang="es-CL">
              <a:solidFill>
                <a:prstClr val="black"/>
              </a:solidFill>
            </a:endParaRPr>
          </a:p>
        </p:txBody>
      </p:sp>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7470" y="84918"/>
            <a:ext cx="4191021" cy="24079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a:spLocks noChangeArrowheads="1"/>
          </p:cNvSpPr>
          <p:nvPr/>
        </p:nvSpPr>
        <p:spPr bwMode="auto">
          <a:xfrm>
            <a:off x="1524001" y="19394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endParaRPr lang="es-CL" dirty="0">
              <a:solidFill>
                <a:prstClr val="black"/>
              </a:solidFill>
              <a:latin typeface="Arial" panose="020B0604020202020204" pitchFamily="34" charset="0"/>
            </a:endParaRPr>
          </a:p>
        </p:txBody>
      </p:sp>
      <p:sp>
        <p:nvSpPr>
          <p:cNvPr id="7" name="Rectángulo 6"/>
          <p:cNvSpPr/>
          <p:nvPr/>
        </p:nvSpPr>
        <p:spPr>
          <a:xfrm>
            <a:off x="764499" y="2492897"/>
            <a:ext cx="10538086" cy="3693319"/>
          </a:xfrm>
          <a:prstGeom prst="rect">
            <a:avLst/>
          </a:prstGeom>
        </p:spPr>
        <p:txBody>
          <a:bodyPr wrap="square">
            <a:spAutoFit/>
          </a:bodyPr>
          <a:lstStyle/>
          <a:p>
            <a:pPr algn="just"/>
            <a:r>
              <a:rPr lang="es-CL" dirty="0" smtClean="0">
                <a:solidFill>
                  <a:prstClr val="black"/>
                </a:solidFill>
                <a:latin typeface="Arial" panose="020B0604020202020204" pitchFamily="34" charset="0"/>
                <a:ea typeface="Times New Roman" panose="02020603050405020304" pitchFamily="18" charset="0"/>
              </a:rPr>
              <a:t>Desv</a:t>
            </a:r>
            <a:r>
              <a:rPr lang="es-CL" spc="-5" dirty="0" smtClean="0">
                <a:solidFill>
                  <a:prstClr val="black"/>
                </a:solidFill>
                <a:latin typeface="Arial" panose="020B0604020202020204" pitchFamily="34" charset="0"/>
                <a:ea typeface="Times New Roman" panose="02020603050405020304" pitchFamily="18" charset="0"/>
              </a:rPr>
              <a:t>e</a:t>
            </a:r>
            <a:r>
              <a:rPr lang="es-CL" dirty="0" smtClean="0">
                <a:solidFill>
                  <a:prstClr val="black"/>
                </a:solidFill>
                <a:latin typeface="Arial" panose="020B0604020202020204" pitchFamily="34" charset="0"/>
                <a:ea typeface="Times New Roman" panose="02020603050405020304" pitchFamily="18" charset="0"/>
              </a:rPr>
              <a:t>ntaj</a:t>
            </a:r>
            <a:r>
              <a:rPr lang="es-CL" spc="-5" dirty="0" smtClean="0">
                <a:solidFill>
                  <a:prstClr val="black"/>
                </a:solidFill>
                <a:latin typeface="Arial" panose="020B0604020202020204" pitchFamily="34" charset="0"/>
                <a:ea typeface="Times New Roman" panose="02020603050405020304" pitchFamily="18" charset="0"/>
              </a:rPr>
              <a:t>a</a:t>
            </a:r>
            <a:r>
              <a:rPr lang="es-CL" spc="5" dirty="0" smtClean="0">
                <a:solidFill>
                  <a:prstClr val="black"/>
                </a:solidFill>
                <a:latin typeface="Arial" panose="020B0604020202020204" pitchFamily="34" charset="0"/>
                <a:ea typeface="Times New Roman" panose="02020603050405020304" pitchFamily="18" charset="0"/>
              </a:rPr>
              <a:t>s</a:t>
            </a:r>
            <a:endParaRPr lang="es-CL" spc="5" dirty="0">
              <a:solidFill>
                <a:prstClr val="black"/>
              </a:solidFill>
              <a:latin typeface="Arial" panose="020B0604020202020204" pitchFamily="34" charset="0"/>
              <a:ea typeface="Times New Roman" panose="02020603050405020304" pitchFamily="18" charset="0"/>
            </a:endParaRPr>
          </a:p>
          <a:p>
            <a:pPr algn="just"/>
            <a:endParaRPr lang="es-CL" spc="5"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Algun</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profesi</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nal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gier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que </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orden </a:t>
            </a:r>
            <a:r>
              <a:rPr lang="es-CL" u="sng" dirty="0">
                <a:solidFill>
                  <a:prstClr val="black"/>
                </a:solidFill>
                <a:latin typeface="Arial" panose="020B0604020202020204" pitchFamily="34" charset="0"/>
                <a:ea typeface="Times New Roman" panose="02020603050405020304" pitchFamily="18" charset="0"/>
              </a:rPr>
              <a:t>d</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creci</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nte</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no</a:t>
            </a:r>
            <a:r>
              <a:rPr lang="es-CL" u="sng" spc="10" dirty="0">
                <a:solidFill>
                  <a:prstClr val="black"/>
                </a:solidFill>
                <a:latin typeface="Arial" panose="020B0604020202020204" pitchFamily="34" charset="0"/>
                <a:ea typeface="Times New Roman" panose="02020603050405020304" pitchFamily="18" charset="0"/>
              </a:rPr>
              <a:t> </a:t>
            </a:r>
            <a:r>
              <a:rPr lang="es-CL" u="sng" spc="-5" dirty="0">
                <a:solidFill>
                  <a:prstClr val="black"/>
                </a:solidFill>
                <a:latin typeface="Arial" panose="020B0604020202020204" pitchFamily="34" charset="0"/>
                <a:ea typeface="Times New Roman" panose="02020603050405020304" pitchFamily="18" charset="0"/>
              </a:rPr>
              <a:t>e</a:t>
            </a:r>
            <a:r>
              <a:rPr lang="es-CL" u="sng" dirty="0">
                <a:solidFill>
                  <a:prstClr val="black"/>
                </a:solidFill>
                <a:latin typeface="Arial" panose="020B0604020202020204" pitchFamily="34" charset="0"/>
                <a:ea typeface="Times New Roman" panose="02020603050405020304" pitchFamily="18" charset="0"/>
              </a:rPr>
              <a:t>s</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el</a:t>
            </a:r>
            <a:r>
              <a:rPr lang="es-CL" u="sng" spc="10"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m</a:t>
            </a:r>
            <a:r>
              <a:rPr lang="es-CL" u="sng" spc="-5" dirty="0">
                <a:solidFill>
                  <a:prstClr val="black"/>
                </a:solidFill>
                <a:latin typeface="Arial" panose="020B0604020202020204" pitchFamily="34" charset="0"/>
                <a:ea typeface="Times New Roman" panose="02020603050405020304" pitchFamily="18" charset="0"/>
              </a:rPr>
              <a:t>á</a:t>
            </a:r>
            <a:r>
              <a:rPr lang="es-CL" u="sng" dirty="0">
                <a:solidFill>
                  <a:prstClr val="black"/>
                </a:solidFill>
                <a:latin typeface="Arial" panose="020B0604020202020204" pitchFamily="34" charset="0"/>
                <a:ea typeface="Times New Roman" panose="02020603050405020304" pitchFamily="18" charset="0"/>
              </a:rPr>
              <a:t>s indicado</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p</a:t>
            </a:r>
            <a:r>
              <a:rPr lang="es-CL" u="sng" spc="-5" dirty="0">
                <a:solidFill>
                  <a:prstClr val="black"/>
                </a:solidFill>
                <a:latin typeface="Arial" panose="020B0604020202020204" pitchFamily="34" charset="0"/>
                <a:ea typeface="Times New Roman" panose="02020603050405020304" pitchFamily="18" charset="0"/>
              </a:rPr>
              <a:t>a</a:t>
            </a:r>
            <a:r>
              <a:rPr lang="es-CL" u="sng" dirty="0">
                <a:solidFill>
                  <a:prstClr val="black"/>
                </a:solidFill>
                <a:latin typeface="Arial" panose="020B0604020202020204" pitchFamily="34" charset="0"/>
                <a:ea typeface="Times New Roman" panose="02020603050405020304" pitchFamily="18" charset="0"/>
              </a:rPr>
              <a:t>ra</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c</a:t>
            </a:r>
            <a:r>
              <a:rPr lang="es-CL" u="sng" spc="-5" dirty="0">
                <a:solidFill>
                  <a:prstClr val="black"/>
                </a:solidFill>
                <a:latin typeface="Arial" panose="020B0604020202020204" pitchFamily="34" charset="0"/>
                <a:ea typeface="Times New Roman" panose="02020603050405020304" pitchFamily="18" charset="0"/>
              </a:rPr>
              <a:t>o</a:t>
            </a:r>
            <a:r>
              <a:rPr lang="es-CL" u="sng" dirty="0">
                <a:solidFill>
                  <a:prstClr val="black"/>
                </a:solidFill>
                <a:latin typeface="Arial" panose="020B0604020202020204" pitchFamily="34" charset="0"/>
                <a:ea typeface="Times New Roman" panose="02020603050405020304" pitchFamily="18" charset="0"/>
              </a:rPr>
              <a:t>ntar</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hist</a:t>
            </a:r>
            <a:r>
              <a:rPr lang="es-CL" u="sng" spc="-5" dirty="0">
                <a:solidFill>
                  <a:prstClr val="black"/>
                </a:solidFill>
                <a:latin typeface="Arial" panose="020B0604020202020204" pitchFamily="34" charset="0"/>
                <a:ea typeface="Times New Roman" panose="02020603050405020304" pitchFamily="18" charset="0"/>
              </a:rPr>
              <a:t>or</a:t>
            </a:r>
            <a:r>
              <a:rPr lang="es-CL" u="sng" dirty="0">
                <a:solidFill>
                  <a:prstClr val="black"/>
                </a:solidFill>
                <a:latin typeface="Arial" panose="020B0604020202020204" pitchFamily="34" charset="0"/>
                <a:ea typeface="Times New Roman" panose="02020603050405020304" pitchFamily="18" charset="0"/>
              </a:rPr>
              <a:t>ias:</a:t>
            </a:r>
            <a:r>
              <a:rPr lang="es-CL" u="sng" spc="5" dirty="0">
                <a:solidFill>
                  <a:prstClr val="black"/>
                </a:solidFill>
                <a:latin typeface="Arial" panose="020B0604020202020204" pitchFamily="34" charset="0"/>
                <a:ea typeface="Times New Roman" panose="02020603050405020304" pitchFamily="18" charset="0"/>
              </a:rPr>
              <a:t> </a:t>
            </a:r>
            <a:r>
              <a:rPr lang="es-CL" u="sng"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ompl</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ca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cosas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 quien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d</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cta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priva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ector</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 cua</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qui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mento</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rpresa,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rd</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énd</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se el</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es</a:t>
            </a:r>
            <a:r>
              <a:rPr lang="es-CL" dirty="0">
                <a:solidFill>
                  <a:prstClr val="black"/>
                </a:solidFill>
                <a:latin typeface="Arial" panose="020B0604020202020204" pitchFamily="34" charset="0"/>
                <a:ea typeface="Times New Roman" panose="02020603050405020304" pitchFamily="18" charset="0"/>
              </a:rPr>
              <a:t>tímulo</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que </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ara</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ctura su</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one siem</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re</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ex</a:t>
            </a:r>
            <a:r>
              <a:rPr lang="es-CL" dirty="0">
                <a:solidFill>
                  <a:prstClr val="black"/>
                </a:solidFill>
                <a:latin typeface="Arial" panose="020B0604020202020204" pitchFamily="34" charset="0"/>
                <a:ea typeface="Times New Roman" panose="02020603050405020304" pitchFamily="18" charset="0"/>
              </a:rPr>
              <a:t>istenc</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 un</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clí</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ax</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al final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del re</a:t>
            </a:r>
            <a:r>
              <a:rPr lang="es-CL" spc="-5" dirty="0">
                <a:solidFill>
                  <a:prstClr val="black"/>
                </a:solidFill>
                <a:latin typeface="Arial" panose="020B0604020202020204" pitchFamily="34" charset="0"/>
                <a:ea typeface="Times New Roman" panose="02020603050405020304" pitchFamily="18" charset="0"/>
              </a:rPr>
              <a:t>l</a:t>
            </a:r>
            <a:r>
              <a:rPr lang="es-CL" dirty="0">
                <a:solidFill>
                  <a:prstClr val="black"/>
                </a:solidFill>
                <a:latin typeface="Arial" panose="020B0604020202020204" pitchFamily="34" charset="0"/>
                <a:ea typeface="Times New Roman" panose="02020603050405020304" pitchFamily="18" charset="0"/>
              </a:rPr>
              <a:t>ato.</a:t>
            </a:r>
            <a:r>
              <a:rPr lang="es-CL" spc="5" dirty="0">
                <a:solidFill>
                  <a:prstClr val="black"/>
                </a:solidFill>
                <a:latin typeface="Arial" panose="020B0604020202020204" pitchFamily="34" charset="0"/>
                <a:ea typeface="Times New Roman" panose="02020603050405020304" pitchFamily="18" charset="0"/>
              </a:rPr>
              <a:t> </a:t>
            </a:r>
          </a:p>
          <a:p>
            <a:pPr algn="just"/>
            <a:endParaRPr lang="es-CL" spc="5"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Estilísticamente,</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p</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es</a:t>
            </a:r>
            <a:r>
              <a:rPr lang="es-CL" dirty="0">
                <a:solidFill>
                  <a:prstClr val="black"/>
                </a:solidFill>
                <a:latin typeface="Arial" panose="020B0604020202020204" pitchFamily="34" charset="0"/>
                <a:ea typeface="Times New Roman" panose="02020603050405020304" pitchFamily="18" charset="0"/>
              </a:rPr>
              <a:t>enta</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 inc</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nvenien</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de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te</a:t>
            </a:r>
            <a:r>
              <a:rPr lang="es-CL" spc="-5"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er</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q</a:t>
            </a:r>
            <a:r>
              <a:rPr lang="es-CL" dirty="0">
                <a:solidFill>
                  <a:prstClr val="black"/>
                </a:solidFill>
                <a:latin typeface="Arial" panose="020B0604020202020204" pitchFamily="34" charset="0"/>
                <a:ea typeface="Times New Roman" panose="02020603050405020304" pitchFamily="18" charset="0"/>
              </a:rPr>
              <a:t>ue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petir</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a menu</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o</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a:t>
            </a:r>
            <a:r>
              <a:rPr lang="es-CL" spc="-5" dirty="0">
                <a:solidFill>
                  <a:prstClr val="black"/>
                </a:solidFill>
                <a:latin typeface="Arial" panose="020B0604020202020204" pitchFamily="34" charset="0"/>
                <a:ea typeface="Times New Roman" panose="02020603050405020304" pitchFamily="18" charset="0"/>
              </a:rPr>
              <a:t>n</a:t>
            </a:r>
            <a:r>
              <a:rPr lang="es-CL" dirty="0">
                <a:solidFill>
                  <a:prstClr val="black"/>
                </a:solidFill>
                <a:latin typeface="Arial" panose="020B0604020202020204" pitchFamily="34" charset="0"/>
                <a:ea typeface="Times New Roman" panose="02020603050405020304" pitchFamily="18" charset="0"/>
              </a:rPr>
              <a:t>form</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ión q</a:t>
            </a:r>
            <a:r>
              <a:rPr lang="es-CL" spc="-5" dirty="0">
                <a:solidFill>
                  <a:prstClr val="black"/>
                </a:solidFill>
                <a:latin typeface="Arial" panose="020B0604020202020204" pitchFamily="34" charset="0"/>
                <a:ea typeface="Times New Roman" panose="02020603050405020304" pitchFamily="18" charset="0"/>
              </a:rPr>
              <a:t>u</a:t>
            </a:r>
            <a:r>
              <a:rPr lang="es-CL" dirty="0">
                <a:solidFill>
                  <a:prstClr val="black"/>
                </a:solidFill>
                <a:latin typeface="Arial" panose="020B0604020202020204" pitchFamily="34" charset="0"/>
                <a:ea typeface="Times New Roman" panose="02020603050405020304" pitchFamily="18" charset="0"/>
              </a:rPr>
              <a:t>e</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 dio</a:t>
            </a:r>
            <a:r>
              <a:rPr lang="es-CL" spc="10"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lea</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t>
            </a:r>
          </a:p>
          <a:p>
            <a:pPr algn="just"/>
            <a:endParaRPr lang="es-CL" dirty="0">
              <a:solidFill>
                <a:prstClr val="black"/>
              </a:solidFill>
              <a:latin typeface="Arial" panose="020B0604020202020204" pitchFamily="34" charset="0"/>
              <a:ea typeface="Times New Roman" panose="02020603050405020304" pitchFamily="18" charset="0"/>
            </a:endParaRPr>
          </a:p>
          <a:p>
            <a:pPr algn="just"/>
            <a:r>
              <a:rPr lang="es-CL" dirty="0">
                <a:solidFill>
                  <a:prstClr val="black"/>
                </a:solidFill>
                <a:latin typeface="Arial" panose="020B0604020202020204" pitchFamily="34" charset="0"/>
                <a:ea typeface="Times New Roman" panose="02020603050405020304" pitchFamily="18" charset="0"/>
              </a:rPr>
              <a:t>Aunque las nuev</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ten</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enc</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as per</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o</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ístic</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s</a:t>
            </a:r>
            <a:r>
              <a:rPr lang="es-CL" spc="1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favor</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cen es</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r</a:t>
            </a:r>
            <a:r>
              <a:rPr lang="es-CL" spc="-5" dirty="0">
                <a:solidFill>
                  <a:prstClr val="black"/>
                </a:solidFill>
                <a:latin typeface="Arial" panose="020B0604020202020204" pitchFamily="34" charset="0"/>
                <a:ea typeface="Times New Roman" panose="02020603050405020304" pitchFamily="18" charset="0"/>
              </a:rPr>
              <a:t>u</a:t>
            </a:r>
            <a:r>
              <a:rPr lang="es-CL" spc="5" dirty="0">
                <a:solidFill>
                  <a:prstClr val="black"/>
                </a:solidFill>
                <a:latin typeface="Arial" panose="020B0604020202020204" pitchFamily="34" charset="0"/>
                <a:ea typeface="Times New Roman" panose="02020603050405020304" pitchFamily="18" charset="0"/>
              </a:rPr>
              <a:t>c</a:t>
            </a:r>
            <a:r>
              <a:rPr lang="es-CL" dirty="0">
                <a:solidFill>
                  <a:prstClr val="black"/>
                </a:solidFill>
                <a:latin typeface="Arial" panose="020B0604020202020204" pitchFamily="34" charset="0"/>
                <a:ea typeface="Times New Roman" panose="02020603050405020304" pitchFamily="18" charset="0"/>
              </a:rPr>
              <a:t>turas</a:t>
            </a:r>
            <a:r>
              <a:rPr lang="es-CL" spc="5" dirty="0">
                <a:solidFill>
                  <a:prstClr val="black"/>
                </a:solidFill>
                <a:latin typeface="Arial" panose="020B0604020202020204" pitchFamily="34" charset="0"/>
                <a:ea typeface="Times New Roman" panose="02020603050405020304" pitchFamily="18" charset="0"/>
              </a:rPr>
              <a:t> </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ás ela</a:t>
            </a:r>
            <a:r>
              <a:rPr lang="es-CL" spc="-5" dirty="0">
                <a:solidFill>
                  <a:prstClr val="black"/>
                </a:solidFill>
                <a:latin typeface="Arial" panose="020B0604020202020204" pitchFamily="34" charset="0"/>
                <a:ea typeface="Times New Roman" panose="02020603050405020304" pitchFamily="18" charset="0"/>
              </a:rPr>
              <a:t>b</a:t>
            </a:r>
            <a:r>
              <a:rPr lang="es-CL" dirty="0">
                <a:solidFill>
                  <a:prstClr val="black"/>
                </a:solidFill>
                <a:latin typeface="Arial" panose="020B0604020202020204" pitchFamily="34" charset="0"/>
                <a:ea typeface="Times New Roman" panose="02020603050405020304" pitchFamily="18" charset="0"/>
              </a:rPr>
              <a:t>ora</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as</a:t>
            </a:r>
            <a:r>
              <a:rPr lang="es-CL" spc="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 atractiv</a:t>
            </a:r>
            <a:r>
              <a:rPr lang="es-CL" spc="-5" dirty="0">
                <a:solidFill>
                  <a:prstClr val="black"/>
                </a:solidFill>
                <a:latin typeface="Arial" panose="020B0604020202020204" pitchFamily="34" charset="0"/>
                <a:ea typeface="Times New Roman" panose="02020603050405020304" pitchFamily="18" charset="0"/>
              </a:rPr>
              <a:t>a</a:t>
            </a:r>
            <a:r>
              <a:rPr lang="es-CL" spc="5" dirty="0">
                <a:solidFill>
                  <a:prstClr val="black"/>
                </a:solidFill>
                <a:latin typeface="Arial" panose="020B0604020202020204" pitchFamily="34" charset="0"/>
                <a:ea typeface="Times New Roman" panose="02020603050405020304" pitchFamily="18" charset="0"/>
              </a:rPr>
              <a:t>s</a:t>
            </a:r>
            <a:r>
              <a:rPr lang="es-CL" dirty="0" smtClean="0">
                <a:solidFill>
                  <a:prstClr val="black"/>
                </a:solidFill>
                <a:latin typeface="Arial" panose="020B0604020202020204" pitchFamily="34" charset="0"/>
                <a:ea typeface="Times New Roman" panose="02020603050405020304" pitchFamily="18" charset="0"/>
              </a:rPr>
              <a:t>, sin embargo, se el</a:t>
            </a:r>
            <a:r>
              <a:rPr lang="es-CL" spc="255" dirty="0" smtClean="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criter</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o</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pra</a:t>
            </a:r>
            <a:r>
              <a:rPr lang="es-CL" spc="-5" dirty="0">
                <a:solidFill>
                  <a:prstClr val="black"/>
                </a:solidFill>
                <a:latin typeface="Arial" panose="020B0604020202020204" pitchFamily="34" charset="0"/>
                <a:ea typeface="Times New Roman" panose="02020603050405020304" pitchFamily="18" charset="0"/>
              </a:rPr>
              <a:t>g</a:t>
            </a:r>
            <a:r>
              <a:rPr lang="es-CL" dirty="0">
                <a:solidFill>
                  <a:prstClr val="black"/>
                </a:solidFill>
                <a:latin typeface="Arial" panose="020B0604020202020204" pitchFamily="34" charset="0"/>
                <a:ea typeface="Times New Roman" panose="02020603050405020304" pitchFamily="18" charset="0"/>
              </a:rPr>
              <a:t>mático</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a:t>
            </a:r>
            <a:r>
              <a:rPr lang="es-CL" spc="-5" dirty="0">
                <a:solidFill>
                  <a:prstClr val="black"/>
                </a:solidFill>
                <a:latin typeface="Arial" panose="020B0604020202020204" pitchFamily="34" charset="0"/>
                <a:ea typeface="Times New Roman" panose="02020603050405020304" pitchFamily="18" charset="0"/>
              </a:rPr>
              <a:t>m</a:t>
            </a:r>
            <a:r>
              <a:rPr lang="es-CL" dirty="0">
                <a:solidFill>
                  <a:prstClr val="black"/>
                </a:solidFill>
                <a:latin typeface="Arial" panose="020B0604020202020204" pitchFamily="34" charset="0"/>
                <a:ea typeface="Times New Roman" panose="02020603050405020304" pitchFamily="18" charset="0"/>
              </a:rPr>
              <a:t>pone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y</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la</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rámi</a:t>
            </a:r>
            <a:r>
              <a:rPr lang="es-CL" spc="-5" dirty="0">
                <a:solidFill>
                  <a:prstClr val="black"/>
                </a:solidFill>
                <a:latin typeface="Arial" panose="020B0604020202020204" pitchFamily="34" charset="0"/>
                <a:ea typeface="Times New Roman" panose="02020603050405020304" pitchFamily="18" charset="0"/>
              </a:rPr>
              <a:t>d</a:t>
            </a:r>
            <a:r>
              <a:rPr lang="es-CL" dirty="0">
                <a:solidFill>
                  <a:prstClr val="black"/>
                </a:solidFill>
                <a:latin typeface="Arial" panose="020B0604020202020204" pitchFamily="34" charset="0"/>
                <a:ea typeface="Times New Roman" panose="02020603050405020304" pitchFamily="18" charset="0"/>
              </a:rPr>
              <a:t>e</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inver</a:t>
            </a:r>
            <a:r>
              <a:rPr lang="es-CL" spc="-10" dirty="0">
                <a:solidFill>
                  <a:prstClr val="black"/>
                </a:solidFill>
                <a:latin typeface="Arial" panose="020B0604020202020204" pitchFamily="34" charset="0"/>
                <a:ea typeface="Times New Roman" panose="02020603050405020304" pitchFamily="18" charset="0"/>
              </a:rPr>
              <a:t>t</a:t>
            </a:r>
            <a:r>
              <a:rPr lang="es-CL" dirty="0">
                <a:solidFill>
                  <a:prstClr val="black"/>
                </a:solidFill>
                <a:latin typeface="Arial" panose="020B0604020202020204" pitchFamily="34" charset="0"/>
                <a:ea typeface="Times New Roman" panose="02020603050405020304" pitchFamily="18" charset="0"/>
              </a:rPr>
              <a:t>ida</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si</a:t>
            </a:r>
            <a:r>
              <a:rPr lang="es-CL" spc="-5" dirty="0">
                <a:solidFill>
                  <a:prstClr val="black"/>
                </a:solidFill>
                <a:latin typeface="Arial" panose="020B0604020202020204" pitchFamily="34" charset="0"/>
                <a:ea typeface="Times New Roman" panose="02020603050405020304" pitchFamily="18" charset="0"/>
              </a:rPr>
              <a:t>g</a:t>
            </a:r>
            <a:r>
              <a:rPr lang="es-CL" dirty="0">
                <a:solidFill>
                  <a:prstClr val="black"/>
                </a:solidFill>
                <a:latin typeface="Arial" panose="020B0604020202020204" pitchFamily="34" charset="0"/>
                <a:ea typeface="Times New Roman" panose="02020603050405020304" pitchFamily="18" charset="0"/>
              </a:rPr>
              <a:t>ue</a:t>
            </a:r>
            <a:r>
              <a:rPr lang="es-CL" spc="25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si</a:t>
            </a:r>
            <a:r>
              <a:rPr lang="es-CL" spc="-5" dirty="0">
                <a:solidFill>
                  <a:prstClr val="black"/>
                </a:solidFill>
                <a:latin typeface="Arial" panose="020B0604020202020204" pitchFamily="34" charset="0"/>
                <a:ea typeface="Times New Roman" panose="02020603050405020304" pitchFamily="18" charset="0"/>
              </a:rPr>
              <a:t>e</a:t>
            </a:r>
            <a:r>
              <a:rPr lang="es-CL" dirty="0">
                <a:solidFill>
                  <a:prstClr val="black"/>
                </a:solidFill>
                <a:latin typeface="Arial" panose="020B0604020202020204" pitchFamily="34" charset="0"/>
                <a:ea typeface="Times New Roman" panose="02020603050405020304" pitchFamily="18" charset="0"/>
              </a:rPr>
              <a:t>ndo</a:t>
            </a:r>
            <a:r>
              <a:rPr lang="es-CL" spc="260"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el formato</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m</a:t>
            </a:r>
            <a:r>
              <a:rPr lang="es-CL" spc="-5" dirty="0">
                <a:solidFill>
                  <a:prstClr val="black"/>
                </a:solidFill>
                <a:latin typeface="Arial" panose="020B0604020202020204" pitchFamily="34" charset="0"/>
                <a:ea typeface="Times New Roman" panose="02020603050405020304" pitchFamily="18" charset="0"/>
              </a:rPr>
              <a:t>á</a:t>
            </a:r>
            <a:r>
              <a:rPr lang="es-CL" dirty="0">
                <a:solidFill>
                  <a:prstClr val="black"/>
                </a:solidFill>
                <a:latin typeface="Arial" panose="020B0604020202020204" pitchFamily="34" charset="0"/>
                <a:ea typeface="Times New Roman" panose="02020603050405020304" pitchFamily="18" charset="0"/>
              </a:rPr>
              <a:t>s</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utilizado</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p</a:t>
            </a:r>
            <a:r>
              <a:rPr lang="es-CL" spc="-5" dirty="0">
                <a:solidFill>
                  <a:prstClr val="black"/>
                </a:solidFill>
                <a:latin typeface="Arial" panose="020B0604020202020204" pitchFamily="34" charset="0"/>
                <a:ea typeface="Times New Roman" panose="02020603050405020304" pitchFamily="18" charset="0"/>
              </a:rPr>
              <a:t>a</a:t>
            </a:r>
            <a:r>
              <a:rPr lang="es-CL" dirty="0">
                <a:solidFill>
                  <a:prstClr val="black"/>
                </a:solidFill>
                <a:latin typeface="Arial" panose="020B0604020202020204" pitchFamily="34" charset="0"/>
                <a:ea typeface="Times New Roman" panose="02020603050405020304" pitchFamily="18" charset="0"/>
              </a:rPr>
              <a:t>ra</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escrib</a:t>
            </a:r>
            <a:r>
              <a:rPr lang="es-CL" spc="-5" dirty="0">
                <a:solidFill>
                  <a:prstClr val="black"/>
                </a:solidFill>
                <a:latin typeface="Arial" panose="020B0604020202020204" pitchFamily="34" charset="0"/>
                <a:ea typeface="Times New Roman" panose="02020603050405020304" pitchFamily="18" charset="0"/>
              </a:rPr>
              <a:t>i</a:t>
            </a:r>
            <a:r>
              <a:rPr lang="es-CL" dirty="0">
                <a:solidFill>
                  <a:prstClr val="black"/>
                </a:solidFill>
                <a:latin typeface="Arial" panose="020B0604020202020204" pitchFamily="34" charset="0"/>
                <a:ea typeface="Times New Roman" panose="02020603050405020304" pitchFamily="18" charset="0"/>
              </a:rPr>
              <a:t>r</a:t>
            </a:r>
            <a:r>
              <a:rPr lang="es-CL" spc="215" dirty="0">
                <a:solidFill>
                  <a:prstClr val="black"/>
                </a:solidFill>
                <a:latin typeface="Arial" panose="020B0604020202020204" pitchFamily="34" charset="0"/>
                <a:ea typeface="Times New Roman" panose="02020603050405020304" pitchFamily="18" charset="0"/>
              </a:rPr>
              <a:t> </a:t>
            </a:r>
            <a:r>
              <a:rPr lang="es-CL" dirty="0">
                <a:solidFill>
                  <a:prstClr val="black"/>
                </a:solidFill>
                <a:latin typeface="Arial" panose="020B0604020202020204" pitchFamily="34" charset="0"/>
                <a:ea typeface="Times New Roman" panose="02020603050405020304" pitchFamily="18" charset="0"/>
              </a:rPr>
              <a:t>n</a:t>
            </a:r>
            <a:r>
              <a:rPr lang="es-CL" spc="-5" dirty="0">
                <a:solidFill>
                  <a:prstClr val="black"/>
                </a:solidFill>
                <a:latin typeface="Arial" panose="020B0604020202020204" pitchFamily="34" charset="0"/>
                <a:ea typeface="Times New Roman" panose="02020603050405020304" pitchFamily="18" charset="0"/>
              </a:rPr>
              <a:t>o</a:t>
            </a:r>
            <a:r>
              <a:rPr lang="es-CL" dirty="0">
                <a:solidFill>
                  <a:prstClr val="black"/>
                </a:solidFill>
                <a:latin typeface="Arial" panose="020B0604020202020204" pitchFamily="34" charset="0"/>
                <a:ea typeface="Times New Roman" panose="02020603050405020304" pitchFamily="18" charset="0"/>
              </a:rPr>
              <a:t>ticias.</a:t>
            </a:r>
            <a:r>
              <a:rPr lang="es-CL" spc="215" dirty="0">
                <a:solidFill>
                  <a:prstClr val="black"/>
                </a:solidFill>
                <a:latin typeface="Arial" panose="020B0604020202020204" pitchFamily="34" charset="0"/>
                <a:ea typeface="Times New Roman" panose="02020603050405020304" pitchFamily="18" charset="0"/>
              </a:rPr>
              <a:t> </a:t>
            </a:r>
            <a:endParaRPr lang="es-CL" dirty="0">
              <a:solidFill>
                <a:prstClr val="black"/>
              </a:solidFill>
            </a:endParaRPr>
          </a:p>
        </p:txBody>
      </p:sp>
      <p:sp>
        <p:nvSpPr>
          <p:cNvPr id="2" name="CuadroTexto 1"/>
          <p:cNvSpPr txBox="1"/>
          <p:nvPr/>
        </p:nvSpPr>
        <p:spPr>
          <a:xfrm>
            <a:off x="1524001" y="862191"/>
            <a:ext cx="6003668" cy="1446550"/>
          </a:xfrm>
          <a:prstGeom prst="rect">
            <a:avLst/>
          </a:prstGeom>
          <a:noFill/>
        </p:spPr>
        <p:txBody>
          <a:bodyPr wrap="square" rtlCol="0">
            <a:spAutoFit/>
          </a:bodyPr>
          <a:lstStyle/>
          <a:p>
            <a:r>
              <a:rPr lang="es-CL" sz="4000" b="1" dirty="0" smtClean="0">
                <a:solidFill>
                  <a:srgbClr val="00B050"/>
                </a:solidFill>
              </a:rPr>
              <a:t>1</a:t>
            </a:r>
            <a:r>
              <a:rPr lang="es-CL" sz="4000" b="1" i="1" dirty="0" smtClean="0">
                <a:solidFill>
                  <a:srgbClr val="00B050"/>
                </a:solidFill>
              </a:rPr>
              <a:t>. </a:t>
            </a:r>
            <a:r>
              <a:rPr lang="es-CL" sz="4400" b="1" dirty="0" smtClean="0">
                <a:solidFill>
                  <a:srgbClr val="FF0000"/>
                </a:solidFill>
              </a:rPr>
              <a:t>LA PIRÁMIDE   INVERTIDA</a:t>
            </a:r>
            <a:endParaRPr lang="es-CL" sz="4400" b="1" dirty="0">
              <a:solidFill>
                <a:srgbClr val="FF0000"/>
              </a:solidFill>
            </a:endParaRPr>
          </a:p>
        </p:txBody>
      </p:sp>
    </p:spTree>
    <p:extLst>
      <p:ext uri="{BB962C8B-B14F-4D97-AF65-F5344CB8AC3E}">
        <p14:creationId xmlns:p14="http://schemas.microsoft.com/office/powerpoint/2010/main" val="163706972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649070" y="1398494"/>
            <a:ext cx="7557248" cy="4195481"/>
          </a:xfrm>
          <a:prstGeom prst="rect">
            <a:avLst/>
          </a:prstGeom>
        </p:spPr>
      </p:pic>
    </p:spTree>
    <p:extLst>
      <p:ext uri="{BB962C8B-B14F-4D97-AF65-F5344CB8AC3E}">
        <p14:creationId xmlns:p14="http://schemas.microsoft.com/office/powerpoint/2010/main" val="490545450"/>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67262" y="957041"/>
            <a:ext cx="10497086" cy="6299199"/>
          </a:xfrm>
          <a:prstGeom prst="rect">
            <a:avLst/>
          </a:prstGeom>
        </p:spPr>
      </p:pic>
      <p:sp>
        <p:nvSpPr>
          <p:cNvPr id="2" name="Rectángulo 1"/>
          <p:cNvSpPr/>
          <p:nvPr/>
        </p:nvSpPr>
        <p:spPr>
          <a:xfrm>
            <a:off x="4182035" y="242047"/>
            <a:ext cx="4719918" cy="56477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CL" sz="2800" dirty="0" smtClean="0">
                <a:ln w="0"/>
                <a:solidFill>
                  <a:schemeClr val="tx1"/>
                </a:solidFill>
                <a:effectLst>
                  <a:outerShdw blurRad="38100" dist="19050" dir="2700000" algn="tl" rotWithShape="0">
                    <a:schemeClr val="dk1">
                      <a:alpha val="40000"/>
                    </a:schemeClr>
                  </a:outerShdw>
                </a:effectLst>
              </a:rPr>
              <a:t>TITULAR</a:t>
            </a:r>
            <a:endParaRPr lang="es-CL"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86072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660543" y="748274"/>
            <a:ext cx="11027874" cy="6109726"/>
          </a:xfrm>
          <a:prstGeom prst="rect">
            <a:avLst/>
          </a:prstGeom>
        </p:spPr>
      </p:pic>
      <p:sp>
        <p:nvSpPr>
          <p:cNvPr id="2" name="CuadroTexto 1"/>
          <p:cNvSpPr txBox="1"/>
          <p:nvPr/>
        </p:nvSpPr>
        <p:spPr>
          <a:xfrm>
            <a:off x="4335362" y="378942"/>
            <a:ext cx="7856638" cy="369332"/>
          </a:xfrm>
          <a:prstGeom prst="rect">
            <a:avLst/>
          </a:prstGeom>
          <a:noFill/>
        </p:spPr>
        <p:txBody>
          <a:bodyPr wrap="none" rtlCol="0">
            <a:spAutoFit/>
          </a:bodyPr>
          <a:lstStyle/>
          <a:p>
            <a:r>
              <a:rPr lang="es-CL" b="1" dirty="0" smtClean="0"/>
              <a:t>¿  QUÉ ERRORES  PUEDES OBSERVAR  EN ESTA  NOTA INFORMATIVA  ?</a:t>
            </a:r>
            <a:endParaRPr lang="es-CL" b="1" dirty="0"/>
          </a:p>
        </p:txBody>
      </p:sp>
    </p:spTree>
    <p:extLst>
      <p:ext uri="{BB962C8B-B14F-4D97-AF65-F5344CB8AC3E}">
        <p14:creationId xmlns:p14="http://schemas.microsoft.com/office/powerpoint/2010/main" val="1572005074"/>
      </p:ext>
    </p:extLst>
  </p:cSld>
  <p:clrMapOvr>
    <a:masterClrMapping/>
  </p:clrMapOvr>
  <p:timing>
    <p:tnLst>
      <p:par>
        <p:cTn id="1" dur="indefinite" restart="never" nodeType="tmRoot"/>
      </p:par>
    </p:tnLst>
  </p:timing>
</p:sld>
</file>

<file path=ppt/theme/theme1.xml><?xml version="1.0" encoding="utf-8"?>
<a:theme xmlns:a="http://schemas.openxmlformats.org/drawingml/2006/main" name="Estela de condensación">
  <a:themeElements>
    <a:clrScheme name="Estela de condensación">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Estela de condensación">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tela de condensación">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Estela de condensación</Template>
  <TotalTime>3118</TotalTime>
  <Words>5510</Words>
  <Application>Microsoft Office PowerPoint</Application>
  <PresentationFormat>Panorámica</PresentationFormat>
  <Paragraphs>418</Paragraphs>
  <Slides>54</Slides>
  <Notes>13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54</vt:i4>
      </vt:variant>
    </vt:vector>
  </HeadingPairs>
  <TitlesOfParts>
    <vt:vector size="64" baseType="lpstr">
      <vt:lpstr>Adobe Caslon Pro</vt:lpstr>
      <vt:lpstr>Arial</vt:lpstr>
      <vt:lpstr>Arial Unicode MS</vt:lpstr>
      <vt:lpstr>Bell MT</vt:lpstr>
      <vt:lpstr>Calibri</vt:lpstr>
      <vt:lpstr>Century Gothic</vt:lpstr>
      <vt:lpstr>ConduitITC-Light</vt:lpstr>
      <vt:lpstr>ConduitITC-Medium</vt:lpstr>
      <vt:lpstr>Times New Roman</vt:lpstr>
      <vt:lpstr>Estela de condensación</vt:lpstr>
      <vt:lpstr>ESTRUCTURA  Y CARACTERÍSTICAS DE  LA NOTA INFORMATIVA</vt:lpstr>
      <vt:lpstr>Presentación de PowerPoint</vt:lpstr>
      <vt:lpstr>CARACTERÍSTICAS  PRINCIPALES</vt:lpstr>
      <vt:lpstr>Presentación de PowerPoint</vt:lpstr>
      <vt:lpstr>Presentación de PowerPoint</vt:lpstr>
      <vt:lpstr>Presentación de PowerPoint</vt:lpstr>
      <vt:lpstr>Presentación de PowerPoint</vt:lpstr>
      <vt:lpstr>Presentación de PowerPoint</vt:lpstr>
      <vt:lpstr>Presentación de PowerPoint</vt:lpstr>
      <vt:lpstr>TITULAR</vt:lpstr>
      <vt:lpstr>Presentación de PowerPoint</vt:lpstr>
      <vt:lpstr>Presentación de PowerPoint</vt:lpstr>
      <vt:lpstr> El título </vt:lpstr>
      <vt:lpstr>Presentación de PowerPoint</vt:lpstr>
      <vt:lpstr>Cómo redactar un buen título  </vt:lpstr>
      <vt:lpstr>Presentación de PowerPoint</vt:lpstr>
      <vt:lpstr>Presentación de PowerPoint</vt:lpstr>
      <vt:lpstr>ENTRADA  O LEAD </vt:lpstr>
      <vt:lpstr>Presentación de PowerPoint</vt:lpstr>
      <vt:lpstr>PRIMER PÁRRAFO DE ENTRADA: Lead </vt:lpstr>
      <vt:lpstr>Presentación de PowerPoint</vt:lpstr>
      <vt:lpstr>Presentación de PowerPoint</vt:lpstr>
      <vt:lpstr>Presentación de PowerPoint</vt:lpstr>
      <vt:lpstr>Presentación de PowerPoint</vt:lpstr>
      <vt:lpstr>Ideas preconcebidas y erróneas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Contexto político</vt:lpstr>
      <vt:lpstr>Contexto económico. </vt:lpstr>
      <vt:lpstr>Contexto social </vt:lpstr>
      <vt:lpstr>Contexto cultural </vt:lpstr>
      <vt:lpstr>Contextos regional ,nacional e internacional </vt:lpstr>
      <vt:lpstr>Contexto legal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Noticia: estructura</dc:title>
  <dc:creator>Usuario</dc:creator>
  <cp:lastModifiedBy>Ivan Pizarro</cp:lastModifiedBy>
  <cp:revision>115</cp:revision>
  <dcterms:created xsi:type="dcterms:W3CDTF">2014-09-21T04:26:55Z</dcterms:created>
  <dcterms:modified xsi:type="dcterms:W3CDTF">2024-11-04T13:28:01Z</dcterms:modified>
</cp:coreProperties>
</file>