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0693400" cy="7562850"/>
  <p:notesSz cx="10693400" cy="756285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42" d="100"/>
          <a:sy n="42" d="100"/>
        </p:scale>
        <p:origin x="1140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74839" y="348995"/>
            <a:ext cx="9144000" cy="2662555"/>
          </a:xfrm>
          <a:custGeom>
            <a:avLst/>
            <a:gdLst/>
            <a:ahLst/>
            <a:cxnLst/>
            <a:rect l="l" t="t" r="r" b="b"/>
            <a:pathLst>
              <a:path w="9144000" h="2662555">
                <a:moveTo>
                  <a:pt x="9144000" y="2662428"/>
                </a:moveTo>
                <a:lnTo>
                  <a:pt x="9144000" y="0"/>
                </a:lnTo>
                <a:lnTo>
                  <a:pt x="0" y="0"/>
                </a:lnTo>
                <a:lnTo>
                  <a:pt x="0" y="2662428"/>
                </a:lnTo>
                <a:lnTo>
                  <a:pt x="9144000" y="26624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08309" y="1317751"/>
            <a:ext cx="1323975" cy="63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echakuchabadajoz.com/" TargetMode="Externa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0900" y="3368353"/>
            <a:ext cx="9144000" cy="381533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8963" y="1072387"/>
            <a:ext cx="77723" cy="15697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04960" y="1012316"/>
            <a:ext cx="73151" cy="6705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32620" y="2658236"/>
            <a:ext cx="73151" cy="67055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3964" y="2658236"/>
            <a:ext cx="73151" cy="6705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19511" y="1747437"/>
            <a:ext cx="3787140" cy="291845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92030" y="2249573"/>
            <a:ext cx="4214621" cy="8655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684" y="137674"/>
            <a:ext cx="9554216" cy="12010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700" y="809625"/>
            <a:ext cx="5276668" cy="510920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65900" y="1419225"/>
            <a:ext cx="3657600" cy="388952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35" algn="just">
              <a:lnSpc>
                <a:spcPct val="100200"/>
              </a:lnSpc>
              <a:spcBef>
                <a:spcPts val="90"/>
              </a:spcBef>
            </a:pP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La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presión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del  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tiempo 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disponible no  debe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llevarte 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a  hablar mucho y 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rápido 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en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poco  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tiempo.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Al  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contrario,</a:t>
            </a:r>
            <a:r>
              <a:rPr sz="2800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utiliza 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también los  silencios 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para  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reforzar 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algunas 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ideas 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o 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expresiones.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839" y="5290565"/>
            <a:ext cx="9143999" cy="19164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5581" y="5464555"/>
            <a:ext cx="8958580" cy="15544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-1905" algn="ctr">
              <a:lnSpc>
                <a:spcPct val="100299"/>
              </a:lnSpc>
              <a:spcBef>
                <a:spcPts val="85"/>
              </a:spcBef>
            </a:pPr>
            <a:r>
              <a:rPr sz="4000" b="1" spc="120" dirty="0">
                <a:solidFill>
                  <a:srgbClr val="002060"/>
                </a:solidFill>
                <a:latin typeface="Arial"/>
                <a:cs typeface="Arial"/>
              </a:rPr>
              <a:t>A</a:t>
            </a:r>
            <a:r>
              <a:rPr sz="2000" b="1" spc="120" dirty="0">
                <a:solidFill>
                  <a:srgbClr val="002060"/>
                </a:solidFill>
                <a:latin typeface="Arial"/>
                <a:cs typeface="Arial"/>
              </a:rPr>
              <a:t>prende </a:t>
            </a:r>
            <a:r>
              <a:rPr sz="2000" b="1" spc="100" dirty="0">
                <a:solidFill>
                  <a:srgbClr val="002060"/>
                </a:solidFill>
                <a:latin typeface="Arial"/>
                <a:cs typeface="Arial"/>
              </a:rPr>
              <a:t>de </a:t>
            </a:r>
            <a:r>
              <a:rPr sz="2000" b="1" spc="85" dirty="0">
                <a:solidFill>
                  <a:srgbClr val="002060"/>
                </a:solidFill>
                <a:latin typeface="Arial"/>
                <a:cs typeface="Arial"/>
              </a:rPr>
              <a:t>los </a:t>
            </a:r>
            <a:r>
              <a:rPr sz="2000" b="1" spc="100" dirty="0">
                <a:solidFill>
                  <a:srgbClr val="002060"/>
                </a:solidFill>
                <a:latin typeface="Arial"/>
                <a:cs typeface="Arial"/>
              </a:rPr>
              <a:t>grandes </a:t>
            </a:r>
            <a:r>
              <a:rPr sz="2000" b="1" spc="105" dirty="0">
                <a:solidFill>
                  <a:srgbClr val="002060"/>
                </a:solidFill>
                <a:latin typeface="Arial"/>
                <a:cs typeface="Arial"/>
              </a:rPr>
              <a:t>comunicadores </a:t>
            </a:r>
            <a:r>
              <a:rPr sz="2000" b="1" spc="75" dirty="0">
                <a:solidFill>
                  <a:srgbClr val="002060"/>
                </a:solidFill>
                <a:latin typeface="Arial"/>
                <a:cs typeface="Arial"/>
              </a:rPr>
              <a:t>e </a:t>
            </a:r>
            <a:r>
              <a:rPr sz="2000" b="1" spc="120" dirty="0">
                <a:solidFill>
                  <a:srgbClr val="002060"/>
                </a:solidFill>
                <a:latin typeface="Arial"/>
                <a:cs typeface="Arial"/>
              </a:rPr>
              <a:t>incorpora </a:t>
            </a:r>
            <a:r>
              <a:rPr sz="2000" b="1" spc="80" dirty="0">
                <a:solidFill>
                  <a:srgbClr val="002060"/>
                </a:solidFill>
                <a:latin typeface="Arial"/>
                <a:cs typeface="Arial"/>
              </a:rPr>
              <a:t>al </a:t>
            </a:r>
            <a:r>
              <a:rPr sz="2000" b="1" spc="110" dirty="0">
                <a:solidFill>
                  <a:srgbClr val="002060"/>
                </a:solidFill>
                <a:latin typeface="Arial"/>
                <a:cs typeface="Arial"/>
              </a:rPr>
              <a:t>discurso  </a:t>
            </a:r>
            <a:r>
              <a:rPr sz="2000" b="1" spc="85" dirty="0">
                <a:solidFill>
                  <a:srgbClr val="002060"/>
                </a:solidFill>
                <a:latin typeface="Arial"/>
                <a:cs typeface="Arial"/>
              </a:rPr>
              <a:t>elementos</a:t>
            </a:r>
            <a:r>
              <a:rPr sz="2000" b="1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95" dirty="0">
                <a:solidFill>
                  <a:srgbClr val="002060"/>
                </a:solidFill>
                <a:latin typeface="Arial"/>
                <a:cs typeface="Arial"/>
              </a:rPr>
              <a:t>que</a:t>
            </a:r>
            <a:r>
              <a:rPr sz="2000" b="1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95" dirty="0">
                <a:solidFill>
                  <a:srgbClr val="002060"/>
                </a:solidFill>
                <a:latin typeface="Arial"/>
                <a:cs typeface="Arial"/>
              </a:rPr>
              <a:t>consigan</a:t>
            </a:r>
            <a:r>
              <a:rPr sz="2000" b="1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110" dirty="0">
                <a:solidFill>
                  <a:srgbClr val="002060"/>
                </a:solidFill>
                <a:latin typeface="Arial"/>
                <a:cs typeface="Arial"/>
              </a:rPr>
              <a:t>atraer</a:t>
            </a:r>
            <a:r>
              <a:rPr sz="2000" b="1" spc="-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80" dirty="0">
                <a:solidFill>
                  <a:srgbClr val="002060"/>
                </a:solidFill>
                <a:latin typeface="Arial"/>
                <a:cs typeface="Arial"/>
              </a:rPr>
              <a:t>la</a:t>
            </a:r>
            <a:r>
              <a:rPr sz="2000" b="1" spc="-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95" dirty="0">
                <a:solidFill>
                  <a:srgbClr val="002060"/>
                </a:solidFill>
                <a:latin typeface="Arial"/>
                <a:cs typeface="Arial"/>
              </a:rPr>
              <a:t>atención</a:t>
            </a:r>
            <a:r>
              <a:rPr sz="2000" b="1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80" dirty="0">
                <a:solidFill>
                  <a:srgbClr val="002060"/>
                </a:solidFill>
                <a:latin typeface="Arial"/>
                <a:cs typeface="Arial"/>
              </a:rPr>
              <a:t>y</a:t>
            </a:r>
            <a:r>
              <a:rPr sz="2000" b="1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80" dirty="0">
                <a:solidFill>
                  <a:srgbClr val="002060"/>
                </a:solidFill>
                <a:latin typeface="Arial"/>
                <a:cs typeface="Arial"/>
              </a:rPr>
              <a:t>la</a:t>
            </a:r>
            <a:r>
              <a:rPr sz="2000" b="1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90" dirty="0">
                <a:solidFill>
                  <a:srgbClr val="002060"/>
                </a:solidFill>
                <a:latin typeface="Arial"/>
                <a:cs typeface="Arial"/>
              </a:rPr>
              <a:t>confianza</a:t>
            </a:r>
            <a:r>
              <a:rPr sz="2000" b="1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80" dirty="0">
                <a:solidFill>
                  <a:srgbClr val="002060"/>
                </a:solidFill>
                <a:latin typeface="Arial"/>
                <a:cs typeface="Arial"/>
              </a:rPr>
              <a:t>en</a:t>
            </a:r>
            <a:r>
              <a:rPr sz="2000" b="1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120" dirty="0">
                <a:solidFill>
                  <a:srgbClr val="002060"/>
                </a:solidFill>
                <a:latin typeface="Arial"/>
                <a:cs typeface="Arial"/>
              </a:rPr>
              <a:t>tu</a:t>
            </a:r>
            <a:r>
              <a:rPr sz="2000" b="1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70" dirty="0">
                <a:solidFill>
                  <a:srgbClr val="002060"/>
                </a:solidFill>
                <a:latin typeface="Arial"/>
                <a:cs typeface="Arial"/>
              </a:rPr>
              <a:t>mensaje.  </a:t>
            </a:r>
            <a:r>
              <a:rPr sz="2000" b="1" spc="75" dirty="0">
                <a:solidFill>
                  <a:srgbClr val="002060"/>
                </a:solidFill>
                <a:latin typeface="Arial"/>
                <a:cs typeface="Arial"/>
              </a:rPr>
              <a:t>Usa</a:t>
            </a:r>
            <a:r>
              <a:rPr sz="2000" b="1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90" dirty="0">
                <a:solidFill>
                  <a:srgbClr val="002060"/>
                </a:solidFill>
                <a:latin typeface="Arial"/>
                <a:cs typeface="Arial"/>
              </a:rPr>
              <a:t>alguna</a:t>
            </a:r>
            <a:r>
              <a:rPr sz="2000" b="1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100" dirty="0">
                <a:solidFill>
                  <a:srgbClr val="002060"/>
                </a:solidFill>
                <a:latin typeface="Arial"/>
                <a:cs typeface="Arial"/>
              </a:rPr>
              <a:t>anécdota,</a:t>
            </a:r>
            <a:r>
              <a:rPr sz="2000" b="1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100" dirty="0">
                <a:solidFill>
                  <a:srgbClr val="002060"/>
                </a:solidFill>
                <a:latin typeface="Arial"/>
                <a:cs typeface="Arial"/>
              </a:rPr>
              <a:t>situación</a:t>
            </a:r>
            <a:r>
              <a:rPr sz="2000" b="1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95" dirty="0">
                <a:solidFill>
                  <a:srgbClr val="002060"/>
                </a:solidFill>
                <a:latin typeface="Arial"/>
                <a:cs typeface="Arial"/>
              </a:rPr>
              <a:t>real</a:t>
            </a:r>
            <a:r>
              <a:rPr sz="2000" b="1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Arial"/>
                <a:cs typeface="Arial"/>
              </a:rPr>
              <a:t>y,</a:t>
            </a:r>
            <a:r>
              <a:rPr sz="2000" b="1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85" dirty="0">
                <a:solidFill>
                  <a:srgbClr val="002060"/>
                </a:solidFill>
                <a:latin typeface="Arial"/>
                <a:cs typeface="Arial"/>
              </a:rPr>
              <a:t>si</a:t>
            </a:r>
            <a:r>
              <a:rPr sz="2000" b="1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80" dirty="0">
                <a:solidFill>
                  <a:srgbClr val="002060"/>
                </a:solidFill>
                <a:latin typeface="Arial"/>
                <a:cs typeface="Arial"/>
              </a:rPr>
              <a:t>puedes,</a:t>
            </a:r>
            <a:r>
              <a:rPr sz="2000" b="1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130" dirty="0">
                <a:solidFill>
                  <a:srgbClr val="002060"/>
                </a:solidFill>
                <a:latin typeface="Arial"/>
                <a:cs typeface="Arial"/>
              </a:rPr>
              <a:t>recurre</a:t>
            </a:r>
            <a:r>
              <a:rPr sz="2000" b="1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75" dirty="0">
                <a:solidFill>
                  <a:srgbClr val="002060"/>
                </a:solidFill>
                <a:latin typeface="Arial"/>
                <a:cs typeface="Arial"/>
              </a:rPr>
              <a:t>a</a:t>
            </a:r>
            <a:r>
              <a:rPr sz="2000" b="1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80" dirty="0">
                <a:solidFill>
                  <a:srgbClr val="002060"/>
                </a:solidFill>
                <a:latin typeface="Arial"/>
                <a:cs typeface="Arial"/>
              </a:rPr>
              <a:t>una</a:t>
            </a:r>
            <a:r>
              <a:rPr sz="2000" b="1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95" dirty="0">
                <a:solidFill>
                  <a:srgbClr val="002060"/>
                </a:solidFill>
                <a:latin typeface="Arial"/>
                <a:cs typeface="Arial"/>
              </a:rPr>
              <a:t>frase</a:t>
            </a:r>
            <a:r>
              <a:rPr sz="2000" b="1" spc="-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95" dirty="0">
                <a:solidFill>
                  <a:srgbClr val="002060"/>
                </a:solidFill>
                <a:latin typeface="Arial"/>
                <a:cs typeface="Arial"/>
              </a:rPr>
              <a:t>que  impacte.</a:t>
            </a:r>
            <a:endParaRPr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55859" y="342645"/>
            <a:ext cx="9144000" cy="4947920"/>
            <a:chOff x="774839" y="348995"/>
            <a:chExt cx="9144000" cy="49479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9507" y="348995"/>
              <a:ext cx="3783329" cy="28224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839" y="348996"/>
              <a:ext cx="3547871" cy="24102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8985" y="348996"/>
              <a:ext cx="1893570" cy="26449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4839" y="2731769"/>
              <a:ext cx="9144000" cy="25648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42099" y="348995"/>
              <a:ext cx="2776740" cy="77723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5859" y="505460"/>
            <a:ext cx="1259205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70" dirty="0"/>
              <a:t>Puedo  </a:t>
            </a:r>
            <a:r>
              <a:rPr spc="120" dirty="0"/>
              <a:t>prometer  </a:t>
            </a:r>
            <a:r>
              <a:rPr spc="80" dirty="0"/>
              <a:t>y</a:t>
            </a:r>
            <a:r>
              <a:rPr spc="-125" dirty="0"/>
              <a:t> </a:t>
            </a:r>
            <a:r>
              <a:rPr spc="105" dirty="0"/>
              <a:t>prometo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839" y="348995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6858000"/>
                </a:move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05033" y="369824"/>
            <a:ext cx="8411210" cy="15544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299"/>
              </a:lnSpc>
              <a:spcBef>
                <a:spcPts val="85"/>
              </a:spcBef>
            </a:pPr>
            <a:r>
              <a:rPr sz="4000" spc="130" dirty="0"/>
              <a:t>L</a:t>
            </a:r>
            <a:r>
              <a:rPr spc="130" dirty="0"/>
              <a:t>a </a:t>
            </a:r>
            <a:r>
              <a:rPr spc="125" dirty="0"/>
              <a:t>tercera </a:t>
            </a:r>
            <a:r>
              <a:rPr spc="75" dirty="0"/>
              <a:t>fase </a:t>
            </a:r>
            <a:r>
              <a:rPr spc="110" dirty="0"/>
              <a:t>para </a:t>
            </a:r>
            <a:r>
              <a:rPr spc="120" dirty="0"/>
              <a:t>preparar </a:t>
            </a:r>
            <a:r>
              <a:rPr spc="95" dirty="0"/>
              <a:t>un </a:t>
            </a:r>
            <a:r>
              <a:rPr spc="60" dirty="0"/>
              <a:t>Pecha </a:t>
            </a:r>
            <a:r>
              <a:rPr spc="90" dirty="0"/>
              <a:t>Kucha </a:t>
            </a:r>
            <a:r>
              <a:rPr spc="105" dirty="0"/>
              <a:t>consiste </a:t>
            </a:r>
            <a:r>
              <a:rPr spc="80" dirty="0"/>
              <a:t>en</a:t>
            </a:r>
            <a:r>
              <a:rPr spc="-200" dirty="0"/>
              <a:t> </a:t>
            </a:r>
            <a:r>
              <a:rPr spc="125" dirty="0"/>
              <a:t>buscar  </a:t>
            </a:r>
            <a:r>
              <a:rPr spc="75" dirty="0"/>
              <a:t>20 </a:t>
            </a:r>
            <a:r>
              <a:rPr spc="85" dirty="0"/>
              <a:t>imágenes </a:t>
            </a:r>
            <a:r>
              <a:rPr spc="75" dirty="0"/>
              <a:t>(foto, </a:t>
            </a:r>
            <a:r>
              <a:rPr spc="110" dirty="0"/>
              <a:t>gráfico, </a:t>
            </a:r>
            <a:r>
              <a:rPr spc="90" dirty="0"/>
              <a:t>tabla, </a:t>
            </a:r>
            <a:r>
              <a:rPr spc="100" dirty="0"/>
              <a:t>dibujo </a:t>
            </a:r>
            <a:r>
              <a:rPr spc="90" dirty="0"/>
              <a:t>o montaje) </a:t>
            </a:r>
            <a:r>
              <a:rPr spc="100" dirty="0"/>
              <a:t>que </a:t>
            </a:r>
            <a:r>
              <a:rPr spc="95" dirty="0"/>
              <a:t>sirvan </a:t>
            </a:r>
            <a:r>
              <a:rPr spc="105" dirty="0"/>
              <a:t>para  </a:t>
            </a:r>
            <a:r>
              <a:rPr spc="114" dirty="0"/>
              <a:t>reforzar </a:t>
            </a:r>
            <a:r>
              <a:rPr spc="85" dirty="0"/>
              <a:t>las </a:t>
            </a:r>
            <a:r>
              <a:rPr spc="90" dirty="0"/>
              <a:t>ideas </a:t>
            </a:r>
            <a:r>
              <a:rPr spc="100" dirty="0"/>
              <a:t>que quieres </a:t>
            </a:r>
            <a:r>
              <a:rPr spc="90" dirty="0"/>
              <a:t>transmitir. Establece </a:t>
            </a:r>
            <a:r>
              <a:rPr spc="85" dirty="0"/>
              <a:t>la </a:t>
            </a:r>
            <a:r>
              <a:rPr spc="105" dirty="0"/>
              <a:t>secuencia  </a:t>
            </a:r>
            <a:r>
              <a:rPr spc="100" dirty="0"/>
              <a:t>adecuada</a:t>
            </a:r>
            <a:r>
              <a:rPr spc="-55" dirty="0"/>
              <a:t> </a:t>
            </a:r>
            <a:r>
              <a:rPr spc="80" dirty="0"/>
              <a:t>y</a:t>
            </a:r>
            <a:r>
              <a:rPr spc="-55" dirty="0"/>
              <a:t> </a:t>
            </a:r>
            <a:r>
              <a:rPr spc="110" dirty="0"/>
              <a:t>cuida</a:t>
            </a:r>
            <a:r>
              <a:rPr spc="-55" dirty="0"/>
              <a:t> </a:t>
            </a:r>
            <a:r>
              <a:rPr spc="80" dirty="0"/>
              <a:t>la</a:t>
            </a:r>
            <a:r>
              <a:rPr spc="-60" dirty="0"/>
              <a:t> </a:t>
            </a:r>
            <a:r>
              <a:rPr spc="110" dirty="0"/>
              <a:t>calidad</a:t>
            </a:r>
            <a:r>
              <a:rPr spc="-60" dirty="0"/>
              <a:t> </a:t>
            </a:r>
            <a:r>
              <a:rPr spc="105" dirty="0"/>
              <a:t>de</a:t>
            </a:r>
            <a:r>
              <a:rPr spc="-55" dirty="0"/>
              <a:t> </a:t>
            </a:r>
            <a:r>
              <a:rPr spc="85" dirty="0"/>
              <a:t>las</a:t>
            </a:r>
            <a:r>
              <a:rPr spc="-55" dirty="0"/>
              <a:t> </a:t>
            </a:r>
            <a:r>
              <a:rPr spc="70" dirty="0"/>
              <a:t>imágenes.</a:t>
            </a:r>
            <a:endParaRPr sz="4000"/>
          </a:p>
        </p:txBody>
      </p:sp>
      <p:grpSp>
        <p:nvGrpSpPr>
          <p:cNvPr id="4" name="object 4"/>
          <p:cNvGrpSpPr/>
          <p:nvPr/>
        </p:nvGrpSpPr>
        <p:grpSpPr>
          <a:xfrm>
            <a:off x="1196987" y="2284476"/>
            <a:ext cx="8270875" cy="4769485"/>
            <a:chOff x="1196987" y="2284476"/>
            <a:chExt cx="8270875" cy="47694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6893" y="2293619"/>
              <a:ext cx="8251697" cy="47510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6987" y="2284476"/>
              <a:ext cx="8270748" cy="476935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96987" y="2284476"/>
              <a:ext cx="8270875" cy="4769485"/>
            </a:xfrm>
            <a:custGeom>
              <a:avLst/>
              <a:gdLst/>
              <a:ahLst/>
              <a:cxnLst/>
              <a:rect l="l" t="t" r="r" b="b"/>
              <a:pathLst>
                <a:path w="8270875" h="4769484">
                  <a:moveTo>
                    <a:pt x="8270748" y="4769358"/>
                  </a:moveTo>
                  <a:lnTo>
                    <a:pt x="8270748" y="0"/>
                  </a:lnTo>
                  <a:lnTo>
                    <a:pt x="0" y="0"/>
                  </a:lnTo>
                  <a:lnTo>
                    <a:pt x="0" y="4769358"/>
                  </a:lnTo>
                  <a:lnTo>
                    <a:pt x="5334" y="4769358"/>
                  </a:lnTo>
                  <a:lnTo>
                    <a:pt x="5334" y="9144"/>
                  </a:lnTo>
                  <a:lnTo>
                    <a:pt x="9906" y="4572"/>
                  </a:lnTo>
                  <a:lnTo>
                    <a:pt x="9905" y="9144"/>
                  </a:lnTo>
                  <a:lnTo>
                    <a:pt x="8261604" y="9144"/>
                  </a:lnTo>
                  <a:lnTo>
                    <a:pt x="8261604" y="4572"/>
                  </a:lnTo>
                  <a:lnTo>
                    <a:pt x="8266163" y="9144"/>
                  </a:lnTo>
                  <a:lnTo>
                    <a:pt x="8266163" y="4769358"/>
                  </a:lnTo>
                  <a:lnTo>
                    <a:pt x="8270748" y="4769358"/>
                  </a:lnTo>
                  <a:close/>
                </a:path>
                <a:path w="8270875" h="4769484">
                  <a:moveTo>
                    <a:pt x="9906" y="9144"/>
                  </a:moveTo>
                  <a:lnTo>
                    <a:pt x="9906" y="4572"/>
                  </a:lnTo>
                  <a:lnTo>
                    <a:pt x="5334" y="9144"/>
                  </a:lnTo>
                  <a:lnTo>
                    <a:pt x="9906" y="9144"/>
                  </a:lnTo>
                  <a:close/>
                </a:path>
                <a:path w="8270875" h="4769484">
                  <a:moveTo>
                    <a:pt x="9906" y="4760214"/>
                  </a:moveTo>
                  <a:lnTo>
                    <a:pt x="9906" y="9144"/>
                  </a:lnTo>
                  <a:lnTo>
                    <a:pt x="5334" y="9144"/>
                  </a:lnTo>
                  <a:lnTo>
                    <a:pt x="5334" y="4760214"/>
                  </a:lnTo>
                  <a:lnTo>
                    <a:pt x="9906" y="4760214"/>
                  </a:lnTo>
                  <a:close/>
                </a:path>
                <a:path w="8270875" h="4769484">
                  <a:moveTo>
                    <a:pt x="8266163" y="4760214"/>
                  </a:moveTo>
                  <a:lnTo>
                    <a:pt x="5334" y="4760214"/>
                  </a:lnTo>
                  <a:lnTo>
                    <a:pt x="9906" y="4764786"/>
                  </a:lnTo>
                  <a:lnTo>
                    <a:pt x="9905" y="4769358"/>
                  </a:lnTo>
                  <a:lnTo>
                    <a:pt x="8261604" y="4769358"/>
                  </a:lnTo>
                  <a:lnTo>
                    <a:pt x="8261604" y="4764786"/>
                  </a:lnTo>
                  <a:lnTo>
                    <a:pt x="8266163" y="4760214"/>
                  </a:lnTo>
                  <a:close/>
                </a:path>
                <a:path w="8270875" h="4769484">
                  <a:moveTo>
                    <a:pt x="9905" y="4769358"/>
                  </a:moveTo>
                  <a:lnTo>
                    <a:pt x="9906" y="4764786"/>
                  </a:lnTo>
                  <a:lnTo>
                    <a:pt x="5334" y="4760214"/>
                  </a:lnTo>
                  <a:lnTo>
                    <a:pt x="5334" y="4769358"/>
                  </a:lnTo>
                  <a:lnTo>
                    <a:pt x="9905" y="4769358"/>
                  </a:lnTo>
                  <a:close/>
                </a:path>
                <a:path w="8270875" h="4769484">
                  <a:moveTo>
                    <a:pt x="8266163" y="9144"/>
                  </a:moveTo>
                  <a:lnTo>
                    <a:pt x="8261604" y="4572"/>
                  </a:lnTo>
                  <a:lnTo>
                    <a:pt x="8261604" y="9144"/>
                  </a:lnTo>
                  <a:lnTo>
                    <a:pt x="8266163" y="9144"/>
                  </a:lnTo>
                  <a:close/>
                </a:path>
                <a:path w="8270875" h="4769484">
                  <a:moveTo>
                    <a:pt x="8266163" y="4760214"/>
                  </a:moveTo>
                  <a:lnTo>
                    <a:pt x="8266163" y="9144"/>
                  </a:lnTo>
                  <a:lnTo>
                    <a:pt x="8261604" y="9144"/>
                  </a:lnTo>
                  <a:lnTo>
                    <a:pt x="8261604" y="4760214"/>
                  </a:lnTo>
                  <a:lnTo>
                    <a:pt x="8266163" y="4760214"/>
                  </a:lnTo>
                  <a:close/>
                </a:path>
                <a:path w="8270875" h="4769484">
                  <a:moveTo>
                    <a:pt x="8266163" y="4769358"/>
                  </a:moveTo>
                  <a:lnTo>
                    <a:pt x="8266163" y="4760214"/>
                  </a:lnTo>
                  <a:lnTo>
                    <a:pt x="8261604" y="4764786"/>
                  </a:lnTo>
                  <a:lnTo>
                    <a:pt x="8261604" y="4769358"/>
                  </a:lnTo>
                  <a:lnTo>
                    <a:pt x="8266163" y="47693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3300" y="2170989"/>
            <a:ext cx="8903207" cy="539186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7423" y="417067"/>
            <a:ext cx="8267065" cy="15544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299"/>
              </a:lnSpc>
              <a:spcBef>
                <a:spcPts val="85"/>
              </a:spcBef>
            </a:pPr>
            <a:r>
              <a:rPr sz="4000" spc="120" dirty="0">
                <a:solidFill>
                  <a:srgbClr val="000000"/>
                </a:solidFill>
              </a:rPr>
              <a:t>N</a:t>
            </a:r>
            <a:r>
              <a:rPr spc="120" dirty="0">
                <a:solidFill>
                  <a:srgbClr val="000000"/>
                </a:solidFill>
              </a:rPr>
              <a:t>o </a:t>
            </a:r>
            <a:r>
              <a:rPr spc="80" dirty="0">
                <a:solidFill>
                  <a:srgbClr val="000000"/>
                </a:solidFill>
              </a:rPr>
              <a:t>abuses </a:t>
            </a:r>
            <a:r>
              <a:rPr spc="100" dirty="0">
                <a:solidFill>
                  <a:srgbClr val="000000"/>
                </a:solidFill>
              </a:rPr>
              <a:t>de </a:t>
            </a:r>
            <a:r>
              <a:rPr spc="90" dirty="0">
                <a:solidFill>
                  <a:srgbClr val="000000"/>
                </a:solidFill>
              </a:rPr>
              <a:t>textos </a:t>
            </a:r>
            <a:r>
              <a:rPr spc="80" dirty="0">
                <a:solidFill>
                  <a:srgbClr val="000000"/>
                </a:solidFill>
              </a:rPr>
              <a:t>y </a:t>
            </a:r>
            <a:r>
              <a:rPr spc="90" dirty="0">
                <a:solidFill>
                  <a:srgbClr val="000000"/>
                </a:solidFill>
              </a:rPr>
              <a:t>tablas </a:t>
            </a:r>
            <a:r>
              <a:rPr spc="125" dirty="0">
                <a:solidFill>
                  <a:srgbClr val="000000"/>
                </a:solidFill>
              </a:rPr>
              <a:t>con </a:t>
            </a:r>
            <a:r>
              <a:rPr spc="95" dirty="0">
                <a:solidFill>
                  <a:srgbClr val="000000"/>
                </a:solidFill>
              </a:rPr>
              <a:t>muchos </a:t>
            </a:r>
            <a:r>
              <a:rPr spc="75" dirty="0">
                <a:solidFill>
                  <a:srgbClr val="000000"/>
                </a:solidFill>
              </a:rPr>
              <a:t>datos. </a:t>
            </a:r>
            <a:r>
              <a:rPr spc="45" dirty="0">
                <a:solidFill>
                  <a:srgbClr val="000000"/>
                </a:solidFill>
              </a:rPr>
              <a:t>En </a:t>
            </a:r>
            <a:r>
              <a:rPr spc="95" dirty="0">
                <a:solidFill>
                  <a:srgbClr val="000000"/>
                </a:solidFill>
              </a:rPr>
              <a:t>este </a:t>
            </a:r>
            <a:r>
              <a:rPr spc="114" dirty="0">
                <a:solidFill>
                  <a:srgbClr val="000000"/>
                </a:solidFill>
              </a:rPr>
              <a:t>tipo </a:t>
            </a:r>
            <a:r>
              <a:rPr spc="105" dirty="0">
                <a:solidFill>
                  <a:srgbClr val="000000"/>
                </a:solidFill>
              </a:rPr>
              <a:t>de  presentaciones </a:t>
            </a:r>
            <a:r>
              <a:rPr spc="114" dirty="0">
                <a:solidFill>
                  <a:srgbClr val="000000"/>
                </a:solidFill>
              </a:rPr>
              <a:t>“menos </a:t>
            </a:r>
            <a:r>
              <a:rPr spc="75" dirty="0">
                <a:solidFill>
                  <a:srgbClr val="000000"/>
                </a:solidFill>
              </a:rPr>
              <a:t>es </a:t>
            </a:r>
            <a:r>
              <a:rPr spc="114" dirty="0">
                <a:solidFill>
                  <a:srgbClr val="000000"/>
                </a:solidFill>
              </a:rPr>
              <a:t>más”. </a:t>
            </a:r>
            <a:r>
              <a:rPr spc="45" dirty="0">
                <a:solidFill>
                  <a:srgbClr val="000000"/>
                </a:solidFill>
              </a:rPr>
              <a:t>Si </a:t>
            </a:r>
            <a:r>
              <a:rPr spc="120" dirty="0">
                <a:solidFill>
                  <a:srgbClr val="000000"/>
                </a:solidFill>
              </a:rPr>
              <a:t>incorporas </a:t>
            </a:r>
            <a:r>
              <a:rPr spc="80" dirty="0">
                <a:solidFill>
                  <a:srgbClr val="000000"/>
                </a:solidFill>
              </a:rPr>
              <a:t>textos, </a:t>
            </a:r>
            <a:r>
              <a:rPr spc="90" dirty="0">
                <a:solidFill>
                  <a:srgbClr val="000000"/>
                </a:solidFill>
              </a:rPr>
              <a:t>utiliza </a:t>
            </a:r>
            <a:r>
              <a:rPr spc="85" dirty="0">
                <a:solidFill>
                  <a:srgbClr val="000000"/>
                </a:solidFill>
              </a:rPr>
              <a:t>una  </a:t>
            </a:r>
            <a:r>
              <a:rPr spc="95" dirty="0">
                <a:solidFill>
                  <a:srgbClr val="000000"/>
                </a:solidFill>
              </a:rPr>
              <a:t>tipografía, </a:t>
            </a:r>
            <a:r>
              <a:rPr b="1" spc="95" dirty="0">
                <a:solidFill>
                  <a:srgbClr val="002060"/>
                </a:solidFill>
              </a:rPr>
              <a:t>un </a:t>
            </a:r>
            <a:r>
              <a:rPr b="1" spc="135" dirty="0">
                <a:solidFill>
                  <a:srgbClr val="002060"/>
                </a:solidFill>
              </a:rPr>
              <a:t>color </a:t>
            </a:r>
            <a:r>
              <a:rPr b="1" spc="80" dirty="0">
                <a:solidFill>
                  <a:srgbClr val="002060"/>
                </a:solidFill>
              </a:rPr>
              <a:t>y </a:t>
            </a:r>
            <a:r>
              <a:rPr b="1" spc="95" dirty="0">
                <a:solidFill>
                  <a:srgbClr val="002060"/>
                </a:solidFill>
              </a:rPr>
              <a:t>un tamaño </a:t>
            </a:r>
            <a:r>
              <a:rPr b="1" spc="100" dirty="0">
                <a:solidFill>
                  <a:srgbClr val="002060"/>
                </a:solidFill>
              </a:rPr>
              <a:t>de </a:t>
            </a:r>
            <a:r>
              <a:rPr b="1" spc="110" dirty="0">
                <a:solidFill>
                  <a:srgbClr val="002060"/>
                </a:solidFill>
              </a:rPr>
              <a:t>letra </a:t>
            </a:r>
            <a:r>
              <a:rPr spc="100" dirty="0">
                <a:solidFill>
                  <a:srgbClr val="000000"/>
                </a:solidFill>
              </a:rPr>
              <a:t>que </a:t>
            </a:r>
            <a:r>
              <a:rPr spc="105" dirty="0">
                <a:solidFill>
                  <a:srgbClr val="000000"/>
                </a:solidFill>
              </a:rPr>
              <a:t>facilite </a:t>
            </a:r>
            <a:r>
              <a:rPr spc="80" dirty="0">
                <a:solidFill>
                  <a:srgbClr val="000000"/>
                </a:solidFill>
              </a:rPr>
              <a:t>la </a:t>
            </a:r>
            <a:r>
              <a:rPr spc="114" dirty="0">
                <a:solidFill>
                  <a:srgbClr val="000000"/>
                </a:solidFill>
              </a:rPr>
              <a:t>lectura  </a:t>
            </a:r>
            <a:r>
              <a:rPr spc="95" dirty="0">
                <a:solidFill>
                  <a:srgbClr val="000000"/>
                </a:solidFill>
              </a:rPr>
              <a:t>desde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60" dirty="0">
                <a:solidFill>
                  <a:srgbClr val="000000"/>
                </a:solidFill>
              </a:rPr>
              <a:t>lejos.</a:t>
            </a:r>
            <a:endParaRPr sz="4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9159" y="466343"/>
            <a:ext cx="8569960" cy="6696709"/>
            <a:chOff x="1049159" y="466343"/>
            <a:chExt cx="8569960" cy="66967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3177" y="466343"/>
              <a:ext cx="8229578" cy="57949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5069" y="924306"/>
              <a:ext cx="5376710" cy="33848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159" y="5531357"/>
              <a:ext cx="8569452" cy="163144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27893" y="5554471"/>
            <a:ext cx="8409940" cy="15544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299"/>
              </a:lnSpc>
              <a:spcBef>
                <a:spcPts val="85"/>
              </a:spcBef>
            </a:pPr>
            <a:r>
              <a:rPr sz="4000" spc="105" dirty="0">
                <a:latin typeface="Arial"/>
                <a:cs typeface="Arial"/>
              </a:rPr>
              <a:t>U</a:t>
            </a:r>
            <a:r>
              <a:rPr sz="2000" spc="105" dirty="0">
                <a:latin typeface="Arial"/>
                <a:cs typeface="Arial"/>
              </a:rPr>
              <a:t>na </a:t>
            </a:r>
            <a:r>
              <a:rPr sz="2000" spc="45" dirty="0">
                <a:latin typeface="Arial"/>
                <a:cs typeface="Arial"/>
              </a:rPr>
              <a:t>vez </a:t>
            </a:r>
            <a:r>
              <a:rPr sz="2000" spc="100" dirty="0">
                <a:latin typeface="Arial"/>
                <a:cs typeface="Arial"/>
              </a:rPr>
              <a:t>seleccionadas </a:t>
            </a:r>
            <a:r>
              <a:rPr sz="2000" spc="85" dirty="0">
                <a:latin typeface="Arial"/>
                <a:cs typeface="Arial"/>
              </a:rPr>
              <a:t>las </a:t>
            </a:r>
            <a:r>
              <a:rPr sz="2000" spc="75" dirty="0">
                <a:latin typeface="Arial"/>
                <a:cs typeface="Arial"/>
              </a:rPr>
              <a:t>20 imágenes, </a:t>
            </a:r>
            <a:r>
              <a:rPr sz="2000" spc="105" dirty="0">
                <a:latin typeface="Arial"/>
                <a:cs typeface="Arial"/>
              </a:rPr>
              <a:t>deberás </a:t>
            </a:r>
            <a:r>
              <a:rPr sz="2000" spc="130" dirty="0">
                <a:latin typeface="Arial"/>
                <a:cs typeface="Arial"/>
              </a:rPr>
              <a:t>construir </a:t>
            </a:r>
            <a:r>
              <a:rPr sz="2000" spc="80" dirty="0">
                <a:latin typeface="Arial"/>
                <a:cs typeface="Arial"/>
              </a:rPr>
              <a:t>la  </a:t>
            </a:r>
            <a:r>
              <a:rPr sz="2000" spc="110" dirty="0">
                <a:latin typeface="Arial"/>
                <a:cs typeface="Arial"/>
              </a:rPr>
              <a:t>presentación para </a:t>
            </a:r>
            <a:r>
              <a:rPr sz="2000" spc="75" dirty="0">
                <a:latin typeface="Arial"/>
                <a:cs typeface="Arial"/>
              </a:rPr>
              <a:t>se </a:t>
            </a:r>
            <a:r>
              <a:rPr sz="2000" spc="65" dirty="0">
                <a:latin typeface="Arial"/>
                <a:cs typeface="Arial"/>
              </a:rPr>
              <a:t>vayan </a:t>
            </a:r>
            <a:r>
              <a:rPr sz="2000" spc="105" dirty="0">
                <a:latin typeface="Arial"/>
                <a:cs typeface="Arial"/>
              </a:rPr>
              <a:t>sucediendo </a:t>
            </a:r>
            <a:r>
              <a:rPr sz="2000" spc="114" dirty="0">
                <a:latin typeface="Arial"/>
                <a:cs typeface="Arial"/>
              </a:rPr>
              <a:t>cada </a:t>
            </a:r>
            <a:r>
              <a:rPr sz="2000" spc="75" dirty="0">
                <a:latin typeface="Arial"/>
                <a:cs typeface="Arial"/>
              </a:rPr>
              <a:t>20 </a:t>
            </a:r>
            <a:r>
              <a:rPr sz="2000" spc="80" dirty="0">
                <a:latin typeface="Arial"/>
                <a:cs typeface="Arial"/>
              </a:rPr>
              <a:t>segundos.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75" dirty="0">
                <a:latin typeface="Arial"/>
                <a:cs typeface="Arial"/>
              </a:rPr>
              <a:t>Puedes  </a:t>
            </a:r>
            <a:r>
              <a:rPr sz="2000" spc="114" dirty="0">
                <a:latin typeface="Arial"/>
                <a:cs typeface="Arial"/>
              </a:rPr>
              <a:t>usar </a:t>
            </a:r>
            <a:r>
              <a:rPr sz="2000" spc="100" dirty="0">
                <a:latin typeface="Arial"/>
                <a:cs typeface="Arial"/>
              </a:rPr>
              <a:t>diferentes </a:t>
            </a:r>
            <a:r>
              <a:rPr sz="2000" spc="105" dirty="0">
                <a:latin typeface="Arial"/>
                <a:cs typeface="Arial"/>
              </a:rPr>
              <a:t>programas </a:t>
            </a:r>
            <a:r>
              <a:rPr sz="2000" spc="110" dirty="0">
                <a:latin typeface="Arial"/>
                <a:cs typeface="Arial"/>
              </a:rPr>
              <a:t>informáticos </a:t>
            </a:r>
            <a:r>
              <a:rPr sz="2000" spc="120" dirty="0">
                <a:latin typeface="Arial"/>
                <a:cs typeface="Arial"/>
              </a:rPr>
              <a:t>como </a:t>
            </a:r>
            <a:r>
              <a:rPr sz="2000" spc="80" dirty="0">
                <a:latin typeface="Arial"/>
                <a:cs typeface="Arial"/>
              </a:rPr>
              <a:t>PowerPoint, </a:t>
            </a:r>
            <a:r>
              <a:rPr sz="2000" spc="65" dirty="0">
                <a:latin typeface="Arial"/>
                <a:cs typeface="Arial"/>
              </a:rPr>
              <a:t>Prezi,  </a:t>
            </a:r>
            <a:r>
              <a:rPr sz="2000" spc="75" dirty="0">
                <a:latin typeface="Arial"/>
                <a:cs typeface="Arial"/>
              </a:rPr>
              <a:t>Keynote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90" dirty="0">
                <a:latin typeface="Arial"/>
                <a:cs typeface="Arial"/>
              </a:rPr>
              <a:t>o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110" dirty="0">
                <a:latin typeface="Arial"/>
                <a:cs typeface="Arial"/>
              </a:rPr>
              <a:t>cualquier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110" dirty="0">
                <a:latin typeface="Arial"/>
                <a:cs typeface="Arial"/>
              </a:rPr>
              <a:t>otro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100" dirty="0">
                <a:latin typeface="Arial"/>
                <a:cs typeface="Arial"/>
              </a:rPr>
              <a:t>de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105" dirty="0">
                <a:latin typeface="Arial"/>
                <a:cs typeface="Arial"/>
              </a:rPr>
              <a:t>grabación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100" dirty="0">
                <a:latin typeface="Arial"/>
                <a:cs typeface="Arial"/>
              </a:rPr>
              <a:t>de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video.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839" y="348995"/>
            <a:ext cx="9144000" cy="6858000"/>
            <a:chOff x="774839" y="348995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839" y="348995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839" y="348995"/>
              <a:ext cx="2916174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69583" y="1774951"/>
            <a:ext cx="3334117" cy="4444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just">
              <a:lnSpc>
                <a:spcPct val="100099"/>
              </a:lnSpc>
              <a:spcBef>
                <a:spcPts val="95"/>
              </a:spcBef>
            </a:pPr>
            <a:r>
              <a:rPr sz="2400" spc="-170" dirty="0">
                <a:latin typeface="Arial"/>
                <a:cs typeface="Arial"/>
              </a:rPr>
              <a:t>Y</a:t>
            </a:r>
            <a:r>
              <a:rPr sz="2400" spc="-625" dirty="0">
                <a:latin typeface="Arial"/>
                <a:cs typeface="Arial"/>
              </a:rPr>
              <a:t> </a:t>
            </a:r>
            <a:r>
              <a:rPr sz="2400" spc="80" dirty="0">
                <a:latin typeface="Arial"/>
                <a:cs typeface="Arial"/>
              </a:rPr>
              <a:t>la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95" dirty="0">
                <a:latin typeface="Arial"/>
                <a:cs typeface="Arial"/>
              </a:rPr>
              <a:t>última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fase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105" dirty="0">
                <a:latin typeface="Arial"/>
                <a:cs typeface="Arial"/>
              </a:rPr>
              <a:t>para  </a:t>
            </a:r>
            <a:r>
              <a:rPr sz="2400" spc="120" dirty="0">
                <a:latin typeface="Arial"/>
                <a:cs typeface="Arial"/>
              </a:rPr>
              <a:t>preparar </a:t>
            </a:r>
            <a:r>
              <a:rPr sz="2400" spc="90" dirty="0">
                <a:latin typeface="Arial"/>
                <a:cs typeface="Arial"/>
              </a:rPr>
              <a:t>un </a:t>
            </a:r>
            <a:r>
              <a:rPr sz="2400" spc="55" dirty="0">
                <a:latin typeface="Arial"/>
                <a:cs typeface="Arial"/>
              </a:rPr>
              <a:t>Pecha  </a:t>
            </a:r>
            <a:r>
              <a:rPr sz="2400" spc="90" dirty="0">
                <a:latin typeface="Arial"/>
                <a:cs typeface="Arial"/>
              </a:rPr>
              <a:t>Kucha </a:t>
            </a:r>
            <a:r>
              <a:rPr sz="2400" spc="75" dirty="0">
                <a:latin typeface="Arial"/>
                <a:cs typeface="Arial"/>
              </a:rPr>
              <a:t>es </a:t>
            </a:r>
            <a:r>
              <a:rPr sz="2400" spc="55" dirty="0">
                <a:latin typeface="Arial"/>
                <a:cs typeface="Arial"/>
              </a:rPr>
              <a:t>ensayar,  </a:t>
            </a:r>
            <a:r>
              <a:rPr sz="2400" spc="85" dirty="0">
                <a:latin typeface="Arial"/>
                <a:cs typeface="Arial"/>
              </a:rPr>
              <a:t>ensayar </a:t>
            </a:r>
            <a:r>
              <a:rPr sz="2400" spc="80" dirty="0">
                <a:latin typeface="Arial"/>
                <a:cs typeface="Arial"/>
              </a:rPr>
              <a:t>y </a:t>
            </a:r>
            <a:r>
              <a:rPr sz="2400" spc="90" dirty="0">
                <a:latin typeface="Arial"/>
                <a:cs typeface="Arial"/>
              </a:rPr>
              <a:t>volver </a:t>
            </a:r>
            <a:r>
              <a:rPr sz="2400" spc="75" dirty="0">
                <a:latin typeface="Arial"/>
                <a:cs typeface="Arial"/>
              </a:rPr>
              <a:t>a  </a:t>
            </a:r>
            <a:r>
              <a:rPr sz="2400" spc="50" dirty="0">
                <a:latin typeface="Arial"/>
                <a:cs typeface="Arial"/>
              </a:rPr>
              <a:t>ensayar. Sólo,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spc="95" dirty="0">
                <a:latin typeface="Arial"/>
                <a:cs typeface="Arial"/>
              </a:rPr>
              <a:t>delante  del </a:t>
            </a:r>
            <a:r>
              <a:rPr sz="2400" spc="85" dirty="0">
                <a:latin typeface="Arial"/>
                <a:cs typeface="Arial"/>
              </a:rPr>
              <a:t>espejo </a:t>
            </a:r>
            <a:r>
              <a:rPr sz="2400" spc="90" dirty="0">
                <a:latin typeface="Arial"/>
                <a:cs typeface="Arial"/>
              </a:rPr>
              <a:t>o </a:t>
            </a:r>
            <a:r>
              <a:rPr sz="2400" spc="75" dirty="0">
                <a:latin typeface="Arial"/>
                <a:cs typeface="Arial"/>
              </a:rPr>
              <a:t>en  </a:t>
            </a:r>
            <a:r>
              <a:rPr sz="2400" spc="85" dirty="0">
                <a:latin typeface="Arial"/>
                <a:cs typeface="Arial"/>
              </a:rPr>
              <a:t>compañía, </a:t>
            </a:r>
            <a:r>
              <a:rPr sz="2400" spc="105" dirty="0">
                <a:latin typeface="Arial"/>
                <a:cs typeface="Arial"/>
              </a:rPr>
              <a:t>pero </a:t>
            </a:r>
            <a:r>
              <a:rPr sz="2400" spc="75" dirty="0">
                <a:latin typeface="Arial"/>
                <a:cs typeface="Arial"/>
              </a:rPr>
              <a:t>hay  </a:t>
            </a:r>
            <a:r>
              <a:rPr sz="2400" spc="100" dirty="0">
                <a:latin typeface="Arial"/>
                <a:cs typeface="Arial"/>
              </a:rPr>
              <a:t>que </a:t>
            </a:r>
            <a:r>
              <a:rPr sz="2400" spc="55" dirty="0">
                <a:latin typeface="Arial"/>
                <a:cs typeface="Arial"/>
              </a:rPr>
              <a:t>ensayar. </a:t>
            </a:r>
            <a:r>
              <a:rPr sz="2400" spc="45" dirty="0">
                <a:latin typeface="Arial"/>
                <a:cs typeface="Arial"/>
              </a:rPr>
              <a:t>En </a:t>
            </a:r>
            <a:r>
              <a:rPr sz="2400" spc="75" dirty="0">
                <a:latin typeface="Arial"/>
                <a:cs typeface="Arial"/>
              </a:rPr>
              <a:t>6  </a:t>
            </a:r>
            <a:r>
              <a:rPr sz="2400" spc="95" dirty="0">
                <a:latin typeface="Arial"/>
                <a:cs typeface="Arial"/>
              </a:rPr>
              <a:t>minutos </a:t>
            </a:r>
            <a:r>
              <a:rPr sz="2400" spc="80" dirty="0">
                <a:latin typeface="Arial"/>
                <a:cs typeface="Arial"/>
              </a:rPr>
              <a:t>y </a:t>
            </a:r>
            <a:r>
              <a:rPr sz="2400" spc="70" dirty="0">
                <a:latin typeface="Arial"/>
                <a:cs typeface="Arial"/>
              </a:rPr>
              <a:t>40  </a:t>
            </a:r>
            <a:r>
              <a:rPr sz="2400" spc="90" dirty="0">
                <a:latin typeface="Arial"/>
                <a:cs typeface="Arial"/>
              </a:rPr>
              <a:t>segundos no </a:t>
            </a:r>
            <a:r>
              <a:rPr sz="2400" spc="70" dirty="0">
                <a:latin typeface="Arial"/>
                <a:cs typeface="Arial"/>
              </a:rPr>
              <a:t>hay  </a:t>
            </a:r>
            <a:r>
              <a:rPr sz="2400" spc="110" dirty="0">
                <a:latin typeface="Arial"/>
                <a:cs typeface="Arial"/>
              </a:rPr>
              <a:t>lugar </a:t>
            </a:r>
            <a:r>
              <a:rPr sz="2400" spc="105" dirty="0">
                <a:latin typeface="Arial"/>
                <a:cs typeface="Arial"/>
              </a:rPr>
              <a:t>para </a:t>
            </a:r>
            <a:r>
              <a:rPr sz="2400" spc="80" dirty="0">
                <a:latin typeface="Arial"/>
                <a:cs typeface="Arial"/>
              </a:rPr>
              <a:t>la  </a:t>
            </a:r>
            <a:r>
              <a:rPr sz="2400" spc="95" dirty="0">
                <a:latin typeface="Arial"/>
                <a:cs typeface="Arial"/>
              </a:rPr>
              <a:t>improvisación.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839" y="348995"/>
            <a:ext cx="9144000" cy="6858000"/>
            <a:chOff x="774839" y="348995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839" y="348995"/>
              <a:ext cx="9143999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839" y="348995"/>
              <a:ext cx="2916174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51691" y="348995"/>
            <a:ext cx="3825875" cy="40870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3040" marR="185420" indent="635" algn="just">
              <a:lnSpc>
                <a:spcPct val="100200"/>
              </a:lnSpc>
              <a:spcBef>
                <a:spcPts val="90"/>
              </a:spcBef>
            </a:pPr>
            <a:r>
              <a:rPr sz="2400" spc="140" dirty="0">
                <a:solidFill>
                  <a:srgbClr val="FFFFFF"/>
                </a:solidFill>
                <a:latin typeface="Arial"/>
                <a:cs typeface="Arial"/>
              </a:rPr>
              <a:t>Lo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primero </a:t>
            </a:r>
            <a:r>
              <a:rPr sz="2400" spc="70" dirty="0" err="1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es-CL" sz="2400" spc="70" dirty="0" smtClean="0">
                <a:solidFill>
                  <a:srgbClr val="FFFFFF"/>
                </a:solidFill>
                <a:latin typeface="Arial"/>
                <a:cs typeface="Arial"/>
              </a:rPr>
              <a:t>comprender la información ,</a:t>
            </a:r>
            <a:r>
              <a:rPr sz="2400" spc="-8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para  </a:t>
            </a:r>
            <a:r>
              <a:rPr sz="2400" spc="80" dirty="0" err="1">
                <a:solidFill>
                  <a:srgbClr val="FFFFFF"/>
                </a:solidFill>
                <a:latin typeface="Arial"/>
                <a:cs typeface="Arial"/>
              </a:rPr>
              <a:t>luego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L" sz="2400" spc="-95" dirty="0" smtClean="0">
                <a:solidFill>
                  <a:srgbClr val="FFFFFF"/>
                </a:solidFill>
                <a:latin typeface="Arial"/>
                <a:cs typeface="Arial"/>
              </a:rPr>
              <a:t>transmitirla adecuadamente </a:t>
            </a:r>
          </a:p>
          <a:p>
            <a:pPr marL="193040" marR="185420" indent="635" algn="just">
              <a:lnSpc>
                <a:spcPct val="100200"/>
              </a:lnSpc>
              <a:spcBef>
                <a:spcPts val="90"/>
              </a:spcBef>
            </a:pPr>
            <a:r>
              <a:rPr sz="2400" spc="95" dirty="0" smtClean="0">
                <a:solidFill>
                  <a:srgbClr val="FFFFFF"/>
                </a:solidFill>
                <a:latin typeface="Arial"/>
                <a:cs typeface="Arial"/>
              </a:rPr>
              <a:t>Al </a:t>
            </a:r>
            <a:r>
              <a:rPr sz="2400" spc="135" dirty="0">
                <a:solidFill>
                  <a:srgbClr val="FFFFFF"/>
                </a:solidFill>
                <a:latin typeface="Arial"/>
                <a:cs typeface="Arial"/>
              </a:rPr>
              <a:t>practicar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podrás  </a:t>
            </a:r>
            <a:r>
              <a:rPr sz="2400" spc="120" dirty="0">
                <a:solidFill>
                  <a:srgbClr val="FFFFFF"/>
                </a:solidFill>
                <a:latin typeface="Arial"/>
                <a:cs typeface="Arial"/>
              </a:rPr>
              <a:t>hacer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modificaciones  </a:t>
            </a:r>
            <a:r>
              <a:rPr sz="2400" spc="80" dirty="0">
                <a:solidFill>
                  <a:srgbClr val="FFFFFF"/>
                </a:solidFill>
                <a:latin typeface="Arial"/>
                <a:cs typeface="Arial"/>
              </a:rPr>
              <a:t>en el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texto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2400" spc="110" dirty="0">
                <a:solidFill>
                  <a:srgbClr val="FFFFFF"/>
                </a:solidFill>
                <a:latin typeface="Arial"/>
                <a:cs typeface="Arial"/>
              </a:rPr>
              <a:t>usar  </a:t>
            </a:r>
            <a:r>
              <a:rPr sz="2400" spc="95" dirty="0">
                <a:solidFill>
                  <a:srgbClr val="FFFFFF"/>
                </a:solidFill>
                <a:latin typeface="Arial"/>
                <a:cs typeface="Arial"/>
              </a:rPr>
              <a:t>palabras </a:t>
            </a:r>
            <a:r>
              <a:rPr sz="2400" spc="12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2400" spc="8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2400" spc="95" dirty="0">
                <a:solidFill>
                  <a:srgbClr val="FFFFFF"/>
                </a:solidFill>
                <a:latin typeface="Arial"/>
                <a:cs typeface="Arial"/>
              </a:rPr>
              <a:t>que  </a:t>
            </a:r>
            <a:r>
              <a:rPr sz="2400" spc="110" dirty="0">
                <a:solidFill>
                  <a:srgbClr val="FFFFFF"/>
                </a:solidFill>
                <a:latin typeface="Arial"/>
                <a:cs typeface="Arial"/>
              </a:rPr>
              <a:t>te </a:t>
            </a:r>
            <a:r>
              <a:rPr sz="2400" spc="85" dirty="0">
                <a:solidFill>
                  <a:srgbClr val="FFFFFF"/>
                </a:solidFill>
                <a:latin typeface="Arial"/>
                <a:cs typeface="Arial"/>
              </a:rPr>
              <a:t>sientas más 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cómodo. 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839" y="348995"/>
            <a:ext cx="9144000" cy="6858000"/>
            <a:chOff x="774839" y="348995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839" y="348995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839" y="5578601"/>
              <a:ext cx="9143999" cy="162839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11045" y="5838825"/>
            <a:ext cx="8871585" cy="130292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635" algn="ctr">
              <a:lnSpc>
                <a:spcPct val="100400"/>
              </a:lnSpc>
              <a:spcBef>
                <a:spcPts val="80"/>
              </a:spcBef>
              <a:tabLst>
                <a:tab pos="5025390" algn="l"/>
              </a:tabLst>
            </a:pPr>
            <a:r>
              <a:rPr sz="2800" spc="130" dirty="0">
                <a:solidFill>
                  <a:srgbClr val="FFFF00"/>
                </a:solidFill>
                <a:latin typeface="Arial"/>
                <a:cs typeface="Arial"/>
              </a:rPr>
              <a:t>Importa</a:t>
            </a:r>
            <a:r>
              <a:rPr sz="28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90" dirty="0">
                <a:solidFill>
                  <a:srgbClr val="FFFF00"/>
                </a:solidFill>
                <a:latin typeface="Arial"/>
                <a:cs typeface="Arial"/>
              </a:rPr>
              <a:t>lo</a:t>
            </a:r>
            <a:r>
              <a:rPr sz="28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95" dirty="0">
                <a:solidFill>
                  <a:srgbClr val="FFFF00"/>
                </a:solidFill>
                <a:latin typeface="Arial"/>
                <a:cs typeface="Arial"/>
              </a:rPr>
              <a:t>que</a:t>
            </a:r>
            <a:r>
              <a:rPr sz="28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75" dirty="0">
                <a:solidFill>
                  <a:srgbClr val="FFFF00"/>
                </a:solidFill>
                <a:latin typeface="Arial"/>
                <a:cs typeface="Arial"/>
              </a:rPr>
              <a:t>digas…</a:t>
            </a:r>
            <a:r>
              <a:rPr sz="28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80" dirty="0">
                <a:solidFill>
                  <a:srgbClr val="FFFF00"/>
                </a:solidFill>
                <a:latin typeface="Arial"/>
                <a:cs typeface="Arial"/>
              </a:rPr>
              <a:t>y</a:t>
            </a:r>
            <a:r>
              <a:rPr sz="28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114" dirty="0">
                <a:solidFill>
                  <a:srgbClr val="FFFF00"/>
                </a:solidFill>
                <a:latin typeface="Arial"/>
                <a:cs typeface="Arial"/>
              </a:rPr>
              <a:t>cómo</a:t>
            </a:r>
            <a:r>
              <a:rPr sz="28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90" dirty="0">
                <a:solidFill>
                  <a:srgbClr val="FFFF00"/>
                </a:solidFill>
                <a:latin typeface="Arial"/>
                <a:cs typeface="Arial"/>
              </a:rPr>
              <a:t>lo</a:t>
            </a:r>
            <a:r>
              <a:rPr sz="28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70" dirty="0">
                <a:solidFill>
                  <a:srgbClr val="FFFF00"/>
                </a:solidFill>
                <a:latin typeface="Arial"/>
                <a:cs typeface="Arial"/>
              </a:rPr>
              <a:t>digas.	</a:t>
            </a:r>
            <a:r>
              <a:rPr sz="2800" spc="85" dirty="0">
                <a:solidFill>
                  <a:srgbClr val="FFFF00"/>
                </a:solidFill>
                <a:latin typeface="Arial"/>
                <a:cs typeface="Arial"/>
              </a:rPr>
              <a:t>Juega </a:t>
            </a:r>
            <a:r>
              <a:rPr sz="2800" spc="120" dirty="0">
                <a:solidFill>
                  <a:srgbClr val="FFFF00"/>
                </a:solidFill>
                <a:latin typeface="Arial"/>
                <a:cs typeface="Arial"/>
              </a:rPr>
              <a:t>con </a:t>
            </a:r>
            <a:r>
              <a:rPr sz="2800" spc="80" dirty="0">
                <a:solidFill>
                  <a:srgbClr val="FFFF00"/>
                </a:solidFill>
                <a:latin typeface="Arial"/>
                <a:cs typeface="Arial"/>
              </a:rPr>
              <a:t>el </a:t>
            </a:r>
            <a:r>
              <a:rPr sz="2800" spc="85" dirty="0">
                <a:solidFill>
                  <a:srgbClr val="FFFF00"/>
                </a:solidFill>
                <a:latin typeface="Arial"/>
                <a:cs typeface="Arial"/>
              </a:rPr>
              <a:t>lenguaje  </a:t>
            </a:r>
            <a:r>
              <a:rPr sz="2800" spc="95" dirty="0">
                <a:solidFill>
                  <a:srgbClr val="FFFF00"/>
                </a:solidFill>
                <a:latin typeface="Arial"/>
                <a:cs typeface="Arial"/>
              </a:rPr>
              <a:t>paraverbal,</a:t>
            </a:r>
            <a:r>
              <a:rPr sz="28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120" dirty="0">
                <a:solidFill>
                  <a:srgbClr val="FFFF00"/>
                </a:solidFill>
                <a:latin typeface="Arial"/>
                <a:cs typeface="Arial"/>
              </a:rPr>
              <a:t>con</a:t>
            </a:r>
            <a:r>
              <a:rPr sz="28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80" dirty="0">
                <a:solidFill>
                  <a:srgbClr val="FFFF00"/>
                </a:solidFill>
                <a:latin typeface="Arial"/>
                <a:cs typeface="Arial"/>
              </a:rPr>
              <a:t>la</a:t>
            </a:r>
            <a:r>
              <a:rPr sz="28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60" dirty="0" err="1" smtClean="0">
                <a:solidFill>
                  <a:srgbClr val="FFFF00"/>
                </a:solidFill>
                <a:latin typeface="Arial"/>
                <a:cs typeface="Arial"/>
              </a:rPr>
              <a:t>voz</a:t>
            </a:r>
            <a:r>
              <a:rPr lang="es-CL" sz="2800" spc="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s-CL" sz="2800" spc="60" dirty="0" smtClean="0">
                <a:solidFill>
                  <a:srgbClr val="FFFF00"/>
                </a:solidFill>
                <a:latin typeface="Arial"/>
                <a:cs typeface="Arial"/>
              </a:rPr>
              <a:t>y la  </a:t>
            </a:r>
            <a:r>
              <a:rPr sz="2800" spc="-6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95" dirty="0" err="1">
                <a:solidFill>
                  <a:srgbClr val="FFFF00"/>
                </a:solidFill>
                <a:latin typeface="Arial"/>
                <a:cs typeface="Arial"/>
              </a:rPr>
              <a:t>kinestésica</a:t>
            </a:r>
            <a:r>
              <a:rPr sz="28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s-CL" sz="2800" spc="-35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45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85" dirty="0">
                <a:solidFill>
                  <a:srgbClr val="FFFF00"/>
                </a:solidFill>
                <a:latin typeface="Arial"/>
                <a:cs typeface="Arial"/>
              </a:rPr>
              <a:t>según</a:t>
            </a:r>
            <a:r>
              <a:rPr sz="28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80" dirty="0">
                <a:solidFill>
                  <a:srgbClr val="FFFF00"/>
                </a:solidFill>
                <a:latin typeface="Arial"/>
                <a:cs typeface="Arial"/>
              </a:rPr>
              <a:t>el</a:t>
            </a:r>
            <a:r>
              <a:rPr sz="2800" spc="-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85" dirty="0">
                <a:solidFill>
                  <a:srgbClr val="FFFF00"/>
                </a:solidFill>
                <a:latin typeface="Arial"/>
                <a:cs typeface="Arial"/>
              </a:rPr>
              <a:t>mensaje</a:t>
            </a:r>
            <a:r>
              <a:rPr sz="28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75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800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90" dirty="0">
                <a:solidFill>
                  <a:srgbClr val="FFFF00"/>
                </a:solidFill>
                <a:latin typeface="Arial"/>
                <a:cs typeface="Arial"/>
              </a:rPr>
              <a:t>transmitir</a:t>
            </a:r>
            <a:r>
              <a:rPr sz="2000" spc="9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100" y="341628"/>
            <a:ext cx="9144000" cy="6858000"/>
            <a:chOff x="774839" y="348995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839" y="348995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7445" y="348995"/>
              <a:ext cx="2771394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99706" y="809625"/>
            <a:ext cx="2532380" cy="36880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8580" marR="59055" algn="just">
              <a:lnSpc>
                <a:spcPct val="100200"/>
              </a:lnSpc>
              <a:spcBef>
                <a:spcPts val="90"/>
              </a:spcBef>
            </a:pPr>
            <a:r>
              <a:rPr sz="4000" spc="85" dirty="0"/>
              <a:t>C</a:t>
            </a:r>
            <a:r>
              <a:rPr spc="85" dirty="0"/>
              <a:t>omo </a:t>
            </a:r>
            <a:r>
              <a:rPr spc="85" dirty="0" err="1"/>
              <a:t>si</a:t>
            </a:r>
            <a:r>
              <a:rPr spc="85" dirty="0"/>
              <a:t> </a:t>
            </a:r>
            <a:r>
              <a:rPr spc="95" dirty="0" err="1" smtClean="0"/>
              <a:t>fueras</a:t>
            </a:r>
            <a:r>
              <a:rPr lang="es-CL" spc="95" dirty="0" smtClean="0"/>
              <a:t> </a:t>
            </a:r>
            <a:r>
              <a:rPr spc="-380" dirty="0" smtClean="0"/>
              <a:t> </a:t>
            </a:r>
            <a:r>
              <a:rPr spc="85" dirty="0"/>
              <a:t>un  </a:t>
            </a:r>
            <a:r>
              <a:rPr spc="75" dirty="0"/>
              <a:t>mimo, a </a:t>
            </a:r>
            <a:r>
              <a:rPr spc="114" dirty="0"/>
              <a:t>todo </a:t>
            </a:r>
            <a:r>
              <a:rPr spc="95" dirty="0"/>
              <a:t>lo  </a:t>
            </a:r>
            <a:r>
              <a:rPr spc="120" dirty="0"/>
              <a:t>anterior </a:t>
            </a:r>
            <a:r>
              <a:rPr spc="85" dirty="0"/>
              <a:t>añade la  </a:t>
            </a:r>
            <a:r>
              <a:rPr spc="110" dirty="0"/>
              <a:t>comunicación </a:t>
            </a:r>
            <a:r>
              <a:rPr spc="85" dirty="0"/>
              <a:t>no  </a:t>
            </a:r>
            <a:r>
              <a:rPr spc="105" dirty="0"/>
              <a:t>verbal </a:t>
            </a:r>
            <a:r>
              <a:rPr spc="90" dirty="0" smtClean="0"/>
              <a:t>o</a:t>
            </a:r>
            <a:r>
              <a:rPr lang="es-CL" spc="90" dirty="0" smtClean="0"/>
              <a:t> </a:t>
            </a:r>
            <a:r>
              <a:rPr spc="-240" dirty="0" smtClean="0"/>
              <a:t> </a:t>
            </a:r>
            <a:r>
              <a:rPr spc="114" dirty="0"/>
              <a:t>corporal.</a:t>
            </a:r>
            <a:endParaRPr sz="4000" dirty="0"/>
          </a:p>
          <a:p>
            <a:pPr marL="12065" marR="5080" indent="1270" algn="just">
              <a:lnSpc>
                <a:spcPct val="100000"/>
              </a:lnSpc>
            </a:pPr>
            <a:r>
              <a:rPr spc="90" dirty="0"/>
              <a:t>Planifica </a:t>
            </a:r>
            <a:r>
              <a:rPr spc="85" dirty="0"/>
              <a:t>los </a:t>
            </a:r>
            <a:r>
              <a:rPr spc="75" dirty="0"/>
              <a:t>gestos,  </a:t>
            </a:r>
            <a:r>
              <a:rPr spc="85" dirty="0"/>
              <a:t>los </a:t>
            </a:r>
            <a:r>
              <a:rPr spc="90" dirty="0"/>
              <a:t>movimientos</a:t>
            </a:r>
            <a:r>
              <a:rPr spc="-235" dirty="0"/>
              <a:t> </a:t>
            </a:r>
            <a:r>
              <a:rPr spc="120" dirty="0"/>
              <a:t>con  </a:t>
            </a:r>
            <a:r>
              <a:rPr spc="80" dirty="0"/>
              <a:t>las </a:t>
            </a:r>
            <a:r>
              <a:rPr spc="85" dirty="0"/>
              <a:t>manos </a:t>
            </a:r>
            <a:r>
              <a:rPr spc="80" dirty="0"/>
              <a:t>y la  </a:t>
            </a:r>
            <a:r>
              <a:rPr spc="105" dirty="0"/>
              <a:t>posición </a:t>
            </a:r>
            <a:r>
              <a:rPr spc="95" dirty="0"/>
              <a:t>del </a:t>
            </a:r>
            <a:r>
              <a:rPr spc="120" dirty="0"/>
              <a:t>cuerpo  </a:t>
            </a:r>
            <a:r>
              <a:rPr spc="80" dirty="0"/>
              <a:t>en </a:t>
            </a:r>
            <a:r>
              <a:rPr spc="110" dirty="0"/>
              <a:t>cada </a:t>
            </a:r>
            <a:r>
              <a:rPr spc="130" dirty="0"/>
              <a:t>parte </a:t>
            </a:r>
            <a:r>
              <a:rPr spc="100" dirty="0"/>
              <a:t>del  </a:t>
            </a:r>
            <a:r>
              <a:rPr spc="95" dirty="0"/>
              <a:t>discurso.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500" y="348995"/>
            <a:ext cx="9601339" cy="46596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30753" y="3867150"/>
            <a:ext cx="89408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divi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tete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74839" y="348995"/>
            <a:ext cx="9132570" cy="6858000"/>
            <a:chOff x="774839" y="348995"/>
            <a:chExt cx="9132570" cy="6858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839" y="3777995"/>
              <a:ext cx="9132569" cy="3429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839" y="348995"/>
              <a:ext cx="2772156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7383" y="860551"/>
            <a:ext cx="2606675" cy="277368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065" marR="5080" algn="ctr">
              <a:lnSpc>
                <a:spcPct val="100800"/>
              </a:lnSpc>
              <a:spcBef>
                <a:spcPts val="60"/>
              </a:spcBef>
            </a:pPr>
            <a:r>
              <a:rPr sz="4000" spc="-35" dirty="0">
                <a:solidFill>
                  <a:schemeClr val="tx1"/>
                </a:solidFill>
              </a:rPr>
              <a:t>¡Y</a:t>
            </a:r>
            <a:r>
              <a:rPr spc="-35" dirty="0">
                <a:solidFill>
                  <a:schemeClr val="tx1"/>
                </a:solidFill>
              </a:rPr>
              <a:t>a </a:t>
            </a:r>
            <a:r>
              <a:rPr spc="90" dirty="0">
                <a:solidFill>
                  <a:schemeClr val="tx1"/>
                </a:solidFill>
              </a:rPr>
              <a:t>está</a:t>
            </a:r>
            <a:r>
              <a:rPr spc="-114" dirty="0">
                <a:solidFill>
                  <a:schemeClr val="tx1"/>
                </a:solidFill>
              </a:rPr>
              <a:t> </a:t>
            </a:r>
            <a:r>
              <a:rPr spc="105" dirty="0">
                <a:solidFill>
                  <a:schemeClr val="tx1"/>
                </a:solidFill>
              </a:rPr>
              <a:t>preparada  </a:t>
            </a:r>
            <a:r>
              <a:rPr spc="80" dirty="0">
                <a:solidFill>
                  <a:schemeClr val="tx1"/>
                </a:solidFill>
              </a:rPr>
              <a:t>la</a:t>
            </a:r>
            <a:r>
              <a:rPr spc="-70" dirty="0">
                <a:solidFill>
                  <a:schemeClr val="tx1"/>
                </a:solidFill>
              </a:rPr>
              <a:t> </a:t>
            </a:r>
            <a:r>
              <a:rPr spc="105" dirty="0">
                <a:solidFill>
                  <a:schemeClr val="tx1"/>
                </a:solidFill>
              </a:rPr>
              <a:t>presentación!</a:t>
            </a:r>
            <a:endParaRPr sz="4000" dirty="0">
              <a:solidFill>
                <a:schemeClr val="tx1"/>
              </a:solidFill>
            </a:endParaRPr>
          </a:p>
          <a:p>
            <a:pPr marL="45720" marR="37465" indent="-1270" algn="ctr">
              <a:lnSpc>
                <a:spcPct val="100000"/>
              </a:lnSpc>
            </a:pPr>
            <a:r>
              <a:rPr spc="50" dirty="0">
                <a:solidFill>
                  <a:schemeClr val="tx1"/>
                </a:solidFill>
              </a:rPr>
              <a:t>Todo </a:t>
            </a:r>
            <a:r>
              <a:rPr spc="105" dirty="0">
                <a:solidFill>
                  <a:schemeClr val="tx1"/>
                </a:solidFill>
              </a:rPr>
              <a:t>saldrá  </a:t>
            </a:r>
            <a:r>
              <a:rPr spc="110" dirty="0">
                <a:solidFill>
                  <a:schemeClr val="tx1"/>
                </a:solidFill>
              </a:rPr>
              <a:t>perfectamente </a:t>
            </a:r>
            <a:r>
              <a:rPr spc="90" dirty="0">
                <a:solidFill>
                  <a:schemeClr val="tx1"/>
                </a:solidFill>
              </a:rPr>
              <a:t>si  </a:t>
            </a:r>
            <a:r>
              <a:rPr spc="75" dirty="0">
                <a:solidFill>
                  <a:schemeClr val="tx1"/>
                </a:solidFill>
              </a:rPr>
              <a:t>sales a </a:t>
            </a:r>
            <a:r>
              <a:rPr spc="90" dirty="0">
                <a:solidFill>
                  <a:schemeClr val="tx1"/>
                </a:solidFill>
              </a:rPr>
              <a:t>realizarla  </a:t>
            </a:r>
            <a:r>
              <a:rPr spc="120" dirty="0">
                <a:solidFill>
                  <a:schemeClr val="tx1"/>
                </a:solidFill>
              </a:rPr>
              <a:t>con </a:t>
            </a:r>
            <a:r>
              <a:rPr spc="100" dirty="0">
                <a:solidFill>
                  <a:schemeClr val="tx1"/>
                </a:solidFill>
              </a:rPr>
              <a:t>tranquilidad,  </a:t>
            </a:r>
            <a:r>
              <a:rPr spc="90" dirty="0">
                <a:solidFill>
                  <a:schemeClr val="tx1"/>
                </a:solidFill>
              </a:rPr>
              <a:t>confianza</a:t>
            </a:r>
            <a:r>
              <a:rPr spc="-65" dirty="0">
                <a:solidFill>
                  <a:schemeClr val="tx1"/>
                </a:solidFill>
              </a:rPr>
              <a:t> </a:t>
            </a:r>
            <a:r>
              <a:rPr spc="80" dirty="0">
                <a:solidFill>
                  <a:schemeClr val="tx1"/>
                </a:solidFill>
              </a:rPr>
              <a:t>en</a:t>
            </a:r>
            <a:r>
              <a:rPr spc="-60" dirty="0">
                <a:solidFill>
                  <a:schemeClr val="tx1"/>
                </a:solidFill>
              </a:rPr>
              <a:t> </a:t>
            </a:r>
            <a:r>
              <a:rPr spc="120" dirty="0">
                <a:solidFill>
                  <a:schemeClr val="tx1"/>
                </a:solidFill>
              </a:rPr>
              <a:t>ti</a:t>
            </a:r>
            <a:r>
              <a:rPr spc="-70" dirty="0">
                <a:solidFill>
                  <a:schemeClr val="tx1"/>
                </a:solidFill>
              </a:rPr>
              <a:t> </a:t>
            </a:r>
            <a:r>
              <a:rPr spc="80" dirty="0">
                <a:solidFill>
                  <a:schemeClr val="tx1"/>
                </a:solidFill>
              </a:rPr>
              <a:t>y</a:t>
            </a:r>
            <a:r>
              <a:rPr spc="-60" dirty="0">
                <a:solidFill>
                  <a:schemeClr val="tx1"/>
                </a:solidFill>
              </a:rPr>
              <a:t> </a:t>
            </a:r>
            <a:r>
              <a:rPr spc="120" dirty="0">
                <a:solidFill>
                  <a:schemeClr val="tx1"/>
                </a:solidFill>
              </a:rPr>
              <a:t>con  </a:t>
            </a:r>
            <a:r>
              <a:rPr spc="80" dirty="0">
                <a:solidFill>
                  <a:schemeClr val="tx1"/>
                </a:solidFill>
              </a:rPr>
              <a:t>una</a:t>
            </a:r>
            <a:r>
              <a:rPr spc="-55" dirty="0">
                <a:solidFill>
                  <a:schemeClr val="tx1"/>
                </a:solidFill>
              </a:rPr>
              <a:t> </a:t>
            </a:r>
            <a:r>
              <a:rPr spc="95" dirty="0">
                <a:solidFill>
                  <a:schemeClr val="tx1"/>
                </a:solidFill>
              </a:rPr>
              <a:t>sonrisa.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45342" y="4014868"/>
            <a:ext cx="2230755" cy="29668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400" b="1" spc="80" dirty="0">
                <a:solidFill>
                  <a:srgbClr val="FFFF00"/>
                </a:solidFill>
                <a:latin typeface="Arial"/>
                <a:cs typeface="Arial"/>
              </a:rPr>
              <a:t>Sonreír </a:t>
            </a:r>
            <a:r>
              <a:rPr sz="2400" b="1" spc="95" dirty="0">
                <a:solidFill>
                  <a:srgbClr val="FFFF00"/>
                </a:solidFill>
                <a:latin typeface="Arial"/>
                <a:cs typeface="Arial"/>
              </a:rPr>
              <a:t>sirve</a:t>
            </a:r>
            <a:r>
              <a:rPr sz="2400" b="1" spc="-2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105" dirty="0">
                <a:solidFill>
                  <a:srgbClr val="FFFF00"/>
                </a:solidFill>
                <a:latin typeface="Arial"/>
                <a:cs typeface="Arial"/>
              </a:rPr>
              <a:t>para  tranquilizar </a:t>
            </a:r>
            <a:r>
              <a:rPr sz="2400" b="1" spc="80" dirty="0">
                <a:solidFill>
                  <a:srgbClr val="FFFF00"/>
                </a:solidFill>
                <a:latin typeface="Arial"/>
                <a:cs typeface="Arial"/>
              </a:rPr>
              <a:t>al  </a:t>
            </a:r>
            <a:r>
              <a:rPr sz="2400" b="1" spc="120" dirty="0">
                <a:solidFill>
                  <a:srgbClr val="FFFF00"/>
                </a:solidFill>
                <a:latin typeface="Arial"/>
                <a:cs typeface="Arial"/>
              </a:rPr>
              <a:t>orador </a:t>
            </a:r>
            <a:r>
              <a:rPr sz="2400" b="1" spc="80" dirty="0">
                <a:solidFill>
                  <a:srgbClr val="FFFF00"/>
                </a:solidFill>
                <a:latin typeface="Arial"/>
                <a:cs typeface="Arial"/>
              </a:rPr>
              <a:t>y </a:t>
            </a:r>
            <a:r>
              <a:rPr sz="2400" b="1" spc="105" dirty="0">
                <a:solidFill>
                  <a:srgbClr val="FFFF00"/>
                </a:solidFill>
                <a:latin typeface="Arial"/>
                <a:cs typeface="Arial"/>
              </a:rPr>
              <a:t>para  </a:t>
            </a:r>
            <a:r>
              <a:rPr sz="2400" b="1" spc="114" dirty="0">
                <a:solidFill>
                  <a:srgbClr val="FFFF00"/>
                </a:solidFill>
                <a:latin typeface="Arial"/>
                <a:cs typeface="Arial"/>
              </a:rPr>
              <a:t>transmitir  </a:t>
            </a:r>
            <a:r>
              <a:rPr sz="2400" b="1" spc="85" dirty="0">
                <a:solidFill>
                  <a:srgbClr val="FFFF00"/>
                </a:solidFill>
                <a:latin typeface="Arial"/>
                <a:cs typeface="Arial"/>
              </a:rPr>
              <a:t>sensaciones  </a:t>
            </a:r>
            <a:r>
              <a:rPr sz="2400" b="1" spc="90" dirty="0">
                <a:solidFill>
                  <a:srgbClr val="FFFF00"/>
                </a:solidFill>
                <a:latin typeface="Arial"/>
                <a:cs typeface="Arial"/>
              </a:rPr>
              <a:t>positivas </a:t>
            </a:r>
            <a:r>
              <a:rPr sz="2400" b="1" spc="75" dirty="0">
                <a:solidFill>
                  <a:srgbClr val="FFFF00"/>
                </a:solidFill>
                <a:latin typeface="Arial"/>
                <a:cs typeface="Arial"/>
              </a:rPr>
              <a:t>a </a:t>
            </a:r>
            <a:r>
              <a:rPr sz="2400" b="1" spc="85" dirty="0">
                <a:solidFill>
                  <a:srgbClr val="FFFF00"/>
                </a:solidFill>
                <a:latin typeface="Arial"/>
                <a:cs typeface="Arial"/>
              </a:rPr>
              <a:t>los  </a:t>
            </a:r>
            <a:r>
              <a:rPr sz="2400" b="1" spc="70" dirty="0">
                <a:solidFill>
                  <a:srgbClr val="FFFF00"/>
                </a:solidFill>
                <a:latin typeface="Arial"/>
                <a:cs typeface="Arial"/>
              </a:rPr>
              <a:t>demás.</a:t>
            </a:r>
            <a:endParaRPr sz="2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11217" y="6968743"/>
            <a:ext cx="189992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Foto: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  <a:hlinkClick r:id="rId5"/>
              </a:rPr>
              <a:t>www.pechakuchabadajoz.com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839" y="348995"/>
            <a:ext cx="9144000" cy="6858000"/>
            <a:chOff x="774839" y="348995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839" y="348995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3043" y="5223510"/>
              <a:ext cx="8928353" cy="193929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40141" y="5159312"/>
            <a:ext cx="8771255" cy="18592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-635" algn="just">
              <a:lnSpc>
                <a:spcPct val="100400"/>
              </a:lnSpc>
              <a:spcBef>
                <a:spcPts val="80"/>
              </a:spcBef>
            </a:pPr>
            <a:r>
              <a:rPr sz="4000" b="1" spc="45" dirty="0">
                <a:latin typeface="Arial"/>
                <a:cs typeface="Arial"/>
              </a:rPr>
              <a:t>E</a:t>
            </a:r>
            <a:r>
              <a:rPr sz="2000" b="1" spc="45" dirty="0">
                <a:latin typeface="Arial"/>
                <a:cs typeface="Arial"/>
              </a:rPr>
              <a:t>n </a:t>
            </a:r>
            <a:r>
              <a:rPr sz="2000" b="1" spc="125" dirty="0">
                <a:latin typeface="Arial"/>
                <a:cs typeface="Arial"/>
              </a:rPr>
              <a:t>tu </a:t>
            </a:r>
            <a:r>
              <a:rPr sz="2000" b="1" spc="95" dirty="0">
                <a:latin typeface="Arial"/>
                <a:cs typeface="Arial"/>
              </a:rPr>
              <a:t>vida profesional </a:t>
            </a:r>
            <a:r>
              <a:rPr sz="2000" b="1" spc="75" dirty="0">
                <a:latin typeface="Arial"/>
                <a:cs typeface="Arial"/>
              </a:rPr>
              <a:t>es </a:t>
            </a:r>
            <a:r>
              <a:rPr sz="2000" b="1" spc="85" dirty="0">
                <a:latin typeface="Arial"/>
                <a:cs typeface="Arial"/>
              </a:rPr>
              <a:t>muy </a:t>
            </a:r>
            <a:r>
              <a:rPr sz="2000" b="1" spc="100" dirty="0">
                <a:latin typeface="Arial"/>
                <a:cs typeface="Arial"/>
              </a:rPr>
              <a:t>probable que </a:t>
            </a:r>
            <a:r>
              <a:rPr sz="2000" b="1" spc="90" dirty="0">
                <a:latin typeface="Arial"/>
                <a:cs typeface="Arial"/>
              </a:rPr>
              <a:t>tengas </a:t>
            </a:r>
            <a:r>
              <a:rPr sz="2000" b="1" spc="100" dirty="0">
                <a:latin typeface="Arial"/>
                <a:cs typeface="Arial"/>
              </a:rPr>
              <a:t>que </a:t>
            </a:r>
            <a:r>
              <a:rPr sz="2000" b="1" spc="114" dirty="0">
                <a:latin typeface="Arial"/>
                <a:cs typeface="Arial"/>
              </a:rPr>
              <a:t>presentar</a:t>
            </a:r>
            <a:r>
              <a:rPr sz="2000" b="1" spc="-220" dirty="0">
                <a:latin typeface="Arial"/>
                <a:cs typeface="Arial"/>
              </a:rPr>
              <a:t> </a:t>
            </a:r>
            <a:r>
              <a:rPr sz="2000" b="1" spc="105" dirty="0">
                <a:latin typeface="Arial"/>
                <a:cs typeface="Arial"/>
              </a:rPr>
              <a:t>tus  proyectos </a:t>
            </a:r>
            <a:r>
              <a:rPr sz="2000" b="1" spc="90" dirty="0">
                <a:latin typeface="Arial"/>
                <a:cs typeface="Arial"/>
              </a:rPr>
              <a:t>o ideas </a:t>
            </a:r>
            <a:r>
              <a:rPr sz="2000" b="1" spc="100" dirty="0">
                <a:latin typeface="Arial"/>
                <a:cs typeface="Arial"/>
              </a:rPr>
              <a:t>ante </a:t>
            </a:r>
            <a:r>
              <a:rPr sz="2000" b="1" spc="60" dirty="0">
                <a:latin typeface="Arial"/>
                <a:cs typeface="Arial"/>
              </a:rPr>
              <a:t>jefes, </a:t>
            </a:r>
            <a:r>
              <a:rPr sz="2000" b="1" spc="85" dirty="0">
                <a:latin typeface="Arial"/>
                <a:cs typeface="Arial"/>
              </a:rPr>
              <a:t>clientes, </a:t>
            </a:r>
            <a:r>
              <a:rPr sz="2000" b="1" spc="95" dirty="0">
                <a:latin typeface="Arial"/>
                <a:cs typeface="Arial"/>
              </a:rPr>
              <a:t>inversores </a:t>
            </a:r>
            <a:r>
              <a:rPr sz="2000" b="1" spc="90" dirty="0">
                <a:latin typeface="Arial"/>
                <a:cs typeface="Arial"/>
              </a:rPr>
              <a:t>o </a:t>
            </a:r>
            <a:r>
              <a:rPr sz="2000" b="1" spc="105" dirty="0">
                <a:latin typeface="Arial"/>
                <a:cs typeface="Arial"/>
              </a:rPr>
              <a:t>compañeros de  </a:t>
            </a:r>
            <a:r>
              <a:rPr sz="2000" b="1" spc="80" dirty="0">
                <a:latin typeface="Arial"/>
                <a:cs typeface="Arial"/>
              </a:rPr>
              <a:t>trabajo,…</a:t>
            </a:r>
            <a:endParaRPr sz="2000" b="1" dirty="0">
              <a:latin typeface="Arial"/>
              <a:cs typeface="Arial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 b="1" spc="40" dirty="0">
                <a:latin typeface="Arial"/>
                <a:cs typeface="Arial"/>
              </a:rPr>
              <a:t>…y </a:t>
            </a:r>
            <a:r>
              <a:rPr sz="2000" b="1" spc="110" dirty="0">
                <a:latin typeface="Arial"/>
                <a:cs typeface="Arial"/>
              </a:rPr>
              <a:t>será </a:t>
            </a:r>
            <a:r>
              <a:rPr sz="2000" b="1" spc="85" dirty="0">
                <a:latin typeface="Arial"/>
                <a:cs typeface="Arial"/>
              </a:rPr>
              <a:t>el </a:t>
            </a:r>
            <a:r>
              <a:rPr sz="2000" b="1" spc="100" dirty="0">
                <a:latin typeface="Arial"/>
                <a:cs typeface="Arial"/>
              </a:rPr>
              <a:t>momento </a:t>
            </a:r>
            <a:r>
              <a:rPr sz="2000" b="1" spc="80" dirty="0">
                <a:latin typeface="Arial"/>
                <a:cs typeface="Arial"/>
              </a:rPr>
              <a:t>en </a:t>
            </a:r>
            <a:r>
              <a:rPr sz="2000" b="1" spc="85" dirty="0">
                <a:latin typeface="Arial"/>
                <a:cs typeface="Arial"/>
              </a:rPr>
              <a:t>el </a:t>
            </a:r>
            <a:r>
              <a:rPr sz="2000" b="1" spc="100" dirty="0">
                <a:latin typeface="Arial"/>
                <a:cs typeface="Arial"/>
              </a:rPr>
              <a:t>que </a:t>
            </a:r>
            <a:r>
              <a:rPr sz="2000" b="1" spc="110" dirty="0">
                <a:latin typeface="Arial"/>
                <a:cs typeface="Arial"/>
              </a:rPr>
              <a:t>te preguntarás </a:t>
            </a:r>
            <a:r>
              <a:rPr sz="2000" b="1" spc="114" dirty="0">
                <a:latin typeface="Arial"/>
                <a:cs typeface="Arial"/>
              </a:rPr>
              <a:t>como </a:t>
            </a:r>
            <a:r>
              <a:rPr sz="2000" b="1" spc="105" dirty="0">
                <a:latin typeface="Arial"/>
                <a:cs typeface="Arial"/>
              </a:rPr>
              <a:t>hacerles </a:t>
            </a:r>
            <a:r>
              <a:rPr sz="2000" b="1" spc="100" dirty="0">
                <a:latin typeface="Arial"/>
                <a:cs typeface="Arial"/>
              </a:rPr>
              <a:t>llegar </a:t>
            </a:r>
            <a:r>
              <a:rPr sz="2000" b="1" spc="125" dirty="0">
                <a:latin typeface="Arial"/>
                <a:cs typeface="Arial"/>
              </a:rPr>
              <a:t>tu  </a:t>
            </a:r>
            <a:r>
              <a:rPr sz="2000" b="1" spc="85" dirty="0">
                <a:latin typeface="Arial"/>
                <a:cs typeface="Arial"/>
              </a:rPr>
              <a:t>mensaje </a:t>
            </a:r>
            <a:r>
              <a:rPr sz="2000" b="1" spc="100" dirty="0">
                <a:latin typeface="Arial"/>
                <a:cs typeface="Arial"/>
              </a:rPr>
              <a:t>de </a:t>
            </a:r>
            <a:r>
              <a:rPr sz="2000" b="1" spc="110" dirty="0">
                <a:latin typeface="Arial"/>
                <a:cs typeface="Arial"/>
              </a:rPr>
              <a:t>forma</a:t>
            </a:r>
            <a:r>
              <a:rPr sz="2000" b="1" spc="-345" dirty="0">
                <a:latin typeface="Arial"/>
                <a:cs typeface="Arial"/>
              </a:rPr>
              <a:t> </a:t>
            </a:r>
            <a:r>
              <a:rPr sz="2000" b="1" spc="95" dirty="0">
                <a:latin typeface="Arial"/>
                <a:cs typeface="Arial"/>
              </a:rPr>
              <a:t>eficaz.</a:t>
            </a:r>
            <a:endParaRPr sz="20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839" y="348995"/>
            <a:ext cx="9144000" cy="6858000"/>
            <a:chOff x="774839" y="348995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839" y="348995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7445" y="348995"/>
              <a:ext cx="2771394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240657" y="1591310"/>
            <a:ext cx="2584450" cy="43586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099"/>
              </a:lnSpc>
              <a:spcBef>
                <a:spcPts val="90"/>
              </a:spcBef>
            </a:pP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hora </a:t>
            </a:r>
            <a:r>
              <a:rPr sz="2400" spc="110" dirty="0">
                <a:solidFill>
                  <a:srgbClr val="FFFFFF"/>
                </a:solidFill>
                <a:latin typeface="Arial"/>
                <a:cs typeface="Arial"/>
              </a:rPr>
              <a:t>solo  </a:t>
            </a:r>
            <a:r>
              <a:rPr sz="2400" spc="125" dirty="0">
                <a:solidFill>
                  <a:srgbClr val="FFFFFF"/>
                </a:solidFill>
                <a:latin typeface="Arial"/>
                <a:cs typeface="Arial"/>
              </a:rPr>
              <a:t>queda </a:t>
            </a:r>
            <a:r>
              <a:rPr sz="2400" spc="12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400" spc="135" dirty="0">
                <a:solidFill>
                  <a:srgbClr val="FFFFFF"/>
                </a:solidFill>
                <a:latin typeface="Arial"/>
                <a:cs typeface="Arial"/>
              </a:rPr>
              <a:t>te  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animes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400" spc="135" dirty="0">
                <a:solidFill>
                  <a:srgbClr val="FFFFFF"/>
                </a:solidFill>
                <a:latin typeface="Arial"/>
                <a:cs typeface="Arial"/>
              </a:rPr>
              <a:t>usar 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PechaKucha. </a:t>
            </a:r>
            <a:r>
              <a:rPr sz="2400" spc="50" dirty="0">
                <a:solidFill>
                  <a:srgbClr val="FFFFFF"/>
                </a:solidFill>
                <a:latin typeface="Arial"/>
                <a:cs typeface="Arial"/>
              </a:rPr>
              <a:t>Es  </a:t>
            </a:r>
            <a:r>
              <a:rPr sz="2400" spc="110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2400" spc="130" dirty="0">
                <a:solidFill>
                  <a:srgbClr val="FFFFFF"/>
                </a:solidFill>
                <a:latin typeface="Arial"/>
                <a:cs typeface="Arial"/>
              </a:rPr>
              <a:t>método </a:t>
            </a:r>
            <a:r>
              <a:rPr sz="2400" spc="120" dirty="0">
                <a:solidFill>
                  <a:srgbClr val="FFFFFF"/>
                </a:solidFill>
                <a:latin typeface="Arial"/>
                <a:cs typeface="Arial"/>
              </a:rPr>
              <a:t>que  </a:t>
            </a:r>
            <a:r>
              <a:rPr sz="2400" spc="125" dirty="0">
                <a:solidFill>
                  <a:srgbClr val="FFFFFF"/>
                </a:solidFill>
                <a:latin typeface="Arial"/>
                <a:cs typeface="Arial"/>
              </a:rPr>
              <a:t>requiere de 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una 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buena  </a:t>
            </a:r>
            <a:r>
              <a:rPr sz="2400" spc="135" dirty="0">
                <a:solidFill>
                  <a:srgbClr val="FFFFFF"/>
                </a:solidFill>
                <a:latin typeface="Arial"/>
                <a:cs typeface="Arial"/>
              </a:rPr>
              <a:t>preparación  </a:t>
            </a:r>
            <a:r>
              <a:rPr sz="2400" spc="110" dirty="0">
                <a:solidFill>
                  <a:srgbClr val="FFFFFF"/>
                </a:solidFill>
                <a:latin typeface="Arial"/>
                <a:cs typeface="Arial"/>
              </a:rPr>
              <a:t>previa,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¡pero sus  </a:t>
            </a:r>
            <a:r>
              <a:rPr sz="2400" spc="125" dirty="0">
                <a:solidFill>
                  <a:srgbClr val="FFFFFF"/>
                </a:solidFill>
                <a:latin typeface="Arial"/>
                <a:cs typeface="Arial"/>
              </a:rPr>
              <a:t>resultados  </a:t>
            </a:r>
            <a:r>
              <a:rPr sz="2400" spc="130" dirty="0">
                <a:solidFill>
                  <a:srgbClr val="FFFFFF"/>
                </a:solidFill>
                <a:latin typeface="Arial"/>
                <a:cs typeface="Arial"/>
              </a:rPr>
              <a:t>merecen 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spc="-3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pena!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8739" y="225044"/>
            <a:ext cx="8609965" cy="142667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4445" algn="ctr">
              <a:lnSpc>
                <a:spcPct val="100200"/>
              </a:lnSpc>
              <a:spcBef>
                <a:spcPts val="85"/>
              </a:spcBef>
            </a:pPr>
            <a:r>
              <a:rPr sz="4400" spc="110" dirty="0">
                <a:solidFill>
                  <a:srgbClr val="0070C0"/>
                </a:solidFill>
              </a:rPr>
              <a:t>A</a:t>
            </a:r>
            <a:r>
              <a:rPr sz="2400" spc="110" dirty="0">
                <a:solidFill>
                  <a:srgbClr val="0070C0"/>
                </a:solidFill>
              </a:rPr>
              <a:t>demás, </a:t>
            </a:r>
            <a:r>
              <a:rPr lang="es-CL" sz="2400" spc="110" dirty="0" smtClean="0">
                <a:solidFill>
                  <a:srgbClr val="0070C0"/>
                </a:solidFill>
              </a:rPr>
              <a:t>es un tiempo breve</a:t>
            </a:r>
            <a:r>
              <a:rPr sz="2400" spc="75" dirty="0" smtClean="0">
                <a:solidFill>
                  <a:srgbClr val="0070C0"/>
                </a:solidFill>
              </a:rPr>
              <a:t>. </a:t>
            </a:r>
            <a:r>
              <a:rPr sz="2400" spc="-105" dirty="0">
                <a:solidFill>
                  <a:srgbClr val="0070C0"/>
                </a:solidFill>
              </a:rPr>
              <a:t>Y  </a:t>
            </a:r>
            <a:r>
              <a:rPr sz="2400" spc="100" dirty="0">
                <a:solidFill>
                  <a:srgbClr val="0070C0"/>
                </a:solidFill>
              </a:rPr>
              <a:t>aún</a:t>
            </a:r>
            <a:r>
              <a:rPr sz="2400" spc="-80" dirty="0">
                <a:solidFill>
                  <a:srgbClr val="0070C0"/>
                </a:solidFill>
              </a:rPr>
              <a:t> </a:t>
            </a:r>
            <a:r>
              <a:rPr sz="2400" spc="125" dirty="0">
                <a:solidFill>
                  <a:srgbClr val="0070C0"/>
                </a:solidFill>
              </a:rPr>
              <a:t>disponiendo</a:t>
            </a:r>
            <a:r>
              <a:rPr sz="2400" spc="-75" dirty="0">
                <a:solidFill>
                  <a:srgbClr val="0070C0"/>
                </a:solidFill>
              </a:rPr>
              <a:t> </a:t>
            </a:r>
            <a:r>
              <a:rPr sz="2400" spc="125" dirty="0">
                <a:solidFill>
                  <a:srgbClr val="0070C0"/>
                </a:solidFill>
              </a:rPr>
              <a:t>de</a:t>
            </a:r>
            <a:r>
              <a:rPr sz="2400" spc="-70" dirty="0">
                <a:solidFill>
                  <a:srgbClr val="0070C0"/>
                </a:solidFill>
              </a:rPr>
              <a:t> </a:t>
            </a:r>
            <a:r>
              <a:rPr sz="2400" spc="125" dirty="0">
                <a:solidFill>
                  <a:srgbClr val="0070C0"/>
                </a:solidFill>
              </a:rPr>
              <a:t>suficiente</a:t>
            </a:r>
            <a:r>
              <a:rPr sz="2400" spc="-80" dirty="0">
                <a:solidFill>
                  <a:srgbClr val="0070C0"/>
                </a:solidFill>
              </a:rPr>
              <a:t> </a:t>
            </a:r>
            <a:r>
              <a:rPr sz="2400" spc="110" dirty="0">
                <a:solidFill>
                  <a:srgbClr val="0070C0"/>
                </a:solidFill>
              </a:rPr>
              <a:t>tiempo,</a:t>
            </a:r>
            <a:r>
              <a:rPr sz="2400" spc="-75" dirty="0">
                <a:solidFill>
                  <a:srgbClr val="0070C0"/>
                </a:solidFill>
              </a:rPr>
              <a:t> </a:t>
            </a:r>
            <a:r>
              <a:rPr sz="2400" spc="114" dirty="0">
                <a:solidFill>
                  <a:srgbClr val="0070C0"/>
                </a:solidFill>
              </a:rPr>
              <a:t>debes</a:t>
            </a:r>
            <a:r>
              <a:rPr sz="2400" spc="-70" dirty="0">
                <a:solidFill>
                  <a:srgbClr val="0070C0"/>
                </a:solidFill>
              </a:rPr>
              <a:t> </a:t>
            </a:r>
            <a:r>
              <a:rPr sz="2400" spc="160" dirty="0">
                <a:solidFill>
                  <a:srgbClr val="0070C0"/>
                </a:solidFill>
              </a:rPr>
              <a:t>recordar</a:t>
            </a:r>
            <a:r>
              <a:rPr sz="2400" spc="-80" dirty="0">
                <a:solidFill>
                  <a:srgbClr val="0070C0"/>
                </a:solidFill>
              </a:rPr>
              <a:t> </a:t>
            </a:r>
            <a:r>
              <a:rPr sz="2400" spc="120" dirty="0">
                <a:solidFill>
                  <a:srgbClr val="0070C0"/>
                </a:solidFill>
              </a:rPr>
              <a:t>que  </a:t>
            </a:r>
            <a:r>
              <a:rPr sz="2400" spc="100" dirty="0">
                <a:solidFill>
                  <a:srgbClr val="0070C0"/>
                </a:solidFill>
              </a:rPr>
              <a:t>las</a:t>
            </a:r>
            <a:r>
              <a:rPr sz="2400" spc="-80" dirty="0">
                <a:solidFill>
                  <a:srgbClr val="0070C0"/>
                </a:solidFill>
              </a:rPr>
              <a:t> </a:t>
            </a:r>
            <a:r>
              <a:rPr sz="2400" spc="120" dirty="0">
                <a:solidFill>
                  <a:srgbClr val="0070C0"/>
                </a:solidFill>
              </a:rPr>
              <a:t>personas</a:t>
            </a:r>
            <a:r>
              <a:rPr sz="2400" spc="-85" dirty="0">
                <a:solidFill>
                  <a:srgbClr val="0070C0"/>
                </a:solidFill>
              </a:rPr>
              <a:t> </a:t>
            </a:r>
            <a:r>
              <a:rPr sz="2400" spc="120" dirty="0">
                <a:solidFill>
                  <a:srgbClr val="0070C0"/>
                </a:solidFill>
              </a:rPr>
              <a:t>tendemos</a:t>
            </a:r>
            <a:r>
              <a:rPr sz="2400" spc="-75" dirty="0">
                <a:solidFill>
                  <a:srgbClr val="0070C0"/>
                </a:solidFill>
              </a:rPr>
              <a:t> </a:t>
            </a:r>
            <a:r>
              <a:rPr sz="2400" spc="90" dirty="0">
                <a:solidFill>
                  <a:srgbClr val="0070C0"/>
                </a:solidFill>
              </a:rPr>
              <a:t>a</a:t>
            </a:r>
            <a:r>
              <a:rPr sz="2400" spc="-75" dirty="0">
                <a:solidFill>
                  <a:srgbClr val="0070C0"/>
                </a:solidFill>
              </a:rPr>
              <a:t> </a:t>
            </a:r>
            <a:r>
              <a:rPr sz="2400" spc="155" dirty="0">
                <a:solidFill>
                  <a:srgbClr val="0070C0"/>
                </a:solidFill>
              </a:rPr>
              <a:t>perder</a:t>
            </a:r>
            <a:r>
              <a:rPr sz="2400" spc="-75" dirty="0">
                <a:solidFill>
                  <a:srgbClr val="0070C0"/>
                </a:solidFill>
              </a:rPr>
              <a:t> </a:t>
            </a:r>
            <a:r>
              <a:rPr sz="2400" spc="100" dirty="0">
                <a:solidFill>
                  <a:srgbClr val="0070C0"/>
                </a:solidFill>
              </a:rPr>
              <a:t>la</a:t>
            </a:r>
            <a:r>
              <a:rPr sz="2400" spc="-75" dirty="0">
                <a:solidFill>
                  <a:srgbClr val="0070C0"/>
                </a:solidFill>
              </a:rPr>
              <a:t> </a:t>
            </a:r>
            <a:r>
              <a:rPr sz="2400" spc="120" dirty="0">
                <a:solidFill>
                  <a:srgbClr val="0070C0"/>
                </a:solidFill>
              </a:rPr>
              <a:t>atención</a:t>
            </a:r>
            <a:r>
              <a:rPr sz="2400" spc="-75" dirty="0">
                <a:solidFill>
                  <a:srgbClr val="0070C0"/>
                </a:solidFill>
              </a:rPr>
              <a:t> </a:t>
            </a:r>
            <a:r>
              <a:rPr sz="2400" spc="100" dirty="0">
                <a:solidFill>
                  <a:srgbClr val="0070C0"/>
                </a:solidFill>
              </a:rPr>
              <a:t>al</a:t>
            </a:r>
            <a:r>
              <a:rPr sz="2400" spc="-75" dirty="0">
                <a:solidFill>
                  <a:srgbClr val="0070C0"/>
                </a:solidFill>
              </a:rPr>
              <a:t> </a:t>
            </a:r>
            <a:r>
              <a:rPr sz="2400" spc="140" dirty="0" err="1">
                <a:solidFill>
                  <a:srgbClr val="0070C0"/>
                </a:solidFill>
              </a:rPr>
              <a:t>cabo</a:t>
            </a:r>
            <a:r>
              <a:rPr sz="2400" spc="-75" dirty="0">
                <a:solidFill>
                  <a:srgbClr val="0070C0"/>
                </a:solidFill>
              </a:rPr>
              <a:t> </a:t>
            </a:r>
            <a:r>
              <a:rPr sz="2400" spc="125" dirty="0" smtClean="0">
                <a:solidFill>
                  <a:srgbClr val="0070C0"/>
                </a:solidFill>
              </a:rPr>
              <a:t>de</a:t>
            </a:r>
            <a:r>
              <a:rPr lang="es-CL" sz="2400" spc="125" dirty="0" smtClean="0">
                <a:solidFill>
                  <a:srgbClr val="0070C0"/>
                </a:solidFill>
              </a:rPr>
              <a:t>15 minutos</a:t>
            </a:r>
            <a:r>
              <a:rPr sz="2400" spc="114" dirty="0" smtClean="0"/>
              <a:t>.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774839" y="2698242"/>
            <a:ext cx="9144000" cy="4509135"/>
            <a:chOff x="774839" y="2698242"/>
            <a:chExt cx="9144000" cy="45091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839" y="2698242"/>
              <a:ext cx="9144000" cy="45087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57023" y="3993641"/>
              <a:ext cx="2103882" cy="148056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450463" y="4208017"/>
            <a:ext cx="1944237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¡Qué mal</a:t>
            </a:r>
            <a:r>
              <a:rPr sz="18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he  dormido 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esta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noche!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0841" y="2119122"/>
            <a:ext cx="2980944" cy="222885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323757" y="2232914"/>
            <a:ext cx="219414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ver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si acaba 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pronto,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tengo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mucho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trabajo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pendiente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57023" y="2193797"/>
            <a:ext cx="3617214" cy="203758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690493" y="2334259"/>
            <a:ext cx="20980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Voy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aprovechar para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mandar un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Wassap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ver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el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Facebook  mientras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esto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termina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1300" y="0"/>
            <a:ext cx="10452100" cy="7206995"/>
            <a:chOff x="774839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774839" y="348995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4000" y="6858000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9144000" y="6858000"/>
                  </a:lnTo>
                  <a:close/>
                </a:path>
              </a:pathLst>
            </a:custGeom>
            <a:solidFill>
              <a:srgbClr val="131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0935" y="2757678"/>
              <a:ext cx="9137904" cy="36850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935" y="348995"/>
              <a:ext cx="9137904" cy="193928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6100" y="401952"/>
            <a:ext cx="9000490" cy="15544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 algn="just">
              <a:lnSpc>
                <a:spcPct val="100299"/>
              </a:lnSpc>
              <a:spcBef>
                <a:spcPts val="85"/>
              </a:spcBef>
            </a:pPr>
            <a:r>
              <a:rPr sz="4000" spc="70" dirty="0"/>
              <a:t>P</a:t>
            </a:r>
            <a:r>
              <a:rPr spc="70" dirty="0"/>
              <a:t>echa </a:t>
            </a:r>
            <a:r>
              <a:rPr spc="90" dirty="0"/>
              <a:t>Kucha </a:t>
            </a:r>
            <a:r>
              <a:rPr spc="80" dirty="0"/>
              <a:t>es </a:t>
            </a:r>
            <a:r>
              <a:rPr spc="95" dirty="0"/>
              <a:t>un </a:t>
            </a:r>
            <a:r>
              <a:rPr spc="105" dirty="0"/>
              <a:t>método </a:t>
            </a:r>
            <a:r>
              <a:rPr spc="110" dirty="0"/>
              <a:t>para </a:t>
            </a:r>
            <a:r>
              <a:rPr spc="125" dirty="0"/>
              <a:t>hacer </a:t>
            </a:r>
            <a:r>
              <a:rPr spc="105" dirty="0"/>
              <a:t>presentaciones </a:t>
            </a:r>
            <a:r>
              <a:rPr spc="100" dirty="0"/>
              <a:t>que </a:t>
            </a:r>
            <a:r>
              <a:rPr spc="85" dirty="0"/>
              <a:t>ayuda </a:t>
            </a:r>
            <a:r>
              <a:rPr spc="75" dirty="0"/>
              <a:t>a  </a:t>
            </a:r>
            <a:r>
              <a:rPr spc="120" dirty="0"/>
              <a:t>transmitir </a:t>
            </a:r>
            <a:r>
              <a:rPr spc="85" dirty="0"/>
              <a:t>el mensaje </a:t>
            </a:r>
            <a:r>
              <a:rPr spc="100" dirty="0"/>
              <a:t>de </a:t>
            </a:r>
            <a:r>
              <a:rPr spc="110" dirty="0"/>
              <a:t>forma </a:t>
            </a:r>
            <a:r>
              <a:rPr spc="70" dirty="0"/>
              <a:t>breve, </a:t>
            </a:r>
            <a:r>
              <a:rPr spc="105" dirty="0"/>
              <a:t>pero </a:t>
            </a:r>
            <a:r>
              <a:rPr spc="100" dirty="0"/>
              <a:t>impactante. </a:t>
            </a:r>
            <a:r>
              <a:rPr spc="35" dirty="0"/>
              <a:t>Se </a:t>
            </a:r>
            <a:r>
              <a:rPr spc="110" dirty="0"/>
              <a:t>trata </a:t>
            </a:r>
            <a:r>
              <a:rPr spc="105" dirty="0"/>
              <a:t>de  </a:t>
            </a:r>
            <a:r>
              <a:rPr spc="125" dirty="0"/>
              <a:t>comunicar </a:t>
            </a:r>
            <a:r>
              <a:rPr spc="120" dirty="0"/>
              <a:t>tu </a:t>
            </a:r>
            <a:r>
              <a:rPr spc="110" dirty="0"/>
              <a:t>proyecto </a:t>
            </a:r>
            <a:r>
              <a:rPr spc="90" dirty="0"/>
              <a:t>o ideas </a:t>
            </a:r>
            <a:r>
              <a:rPr spc="75" dirty="0"/>
              <a:t>a </a:t>
            </a:r>
            <a:r>
              <a:rPr spc="95" dirty="0"/>
              <a:t>través </a:t>
            </a:r>
            <a:r>
              <a:rPr spc="105" dirty="0"/>
              <a:t>de </a:t>
            </a:r>
            <a:r>
              <a:rPr spc="85" dirty="0"/>
              <a:t>una </a:t>
            </a:r>
            <a:r>
              <a:rPr spc="105" dirty="0"/>
              <a:t>secuencia </a:t>
            </a:r>
            <a:r>
              <a:rPr spc="100" dirty="0"/>
              <a:t>de </a:t>
            </a:r>
            <a:r>
              <a:rPr spc="75" dirty="0"/>
              <a:t>20  </a:t>
            </a:r>
            <a:r>
              <a:rPr spc="80" dirty="0"/>
              <a:t>imágenes</a:t>
            </a:r>
            <a:r>
              <a:rPr spc="-45" dirty="0"/>
              <a:t> </a:t>
            </a:r>
            <a:r>
              <a:rPr spc="95" dirty="0"/>
              <a:t>que</a:t>
            </a:r>
            <a:r>
              <a:rPr spc="-45" dirty="0"/>
              <a:t> </a:t>
            </a:r>
            <a:r>
              <a:rPr spc="75" dirty="0"/>
              <a:t>se</a:t>
            </a:r>
            <a:r>
              <a:rPr spc="-50" dirty="0"/>
              <a:t> </a:t>
            </a:r>
            <a:r>
              <a:rPr spc="110" dirty="0"/>
              <a:t>proyectarán</a:t>
            </a:r>
            <a:r>
              <a:rPr spc="-35" dirty="0"/>
              <a:t> </a:t>
            </a:r>
            <a:r>
              <a:rPr spc="105" dirty="0"/>
              <a:t>durante</a:t>
            </a:r>
            <a:r>
              <a:rPr spc="-35" dirty="0"/>
              <a:t> </a:t>
            </a:r>
            <a:r>
              <a:rPr spc="70" dirty="0"/>
              <a:t>20</a:t>
            </a:r>
            <a:r>
              <a:rPr spc="-60" dirty="0"/>
              <a:t> </a:t>
            </a:r>
            <a:r>
              <a:rPr spc="90" dirty="0"/>
              <a:t>segundos</a:t>
            </a:r>
            <a:r>
              <a:rPr spc="-30" dirty="0"/>
              <a:t> </a:t>
            </a:r>
            <a:r>
              <a:rPr spc="110" dirty="0"/>
              <a:t>cada</a:t>
            </a:r>
            <a:r>
              <a:rPr spc="-60" dirty="0"/>
              <a:t> </a:t>
            </a:r>
            <a:r>
              <a:rPr spc="80" dirty="0"/>
              <a:t>una</a:t>
            </a:r>
            <a:r>
              <a:rPr spc="-35" dirty="0"/>
              <a:t> </a:t>
            </a:r>
            <a:r>
              <a:rPr spc="100" dirty="0"/>
              <a:t>de</a:t>
            </a:r>
            <a:r>
              <a:rPr spc="-60" dirty="0"/>
              <a:t> </a:t>
            </a:r>
            <a:r>
              <a:rPr spc="60" dirty="0"/>
              <a:t>ellas.</a:t>
            </a:r>
            <a:endParaRPr sz="4000"/>
          </a:p>
        </p:txBody>
      </p:sp>
      <p:grpSp>
        <p:nvGrpSpPr>
          <p:cNvPr id="7" name="object 7"/>
          <p:cNvGrpSpPr/>
          <p:nvPr/>
        </p:nvGrpSpPr>
        <p:grpSpPr>
          <a:xfrm>
            <a:off x="1657235" y="2550414"/>
            <a:ext cx="6442710" cy="4318000"/>
            <a:chOff x="1657235" y="2550414"/>
            <a:chExt cx="6442710" cy="43180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0393" y="2550414"/>
              <a:ext cx="1749551" cy="4335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7235" y="6349746"/>
              <a:ext cx="3201162" cy="5181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839" y="348995"/>
            <a:ext cx="9144000" cy="60975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38967" y="6431532"/>
            <a:ext cx="81489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2255" marR="5080" indent="-1520190">
              <a:lnSpc>
                <a:spcPct val="100000"/>
              </a:lnSpc>
              <a:spcBef>
                <a:spcPts val="100"/>
              </a:spcBef>
            </a:pPr>
            <a:r>
              <a:rPr sz="2400" spc="55" dirty="0">
                <a:latin typeface="Arial"/>
                <a:cs typeface="Arial"/>
              </a:rPr>
              <a:t>Si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135" dirty="0">
                <a:latin typeface="Arial"/>
                <a:cs typeface="Arial"/>
              </a:rPr>
              <a:t>te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140" dirty="0">
                <a:latin typeface="Arial"/>
                <a:cs typeface="Arial"/>
              </a:rPr>
              <a:t>parece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155" dirty="0">
                <a:latin typeface="Arial"/>
                <a:cs typeface="Arial"/>
              </a:rPr>
              <a:t>poco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110" dirty="0">
                <a:latin typeface="Arial"/>
                <a:cs typeface="Arial"/>
              </a:rPr>
              <a:t>tiempo,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120" dirty="0">
                <a:latin typeface="Arial"/>
                <a:cs typeface="Arial"/>
              </a:rPr>
              <a:t>mantente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100" dirty="0">
                <a:latin typeface="Arial"/>
                <a:cs typeface="Arial"/>
              </a:rPr>
              <a:t>en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125" dirty="0">
                <a:latin typeface="Arial"/>
                <a:cs typeface="Arial"/>
              </a:rPr>
              <a:t>silencio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135" dirty="0">
                <a:latin typeface="Arial"/>
                <a:cs typeface="Arial"/>
              </a:rPr>
              <a:t>durante  </a:t>
            </a:r>
            <a:r>
              <a:rPr sz="2400" spc="65" dirty="0">
                <a:latin typeface="Arial"/>
                <a:cs typeface="Arial"/>
              </a:rPr>
              <a:t>20´y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135" dirty="0">
                <a:latin typeface="Arial"/>
                <a:cs typeface="Arial"/>
              </a:rPr>
              <a:t>apreciarás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100" dirty="0">
                <a:latin typeface="Arial"/>
                <a:cs typeface="Arial"/>
              </a:rPr>
              <a:t>el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125" dirty="0">
                <a:latin typeface="Arial"/>
                <a:cs typeface="Arial"/>
              </a:rPr>
              <a:t>valor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120" dirty="0">
                <a:latin typeface="Arial"/>
                <a:cs typeface="Arial"/>
              </a:rPr>
              <a:t>del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130" dirty="0">
                <a:latin typeface="Arial"/>
                <a:cs typeface="Arial"/>
              </a:rPr>
              <a:t>tiempo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839" y="348995"/>
            <a:ext cx="3350513" cy="27889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839" y="2601467"/>
            <a:ext cx="9144000" cy="460552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3405" y="402589"/>
            <a:ext cx="8556625" cy="15544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 algn="just">
              <a:lnSpc>
                <a:spcPct val="100299"/>
              </a:lnSpc>
              <a:spcBef>
                <a:spcPts val="85"/>
              </a:spcBef>
            </a:pPr>
            <a:r>
              <a:rPr sz="4000" spc="120" dirty="0">
                <a:solidFill>
                  <a:srgbClr val="000000"/>
                </a:solidFill>
              </a:rPr>
              <a:t>N</a:t>
            </a:r>
            <a:r>
              <a:rPr spc="120" dirty="0">
                <a:solidFill>
                  <a:srgbClr val="000000"/>
                </a:solidFill>
              </a:rPr>
              <a:t>o podrás </a:t>
            </a:r>
            <a:r>
              <a:rPr spc="135" dirty="0">
                <a:solidFill>
                  <a:srgbClr val="000000"/>
                </a:solidFill>
              </a:rPr>
              <a:t>contar </a:t>
            </a:r>
            <a:r>
              <a:rPr spc="114" dirty="0">
                <a:solidFill>
                  <a:srgbClr val="000000"/>
                </a:solidFill>
              </a:rPr>
              <a:t>toda </a:t>
            </a:r>
            <a:r>
              <a:rPr spc="120" dirty="0">
                <a:solidFill>
                  <a:srgbClr val="000000"/>
                </a:solidFill>
              </a:rPr>
              <a:t>tu </a:t>
            </a:r>
            <a:r>
              <a:rPr spc="105" dirty="0">
                <a:solidFill>
                  <a:srgbClr val="000000"/>
                </a:solidFill>
              </a:rPr>
              <a:t>historia. </a:t>
            </a:r>
            <a:r>
              <a:rPr spc="50" dirty="0">
                <a:solidFill>
                  <a:srgbClr val="000000"/>
                </a:solidFill>
              </a:rPr>
              <a:t>El </a:t>
            </a:r>
            <a:r>
              <a:rPr spc="100" dirty="0">
                <a:solidFill>
                  <a:srgbClr val="000000"/>
                </a:solidFill>
              </a:rPr>
              <a:t>objetivo </a:t>
            </a:r>
            <a:r>
              <a:rPr spc="80" dirty="0">
                <a:solidFill>
                  <a:srgbClr val="000000"/>
                </a:solidFill>
              </a:rPr>
              <a:t>es </a:t>
            </a:r>
            <a:r>
              <a:rPr spc="120" dirty="0">
                <a:solidFill>
                  <a:srgbClr val="000000"/>
                </a:solidFill>
              </a:rPr>
              <a:t>transmitir </a:t>
            </a:r>
            <a:r>
              <a:rPr spc="85" dirty="0">
                <a:solidFill>
                  <a:srgbClr val="000000"/>
                </a:solidFill>
              </a:rPr>
              <a:t>los  mensajes </a:t>
            </a:r>
            <a:r>
              <a:rPr spc="75" dirty="0">
                <a:solidFill>
                  <a:srgbClr val="000000"/>
                </a:solidFill>
              </a:rPr>
              <a:t>claves </a:t>
            </a:r>
            <a:r>
              <a:rPr spc="80" dirty="0">
                <a:solidFill>
                  <a:srgbClr val="000000"/>
                </a:solidFill>
              </a:rPr>
              <a:t>y </a:t>
            </a:r>
            <a:r>
              <a:rPr spc="114" dirty="0">
                <a:solidFill>
                  <a:srgbClr val="000000"/>
                </a:solidFill>
              </a:rPr>
              <a:t>atraer </a:t>
            </a:r>
            <a:r>
              <a:rPr spc="85" dirty="0">
                <a:solidFill>
                  <a:srgbClr val="000000"/>
                </a:solidFill>
              </a:rPr>
              <a:t>la </a:t>
            </a:r>
            <a:r>
              <a:rPr spc="100" dirty="0">
                <a:solidFill>
                  <a:srgbClr val="000000"/>
                </a:solidFill>
              </a:rPr>
              <a:t>atención </a:t>
            </a:r>
            <a:r>
              <a:rPr spc="105" dirty="0">
                <a:solidFill>
                  <a:srgbClr val="000000"/>
                </a:solidFill>
              </a:rPr>
              <a:t>de </a:t>
            </a:r>
            <a:r>
              <a:rPr spc="90" dirty="0">
                <a:solidFill>
                  <a:srgbClr val="000000"/>
                </a:solidFill>
              </a:rPr>
              <a:t>los </a:t>
            </a:r>
            <a:r>
              <a:rPr spc="85" dirty="0">
                <a:solidFill>
                  <a:srgbClr val="000000"/>
                </a:solidFill>
              </a:rPr>
              <a:t>asistentes. </a:t>
            </a:r>
            <a:r>
              <a:rPr spc="80" dirty="0">
                <a:solidFill>
                  <a:srgbClr val="000000"/>
                </a:solidFill>
              </a:rPr>
              <a:t>Después  </a:t>
            </a:r>
            <a:r>
              <a:rPr spc="110" dirty="0">
                <a:solidFill>
                  <a:srgbClr val="000000"/>
                </a:solidFill>
              </a:rPr>
              <a:t>habrá </a:t>
            </a:r>
            <a:r>
              <a:rPr spc="100" dirty="0">
                <a:solidFill>
                  <a:srgbClr val="000000"/>
                </a:solidFill>
              </a:rPr>
              <a:t>ocasión </a:t>
            </a:r>
            <a:r>
              <a:rPr spc="110" dirty="0">
                <a:solidFill>
                  <a:srgbClr val="000000"/>
                </a:solidFill>
              </a:rPr>
              <a:t>para </a:t>
            </a:r>
            <a:r>
              <a:rPr spc="105" dirty="0">
                <a:solidFill>
                  <a:srgbClr val="000000"/>
                </a:solidFill>
              </a:rPr>
              <a:t>mantener </a:t>
            </a:r>
            <a:r>
              <a:rPr spc="90" dirty="0">
                <a:solidFill>
                  <a:srgbClr val="000000"/>
                </a:solidFill>
              </a:rPr>
              <a:t>un </a:t>
            </a:r>
            <a:r>
              <a:rPr spc="80" dirty="0">
                <a:solidFill>
                  <a:srgbClr val="000000"/>
                </a:solidFill>
              </a:rPr>
              <a:t>debate, </a:t>
            </a:r>
            <a:r>
              <a:rPr spc="85" dirty="0">
                <a:solidFill>
                  <a:srgbClr val="000000"/>
                </a:solidFill>
              </a:rPr>
              <a:t>una</a:t>
            </a:r>
            <a:r>
              <a:rPr spc="725" dirty="0">
                <a:solidFill>
                  <a:srgbClr val="000000"/>
                </a:solidFill>
              </a:rPr>
              <a:t> </a:t>
            </a:r>
            <a:r>
              <a:rPr spc="100" dirty="0">
                <a:solidFill>
                  <a:srgbClr val="000000"/>
                </a:solidFill>
              </a:rPr>
              <a:t>reunión </a:t>
            </a:r>
            <a:r>
              <a:rPr spc="90" dirty="0">
                <a:solidFill>
                  <a:srgbClr val="000000"/>
                </a:solidFill>
              </a:rPr>
              <a:t>o </a:t>
            </a:r>
            <a:r>
              <a:rPr spc="85" dirty="0">
                <a:solidFill>
                  <a:srgbClr val="000000"/>
                </a:solidFill>
              </a:rPr>
              <a:t>una  </a:t>
            </a:r>
            <a:r>
              <a:rPr spc="100" dirty="0">
                <a:solidFill>
                  <a:srgbClr val="000000"/>
                </a:solidFill>
              </a:rPr>
              <a:t>conversación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100" dirty="0">
                <a:solidFill>
                  <a:srgbClr val="000000"/>
                </a:solidFill>
              </a:rPr>
              <a:t>informal</a:t>
            </a:r>
            <a:r>
              <a:rPr spc="-55" dirty="0">
                <a:solidFill>
                  <a:srgbClr val="000000"/>
                </a:solidFill>
              </a:rPr>
              <a:t> </a:t>
            </a:r>
            <a:r>
              <a:rPr spc="120" dirty="0">
                <a:solidFill>
                  <a:srgbClr val="000000"/>
                </a:solidFill>
              </a:rPr>
              <a:t>con</a:t>
            </a:r>
            <a:r>
              <a:rPr spc="-45" dirty="0">
                <a:solidFill>
                  <a:srgbClr val="000000"/>
                </a:solidFill>
              </a:rPr>
              <a:t> </a:t>
            </a:r>
            <a:r>
              <a:rPr spc="90" dirty="0">
                <a:solidFill>
                  <a:srgbClr val="000000"/>
                </a:solidFill>
              </a:rPr>
              <a:t>aquellos</a:t>
            </a:r>
            <a:r>
              <a:rPr spc="-45" dirty="0">
                <a:solidFill>
                  <a:srgbClr val="000000"/>
                </a:solidFill>
              </a:rPr>
              <a:t> </a:t>
            </a:r>
            <a:r>
              <a:rPr spc="95" dirty="0">
                <a:solidFill>
                  <a:srgbClr val="000000"/>
                </a:solidFill>
              </a:rPr>
              <a:t>interesados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80" dirty="0">
                <a:solidFill>
                  <a:srgbClr val="000000"/>
                </a:solidFill>
              </a:rPr>
              <a:t>en</a:t>
            </a:r>
            <a:r>
              <a:rPr spc="-55" dirty="0">
                <a:solidFill>
                  <a:srgbClr val="000000"/>
                </a:solidFill>
              </a:rPr>
              <a:t> </a:t>
            </a:r>
            <a:r>
              <a:rPr spc="105" dirty="0">
                <a:solidFill>
                  <a:srgbClr val="000000"/>
                </a:solidFill>
              </a:rPr>
              <a:t>saber</a:t>
            </a:r>
            <a:r>
              <a:rPr spc="-55" dirty="0">
                <a:solidFill>
                  <a:srgbClr val="000000"/>
                </a:solidFill>
              </a:rPr>
              <a:t> </a:t>
            </a:r>
            <a:r>
              <a:rPr spc="50" dirty="0">
                <a:solidFill>
                  <a:srgbClr val="000000"/>
                </a:solidFill>
              </a:rPr>
              <a:t>más.</a:t>
            </a:r>
            <a:endParaRPr sz="4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19007" y="2266188"/>
            <a:ext cx="6456680" cy="4888865"/>
            <a:chOff x="2119007" y="2266188"/>
            <a:chExt cx="6456680" cy="48888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19007" y="2266188"/>
              <a:ext cx="6456426" cy="48885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5969" y="2376678"/>
              <a:ext cx="6281165" cy="397840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05026" y="350774"/>
            <a:ext cx="8411845" cy="18592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99200"/>
              </a:lnSpc>
              <a:spcBef>
                <a:spcPts val="140"/>
              </a:spcBef>
            </a:pPr>
            <a:r>
              <a:rPr sz="4000" spc="75" dirty="0">
                <a:solidFill>
                  <a:srgbClr val="000000"/>
                </a:solidFill>
              </a:rPr>
              <a:t>E</a:t>
            </a:r>
            <a:r>
              <a:rPr spc="75" dirty="0">
                <a:solidFill>
                  <a:srgbClr val="000000"/>
                </a:solidFill>
              </a:rPr>
              <a:t>ste </a:t>
            </a:r>
            <a:r>
              <a:rPr spc="105" dirty="0">
                <a:solidFill>
                  <a:srgbClr val="000000"/>
                </a:solidFill>
              </a:rPr>
              <a:t>formato de </a:t>
            </a:r>
            <a:r>
              <a:rPr spc="110" dirty="0">
                <a:solidFill>
                  <a:srgbClr val="000000"/>
                </a:solidFill>
              </a:rPr>
              <a:t>presentación </a:t>
            </a:r>
            <a:r>
              <a:rPr spc="95" dirty="0">
                <a:solidFill>
                  <a:srgbClr val="000000"/>
                </a:solidFill>
              </a:rPr>
              <a:t>tiene </a:t>
            </a:r>
            <a:r>
              <a:rPr spc="85" dirty="0">
                <a:solidFill>
                  <a:srgbClr val="000000"/>
                </a:solidFill>
              </a:rPr>
              <a:t>su </a:t>
            </a:r>
            <a:r>
              <a:rPr spc="105" dirty="0">
                <a:solidFill>
                  <a:srgbClr val="000000"/>
                </a:solidFill>
              </a:rPr>
              <a:t>origen </a:t>
            </a:r>
            <a:r>
              <a:rPr spc="85" dirty="0">
                <a:solidFill>
                  <a:srgbClr val="000000"/>
                </a:solidFill>
              </a:rPr>
              <a:t>en el </a:t>
            </a:r>
            <a:r>
              <a:rPr spc="80" dirty="0">
                <a:solidFill>
                  <a:srgbClr val="000000"/>
                </a:solidFill>
              </a:rPr>
              <a:t>evento </a:t>
            </a:r>
            <a:r>
              <a:rPr sz="2100" i="1" dirty="0">
                <a:solidFill>
                  <a:srgbClr val="000000"/>
                </a:solidFill>
                <a:latin typeface="Arial"/>
                <a:cs typeface="Arial"/>
              </a:rPr>
              <a:t>Pecha  </a:t>
            </a:r>
            <a:r>
              <a:rPr sz="2100" i="1" spc="35" dirty="0">
                <a:solidFill>
                  <a:srgbClr val="000000"/>
                </a:solidFill>
                <a:latin typeface="Arial"/>
                <a:cs typeface="Arial"/>
              </a:rPr>
              <a:t>Kucha </a:t>
            </a:r>
            <a:r>
              <a:rPr sz="2100" i="1" spc="60" dirty="0">
                <a:solidFill>
                  <a:srgbClr val="000000"/>
                </a:solidFill>
                <a:latin typeface="Arial"/>
                <a:cs typeface="Arial"/>
              </a:rPr>
              <a:t>Night </a:t>
            </a:r>
            <a:r>
              <a:rPr spc="120" dirty="0">
                <a:solidFill>
                  <a:srgbClr val="000000"/>
                </a:solidFill>
              </a:rPr>
              <a:t>creado </a:t>
            </a:r>
            <a:r>
              <a:rPr spc="80" dirty="0">
                <a:solidFill>
                  <a:srgbClr val="000000"/>
                </a:solidFill>
              </a:rPr>
              <a:t>en </a:t>
            </a:r>
            <a:r>
              <a:rPr spc="55" dirty="0">
                <a:solidFill>
                  <a:srgbClr val="000000"/>
                </a:solidFill>
              </a:rPr>
              <a:t>Tokio </a:t>
            </a:r>
            <a:r>
              <a:rPr spc="80" dirty="0">
                <a:solidFill>
                  <a:srgbClr val="000000"/>
                </a:solidFill>
              </a:rPr>
              <a:t>en </a:t>
            </a:r>
            <a:r>
              <a:rPr spc="75" dirty="0">
                <a:solidFill>
                  <a:srgbClr val="000000"/>
                </a:solidFill>
              </a:rPr>
              <a:t>2003 </a:t>
            </a:r>
            <a:r>
              <a:rPr spc="145" dirty="0">
                <a:solidFill>
                  <a:srgbClr val="000000"/>
                </a:solidFill>
              </a:rPr>
              <a:t>por </a:t>
            </a:r>
            <a:r>
              <a:rPr spc="130" dirty="0">
                <a:solidFill>
                  <a:srgbClr val="000000"/>
                </a:solidFill>
              </a:rPr>
              <a:t>Astrid </a:t>
            </a:r>
            <a:r>
              <a:rPr spc="100" dirty="0">
                <a:solidFill>
                  <a:srgbClr val="000000"/>
                </a:solidFill>
              </a:rPr>
              <a:t>Klein </a:t>
            </a:r>
            <a:r>
              <a:rPr spc="80" dirty="0">
                <a:solidFill>
                  <a:srgbClr val="000000"/>
                </a:solidFill>
              </a:rPr>
              <a:t>y </a:t>
            </a:r>
            <a:r>
              <a:rPr spc="90" dirty="0">
                <a:solidFill>
                  <a:srgbClr val="000000"/>
                </a:solidFill>
              </a:rPr>
              <a:t>Mark  Dytham </a:t>
            </a:r>
            <a:r>
              <a:rPr spc="114" dirty="0">
                <a:solidFill>
                  <a:srgbClr val="000000"/>
                </a:solidFill>
              </a:rPr>
              <a:t>como </a:t>
            </a:r>
            <a:r>
              <a:rPr spc="90" dirty="0">
                <a:solidFill>
                  <a:srgbClr val="000000"/>
                </a:solidFill>
              </a:rPr>
              <a:t>un </a:t>
            </a:r>
            <a:r>
              <a:rPr spc="110" dirty="0">
                <a:solidFill>
                  <a:srgbClr val="000000"/>
                </a:solidFill>
              </a:rPr>
              <a:t>lugar </a:t>
            </a:r>
            <a:r>
              <a:rPr spc="100" dirty="0">
                <a:solidFill>
                  <a:srgbClr val="000000"/>
                </a:solidFill>
              </a:rPr>
              <a:t>de </a:t>
            </a:r>
            <a:r>
              <a:rPr spc="110" dirty="0">
                <a:solidFill>
                  <a:srgbClr val="000000"/>
                </a:solidFill>
              </a:rPr>
              <a:t>encuentro </a:t>
            </a:r>
            <a:r>
              <a:rPr spc="105" dirty="0">
                <a:solidFill>
                  <a:srgbClr val="000000"/>
                </a:solidFill>
              </a:rPr>
              <a:t>donde arquitectos, </a:t>
            </a:r>
            <a:r>
              <a:rPr spc="100" dirty="0">
                <a:solidFill>
                  <a:srgbClr val="000000"/>
                </a:solidFill>
              </a:rPr>
              <a:t>artistas,  diseñadores </a:t>
            </a:r>
            <a:r>
              <a:rPr spc="90" dirty="0">
                <a:solidFill>
                  <a:srgbClr val="000000"/>
                </a:solidFill>
              </a:rPr>
              <a:t>o </a:t>
            </a:r>
            <a:r>
              <a:rPr spc="105" dirty="0">
                <a:solidFill>
                  <a:srgbClr val="000000"/>
                </a:solidFill>
              </a:rPr>
              <a:t>emprendedores pudieran </a:t>
            </a:r>
            <a:r>
              <a:rPr spc="135" dirty="0">
                <a:solidFill>
                  <a:srgbClr val="000000"/>
                </a:solidFill>
              </a:rPr>
              <a:t>dar </a:t>
            </a:r>
            <a:r>
              <a:rPr spc="75" dirty="0">
                <a:solidFill>
                  <a:srgbClr val="000000"/>
                </a:solidFill>
              </a:rPr>
              <a:t>a </a:t>
            </a:r>
            <a:r>
              <a:rPr spc="130" dirty="0">
                <a:solidFill>
                  <a:srgbClr val="000000"/>
                </a:solidFill>
              </a:rPr>
              <a:t>conocer </a:t>
            </a:r>
            <a:r>
              <a:rPr spc="85" dirty="0">
                <a:solidFill>
                  <a:srgbClr val="000000"/>
                </a:solidFill>
              </a:rPr>
              <a:t>sus  </a:t>
            </a:r>
            <a:r>
              <a:rPr spc="90" dirty="0">
                <a:solidFill>
                  <a:srgbClr val="000000"/>
                </a:solidFill>
              </a:rPr>
              <a:t>proyectos.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6363" y="357378"/>
            <a:ext cx="9142730" cy="6849745"/>
            <a:chOff x="776363" y="357378"/>
            <a:chExt cx="9142730" cy="68497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363" y="357378"/>
              <a:ext cx="9142476" cy="55344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363" y="5794247"/>
              <a:ext cx="9142475" cy="141274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55097" y="5868415"/>
            <a:ext cx="8983980" cy="12496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80"/>
              </a:spcBef>
            </a:pPr>
            <a:r>
              <a:rPr sz="4000" spc="130" dirty="0">
                <a:latin typeface="Arial"/>
                <a:cs typeface="Arial"/>
              </a:rPr>
              <a:t>L</a:t>
            </a:r>
            <a:r>
              <a:rPr sz="2000" spc="130" dirty="0">
                <a:latin typeface="Arial"/>
                <a:cs typeface="Arial"/>
              </a:rPr>
              <a:t>a </a:t>
            </a:r>
            <a:r>
              <a:rPr sz="2000" spc="110" dirty="0">
                <a:latin typeface="Arial"/>
                <a:cs typeface="Arial"/>
              </a:rPr>
              <a:t>preparación</a:t>
            </a:r>
            <a:r>
              <a:rPr sz="2000" spc="775" dirty="0">
                <a:latin typeface="Arial"/>
                <a:cs typeface="Arial"/>
              </a:rPr>
              <a:t> </a:t>
            </a:r>
            <a:r>
              <a:rPr sz="2000" spc="105" dirty="0">
                <a:latin typeface="Arial"/>
                <a:cs typeface="Arial"/>
              </a:rPr>
              <a:t>de </a:t>
            </a:r>
            <a:r>
              <a:rPr sz="2000" spc="85" dirty="0">
                <a:latin typeface="Arial"/>
                <a:cs typeface="Arial"/>
              </a:rPr>
              <a:t>una  </a:t>
            </a:r>
            <a:r>
              <a:rPr sz="2000" spc="105" dirty="0">
                <a:latin typeface="Arial"/>
                <a:cs typeface="Arial"/>
              </a:rPr>
              <a:t>presentación </a:t>
            </a:r>
            <a:r>
              <a:rPr sz="2000" spc="60" dirty="0">
                <a:latin typeface="Arial"/>
                <a:cs typeface="Arial"/>
              </a:rPr>
              <a:t>Pecha </a:t>
            </a:r>
            <a:r>
              <a:rPr sz="2000" spc="90" dirty="0">
                <a:latin typeface="Arial"/>
                <a:cs typeface="Arial"/>
              </a:rPr>
              <a:t>Kucha </a:t>
            </a:r>
            <a:r>
              <a:rPr sz="2000" spc="95" dirty="0">
                <a:latin typeface="Arial"/>
                <a:cs typeface="Arial"/>
              </a:rPr>
              <a:t>comienza  </a:t>
            </a:r>
            <a:r>
              <a:rPr sz="2000" spc="90" dirty="0">
                <a:latin typeface="Arial"/>
                <a:cs typeface="Arial"/>
              </a:rPr>
              <a:t>reflexionando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110" dirty="0">
                <a:latin typeface="Arial"/>
                <a:cs typeface="Arial"/>
              </a:rPr>
              <a:t>sobre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85" dirty="0">
                <a:latin typeface="Arial"/>
                <a:cs typeface="Arial"/>
              </a:rPr>
              <a:t>los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85" dirty="0">
                <a:latin typeface="Arial"/>
                <a:cs typeface="Arial"/>
              </a:rPr>
              <a:t>mensajes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100" dirty="0">
                <a:latin typeface="Arial"/>
                <a:cs typeface="Arial"/>
              </a:rPr>
              <a:t>que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100" dirty="0">
                <a:latin typeface="Arial"/>
                <a:cs typeface="Arial"/>
              </a:rPr>
              <a:t>quieres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120" dirty="0">
                <a:latin typeface="Arial"/>
                <a:cs typeface="Arial"/>
              </a:rPr>
              <a:t>transmitir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80" dirty="0">
                <a:latin typeface="Arial"/>
                <a:cs typeface="Arial"/>
              </a:rPr>
              <a:t>y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100" dirty="0">
                <a:latin typeface="Arial"/>
                <a:cs typeface="Arial"/>
              </a:rPr>
              <a:t>elaborando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90" dirty="0">
                <a:latin typeface="Arial"/>
                <a:cs typeface="Arial"/>
              </a:rPr>
              <a:t>un  </a:t>
            </a:r>
            <a:r>
              <a:rPr sz="2000" spc="85" dirty="0">
                <a:latin typeface="Arial"/>
                <a:cs typeface="Arial"/>
              </a:rPr>
              <a:t>esquema </a:t>
            </a:r>
            <a:r>
              <a:rPr sz="2000" spc="105" dirty="0">
                <a:latin typeface="Arial"/>
                <a:cs typeface="Arial"/>
              </a:rPr>
              <a:t>de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ideas.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839" y="348995"/>
            <a:ext cx="9144000" cy="6858000"/>
            <a:chOff x="774839" y="348995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839" y="348995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653" y="348995"/>
              <a:ext cx="2520696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9501" y="1317751"/>
            <a:ext cx="1652784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90" dirty="0"/>
              <a:t>C</a:t>
            </a:r>
            <a:r>
              <a:rPr spc="90" dirty="0"/>
              <a:t>ontinúa</a:t>
            </a:r>
            <a:endParaRPr sz="4000" dirty="0"/>
          </a:p>
        </p:txBody>
      </p:sp>
      <p:sp>
        <p:nvSpPr>
          <p:cNvPr id="6" name="object 6"/>
          <p:cNvSpPr txBox="1"/>
          <p:nvPr/>
        </p:nvSpPr>
        <p:spPr>
          <a:xfrm>
            <a:off x="902335" y="1932681"/>
            <a:ext cx="2996565" cy="46288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just">
              <a:lnSpc>
                <a:spcPct val="100000"/>
              </a:lnSpc>
              <a:spcBef>
                <a:spcPts val="95"/>
              </a:spcBef>
            </a:pPr>
            <a:r>
              <a:rPr sz="2000" b="1" spc="114" dirty="0">
                <a:latin typeface="Arial"/>
                <a:cs typeface="Arial"/>
              </a:rPr>
              <a:t>redactando </a:t>
            </a:r>
            <a:r>
              <a:rPr sz="2000" b="1" spc="85" dirty="0">
                <a:latin typeface="Arial"/>
                <a:cs typeface="Arial"/>
              </a:rPr>
              <a:t>un  </a:t>
            </a:r>
            <a:r>
              <a:rPr sz="2000" b="1" spc="110" dirty="0">
                <a:latin typeface="Arial"/>
                <a:cs typeface="Arial"/>
              </a:rPr>
              <a:t>discurso </a:t>
            </a:r>
            <a:r>
              <a:rPr sz="2000" b="1" spc="25" dirty="0">
                <a:latin typeface="Arial"/>
                <a:cs typeface="Arial"/>
              </a:rPr>
              <a:t>BREVE,</a:t>
            </a:r>
            <a:r>
              <a:rPr sz="2000" b="1" spc="-235" dirty="0">
                <a:latin typeface="Arial"/>
                <a:cs typeface="Arial"/>
              </a:rPr>
              <a:t> </a:t>
            </a:r>
            <a:r>
              <a:rPr sz="2000" b="1" spc="-90" dirty="0">
                <a:latin typeface="Arial"/>
                <a:cs typeface="Arial"/>
              </a:rPr>
              <a:t>Y  </a:t>
            </a:r>
            <a:r>
              <a:rPr sz="2000" b="1" spc="35" dirty="0">
                <a:latin typeface="Arial"/>
                <a:cs typeface="Arial"/>
              </a:rPr>
              <a:t>SENCILLO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100" dirty="0">
                <a:latin typeface="Arial"/>
                <a:cs typeface="Arial"/>
              </a:rPr>
              <a:t>que</a:t>
            </a:r>
            <a:endParaRPr sz="2000" b="1" dirty="0">
              <a:latin typeface="Arial"/>
              <a:cs typeface="Arial"/>
            </a:endParaRPr>
          </a:p>
          <a:p>
            <a:pPr marL="20320" marR="11430" indent="-635" algn="just">
              <a:lnSpc>
                <a:spcPct val="100000"/>
              </a:lnSpc>
            </a:pPr>
            <a:r>
              <a:rPr sz="2000" b="1" spc="80" dirty="0">
                <a:latin typeface="Arial"/>
                <a:cs typeface="Arial"/>
              </a:rPr>
              <a:t>una </a:t>
            </a:r>
            <a:r>
              <a:rPr sz="2000" b="1" spc="100" dirty="0">
                <a:latin typeface="Arial"/>
                <a:cs typeface="Arial"/>
              </a:rPr>
              <a:t>todas </a:t>
            </a:r>
            <a:r>
              <a:rPr sz="2000" b="1" spc="80" dirty="0">
                <a:latin typeface="Arial"/>
                <a:cs typeface="Arial"/>
              </a:rPr>
              <a:t>las  </a:t>
            </a:r>
            <a:r>
              <a:rPr sz="2000" b="1" spc="70" dirty="0">
                <a:latin typeface="Arial"/>
                <a:cs typeface="Arial"/>
              </a:rPr>
              <a:t>ideas. </a:t>
            </a:r>
            <a:r>
              <a:rPr sz="2000" b="1" spc="90" dirty="0">
                <a:latin typeface="Arial"/>
                <a:cs typeface="Arial"/>
              </a:rPr>
              <a:t>Recuerda  </a:t>
            </a:r>
            <a:r>
              <a:rPr sz="2000" b="1" spc="95" dirty="0">
                <a:latin typeface="Arial"/>
                <a:cs typeface="Arial"/>
              </a:rPr>
              <a:t>que </a:t>
            </a:r>
            <a:r>
              <a:rPr sz="2000" b="1" spc="55" dirty="0">
                <a:latin typeface="Arial"/>
                <a:cs typeface="Arial"/>
              </a:rPr>
              <a:t>Pecha </a:t>
            </a:r>
            <a:r>
              <a:rPr sz="2000" b="1" spc="90" dirty="0">
                <a:latin typeface="Arial"/>
                <a:cs typeface="Arial"/>
              </a:rPr>
              <a:t>Kucha  </a:t>
            </a:r>
            <a:r>
              <a:rPr sz="2000" b="1" spc="75" dirty="0">
                <a:latin typeface="Arial"/>
                <a:cs typeface="Arial"/>
              </a:rPr>
              <a:t>es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80" dirty="0">
                <a:latin typeface="Arial"/>
                <a:cs typeface="Arial"/>
              </a:rPr>
              <a:t>el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130" dirty="0">
                <a:latin typeface="Arial"/>
                <a:cs typeface="Arial"/>
              </a:rPr>
              <a:t>arte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105" dirty="0">
                <a:latin typeface="Arial"/>
                <a:cs typeface="Arial"/>
              </a:rPr>
              <a:t>de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125" dirty="0">
                <a:latin typeface="Arial"/>
                <a:cs typeface="Arial"/>
              </a:rPr>
              <a:t>hacer  </a:t>
            </a:r>
            <a:r>
              <a:rPr sz="2000" b="1" spc="100" dirty="0">
                <a:latin typeface="Arial"/>
                <a:cs typeface="Arial"/>
              </a:rPr>
              <a:t>presentaciones  </a:t>
            </a:r>
            <a:r>
              <a:rPr sz="2000" b="1" spc="90" dirty="0">
                <a:latin typeface="Arial"/>
                <a:cs typeface="Arial"/>
              </a:rPr>
              <a:t>concisas. </a:t>
            </a:r>
            <a:endParaRPr lang="es-CL" sz="2000" b="1" spc="90" dirty="0" smtClean="0">
              <a:latin typeface="Arial"/>
              <a:cs typeface="Arial"/>
            </a:endParaRPr>
          </a:p>
          <a:p>
            <a:pPr marL="20320" marR="11430" indent="-635" algn="just">
              <a:lnSpc>
                <a:spcPct val="100000"/>
              </a:lnSpc>
            </a:pPr>
            <a:endParaRPr lang="es-CL" sz="2000" b="1" spc="90" dirty="0">
              <a:latin typeface="Arial"/>
              <a:cs typeface="Arial"/>
            </a:endParaRPr>
          </a:p>
          <a:p>
            <a:pPr marL="20320" marR="11430" indent="-635" algn="just">
              <a:lnSpc>
                <a:spcPct val="100000"/>
              </a:lnSpc>
            </a:pPr>
            <a:r>
              <a:rPr sz="2000" b="1" spc="90" dirty="0" err="1" smtClean="0">
                <a:latin typeface="Arial"/>
                <a:cs typeface="Arial"/>
              </a:rPr>
              <a:t>Utiliza</a:t>
            </a:r>
            <a:r>
              <a:rPr sz="2000" b="1" spc="90" dirty="0" smtClean="0">
                <a:latin typeface="Arial"/>
                <a:cs typeface="Arial"/>
              </a:rPr>
              <a:t>  </a:t>
            </a:r>
            <a:r>
              <a:rPr sz="2000" b="1" spc="90" dirty="0">
                <a:latin typeface="Arial"/>
                <a:cs typeface="Arial"/>
              </a:rPr>
              <a:t>frases </a:t>
            </a:r>
            <a:r>
              <a:rPr sz="2000" b="1" spc="130" dirty="0">
                <a:latin typeface="Arial"/>
                <a:cs typeface="Arial"/>
              </a:rPr>
              <a:t>cortas </a:t>
            </a:r>
            <a:r>
              <a:rPr sz="2000" b="1" spc="80" dirty="0">
                <a:latin typeface="Arial"/>
                <a:cs typeface="Arial"/>
              </a:rPr>
              <a:t>y  </a:t>
            </a:r>
            <a:r>
              <a:rPr sz="2000" b="1" spc="114" dirty="0">
                <a:latin typeface="Arial"/>
                <a:cs typeface="Arial"/>
              </a:rPr>
              <a:t>directas </a:t>
            </a:r>
            <a:r>
              <a:rPr sz="2000" b="1" spc="100" dirty="0">
                <a:latin typeface="Arial"/>
                <a:cs typeface="Arial"/>
              </a:rPr>
              <a:t>que </a:t>
            </a:r>
            <a:r>
              <a:rPr sz="2000" b="1" spc="75" dirty="0">
                <a:latin typeface="Arial"/>
                <a:cs typeface="Arial"/>
              </a:rPr>
              <a:t>se  </a:t>
            </a:r>
            <a:r>
              <a:rPr sz="2000" b="1" spc="90" dirty="0">
                <a:latin typeface="Arial"/>
                <a:cs typeface="Arial"/>
              </a:rPr>
              <a:t>ajusten </a:t>
            </a:r>
            <a:r>
              <a:rPr sz="2000" b="1" spc="75" dirty="0">
                <a:latin typeface="Arial"/>
                <a:cs typeface="Arial"/>
              </a:rPr>
              <a:t>a </a:t>
            </a:r>
            <a:r>
              <a:rPr sz="2000" b="1" spc="85" dirty="0">
                <a:latin typeface="Arial"/>
                <a:cs typeface="Arial"/>
              </a:rPr>
              <a:t>los </a:t>
            </a:r>
            <a:r>
              <a:rPr sz="2000" b="1" spc="70" dirty="0">
                <a:latin typeface="Arial"/>
                <a:cs typeface="Arial"/>
              </a:rPr>
              <a:t>20  </a:t>
            </a:r>
            <a:r>
              <a:rPr sz="2000" b="1" spc="90" dirty="0">
                <a:latin typeface="Arial"/>
                <a:cs typeface="Arial"/>
              </a:rPr>
              <a:t>segundos </a:t>
            </a:r>
            <a:r>
              <a:rPr sz="2000" b="1" spc="100" dirty="0">
                <a:latin typeface="Arial"/>
                <a:cs typeface="Arial"/>
              </a:rPr>
              <a:t>de </a:t>
            </a:r>
            <a:r>
              <a:rPr sz="2000" b="1" spc="110" dirty="0">
                <a:latin typeface="Arial"/>
                <a:cs typeface="Arial"/>
              </a:rPr>
              <a:t>cada  </a:t>
            </a:r>
            <a:r>
              <a:rPr sz="2000" b="1" spc="75" dirty="0">
                <a:latin typeface="Arial"/>
                <a:cs typeface="Arial"/>
              </a:rPr>
              <a:t>imagen.</a:t>
            </a:r>
            <a:endParaRPr sz="20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</TotalTime>
  <Words>720</Words>
  <Application>Microsoft Office PowerPoint</Application>
  <PresentationFormat>Personalizado</PresentationFormat>
  <Paragraphs>34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Presentación de PowerPoint</vt:lpstr>
      <vt:lpstr>Presentación de PowerPoint</vt:lpstr>
      <vt:lpstr>Además, es un tiempo breve. Y  aún disponiendo de suficiente tiempo, debes recordar que  las personas tendemos a perder la atención al cabo de15 minutos.</vt:lpstr>
      <vt:lpstr>Pecha Kucha es un método para hacer presentaciones que ayuda a  transmitir el mensaje de forma breve, pero impactante. Se trata de  comunicar tu proyecto o ideas a través de una secuencia de 20  imágenes que se proyectarán durante 20 segundos cada una de ellas.</vt:lpstr>
      <vt:lpstr>Presentación de PowerPoint</vt:lpstr>
      <vt:lpstr>No podrás contar toda tu historia. El objetivo es transmitir los  mensajes claves y atraer la atención de los asistentes. Después  habrá ocasión para mantener un debate, una reunión o una  conversación informal con aquellos interesados en saber más.</vt:lpstr>
      <vt:lpstr>Este formato de presentación tiene su origen en el evento Pecha  Kucha Night creado en Tokio en 2003 por Astrid Klein y Mark  Dytham como un lugar de encuentro donde arquitectos, artistas,  diseñadores o emprendedores pudieran dar a conocer sus  proyectos.</vt:lpstr>
      <vt:lpstr>Presentación de PowerPoint</vt:lpstr>
      <vt:lpstr>Continúa</vt:lpstr>
      <vt:lpstr>Presentación de PowerPoint</vt:lpstr>
      <vt:lpstr>Puedo  prometer  y prometo</vt:lpstr>
      <vt:lpstr>La tercera fase para preparar un Pecha Kucha consiste en buscar  20 imágenes (foto, gráfico, tabla, dibujo o montaje) que sirvan para  reforzar las ideas que quieres transmitir. Establece la secuencia  adecuada y cuida la calidad de las imágenes.</vt:lpstr>
      <vt:lpstr>No abuses de textos y tablas con muchos datos. En este tipo de  presentaciones “menos es más”. Si incorporas textos, utiliza una  tipografía, un color y un tamaño de letra que facilite la lectura  desde lejos.</vt:lpstr>
      <vt:lpstr>Presentación de PowerPoint</vt:lpstr>
      <vt:lpstr>Presentación de PowerPoint</vt:lpstr>
      <vt:lpstr>Presentación de PowerPoint</vt:lpstr>
      <vt:lpstr>Presentación de PowerPoint</vt:lpstr>
      <vt:lpstr>Como si fueras  un  mimo, a todo lo  anterior añade la  comunicación no  verbal o  corporal. Planifica los gestos,  los movimientos con  las manos y la  posición del cuerpo  en cada parte del  discurso.</vt:lpstr>
      <vt:lpstr>¡Ya está preparada  la presentación! Todo saldrá  perfectamente si  sales a realizarla  con tranquilidad,  confianza en ti y con  una sonrisa.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guia_pecha kucha</dc:title>
  <dc:creator>Antonio Chamorro</dc:creator>
  <cp:lastModifiedBy>Ivan Pizarro</cp:lastModifiedBy>
  <cp:revision>14</cp:revision>
  <dcterms:created xsi:type="dcterms:W3CDTF">2020-06-05T03:07:44Z</dcterms:created>
  <dcterms:modified xsi:type="dcterms:W3CDTF">2024-04-17T22:45:08Z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2014-04-30T00:00:00Z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2020-06-05T00:00:00Z</vt:filetime>
  </property>
</Properties>
</file>