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6" r:id="rId9"/>
    <p:sldId id="263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2400" y="1905000"/>
            <a:ext cx="8331200" cy="2438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2400" y="4419600"/>
            <a:ext cx="8187267" cy="609600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29600" y="6248400"/>
            <a:ext cx="2336800" cy="4572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C0301-BA48-45A4-8BD5-3498F8327F14}" type="slidenum"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279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DA8A82-C9FD-4C9F-8E74-17D79F489B6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545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9600" y="838200"/>
            <a:ext cx="2336800" cy="533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219200" y="838200"/>
            <a:ext cx="6807200" cy="533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EF193F-69AF-4D74-A6AD-CB297051EAFF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227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D29078-99B6-405F-91F5-9DC3ED9780D1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617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8D17E-4B4C-44E4-B5D1-0DF75BD6469B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959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19200" y="2209800"/>
            <a:ext cx="4572000" cy="3962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994400" y="2209800"/>
            <a:ext cx="4572000" cy="3962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033498-5BFD-4EDA-99C5-72280834312F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77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ACE6D-4A9E-4C8D-ABAB-C8078CA2D174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06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732A7A-2FED-422C-BFD1-4F3F568BB130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47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217DF1-FE53-418E-BBD9-0D4484F17DDF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326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B8158F-DE68-4357-AFFF-71C113E2D76B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054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CD2B25-C0DF-467A-910D-AB25A2A7B096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7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838201"/>
            <a:ext cx="9347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09800"/>
            <a:ext cx="9347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00" y="6324600"/>
            <a:ext cx="172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324600"/>
            <a:ext cx="3860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24600"/>
            <a:ext cx="172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DADA6B-F118-481C-9320-B9E741C259F3}" type="slidenum"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4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023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949388" y="1471521"/>
            <a:ext cx="8574741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pyrus" panose="03070502060502030205" pitchFamily="66" charset="0"/>
              </a:rPr>
              <a:t> COMUNICACIÓN ORAL  Y   ESCRITA  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96788" y="4567602"/>
            <a:ext cx="6400800" cy="742019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pyrus" panose="03070502060502030205" pitchFamily="66" charset="0"/>
              </a:rPr>
              <a:t>Iván  Pizarro   Vega</a:t>
            </a:r>
          </a:p>
          <a:p>
            <a:pPr eaLnBrk="1" hangingPunct="1">
              <a:defRPr/>
            </a:pPr>
            <a:endParaRPr lang="es-ES_tradn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pyrus" panose="03070502060502030205" pitchFamily="66" charset="0"/>
            </a:endParaRPr>
          </a:p>
          <a:p>
            <a:pPr eaLnBrk="1" hangingPunct="1">
              <a:defRPr/>
            </a:pPr>
            <a:endParaRPr lang="es-ES_tradnl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pyrus" panose="03070502060502030205" pitchFamily="66" charset="0"/>
            </a:endParaRPr>
          </a:p>
          <a:p>
            <a:pPr eaLnBrk="1" hangingPunct="1">
              <a:defRPr/>
            </a:pP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pyrus" panose="03070502060502030205" pitchFamily="66" charset="0"/>
            </a:endParaRPr>
          </a:p>
          <a:p>
            <a:pPr eaLnBrk="1" hangingPunct="1">
              <a:defRPr/>
            </a:pPr>
            <a:endParaRPr lang="es-ES_tradnl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pyrus" panose="03070502060502030205" pitchFamily="66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99" y="0"/>
            <a:ext cx="1670237" cy="16859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927" y="0"/>
            <a:ext cx="1670237" cy="168592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631558" y="5291868"/>
            <a:ext cx="26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apyrus" panose="03070502060502030205" pitchFamily="66" charset="0"/>
                <a:ea typeface="+mn-ea"/>
                <a:cs typeface="Arial"/>
              </a:rPr>
              <a:t>BACHILLERATO</a:t>
            </a: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Papyrus" panose="03070502060502030205" pitchFamily="66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61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6435" y="1264023"/>
            <a:ext cx="9347200" cy="527124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None/>
            </a:pPr>
            <a:endParaRPr lang="es-ES_tradnl" sz="2600" b="1" dirty="0">
              <a:latin typeface="Papyrus" panose="03070502060502030205" pitchFamily="66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255442"/>
              </p:ext>
            </p:extLst>
          </p:nvPr>
        </p:nvGraphicFramePr>
        <p:xfrm>
          <a:off x="941294" y="900955"/>
          <a:ext cx="10260106" cy="5886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dirty="0" smtClean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solidFill>
                            <a:schemeClr val="tx1"/>
                          </a:solidFill>
                          <a:effectLst/>
                          <a:latin typeface="Papyrus" panose="03070502060502030205" pitchFamily="66" charset="0"/>
                        </a:rPr>
                        <a:t>ASIGNATURA</a:t>
                      </a: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98345" algn="l"/>
                        </a:tabLst>
                      </a:pPr>
                      <a:endParaRPr lang="es-CL" sz="2400" dirty="0" smtClean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98345" algn="l"/>
                        </a:tabLst>
                      </a:pPr>
                      <a:r>
                        <a:rPr lang="es-CL" sz="2400" dirty="0" smtClean="0">
                          <a:solidFill>
                            <a:schemeClr val="tx1"/>
                          </a:solidFill>
                          <a:effectLst/>
                          <a:latin typeface="Papyrus" panose="03070502060502030205" pitchFamily="66" charset="0"/>
                        </a:rPr>
                        <a:t> COMUNICACIÓN ORAL Y   ESCRITA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98345" algn="l"/>
                        </a:tabLst>
                      </a:pP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solidFill>
                            <a:schemeClr val="tx1"/>
                          </a:solidFill>
                          <a:effectLst/>
                          <a:latin typeface="Papyrus" panose="03070502060502030205" pitchFamily="66" charset="0"/>
                        </a:rPr>
                        <a:t>Carrera</a:t>
                      </a:r>
                      <a:endParaRPr lang="es-CL" sz="28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Papyrus" panose="03070502060502030205" pitchFamily="66" charset="0"/>
                        </a:rPr>
                        <a:t>PROGRAMA   DE  BACHILLERATO</a:t>
                      </a:r>
                      <a:endParaRPr lang="es-CL" sz="18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solidFill>
                            <a:schemeClr val="tx1"/>
                          </a:solidFill>
                          <a:effectLst/>
                          <a:latin typeface="Papyrus" panose="03070502060502030205" pitchFamily="66" charset="0"/>
                        </a:rPr>
                        <a:t>Créditos</a:t>
                      </a:r>
                      <a:endParaRPr lang="es-CL" sz="28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Horas </a:t>
                      </a:r>
                      <a:r>
                        <a:rPr lang="es-CL" sz="2400" b="1" dirty="0">
                          <a:effectLst/>
                          <a:latin typeface="Papyrus" panose="03070502060502030205" pitchFamily="66" charset="0"/>
                        </a:rPr>
                        <a:t>Presenciales:  </a:t>
                      </a: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4</a:t>
                      </a:r>
                      <a:r>
                        <a:rPr lang="es-CL" sz="2400" b="1" baseline="0" dirty="0" smtClean="0">
                          <a:effectLst/>
                          <a:latin typeface="Papyrus" panose="03070502060502030205" pitchFamily="66" charset="0"/>
                        </a:rPr>
                        <a:t> </a:t>
                      </a: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effectLst/>
                          <a:latin typeface="Papyrus" panose="03070502060502030205" pitchFamily="66" charset="0"/>
                        </a:rPr>
                        <a:t>Horas </a:t>
                      </a:r>
                      <a:r>
                        <a:rPr lang="es-MX" sz="2400" b="1" dirty="0">
                          <a:effectLst/>
                          <a:latin typeface="Papyrus" panose="03070502060502030205" pitchFamily="66" charset="0"/>
                        </a:rPr>
                        <a:t>No Presenciales: </a:t>
                      </a:r>
                      <a:r>
                        <a:rPr lang="es-MX" sz="2400" b="1" dirty="0" smtClean="0">
                          <a:effectLst/>
                          <a:latin typeface="Papyrus" panose="03070502060502030205" pitchFamily="66" charset="0"/>
                        </a:rPr>
                        <a:t>6</a:t>
                      </a:r>
                      <a:endParaRPr lang="es-CL" sz="24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solidFill>
                            <a:schemeClr val="tx1"/>
                          </a:solidFill>
                          <a:effectLst/>
                          <a:latin typeface="Papyrus" panose="03070502060502030205" pitchFamily="66" charset="0"/>
                        </a:rPr>
                        <a:t>Nivel</a:t>
                      </a:r>
                      <a:endParaRPr lang="es-CL" sz="2800" dirty="0">
                        <a:solidFill>
                          <a:schemeClr val="tx1"/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1º </a:t>
                      </a:r>
                      <a:r>
                        <a:rPr lang="es-CL" sz="2400" b="1" dirty="0">
                          <a:effectLst/>
                          <a:latin typeface="Papyrus" panose="03070502060502030205" pitchFamily="66" charset="0"/>
                        </a:rPr>
                        <a:t>nivel   </a:t>
                      </a: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Requisitos</a:t>
                      </a:r>
                      <a:r>
                        <a:rPr lang="es-CL" sz="2400" b="1" dirty="0">
                          <a:effectLst/>
                          <a:latin typeface="Papyrus" panose="03070502060502030205" pitchFamily="66" charset="0"/>
                        </a:rPr>
                        <a:t>: </a:t>
                      </a:r>
                      <a:r>
                        <a:rPr lang="es-CL" sz="2400" b="1" dirty="0" smtClean="0">
                          <a:effectLst/>
                          <a:latin typeface="Papyrus" panose="03070502060502030205" pitchFamily="66" charset="0"/>
                        </a:rPr>
                        <a:t>Ingreso Categoría: Obligatorio                                                    </a:t>
                      </a:r>
                      <a:endParaRPr lang="es-CL" sz="24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62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172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</a:endParaRPr>
                    </a:p>
                  </a:txBody>
                  <a:tcPr marL="67067" marR="6706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03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2612" y="1107142"/>
            <a:ext cx="9347200" cy="1311275"/>
          </a:xfrm>
        </p:spPr>
        <p:txBody>
          <a:bodyPr/>
          <a:lstStyle/>
          <a:p>
            <a:pPr algn="ctr"/>
            <a:r>
              <a:rPr lang="es-CL" dirty="0" smtClean="0">
                <a:solidFill>
                  <a:schemeClr val="accent4">
                    <a:lumMod val="75000"/>
                  </a:schemeClr>
                </a:solidFill>
                <a:effectLst/>
                <a:latin typeface="Papyrus" panose="03070502060502030205" pitchFamily="66" charset="0"/>
              </a:rPr>
              <a:t>Resultado de aprendizaje general</a:t>
            </a:r>
            <a:r>
              <a:rPr lang="es-CL" dirty="0" smtClean="0">
                <a:solidFill>
                  <a:schemeClr val="accent4">
                    <a:lumMod val="75000"/>
                  </a:schemeClr>
                </a:solidFill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dirty="0" smtClean="0">
                <a:solidFill>
                  <a:schemeClr val="accent4">
                    <a:lumMod val="75000"/>
                  </a:schemeClr>
                </a:solidFill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dirty="0">
              <a:solidFill>
                <a:schemeClr val="accent4">
                  <a:lumMod val="75000"/>
                </a:schemeClr>
              </a:solidFill>
              <a:latin typeface="Papyrus" panose="03070502060502030205" pitchFamily="66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458936"/>
              </p:ext>
            </p:extLst>
          </p:nvPr>
        </p:nvGraphicFramePr>
        <p:xfrm>
          <a:off x="1351722" y="2092372"/>
          <a:ext cx="8971721" cy="324035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71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28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8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Aplicar estrategias de lectura comprensiva en discursos producidos en diversos contextos, para elaborar discursos orales y escritos que argumenten ideas y reflexiones de forma efectiva, respetuosa y pluralista</a:t>
                      </a:r>
                      <a:endParaRPr lang="es-CL" sz="28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29"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507654"/>
              </p:ext>
            </p:extLst>
          </p:nvPr>
        </p:nvGraphicFramePr>
        <p:xfrm>
          <a:off x="212035" y="344753"/>
          <a:ext cx="11476383" cy="797350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6912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4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Resultados de aprendizaje específicos</a:t>
                      </a:r>
                      <a:endParaRPr lang="es-CL" sz="24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Unidades temáticas</a:t>
                      </a:r>
                      <a:endParaRPr lang="es-CL" sz="24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958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s-MX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Aplicar estrategias y técnicas de lectura crítica en textos de diversos géneros,	 analizando intenciones explícitas e implícitas del texto, tratamiento de temas y veracidad	de la información</a:t>
                      </a:r>
                      <a:endParaRPr lang="es-CL" sz="28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Unidad Temática 1. Estrategias y técnicas de lectura crítica.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	Momentos de la lectura (antes, durante, después)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	Niveles de lectura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	Toma de apuntes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	Estructura	de	oraciones	y párrafos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5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s-C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0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Planificar la creación de textos escritos, según temas, audiencias y géneros discursivos</a:t>
                      </a:r>
                      <a:endParaRPr lang="es-CL" sz="28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</a:rPr>
                        <a:t>. </a:t>
                      </a:r>
                      <a:r>
                        <a:rPr lang="es-MX" sz="2000" dirty="0" smtClean="0">
                          <a:effectLst/>
                        </a:rPr>
                        <a:t>Unidad Temática 2.	Creación de textos escritos.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-Superestructura, </a:t>
                      </a:r>
                      <a:r>
                        <a:rPr lang="es-MX" sz="2000" dirty="0" err="1" smtClean="0">
                          <a:effectLst/>
                        </a:rPr>
                        <a:t>macroestructura</a:t>
                      </a:r>
                      <a:r>
                        <a:rPr lang="es-MX" sz="2000" dirty="0" smtClean="0">
                          <a:effectLst/>
                        </a:rPr>
                        <a:t> y microestructura textual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-Géneros discursivos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-Planificación de la escritura a partir de la lectura crítica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</a:rPr>
                        <a:t>-Vicios idiomáticos y errores frecuentes en la producción de textos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</a:rPr>
                        <a:t>  </a:t>
                      </a:r>
                      <a:r>
                        <a:rPr lang="es-CL" sz="2000" dirty="0">
                          <a:effectLst/>
                        </a:rPr>
                        <a:t>.</a:t>
                      </a:r>
                      <a:endParaRPr lang="es-CL" sz="20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35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s-CL" sz="20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1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auto">
          <a:xfrm>
            <a:off x="1060174" y="954156"/>
            <a:ext cx="9806609" cy="532737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Papyrus" panose="03070502060502030205" pitchFamily="66" charset="0"/>
                <a:cs typeface="Arial" panose="020B0604020202020204" pitchFamily="34" charset="0"/>
              </a:rPr>
              <a:t>Unidad temática   3   Oratoria. Producir </a:t>
            </a:r>
            <a:r>
              <a:rPr lang="es-MX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Papyrus" panose="03070502060502030205" pitchFamily="66" charset="0"/>
                <a:cs typeface="Arial" panose="020B0604020202020204" pitchFamily="34" charset="0"/>
              </a:rPr>
              <a:t>discursos orales y escritos para expresar ideas en distintos contextos y audiencias de forma </a:t>
            </a:r>
            <a:r>
              <a:rPr lang="es-MX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Papyrus" panose="03070502060502030205" pitchFamily="66" charset="0"/>
                <a:cs typeface="Arial" panose="020B0604020202020204" pitchFamily="34" charset="0"/>
              </a:rPr>
              <a:t>efectiva</a:t>
            </a: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kumimoji="0" lang="es-MX" sz="2800" b="1" i="0" u="none" strike="noStrike" cap="none" normalizeH="0" baseline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Papyrus" panose="03070502060502030205" pitchFamily="66" charset="0"/>
              <a:cs typeface="Arial" panose="020B0604020202020204" pitchFamily="34" charset="0"/>
            </a:endParaRP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Papyrus" panose="03070502060502030205" pitchFamily="66" charset="0"/>
                <a:cs typeface="Arial" panose="020B0604020202020204" pitchFamily="34" charset="0"/>
              </a:rPr>
              <a:t>  Producc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Papyrus" panose="03070502060502030205" pitchFamily="66" charset="0"/>
                <a:cs typeface="Arial" panose="020B0604020202020204" pitchFamily="34" charset="0"/>
              </a:rPr>
              <a:t>ión de discursos orales y escritos.</a:t>
            </a: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Papyrus" panose="03070502060502030205" pitchFamily="66" charset="0"/>
                <a:cs typeface="Arial" panose="020B0604020202020204" pitchFamily="34" charset="0"/>
              </a:rPr>
              <a:t>- Situaciones públicas de comunicación en contexto universitario.</a:t>
            </a: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Papyrus" panose="03070502060502030205" pitchFamily="66" charset="0"/>
                <a:cs typeface="Arial" panose="020B0604020202020204" pitchFamily="34" charset="0"/>
              </a:rPr>
              <a:t>- Claves para la comunicación efectiva en situaciones públicas propias del contexto universitario.</a:t>
            </a: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Papyrus" panose="03070502060502030205" pitchFamily="66" charset="0"/>
                <a:cs typeface="Arial" panose="020B0604020202020204" pitchFamily="34" charset="0"/>
              </a:rPr>
              <a:t>- Uso de TIC como una oportunidad para informarse, investigar, socializar, y comunicarse</a:t>
            </a:r>
            <a:endParaRPr kumimoji="0" lang="es-CL" sz="2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Papyrus" panose="03070502060502030205" pitchFamily="66" charset="0"/>
              <a:cs typeface="Arial" panose="020B0604020202020204" pitchFamily="34" charset="0"/>
            </a:endParaRP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Papyrus" panose="03070502060502030205" pitchFamily="66" charset="0"/>
                <a:cs typeface="Arial" panose="020B0604020202020204" pitchFamily="34" charset="0"/>
              </a:rPr>
              <a:t>‘Cómo organizar presentaciones orales</a:t>
            </a:r>
          </a:p>
        </p:txBody>
      </p:sp>
    </p:spTree>
    <p:extLst>
      <p:ext uri="{BB962C8B-B14F-4D97-AF65-F5344CB8AC3E}">
        <p14:creationId xmlns:p14="http://schemas.microsoft.com/office/powerpoint/2010/main" val="392216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1490" y="671963"/>
            <a:ext cx="9347200" cy="573741"/>
          </a:xfrm>
        </p:spPr>
        <p:txBody>
          <a:bodyPr/>
          <a:lstStyle/>
          <a:p>
            <a:pPr algn="ctr"/>
            <a:r>
              <a:rPr lang="es-CL" dirty="0" smtClean="0">
                <a:solidFill>
                  <a:srgbClr val="FFFF00"/>
                </a:solidFill>
                <a:effectLst/>
                <a:latin typeface="Papyrus" panose="03070502060502030205" pitchFamily="66" charset="0"/>
              </a:rPr>
              <a:t>                 Metodologías de enseñanza y de                        </a:t>
            </a:r>
            <a:r>
              <a:rPr lang="es-CL" dirty="0" smtClean="0">
                <a:effectLst/>
                <a:latin typeface="Papyrus" panose="03070502060502030205" pitchFamily="66" charset="0"/>
              </a:rPr>
              <a:t>aprendizaje</a:t>
            </a:r>
            <a:r>
              <a:rPr lang="es-CL" sz="3600" dirty="0" smtClean="0"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sz="3600" dirty="0" smtClean="0"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dirty="0">
              <a:latin typeface="Papyrus" panose="03070502060502030205" pitchFamily="66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275052"/>
              </p:ext>
            </p:extLst>
          </p:nvPr>
        </p:nvGraphicFramePr>
        <p:xfrm>
          <a:off x="842723" y="1144362"/>
          <a:ext cx="10169834" cy="560201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16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8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51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El curso se </a:t>
                      </a:r>
                      <a:r>
                        <a:rPr lang="es-CL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realizará</a:t>
                      </a:r>
                      <a:r>
                        <a:rPr lang="es-CL" sz="2400" baseline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con la modalidad  de clase expositiva, ejercicios con evaluación formativa y la semana  siguiente  el taller respectivo </a:t>
                      </a:r>
                      <a:r>
                        <a:rPr lang="es-CL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Estos </a:t>
                      </a: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consisten en </a:t>
                      </a:r>
                      <a:r>
                        <a:rPr lang="es-CL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talleres de comprensión , redacción, y </a:t>
                      </a:r>
                      <a:r>
                        <a:rPr lang="es-CL" sz="2400" baseline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presentación de textos orales y escritos </a:t>
                      </a:r>
                      <a:r>
                        <a:rPr lang="es-CL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.Algunas metodologías usadas serían :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400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-	Clases expositivas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-	Talleres de producción escrita y oral ya sea de modo individual o en grupo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-	Método de caso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-	Trabajo colaborativo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-	Lectura de textos que ayuden a escribir y hablar mejor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      Debate en el aula 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24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      Presentaciones orales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CL" sz="20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094" y="569259"/>
            <a:ext cx="9347200" cy="1311275"/>
          </a:xfrm>
        </p:spPr>
        <p:txBody>
          <a:bodyPr/>
          <a:lstStyle/>
          <a:p>
            <a:pPr algn="ctr"/>
            <a:r>
              <a:rPr lang="es-CL" dirty="0" smtClean="0">
                <a:effectLst/>
                <a:latin typeface="Papyrus" panose="03070502060502030205" pitchFamily="66" charset="0"/>
              </a:rPr>
              <a:t>Evaluación  </a:t>
            </a:r>
            <a:r>
              <a:rPr lang="es-CL" sz="3600" dirty="0" smtClean="0"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sz="3600" dirty="0" smtClean="0">
                <a:effectLst/>
                <a:latin typeface="Papyrus" panose="03070502060502030205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dirty="0">
              <a:latin typeface="Papyrus" panose="03070502060502030205" pitchFamily="66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510090"/>
              </p:ext>
            </p:extLst>
          </p:nvPr>
        </p:nvGraphicFramePr>
        <p:xfrm>
          <a:off x="1646992" y="1588557"/>
          <a:ext cx="8545403" cy="451282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545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1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 </a:t>
                      </a:r>
                      <a:r>
                        <a:rPr lang="es-CL" sz="2400" dirty="0" smtClean="0">
                          <a:effectLst/>
                        </a:rPr>
                        <a:t>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Talleres </a:t>
                      </a:r>
                      <a:r>
                        <a:rPr lang="es-CL" sz="28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de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comprensión. redacción  </a:t>
                      </a:r>
                      <a:r>
                        <a:rPr lang="es-CL" sz="28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y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´</a:t>
                      </a:r>
                      <a:r>
                        <a:rPr lang="es-CL" sz="2800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roducción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de textos orales  </a:t>
                      </a:r>
                      <a:r>
                        <a:rPr lang="es-CL" sz="28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: 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  70  %</a:t>
                      </a:r>
                      <a:endParaRPr lang="es-CL" sz="28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 Trabajo </a:t>
                      </a:r>
                      <a:r>
                        <a:rPr lang="es-CL" sz="28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final </a:t>
                      </a: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:   30 %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  </a:t>
                      </a:r>
                      <a:endParaRPr lang="es-CL" sz="2800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Papyrus" panose="03070502060502030205" pitchFamily="66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0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CONTACTOS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9200" y="2209800"/>
            <a:ext cx="9347200" cy="2786270"/>
          </a:xfrm>
        </p:spPr>
        <p:txBody>
          <a:bodyPr/>
          <a:lstStyle/>
          <a:p>
            <a:pPr algn="l"/>
            <a:r>
              <a:rPr lang="es-CL" sz="2400" b="1" dirty="0"/>
              <a:t>Sitio web </a:t>
            </a:r>
            <a:r>
              <a:rPr lang="es-CL" sz="2400" b="1" dirty="0" smtClean="0"/>
              <a:t>  www.contintaroja.cl</a:t>
            </a:r>
          </a:p>
          <a:p>
            <a:pPr algn="l"/>
            <a:r>
              <a:rPr lang="es-CL" sz="2400" b="1" dirty="0" smtClean="0"/>
              <a:t>Correo institucional      ivan.pizarro@usach.cl</a:t>
            </a:r>
          </a:p>
          <a:p>
            <a:pPr algn="l"/>
            <a:r>
              <a:rPr lang="es-CL" sz="2400" b="1" dirty="0" smtClean="0"/>
              <a:t>Correo para enviar los trabajos unousach@gmail.com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188827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s-CL" dirty="0" smtClean="0">
                <a:effectLst/>
                <a:latin typeface="Papyrus" panose="03070502060502030205" pitchFamily="66" charset="0"/>
              </a:rPr>
              <a:t>Bibliografía Básica</a:t>
            </a:r>
            <a:r>
              <a:rPr lang="es-CL" sz="3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sz="3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959435"/>
              </p:ext>
            </p:extLst>
          </p:nvPr>
        </p:nvGraphicFramePr>
        <p:xfrm>
          <a:off x="1358153" y="1669775"/>
          <a:ext cx="9208247" cy="404522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20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4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7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Luis Núñez </a:t>
                      </a:r>
                      <a:r>
                        <a:rPr lang="es-CL" sz="2400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Ladeveze</a:t>
                      </a: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(1993): “Métodos de Redacción periodística y fundamentos del estilo”, Síntesis, Madrid.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José Luis Martínez Albertos (1974): “Redacción periodística. Los estilos y los géneros en la prensa escrita”, ATE, Barcelona.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Dante Peralta y Marta </a:t>
                      </a:r>
                      <a:r>
                        <a:rPr lang="es-CL" sz="2400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Urtasún</a:t>
                      </a:r>
                      <a:r>
                        <a:rPr lang="es-C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 (2003): “La crónica periodística. Lectura crítica y redacción”, La Crujía Ediciones, Buenos Aires.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24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Papyrus" panose="03070502060502030205" pitchFamily="66" charset="0"/>
                        </a:rPr>
                        <a:t>FONTCUBERTA, Mar de (1993): “La noticia. Pistas para percibir el mundo”, Paidós, Barcelona</a:t>
                      </a:r>
                      <a:r>
                        <a:rPr lang="es-ES_tradnl" sz="2400" dirty="0">
                          <a:effectLst/>
                          <a:latin typeface="Papyrus" panose="03070502060502030205" pitchFamily="66" charset="0"/>
                        </a:rPr>
                        <a:t>.</a:t>
                      </a:r>
                      <a:endParaRPr lang="es-C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2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geométrico">
  <a:themeElements>
    <a:clrScheme name="Plantilla de diseño geométrico 11">
      <a:dk1>
        <a:srgbClr val="003399"/>
      </a:dk1>
      <a:lt1>
        <a:srgbClr val="A5D5EF"/>
      </a:lt1>
      <a:dk2>
        <a:srgbClr val="003399"/>
      </a:dk2>
      <a:lt2>
        <a:srgbClr val="3E3E5C"/>
      </a:lt2>
      <a:accent1>
        <a:srgbClr val="78AA95"/>
      </a:accent1>
      <a:accent2>
        <a:srgbClr val="1E8FE4"/>
      </a:accent2>
      <a:accent3>
        <a:srgbClr val="CFE7F6"/>
      </a:accent3>
      <a:accent4>
        <a:srgbClr val="002A82"/>
      </a:accent4>
      <a:accent5>
        <a:srgbClr val="BED2C8"/>
      </a:accent5>
      <a:accent6>
        <a:srgbClr val="1A81CF"/>
      </a:accent6>
      <a:hlink>
        <a:srgbClr val="CCECFF"/>
      </a:hlink>
      <a:folHlink>
        <a:srgbClr val="D2FAD2"/>
      </a:folHlink>
    </a:clrScheme>
    <a:fontScheme name="Plantilla de diseño geométrico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lantilla de diseño geométrico 1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7EAC7E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729B72"/>
        </a:accent6>
        <a:hlink>
          <a:srgbClr val="009999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2">
        <a:dk1>
          <a:srgbClr val="006699"/>
        </a:dk1>
        <a:lt1>
          <a:srgbClr val="FFCC99"/>
        </a:lt1>
        <a:dk2>
          <a:srgbClr val="DFD293"/>
        </a:dk2>
        <a:lt2>
          <a:srgbClr val="5C1F00"/>
        </a:lt2>
        <a:accent1>
          <a:srgbClr val="B7D7B5"/>
        </a:accent1>
        <a:accent2>
          <a:srgbClr val="BE7960"/>
        </a:accent2>
        <a:accent3>
          <a:srgbClr val="FFE2CA"/>
        </a:accent3>
        <a:accent4>
          <a:srgbClr val="005682"/>
        </a:accent4>
        <a:accent5>
          <a:srgbClr val="D8E8D7"/>
        </a:accent5>
        <a:accent6>
          <a:srgbClr val="AC6D56"/>
        </a:accent6>
        <a:hlink>
          <a:srgbClr val="169FD6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3">
        <a:dk1>
          <a:srgbClr val="2D2015"/>
        </a:dk1>
        <a:lt1>
          <a:srgbClr val="006699"/>
        </a:lt1>
        <a:dk2>
          <a:srgbClr val="523E26"/>
        </a:dk2>
        <a:lt2>
          <a:srgbClr val="DFC08D"/>
        </a:lt2>
        <a:accent1>
          <a:srgbClr val="AAB99D"/>
        </a:accent1>
        <a:accent2>
          <a:srgbClr val="8F5F2F"/>
        </a:accent2>
        <a:accent3>
          <a:srgbClr val="B3AFAC"/>
        </a:accent3>
        <a:accent4>
          <a:srgbClr val="005682"/>
        </a:accent4>
        <a:accent5>
          <a:srgbClr val="D2D9CC"/>
        </a:accent5>
        <a:accent6>
          <a:srgbClr val="81552A"/>
        </a:accent6>
        <a:hlink>
          <a:srgbClr val="FFEF79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geométrico 4">
        <a:dk1>
          <a:srgbClr val="336699"/>
        </a:dk1>
        <a:lt1>
          <a:srgbClr val="C4DAC2"/>
        </a:lt1>
        <a:dk2>
          <a:srgbClr val="00405C"/>
        </a:dk2>
        <a:lt2>
          <a:srgbClr val="005A58"/>
        </a:lt2>
        <a:accent1>
          <a:srgbClr val="88C294"/>
        </a:accent1>
        <a:accent2>
          <a:srgbClr val="48C5EC"/>
        </a:accent2>
        <a:accent3>
          <a:srgbClr val="DEEADD"/>
        </a:accent3>
        <a:accent4>
          <a:srgbClr val="2A5682"/>
        </a:accent4>
        <a:accent5>
          <a:srgbClr val="C3DDC8"/>
        </a:accent5>
        <a:accent6>
          <a:srgbClr val="40B2D6"/>
        </a:accent6>
        <a:hlink>
          <a:srgbClr val="B2E7F2"/>
        </a:hlink>
        <a:folHlink>
          <a:srgbClr val="CC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5">
        <a:dk1>
          <a:srgbClr val="01A6D9"/>
        </a:dk1>
        <a:lt1>
          <a:srgbClr val="FFFFFF"/>
        </a:lt1>
        <a:dk2>
          <a:srgbClr val="00486C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18DB9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175C87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14537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7">
        <a:dk1>
          <a:srgbClr val="000000"/>
        </a:dk1>
        <a:lt1>
          <a:srgbClr val="FFFFFF"/>
        </a:lt1>
        <a:dk2>
          <a:srgbClr val="003D5C"/>
        </a:dk2>
        <a:lt2>
          <a:srgbClr val="969696"/>
        </a:lt2>
        <a:accent1>
          <a:srgbClr val="ABCB9D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2CC"/>
        </a:accent5>
        <a:accent6>
          <a:srgbClr val="E78A5C"/>
        </a:accent6>
        <a:hlink>
          <a:srgbClr val="0099C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CC"/>
        </a:accent1>
        <a:accent2>
          <a:srgbClr val="8EC8A0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80B591"/>
        </a:accent6>
        <a:hlink>
          <a:srgbClr val="00428A"/>
        </a:hlink>
        <a:folHlink>
          <a:srgbClr val="DAF0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9">
        <a:dk1>
          <a:srgbClr val="336600"/>
        </a:dk1>
        <a:lt1>
          <a:srgbClr val="B3DBE9"/>
        </a:lt1>
        <a:dk2>
          <a:srgbClr val="DDDDDD"/>
        </a:dk2>
        <a:lt2>
          <a:srgbClr val="003366"/>
        </a:lt2>
        <a:accent1>
          <a:srgbClr val="11A5D9"/>
        </a:accent1>
        <a:accent2>
          <a:srgbClr val="52B34B"/>
        </a:accent2>
        <a:accent3>
          <a:srgbClr val="D6EAF2"/>
        </a:accent3>
        <a:accent4>
          <a:srgbClr val="2A5600"/>
        </a:accent4>
        <a:accent5>
          <a:srgbClr val="AACFE9"/>
        </a:accent5>
        <a:accent6>
          <a:srgbClr val="49A243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10">
        <a:dk1>
          <a:srgbClr val="336699"/>
        </a:dk1>
        <a:lt1>
          <a:srgbClr val="5F5F5F"/>
        </a:lt1>
        <a:dk2>
          <a:srgbClr val="000000"/>
        </a:dk2>
        <a:lt2>
          <a:srgbClr val="273D4D"/>
        </a:lt2>
        <a:accent1>
          <a:srgbClr val="0099CC"/>
        </a:accent1>
        <a:accent2>
          <a:srgbClr val="468A4B"/>
        </a:accent2>
        <a:accent3>
          <a:srgbClr val="AAAAAA"/>
        </a:accent3>
        <a:accent4>
          <a:srgbClr val="505050"/>
        </a:accent4>
        <a:accent5>
          <a:srgbClr val="AACAE2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geométrico 11">
        <a:dk1>
          <a:srgbClr val="003399"/>
        </a:dk1>
        <a:lt1>
          <a:srgbClr val="A5D5EF"/>
        </a:lt1>
        <a:dk2>
          <a:srgbClr val="003399"/>
        </a:dk2>
        <a:lt2>
          <a:srgbClr val="3E3E5C"/>
        </a:lt2>
        <a:accent1>
          <a:srgbClr val="78AA95"/>
        </a:accent1>
        <a:accent2>
          <a:srgbClr val="1E8FE4"/>
        </a:accent2>
        <a:accent3>
          <a:srgbClr val="CFE7F6"/>
        </a:accent3>
        <a:accent4>
          <a:srgbClr val="002A82"/>
        </a:accent4>
        <a:accent5>
          <a:srgbClr val="BED2C8"/>
        </a:accent5>
        <a:accent6>
          <a:srgbClr val="1A81CF"/>
        </a:accent6>
        <a:hlink>
          <a:srgbClr val="CCECFF"/>
        </a:hlink>
        <a:folHlink>
          <a:srgbClr val="D2F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geométrico 12">
        <a:dk1>
          <a:srgbClr val="003300"/>
        </a:dk1>
        <a:lt1>
          <a:srgbClr val="D8E4D8"/>
        </a:lt1>
        <a:dk2>
          <a:srgbClr val="272D2C"/>
        </a:dk2>
        <a:lt2>
          <a:srgbClr val="777777"/>
        </a:lt2>
        <a:accent1>
          <a:srgbClr val="909082"/>
        </a:accent1>
        <a:accent2>
          <a:srgbClr val="55A9D3"/>
        </a:accent2>
        <a:accent3>
          <a:srgbClr val="E9EFE9"/>
        </a:accent3>
        <a:accent4>
          <a:srgbClr val="002A00"/>
        </a:accent4>
        <a:accent5>
          <a:srgbClr val="C6C6C1"/>
        </a:accent5>
        <a:accent6>
          <a:srgbClr val="4C99BF"/>
        </a:accent6>
        <a:hlink>
          <a:srgbClr val="FFCC66"/>
        </a:hlink>
        <a:folHlink>
          <a:srgbClr val="CC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379</Words>
  <Application>Microsoft Office PowerPoint</Application>
  <PresentationFormat>Panorámica</PresentationFormat>
  <Paragraphs>68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Papyrus</vt:lpstr>
      <vt:lpstr>Symbol</vt:lpstr>
      <vt:lpstr>Times New Roman</vt:lpstr>
      <vt:lpstr>Plantilla de diseño geométrico</vt:lpstr>
      <vt:lpstr> COMUNICACIÓN ORAL  Y   ESCRITA  </vt:lpstr>
      <vt:lpstr>Presentación de PowerPoint</vt:lpstr>
      <vt:lpstr>Resultado de aprendizaje general </vt:lpstr>
      <vt:lpstr>Presentación de PowerPoint</vt:lpstr>
      <vt:lpstr>Presentación de PowerPoint</vt:lpstr>
      <vt:lpstr>                 Metodologías de enseñanza y de                        aprendizaje </vt:lpstr>
      <vt:lpstr>Evaluación   </vt:lpstr>
      <vt:lpstr>CONTACTOS</vt:lpstr>
      <vt:lpstr>Bibliografía Básica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Pizarro</dc:creator>
  <cp:lastModifiedBy>Ivan Pizarro</cp:lastModifiedBy>
  <cp:revision>18</cp:revision>
  <dcterms:created xsi:type="dcterms:W3CDTF">2025-03-09T19:50:34Z</dcterms:created>
  <dcterms:modified xsi:type="dcterms:W3CDTF">2025-03-17T12:37:15Z</dcterms:modified>
</cp:coreProperties>
</file>