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sldIdLst>
    <p:sldId id="283" r:id="rId2"/>
    <p:sldId id="262" r:id="rId3"/>
    <p:sldId id="256" r:id="rId4"/>
    <p:sldId id="257" r:id="rId5"/>
    <p:sldId id="258" r:id="rId6"/>
    <p:sldId id="259" r:id="rId7"/>
    <p:sldId id="260" r:id="rId8"/>
    <p:sldId id="261" r:id="rId9"/>
    <p:sldId id="263" r:id="rId10"/>
    <p:sldId id="264" r:id="rId11"/>
    <p:sldId id="266" r:id="rId12"/>
    <p:sldId id="267" r:id="rId13"/>
    <p:sldId id="265" r:id="rId14"/>
    <p:sldId id="269" r:id="rId15"/>
    <p:sldId id="273" r:id="rId16"/>
    <p:sldId id="281" r:id="rId17"/>
    <p:sldId id="282"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7427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4111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9216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41504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3109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206855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58695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11464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914400" y="152400"/>
            <a:ext cx="9160933" cy="1600200"/>
          </a:xfrm>
        </p:spPr>
        <p:txBody>
          <a:bodyPr/>
          <a:lstStyle/>
          <a:p>
            <a:r>
              <a:rPr lang="es-ES" smtClean="0"/>
              <a:t>Haga clic para modificar el estilo de título del patrón</a:t>
            </a:r>
            <a:endParaRPr lang="es-CL"/>
          </a:p>
        </p:txBody>
      </p:sp>
      <p:sp>
        <p:nvSpPr>
          <p:cNvPr id="3" name="Marcador de texto 2"/>
          <p:cNvSpPr>
            <a:spLocks noGrp="1"/>
          </p:cNvSpPr>
          <p:nvPr>
            <p:ph type="body" sz="half" idx="1"/>
          </p:nvPr>
        </p:nvSpPr>
        <p:spPr>
          <a:xfrm>
            <a:off x="914400" y="1828800"/>
            <a:ext cx="5029200" cy="36576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46800" y="1828800"/>
            <a:ext cx="5029200" cy="36576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a:xfrm>
            <a:off x="1828800" y="6248400"/>
            <a:ext cx="2540000" cy="457200"/>
          </a:xfrm>
        </p:spPr>
        <p:txBody>
          <a:bodyPr/>
          <a:lstStyle>
            <a:lvl1pPr>
              <a:defRPr/>
            </a:lvl1pPr>
          </a:lstStyle>
          <a:p>
            <a:endParaRPr lang="es-ES" altLang="es-CL"/>
          </a:p>
        </p:txBody>
      </p:sp>
      <p:sp>
        <p:nvSpPr>
          <p:cNvPr id="6" name="Marcador de pie de página 5"/>
          <p:cNvSpPr>
            <a:spLocks noGrp="1"/>
          </p:cNvSpPr>
          <p:nvPr>
            <p:ph type="ftr" sz="quarter" idx="11"/>
          </p:nvPr>
        </p:nvSpPr>
        <p:spPr>
          <a:xfrm>
            <a:off x="4741333" y="6248400"/>
            <a:ext cx="3860800" cy="457200"/>
          </a:xfrm>
        </p:spPr>
        <p:txBody>
          <a:bodyPr/>
          <a:lstStyle>
            <a:lvl1pPr>
              <a:defRPr/>
            </a:lvl1pPr>
          </a:lstStyle>
          <a:p>
            <a:endParaRPr lang="es-ES" altLang="es-CL"/>
          </a:p>
        </p:txBody>
      </p:sp>
      <p:sp>
        <p:nvSpPr>
          <p:cNvPr id="7" name="Marcador de número de diapositiva 6"/>
          <p:cNvSpPr>
            <a:spLocks noGrp="1"/>
          </p:cNvSpPr>
          <p:nvPr>
            <p:ph type="sldNum" sz="quarter" idx="12"/>
          </p:nvPr>
        </p:nvSpPr>
        <p:spPr>
          <a:xfrm>
            <a:off x="8957733" y="6248400"/>
            <a:ext cx="2540000" cy="457200"/>
          </a:xfrm>
        </p:spPr>
        <p:txBody>
          <a:bodyPr/>
          <a:lstStyle>
            <a:lvl1pPr>
              <a:defRPr/>
            </a:lvl1pPr>
          </a:lstStyle>
          <a:p>
            <a:fld id="{AB0F064B-1FF6-461C-92FE-26B28BBA163F}" type="slidenum">
              <a:rPr lang="es-ES" altLang="es-CL"/>
              <a:pPr/>
              <a:t>‹Nº›</a:t>
            </a:fld>
            <a:endParaRPr lang="es-ES" altLang="es-CL"/>
          </a:p>
        </p:txBody>
      </p:sp>
    </p:spTree>
    <p:extLst>
      <p:ext uri="{BB962C8B-B14F-4D97-AF65-F5344CB8AC3E}">
        <p14:creationId xmlns:p14="http://schemas.microsoft.com/office/powerpoint/2010/main" val="293292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0927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6959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2670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78872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4692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4699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873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3/15/2025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4249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3/15/2025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14765091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6359" y="2057522"/>
            <a:ext cx="8596668" cy="1320800"/>
          </a:xfrm>
        </p:spPr>
        <p:txBody>
          <a:bodyPr/>
          <a:lstStyle/>
          <a:p>
            <a:pPr algn="ctr"/>
            <a:r>
              <a:rPr lang="es-CL" b="1" dirty="0" smtClean="0">
                <a:solidFill>
                  <a:srgbClr val="FF0000"/>
                </a:solidFill>
              </a:rPr>
              <a:t>COMPRENSIÓN DE LECTURA</a:t>
            </a:r>
            <a:endParaRPr lang="es-CL" b="1" dirty="0">
              <a:solidFill>
                <a:srgbClr val="FF0000"/>
              </a:solidFill>
            </a:endParaRPr>
          </a:p>
        </p:txBody>
      </p:sp>
      <p:pic>
        <p:nvPicPr>
          <p:cNvPr id="4" name="Marcador de contenido 3"/>
          <p:cNvPicPr>
            <a:picLocks noGrp="1" noChangeAspect="1"/>
          </p:cNvPicPr>
          <p:nvPr>
            <p:ph idx="1"/>
          </p:nvPr>
        </p:nvPicPr>
        <p:blipFill>
          <a:blip r:embed="rId2"/>
          <a:stretch>
            <a:fillRect/>
          </a:stretch>
        </p:blipFill>
        <p:spPr>
          <a:xfrm>
            <a:off x="2012180" y="3188658"/>
            <a:ext cx="7129669" cy="2678621"/>
          </a:xfrm>
          <a:prstGeom prst="rect">
            <a:avLst/>
          </a:prstGeom>
        </p:spPr>
      </p:pic>
      <p:sp>
        <p:nvSpPr>
          <p:cNvPr id="3" name="CuadroTexto 2"/>
          <p:cNvSpPr txBox="1"/>
          <p:nvPr/>
        </p:nvSpPr>
        <p:spPr>
          <a:xfrm>
            <a:off x="3375026" y="6162261"/>
            <a:ext cx="4719562" cy="523220"/>
          </a:xfrm>
          <a:prstGeom prst="rect">
            <a:avLst/>
          </a:prstGeom>
          <a:noFill/>
        </p:spPr>
        <p:txBody>
          <a:bodyPr wrap="none" rtlCol="0">
            <a:spAutoFit/>
          </a:bodyPr>
          <a:lstStyle/>
          <a:p>
            <a:r>
              <a:rPr lang="es-CL" sz="2800" b="1" dirty="0" smtClean="0">
                <a:solidFill>
                  <a:srgbClr val="7030A0"/>
                </a:solidFill>
              </a:rPr>
              <a:t>PROFESOR : IVÁN  </a:t>
            </a:r>
            <a:r>
              <a:rPr lang="es-CL" sz="2800" b="1" dirty="0" smtClean="0">
                <a:solidFill>
                  <a:srgbClr val="7030A0"/>
                </a:solidFill>
              </a:rPr>
              <a:t>PIZARRO</a:t>
            </a:r>
            <a:endParaRPr lang="es-CL" sz="2800" b="1" dirty="0">
              <a:solidFill>
                <a:srgbClr val="7030A0"/>
              </a:solidFill>
            </a:endParaRPr>
          </a:p>
        </p:txBody>
      </p:sp>
      <p:pic>
        <p:nvPicPr>
          <p:cNvPr id="5" name="Imagen 4"/>
          <p:cNvPicPr>
            <a:picLocks noChangeAspect="1"/>
          </p:cNvPicPr>
          <p:nvPr/>
        </p:nvPicPr>
        <p:blipFill>
          <a:blip r:embed="rId3"/>
          <a:stretch>
            <a:fillRect/>
          </a:stretch>
        </p:blipFill>
        <p:spPr>
          <a:xfrm>
            <a:off x="481775" y="167843"/>
            <a:ext cx="3745667" cy="1594698"/>
          </a:xfrm>
          <a:prstGeom prst="rect">
            <a:avLst/>
          </a:prstGeom>
        </p:spPr>
      </p:pic>
      <p:pic>
        <p:nvPicPr>
          <p:cNvPr id="6" name="Imagen 5"/>
          <p:cNvPicPr>
            <a:picLocks noChangeAspect="1"/>
          </p:cNvPicPr>
          <p:nvPr/>
        </p:nvPicPr>
        <p:blipFill>
          <a:blip r:embed="rId4"/>
          <a:stretch>
            <a:fillRect/>
          </a:stretch>
        </p:blipFill>
        <p:spPr>
          <a:xfrm>
            <a:off x="4227442" y="214225"/>
            <a:ext cx="4194837" cy="1548315"/>
          </a:xfrm>
          <a:prstGeom prst="rect">
            <a:avLst/>
          </a:prstGeom>
        </p:spPr>
      </p:pic>
      <p:pic>
        <p:nvPicPr>
          <p:cNvPr id="7" name="Imagen 6"/>
          <p:cNvPicPr>
            <a:picLocks noChangeAspect="1"/>
          </p:cNvPicPr>
          <p:nvPr/>
        </p:nvPicPr>
        <p:blipFill>
          <a:blip r:embed="rId5"/>
          <a:stretch>
            <a:fillRect/>
          </a:stretch>
        </p:blipFill>
        <p:spPr>
          <a:xfrm>
            <a:off x="8422279" y="167843"/>
            <a:ext cx="3623947" cy="1594697"/>
          </a:xfrm>
          <a:prstGeom prst="rect">
            <a:avLst/>
          </a:prstGeom>
        </p:spPr>
      </p:pic>
    </p:spTree>
    <p:extLst>
      <p:ext uri="{BB962C8B-B14F-4D97-AF65-F5344CB8AC3E}">
        <p14:creationId xmlns:p14="http://schemas.microsoft.com/office/powerpoint/2010/main" val="967972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to 3"/>
          <p:cNvGraphicFramePr>
            <a:graphicFrameLocks noChangeAspect="1"/>
          </p:cNvGraphicFramePr>
          <p:nvPr>
            <p:extLst>
              <p:ext uri="{D42A27DB-BD31-4B8C-83A1-F6EECF244321}">
                <p14:modId xmlns:p14="http://schemas.microsoft.com/office/powerpoint/2010/main" val="1515236269"/>
              </p:ext>
            </p:extLst>
          </p:nvPr>
        </p:nvGraphicFramePr>
        <p:xfrm>
          <a:off x="329111" y="954035"/>
          <a:ext cx="10088563" cy="6356350"/>
        </p:xfrm>
        <a:graphic>
          <a:graphicData uri="http://schemas.openxmlformats.org/presentationml/2006/ole">
            <mc:AlternateContent xmlns:mc="http://schemas.openxmlformats.org/markup-compatibility/2006">
              <mc:Choice xmlns:v="urn:schemas-microsoft-com:vml" Requires="v">
                <p:oleObj spid="_x0000_s4126" name="Documento" r:id="rId3" imgW="7496555" imgH="4726037" progId="Word.Document.12">
                  <p:embed/>
                </p:oleObj>
              </mc:Choice>
              <mc:Fallback>
                <p:oleObj name="Documento" r:id="rId3" imgW="7496555" imgH="4726037" progId="Word.Document.12">
                  <p:embed/>
                  <p:pic>
                    <p:nvPicPr>
                      <p:cNvPr id="0" name=""/>
                      <p:cNvPicPr/>
                      <p:nvPr/>
                    </p:nvPicPr>
                    <p:blipFill>
                      <a:blip r:embed="rId4"/>
                      <a:stretch>
                        <a:fillRect/>
                      </a:stretch>
                    </p:blipFill>
                    <p:spPr>
                      <a:xfrm>
                        <a:off x="329111" y="954035"/>
                        <a:ext cx="10088563" cy="6356350"/>
                      </a:xfrm>
                      <a:prstGeom prst="rect">
                        <a:avLst/>
                      </a:prstGeom>
                    </p:spPr>
                  </p:pic>
                </p:oleObj>
              </mc:Fallback>
            </mc:AlternateContent>
          </a:graphicData>
        </a:graphic>
      </p:graphicFrame>
      <p:sp>
        <p:nvSpPr>
          <p:cNvPr id="5" name="Rectángulo 4"/>
          <p:cNvSpPr/>
          <p:nvPr/>
        </p:nvSpPr>
        <p:spPr>
          <a:xfrm>
            <a:off x="971005" y="291033"/>
            <a:ext cx="10080171" cy="663002"/>
          </a:xfrm>
          <a:prstGeom prst="rect">
            <a:avLst/>
          </a:prstGeom>
        </p:spPr>
        <p:txBody>
          <a:bodyPr wrap="square">
            <a:spAutoFit/>
          </a:bodyPr>
          <a:lstStyle/>
          <a:p>
            <a:pPr marL="570230" marR="711835" indent="-3175" algn="just">
              <a:lnSpc>
                <a:spcPct val="103000"/>
              </a:lnSpc>
              <a:spcAft>
                <a:spcPts val="65"/>
              </a:spcAft>
            </a:pPr>
            <a:r>
              <a:rPr lang="es-CL" dirty="0">
                <a:solidFill>
                  <a:srgbClr val="000000"/>
                </a:solidFill>
                <a:latin typeface="Arial" panose="020B0604020202020204" pitchFamily="34" charset="0"/>
                <a:ea typeface="Arial" panose="020B0604020202020204" pitchFamily="34" charset="0"/>
              </a:rPr>
              <a:t>Lee los diferentes tipos de texto que se presentan en los módulos de comprensión lectora y ubica el número que corresponda a la secuencia textual: </a:t>
            </a:r>
          </a:p>
        </p:txBody>
      </p:sp>
    </p:spTree>
    <p:extLst>
      <p:ext uri="{BB962C8B-B14F-4D97-AF65-F5344CB8AC3E}">
        <p14:creationId xmlns:p14="http://schemas.microsoft.com/office/powerpoint/2010/main" val="360638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3" y="226632"/>
            <a:ext cx="9905998" cy="1197219"/>
          </a:xfrm>
        </p:spPr>
        <p:txBody>
          <a:bodyPr>
            <a:normAutofit fontScale="90000"/>
          </a:bodyPr>
          <a:lstStyle/>
          <a:p>
            <a:r>
              <a:rPr lang="es-CL" b="1" dirty="0" smtClean="0">
                <a:solidFill>
                  <a:srgbClr val="FF0000"/>
                </a:solidFill>
              </a:rPr>
              <a:t>1  </a:t>
            </a:r>
            <a:r>
              <a:rPr lang="es-CL" b="1" dirty="0">
                <a:solidFill>
                  <a:srgbClr val="FF0000"/>
                </a:solidFill>
              </a:rPr>
              <a:t>“Fragmento de Tormento de Benito Pérez Galdós” </a:t>
            </a:r>
            <a:r>
              <a:rPr lang="es-CL" dirty="0">
                <a:solidFill>
                  <a:srgbClr val="FF0000"/>
                </a:solidFill>
              </a:rPr>
              <a:t/>
            </a:r>
            <a:br>
              <a:rPr lang="es-CL" dirty="0">
                <a:solidFill>
                  <a:srgbClr val="FF0000"/>
                </a:solidFill>
              </a:rPr>
            </a:br>
            <a:endParaRPr lang="es-CL" dirty="0">
              <a:solidFill>
                <a:srgbClr val="FF0000"/>
              </a:solidFill>
            </a:endParaRPr>
          </a:p>
        </p:txBody>
      </p:sp>
      <p:sp>
        <p:nvSpPr>
          <p:cNvPr id="3" name="Marcador de contenido 2"/>
          <p:cNvSpPr>
            <a:spLocks noGrp="1"/>
          </p:cNvSpPr>
          <p:nvPr>
            <p:ph idx="1"/>
          </p:nvPr>
        </p:nvSpPr>
        <p:spPr>
          <a:xfrm>
            <a:off x="1036909" y="1086892"/>
            <a:ext cx="9905999" cy="3541714"/>
          </a:xfrm>
        </p:spPr>
        <p:txBody>
          <a:bodyPr>
            <a:normAutofit fontScale="25000" lnSpcReduction="20000"/>
          </a:bodyPr>
          <a:lstStyle/>
          <a:p>
            <a:r>
              <a:rPr lang="es-CL" dirty="0"/>
              <a:t> </a:t>
            </a:r>
          </a:p>
          <a:p>
            <a:r>
              <a:rPr lang="es-CL" b="1" dirty="0" smtClean="0"/>
              <a:t> </a:t>
            </a:r>
            <a:endParaRPr lang="es-CL" dirty="0"/>
          </a:p>
          <a:p>
            <a:pPr algn="just"/>
            <a:r>
              <a:rPr lang="es-CL" sz="11200" i="1" dirty="0">
                <a:solidFill>
                  <a:schemeClr val="tx1"/>
                </a:solidFill>
              </a:rPr>
              <a:t>Tengo muy presente la fisonomía del clérigo, era delgado y enjuto, la cara reseca y los carrillos vacíos, cuando chupaba un cigarro parecía que los flácidos labios se le metían hasta la laringe; los ojos de ardilla, vivísimos y saltones, la estatura muy alta, con mucha energía física, ágil y dispuesto para todo; de trato llano y festivo, y costumbres tan puras como las de un ángel. </a:t>
            </a:r>
            <a:endParaRPr lang="es-CL" sz="11200" dirty="0">
              <a:solidFill>
                <a:schemeClr val="tx1"/>
              </a:solidFill>
            </a:endParaRPr>
          </a:p>
          <a:p>
            <a:pPr lvl="0" algn="just" fontAlgn="base"/>
            <a:r>
              <a:rPr lang="es-CL" sz="11200" b="1" dirty="0" smtClean="0">
                <a:solidFill>
                  <a:schemeClr val="tx1"/>
                </a:solidFill>
              </a:rPr>
              <a:t> ¿ </a:t>
            </a:r>
            <a:r>
              <a:rPr lang="es-CL" sz="11200" dirty="0" smtClean="0">
                <a:solidFill>
                  <a:schemeClr val="tx1"/>
                </a:solidFill>
              </a:rPr>
              <a:t>Qué tipo de texto es ? </a:t>
            </a:r>
            <a:endParaRPr lang="es-CL" sz="11200" dirty="0">
              <a:solidFill>
                <a:schemeClr val="tx1"/>
              </a:solidFill>
            </a:endParaRPr>
          </a:p>
          <a:p>
            <a:pPr algn="just"/>
            <a:r>
              <a:rPr lang="es-CL" sz="11200" dirty="0">
                <a:solidFill>
                  <a:schemeClr val="tx1"/>
                </a:solidFill>
              </a:rPr>
              <a:t> </a:t>
            </a:r>
            <a:r>
              <a:rPr lang="es-CL" sz="11200" dirty="0" smtClean="0">
                <a:solidFill>
                  <a:schemeClr val="tx1"/>
                </a:solidFill>
              </a:rPr>
              <a:t>¿</a:t>
            </a:r>
            <a:r>
              <a:rPr lang="es-CL" sz="11200" dirty="0">
                <a:solidFill>
                  <a:schemeClr val="tx1"/>
                </a:solidFill>
              </a:rPr>
              <a:t>De qué trata el texto? </a:t>
            </a:r>
          </a:p>
          <a:p>
            <a:pPr algn="just"/>
            <a:r>
              <a:rPr lang="es-CL" sz="11200" dirty="0" smtClean="0">
                <a:solidFill>
                  <a:schemeClr val="tx1"/>
                </a:solidFill>
              </a:rPr>
              <a:t>¿</a:t>
            </a:r>
            <a:r>
              <a:rPr lang="es-CL" sz="11200" dirty="0">
                <a:solidFill>
                  <a:schemeClr val="tx1"/>
                </a:solidFill>
              </a:rPr>
              <a:t>Qué dice del clérigo el texto? </a:t>
            </a:r>
            <a:endParaRPr lang="es-CL" sz="11200" dirty="0" smtClean="0">
              <a:solidFill>
                <a:schemeClr val="tx1"/>
              </a:solidFill>
            </a:endParaRPr>
          </a:p>
          <a:p>
            <a:pPr algn="just"/>
            <a:r>
              <a:rPr lang="es-CL" sz="11200" dirty="0" smtClean="0">
                <a:solidFill>
                  <a:schemeClr val="tx1"/>
                </a:solidFill>
              </a:rPr>
              <a:t>¿ Cuál es el mejor título para este texto?</a:t>
            </a:r>
            <a:endParaRPr lang="es-CL" sz="11200" dirty="0">
              <a:solidFill>
                <a:schemeClr val="tx1"/>
              </a:solidFill>
            </a:endParaRPr>
          </a:p>
        </p:txBody>
      </p:sp>
    </p:spTree>
    <p:extLst>
      <p:ext uri="{BB962C8B-B14F-4D97-AF65-F5344CB8AC3E}">
        <p14:creationId xmlns:p14="http://schemas.microsoft.com/office/powerpoint/2010/main" val="333345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3954" y="300466"/>
            <a:ext cx="10433457" cy="1171093"/>
          </a:xfrm>
        </p:spPr>
        <p:txBody>
          <a:bodyPr>
            <a:normAutofit fontScale="90000"/>
          </a:bodyPr>
          <a:lstStyle/>
          <a:p>
            <a:r>
              <a:rPr lang="es-CL" b="1" dirty="0" smtClean="0">
                <a:solidFill>
                  <a:srgbClr val="FF0000"/>
                </a:solidFill>
              </a:rPr>
              <a:t>Fragmento </a:t>
            </a:r>
            <a:r>
              <a:rPr lang="es-CL" b="1" dirty="0">
                <a:solidFill>
                  <a:srgbClr val="FF0000"/>
                </a:solidFill>
              </a:rPr>
              <a:t>de “El empecinado recurso de la pena de muerte”  por </a:t>
            </a:r>
            <a:r>
              <a:rPr lang="es-CL" b="1" dirty="0" err="1">
                <a:solidFill>
                  <a:srgbClr val="FF0000"/>
                </a:solidFill>
              </a:rPr>
              <a:t>Umberto</a:t>
            </a:r>
            <a:r>
              <a:rPr lang="es-CL" b="1" dirty="0">
                <a:solidFill>
                  <a:srgbClr val="FF0000"/>
                </a:solidFill>
              </a:rPr>
              <a:t> Eco</a:t>
            </a:r>
            <a:r>
              <a:rPr lang="es-CL" dirty="0">
                <a:solidFill>
                  <a:srgbClr val="FF0000"/>
                </a:solidFill>
              </a:rPr>
              <a:t> </a:t>
            </a:r>
            <a:r>
              <a:rPr lang="es-CL" dirty="0"/>
              <a:t/>
            </a:r>
            <a:br>
              <a:rPr lang="es-CL" dirty="0"/>
            </a:br>
            <a:r>
              <a:rPr lang="es-CL" b="1" dirty="0"/>
              <a:t> </a:t>
            </a:r>
            <a:endParaRPr lang="es-CL" dirty="0"/>
          </a:p>
        </p:txBody>
      </p:sp>
      <p:sp>
        <p:nvSpPr>
          <p:cNvPr id="3" name="Marcador de contenido 2"/>
          <p:cNvSpPr>
            <a:spLocks noGrp="1"/>
          </p:cNvSpPr>
          <p:nvPr>
            <p:ph idx="1"/>
          </p:nvPr>
        </p:nvSpPr>
        <p:spPr>
          <a:xfrm>
            <a:off x="436017" y="1789611"/>
            <a:ext cx="10611394" cy="3541714"/>
          </a:xfrm>
        </p:spPr>
        <p:txBody>
          <a:bodyPr>
            <a:noAutofit/>
          </a:bodyPr>
          <a:lstStyle/>
          <a:p>
            <a:pPr algn="just"/>
            <a:r>
              <a:rPr lang="es-CL" sz="2000" dirty="0" smtClean="0">
                <a:solidFill>
                  <a:schemeClr val="tx1"/>
                </a:solidFill>
              </a:rPr>
              <a:t>Se </a:t>
            </a:r>
            <a:r>
              <a:rPr lang="es-CL" sz="2000" dirty="0">
                <a:solidFill>
                  <a:schemeClr val="tx1"/>
                </a:solidFill>
              </a:rPr>
              <a:t>mata a un culpable para enviar una severa advertencia a los que pudieran delinquir, y para salvaguardar a los inocentes. Lo que quiere decir que se usa a un hombre no como fin sino como medio. Se lo usa, se usa su vida, como un telegrama. No lo hacen de otro modo los terroristas, que asesinan a cualquiera no por odio personal, sino para enviar un mensaje al cuerpo social, y por eso se les llama terroristas, es decir, individuos que hacen política no a través de la persuasión sino a través del terror. </a:t>
            </a:r>
            <a:r>
              <a:rPr lang="es-CL" sz="2000" dirty="0" smtClean="0">
                <a:solidFill>
                  <a:schemeClr val="tx1"/>
                </a:solidFill>
              </a:rPr>
              <a:t>En fin ,la </a:t>
            </a:r>
            <a:r>
              <a:rPr lang="es-CL" sz="2000" dirty="0">
                <a:solidFill>
                  <a:schemeClr val="tx1"/>
                </a:solidFill>
              </a:rPr>
              <a:t>pena de muerte como advertencia es un ejemplo de terrorismo de estado, de terrorismo sancionado por ley. </a:t>
            </a:r>
          </a:p>
          <a:p>
            <a:pPr algn="just"/>
            <a:r>
              <a:rPr lang="es-CL" sz="1800" b="1" dirty="0" smtClean="0">
                <a:solidFill>
                  <a:schemeClr val="tx1"/>
                </a:solidFill>
              </a:rPr>
              <a:t> ¿ Qué tipo de texto es ?</a:t>
            </a:r>
            <a:endParaRPr lang="es-CL" sz="1800" dirty="0">
              <a:solidFill>
                <a:schemeClr val="tx1"/>
              </a:solidFill>
            </a:endParaRPr>
          </a:p>
          <a:p>
            <a:r>
              <a:rPr lang="es-CL" sz="1800" dirty="0">
                <a:solidFill>
                  <a:schemeClr val="tx1"/>
                </a:solidFill>
              </a:rPr>
              <a:t> </a:t>
            </a:r>
            <a:r>
              <a:rPr lang="es-CL" sz="1800" b="1" dirty="0" smtClean="0">
                <a:solidFill>
                  <a:schemeClr val="tx1"/>
                </a:solidFill>
              </a:rPr>
              <a:t>Identificar </a:t>
            </a:r>
            <a:r>
              <a:rPr lang="es-CL" sz="1800" b="1" dirty="0">
                <a:solidFill>
                  <a:schemeClr val="tx1"/>
                </a:solidFill>
              </a:rPr>
              <a:t>la tesis del texto argumentativo. </a:t>
            </a:r>
            <a:endParaRPr lang="es-CL" sz="1800" dirty="0">
              <a:solidFill>
                <a:schemeClr val="tx1"/>
              </a:solidFill>
            </a:endParaRPr>
          </a:p>
          <a:p>
            <a:r>
              <a:rPr lang="es-CL" sz="1800" b="1" dirty="0" smtClean="0">
                <a:solidFill>
                  <a:schemeClr val="tx1"/>
                </a:solidFill>
              </a:rPr>
              <a:t>Identificar los argumentos  . </a:t>
            </a:r>
          </a:p>
          <a:p>
            <a:r>
              <a:rPr lang="es-CL" b="1" dirty="0" smtClean="0">
                <a:solidFill>
                  <a:schemeClr val="tx1"/>
                </a:solidFill>
              </a:rPr>
              <a:t>Agrega dos argumentos más</a:t>
            </a:r>
            <a:endParaRPr lang="es-CL" sz="1800" dirty="0">
              <a:solidFill>
                <a:schemeClr val="tx1"/>
              </a:solidFill>
            </a:endParaRPr>
          </a:p>
          <a:p>
            <a:r>
              <a:rPr lang="es-CL" sz="1800" b="1" dirty="0" smtClean="0">
                <a:solidFill>
                  <a:schemeClr val="tx1"/>
                </a:solidFill>
              </a:rPr>
              <a:t>Identificar </a:t>
            </a:r>
            <a:r>
              <a:rPr lang="es-CL" sz="1800" b="1" dirty="0">
                <a:solidFill>
                  <a:schemeClr val="tx1"/>
                </a:solidFill>
              </a:rPr>
              <a:t>las conclusiones del </a:t>
            </a:r>
            <a:r>
              <a:rPr lang="es-CL" sz="1800" b="1" dirty="0" smtClean="0">
                <a:solidFill>
                  <a:schemeClr val="tx1"/>
                </a:solidFill>
              </a:rPr>
              <a:t>texto. </a:t>
            </a:r>
            <a:endParaRPr lang="es-CL" sz="1800" dirty="0">
              <a:solidFill>
                <a:schemeClr val="tx1"/>
              </a:solidFill>
            </a:endParaRPr>
          </a:p>
          <a:p>
            <a:r>
              <a:rPr lang="es-CL" sz="1800" dirty="0">
                <a:solidFill>
                  <a:schemeClr val="tx1"/>
                </a:solidFill>
              </a:rPr>
              <a:t> </a:t>
            </a:r>
          </a:p>
          <a:p>
            <a:r>
              <a:rPr lang="es-CL" sz="1800" dirty="0">
                <a:solidFill>
                  <a:schemeClr val="tx1"/>
                </a:solidFill>
              </a:rPr>
              <a:t> </a:t>
            </a:r>
          </a:p>
          <a:p>
            <a:pPr marL="0" indent="0">
              <a:buNone/>
            </a:pPr>
            <a:endParaRPr lang="es-CL" sz="1800" dirty="0">
              <a:solidFill>
                <a:schemeClr val="tx1"/>
              </a:solidFill>
            </a:endParaRPr>
          </a:p>
        </p:txBody>
      </p:sp>
    </p:spTree>
    <p:extLst>
      <p:ext uri="{BB962C8B-B14F-4D97-AF65-F5344CB8AC3E}">
        <p14:creationId xmlns:p14="http://schemas.microsoft.com/office/powerpoint/2010/main" val="2501577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6281" y="0"/>
            <a:ext cx="9905998" cy="1478570"/>
          </a:xfrm>
        </p:spPr>
        <p:txBody>
          <a:bodyPr/>
          <a:lstStyle/>
          <a:p>
            <a:r>
              <a:rPr lang="es-CL" b="1" dirty="0" smtClean="0"/>
              <a:t> </a:t>
            </a:r>
            <a:r>
              <a:rPr lang="es-CL" b="1" dirty="0">
                <a:solidFill>
                  <a:srgbClr val="FF0000"/>
                </a:solidFill>
              </a:rPr>
              <a:t>TÉCNICAS PARA IDENTIFICAR TEMA, IDEAS PRINCIPALES Y SECUNDARIAS </a:t>
            </a:r>
            <a:endParaRPr lang="es-CL" dirty="0">
              <a:solidFill>
                <a:srgbClr val="FF0000"/>
              </a:solidFill>
            </a:endParaRPr>
          </a:p>
        </p:txBody>
      </p:sp>
      <p:sp>
        <p:nvSpPr>
          <p:cNvPr id="3" name="Marcador de contenido 2"/>
          <p:cNvSpPr>
            <a:spLocks noGrp="1"/>
          </p:cNvSpPr>
          <p:nvPr>
            <p:ph idx="1"/>
          </p:nvPr>
        </p:nvSpPr>
        <p:spPr>
          <a:xfrm>
            <a:off x="775652" y="1478570"/>
            <a:ext cx="10533324" cy="5029806"/>
          </a:xfrm>
        </p:spPr>
        <p:txBody>
          <a:bodyPr>
            <a:normAutofit fontScale="55000" lnSpcReduction="20000"/>
          </a:bodyPr>
          <a:lstStyle/>
          <a:p>
            <a:pPr algn="just"/>
            <a:r>
              <a:rPr lang="es-CL" sz="5100" dirty="0">
                <a:solidFill>
                  <a:schemeClr val="bg1"/>
                </a:solidFill>
              </a:rPr>
              <a:t>¿</a:t>
            </a:r>
            <a:r>
              <a:rPr lang="es-CL" sz="5100" dirty="0">
                <a:solidFill>
                  <a:schemeClr val="tx1"/>
                </a:solidFill>
              </a:rPr>
              <a:t>A QUÉ LLAMAMOS TEMA? </a:t>
            </a:r>
            <a:r>
              <a:rPr lang="es-CL" sz="5100" dirty="0" smtClean="0">
                <a:solidFill>
                  <a:schemeClr val="tx1"/>
                </a:solidFill>
              </a:rPr>
              <a:t> LA MACROESTRUCTURA TEXTUAL</a:t>
            </a:r>
            <a:endParaRPr lang="es-CL" sz="5100" dirty="0">
              <a:solidFill>
                <a:schemeClr val="tx1"/>
              </a:solidFill>
            </a:endParaRPr>
          </a:p>
          <a:p>
            <a:pPr algn="just"/>
            <a:r>
              <a:rPr lang="es-CL" sz="5100" dirty="0">
                <a:solidFill>
                  <a:schemeClr val="tx1"/>
                </a:solidFill>
              </a:rPr>
              <a:t>El tema es la idea más general de un texto, por ello se dice que es el asunto o contenido; es decir, aquello de lo que trata </a:t>
            </a:r>
            <a:r>
              <a:rPr lang="es-CL" sz="5100" dirty="0" smtClean="0">
                <a:solidFill>
                  <a:schemeClr val="tx1"/>
                </a:solidFill>
              </a:rPr>
              <a:t>. </a:t>
            </a:r>
            <a:r>
              <a:rPr lang="es-CL" sz="5100" dirty="0">
                <a:solidFill>
                  <a:schemeClr val="tx1"/>
                </a:solidFill>
              </a:rPr>
              <a:t>Además, debemos tener en cuenta que el tema engloba todo lo expuesto en el escrito y se desarrolla a través de las ideas principales y </a:t>
            </a:r>
            <a:r>
              <a:rPr lang="es-CL" sz="5100" dirty="0" smtClean="0">
                <a:solidFill>
                  <a:schemeClr val="tx1"/>
                </a:solidFill>
              </a:rPr>
              <a:t>secundarias</a:t>
            </a:r>
          </a:p>
          <a:p>
            <a:pPr algn="just"/>
            <a:r>
              <a:rPr lang="es-CL" sz="5100" dirty="0">
                <a:solidFill>
                  <a:schemeClr val="tx1"/>
                </a:solidFill>
              </a:rPr>
              <a:t>TÉCNICAS PARA IDENTIFICAR EL TEMA </a:t>
            </a:r>
          </a:p>
          <a:p>
            <a:pPr algn="just"/>
            <a:r>
              <a:rPr lang="es-CL" sz="4400" dirty="0">
                <a:solidFill>
                  <a:schemeClr val="tx1"/>
                </a:solidFill>
              </a:rPr>
              <a:t> </a:t>
            </a:r>
            <a:r>
              <a:rPr lang="es-CL" sz="4400" dirty="0" smtClean="0">
                <a:solidFill>
                  <a:schemeClr val="tx1"/>
                </a:solidFill>
              </a:rPr>
              <a:t> Técnica </a:t>
            </a:r>
            <a:r>
              <a:rPr lang="es-CL" sz="4400" dirty="0">
                <a:solidFill>
                  <a:schemeClr val="tx1"/>
                </a:solidFill>
              </a:rPr>
              <a:t>del cuestionamiento; se </a:t>
            </a:r>
            <a:r>
              <a:rPr lang="es-CL" sz="4400" dirty="0" smtClean="0">
                <a:solidFill>
                  <a:schemeClr val="tx1"/>
                </a:solidFill>
              </a:rPr>
              <a:t>formulan </a:t>
            </a:r>
            <a:r>
              <a:rPr lang="es-CL" sz="4400" dirty="0">
                <a:solidFill>
                  <a:schemeClr val="tx1"/>
                </a:solidFill>
              </a:rPr>
              <a:t>preguntas para identificar el tema: </a:t>
            </a:r>
          </a:p>
          <a:p>
            <a:pPr algn="just"/>
            <a:r>
              <a:rPr lang="es-CL" sz="4400" dirty="0">
                <a:solidFill>
                  <a:schemeClr val="tx1"/>
                </a:solidFill>
              </a:rPr>
              <a:t>¿Qué asunto trata el autor? </a:t>
            </a:r>
          </a:p>
          <a:p>
            <a:pPr algn="just"/>
            <a:r>
              <a:rPr lang="es-CL" sz="4400" dirty="0">
                <a:solidFill>
                  <a:schemeClr val="tx1"/>
                </a:solidFill>
              </a:rPr>
              <a:t>¿De qué trata el texto? </a:t>
            </a:r>
          </a:p>
          <a:p>
            <a:pPr algn="just"/>
            <a:endParaRPr lang="es-CL" dirty="0">
              <a:solidFill>
                <a:schemeClr val="tx1"/>
              </a:solidFill>
            </a:endParaRPr>
          </a:p>
          <a:p>
            <a:pPr algn="just"/>
            <a:endParaRPr lang="es-CL" dirty="0" smtClean="0">
              <a:solidFill>
                <a:schemeClr val="tx1"/>
              </a:solidFill>
            </a:endParaRPr>
          </a:p>
          <a:p>
            <a:pPr algn="just"/>
            <a:endParaRPr lang="es-CL" dirty="0">
              <a:solidFill>
                <a:schemeClr val="tx1"/>
              </a:solidFill>
            </a:endParaRPr>
          </a:p>
        </p:txBody>
      </p:sp>
    </p:spTree>
    <p:extLst>
      <p:ext uri="{BB962C8B-B14F-4D97-AF65-F5344CB8AC3E}">
        <p14:creationId xmlns:p14="http://schemas.microsoft.com/office/powerpoint/2010/main" val="2356837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a:solidFill>
                  <a:srgbClr val="FF0000"/>
                </a:solidFill>
              </a:rPr>
              <a:t>Técnica de análisis por párrafos </a:t>
            </a:r>
            <a:r>
              <a:rPr lang="es-CL" dirty="0">
                <a:solidFill>
                  <a:srgbClr val="FF0000"/>
                </a:solidFill>
              </a:rPr>
              <a:t/>
            </a:r>
            <a:br>
              <a:rPr lang="es-CL" dirty="0">
                <a:solidFill>
                  <a:srgbClr val="FF0000"/>
                </a:solidFill>
              </a:rPr>
            </a:br>
            <a:endParaRPr lang="es-CL" dirty="0">
              <a:solidFill>
                <a:srgbClr val="FF0000"/>
              </a:solidFill>
            </a:endParaRPr>
          </a:p>
        </p:txBody>
      </p:sp>
      <p:sp>
        <p:nvSpPr>
          <p:cNvPr id="3" name="Marcador de contenido 2"/>
          <p:cNvSpPr>
            <a:spLocks noGrp="1"/>
          </p:cNvSpPr>
          <p:nvPr>
            <p:ph idx="1"/>
          </p:nvPr>
        </p:nvSpPr>
        <p:spPr>
          <a:xfrm>
            <a:off x="906281" y="1674721"/>
            <a:ext cx="9905999" cy="3541714"/>
          </a:xfrm>
        </p:spPr>
        <p:txBody>
          <a:bodyPr>
            <a:normAutofit/>
          </a:bodyPr>
          <a:lstStyle/>
          <a:p>
            <a:pPr algn="just"/>
            <a:r>
              <a:rPr lang="es-CL" sz="2800" dirty="0" smtClean="0">
                <a:solidFill>
                  <a:schemeClr val="tx1"/>
                </a:solidFill>
              </a:rPr>
              <a:t>Una </a:t>
            </a:r>
            <a:r>
              <a:rPr lang="es-CL" sz="2800" dirty="0">
                <a:solidFill>
                  <a:schemeClr val="tx1"/>
                </a:solidFill>
              </a:rPr>
              <a:t>técnica que podemos emplear para llegar a la identificación del tema, es comenzar con la identificación de los subtemas </a:t>
            </a:r>
            <a:r>
              <a:rPr lang="es-CL" sz="2800" dirty="0" smtClean="0">
                <a:solidFill>
                  <a:schemeClr val="tx1"/>
                </a:solidFill>
              </a:rPr>
              <a:t>o  ideas temáticas por párrafo. </a:t>
            </a:r>
            <a:r>
              <a:rPr lang="es-CL" sz="2800" dirty="0">
                <a:solidFill>
                  <a:schemeClr val="tx1"/>
                </a:solidFill>
              </a:rPr>
              <a:t>Estos  expresan diferentes aspectos del tema y agrupan un conjunto de ideas principales y secundarias. </a:t>
            </a:r>
            <a:r>
              <a:rPr lang="es-CL" sz="2800" dirty="0" smtClean="0">
                <a:solidFill>
                  <a:schemeClr val="tx1"/>
                </a:solidFill>
              </a:rPr>
              <a:t>Un párrafo señala una idea temática.</a:t>
            </a:r>
            <a:endParaRPr lang="es-CL" sz="2800" dirty="0">
              <a:solidFill>
                <a:schemeClr val="tx1"/>
              </a:solidFill>
            </a:endParaRPr>
          </a:p>
          <a:p>
            <a:pPr algn="just"/>
            <a:endParaRPr lang="es-CL" sz="2800" dirty="0">
              <a:solidFill>
                <a:schemeClr val="tx1"/>
              </a:solidFill>
            </a:endParaRPr>
          </a:p>
        </p:txBody>
      </p:sp>
    </p:spTree>
    <p:extLst>
      <p:ext uri="{BB962C8B-B14F-4D97-AF65-F5344CB8AC3E}">
        <p14:creationId xmlns:p14="http://schemas.microsoft.com/office/powerpoint/2010/main" val="3808816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solidFill>
                  <a:schemeClr val="tx1"/>
                </a:solidFill>
              </a:rPr>
              <a:t>Lectura </a:t>
            </a:r>
            <a:r>
              <a:rPr lang="es-CL" b="1" dirty="0">
                <a:solidFill>
                  <a:schemeClr val="tx1"/>
                </a:solidFill>
              </a:rPr>
              <a:t>inferencial</a:t>
            </a:r>
            <a:r>
              <a:rPr lang="es-CL" dirty="0">
                <a:solidFill>
                  <a:schemeClr val="tx1"/>
                </a:solidFill>
              </a:rPr>
              <a:t> </a:t>
            </a:r>
          </a:p>
        </p:txBody>
      </p:sp>
      <p:sp>
        <p:nvSpPr>
          <p:cNvPr id="3" name="Marcador de contenido 2"/>
          <p:cNvSpPr>
            <a:spLocks noGrp="1"/>
          </p:cNvSpPr>
          <p:nvPr>
            <p:ph idx="1"/>
          </p:nvPr>
        </p:nvSpPr>
        <p:spPr/>
        <p:txBody>
          <a:bodyPr>
            <a:normAutofit/>
          </a:bodyPr>
          <a:lstStyle/>
          <a:p>
            <a:pPr algn="just"/>
            <a:r>
              <a:rPr lang="es-CL" sz="2800" dirty="0" smtClean="0">
                <a:solidFill>
                  <a:schemeClr val="tx1"/>
                </a:solidFill>
              </a:rPr>
              <a:t>Es </a:t>
            </a:r>
            <a:r>
              <a:rPr lang="es-CL" sz="2800" dirty="0">
                <a:solidFill>
                  <a:schemeClr val="tx1"/>
                </a:solidFill>
              </a:rPr>
              <a:t>la </a:t>
            </a:r>
            <a:r>
              <a:rPr lang="es-CL" sz="2800" dirty="0" smtClean="0">
                <a:solidFill>
                  <a:schemeClr val="tx1"/>
                </a:solidFill>
              </a:rPr>
              <a:t>oración en </a:t>
            </a:r>
            <a:r>
              <a:rPr lang="es-CL" sz="2800" dirty="0">
                <a:solidFill>
                  <a:schemeClr val="tx1"/>
                </a:solidFill>
              </a:rPr>
              <a:t>la cual el lector, elabora </a:t>
            </a:r>
            <a:r>
              <a:rPr lang="es-CL" sz="2800" dirty="0" smtClean="0">
                <a:solidFill>
                  <a:schemeClr val="tx1"/>
                </a:solidFill>
              </a:rPr>
              <a:t>conclusiones o suposiciones </a:t>
            </a:r>
            <a:r>
              <a:rPr lang="es-CL" sz="2800" dirty="0">
                <a:solidFill>
                  <a:schemeClr val="tx1"/>
                </a:solidFill>
              </a:rPr>
              <a:t>a partir de los datos que extrae del </a:t>
            </a:r>
            <a:r>
              <a:rPr lang="es-CL" sz="2800" b="1" dirty="0">
                <a:solidFill>
                  <a:schemeClr val="tx1"/>
                </a:solidFill>
              </a:rPr>
              <a:t>texto</a:t>
            </a:r>
            <a:r>
              <a:rPr lang="es-CL" sz="2800" dirty="0">
                <a:solidFill>
                  <a:schemeClr val="tx1"/>
                </a:solidFill>
              </a:rPr>
              <a:t>. ... *COMPRENDER UN </a:t>
            </a:r>
            <a:r>
              <a:rPr lang="es-CL" sz="2800" b="1" dirty="0">
                <a:solidFill>
                  <a:schemeClr val="tx1"/>
                </a:solidFill>
              </a:rPr>
              <a:t>TEXTO</a:t>
            </a:r>
            <a:r>
              <a:rPr lang="es-CL" sz="2800" dirty="0">
                <a:solidFill>
                  <a:schemeClr val="tx1"/>
                </a:solidFill>
              </a:rPr>
              <a:t> EN EL </a:t>
            </a:r>
            <a:r>
              <a:rPr lang="es-CL" sz="2800" dirty="0" smtClean="0">
                <a:solidFill>
                  <a:schemeClr val="tx1"/>
                </a:solidFill>
              </a:rPr>
              <a:t>NIVEL</a:t>
            </a:r>
            <a:r>
              <a:rPr lang="es-CL" sz="2800" dirty="0">
                <a:solidFill>
                  <a:schemeClr val="tx1"/>
                </a:solidFill>
              </a:rPr>
              <a:t> </a:t>
            </a:r>
            <a:r>
              <a:rPr lang="es-CL" sz="2800" b="1" dirty="0">
                <a:solidFill>
                  <a:schemeClr val="tx1"/>
                </a:solidFill>
              </a:rPr>
              <a:t>INFERENCIAL</a:t>
            </a:r>
            <a:r>
              <a:rPr lang="es-CL" sz="2800" dirty="0">
                <a:solidFill>
                  <a:schemeClr val="tx1"/>
                </a:solidFill>
              </a:rPr>
              <a:t> SIGNIFICA : </a:t>
            </a:r>
            <a:r>
              <a:rPr lang="es-CL" sz="2800" dirty="0" smtClean="0">
                <a:solidFill>
                  <a:schemeClr val="tx1"/>
                </a:solidFill>
              </a:rPr>
              <a:t> </a:t>
            </a:r>
            <a:r>
              <a:rPr lang="es-CL" sz="2800" dirty="0">
                <a:solidFill>
                  <a:schemeClr val="tx1"/>
                </a:solidFill>
              </a:rPr>
              <a:t>Interpretar todo aquello que el autor quiere comunicar, pero que </a:t>
            </a:r>
            <a:r>
              <a:rPr lang="es-CL" sz="2800" dirty="0" smtClean="0">
                <a:solidFill>
                  <a:schemeClr val="tx1"/>
                </a:solidFill>
              </a:rPr>
              <a:t> </a:t>
            </a:r>
            <a:r>
              <a:rPr lang="es-CL" sz="2800" dirty="0">
                <a:solidFill>
                  <a:schemeClr val="tx1"/>
                </a:solidFill>
              </a:rPr>
              <a:t>no lo dice o escribe </a:t>
            </a:r>
            <a:r>
              <a:rPr lang="es-CL" sz="2800" dirty="0" smtClean="0">
                <a:solidFill>
                  <a:schemeClr val="tx1"/>
                </a:solidFill>
              </a:rPr>
              <a:t>explícitamente o textualmente.</a:t>
            </a:r>
            <a:endParaRPr lang="es-CL" sz="2800" dirty="0">
              <a:solidFill>
                <a:schemeClr val="tx1"/>
              </a:solidFill>
            </a:endParaRPr>
          </a:p>
        </p:txBody>
      </p:sp>
    </p:spTree>
    <p:extLst>
      <p:ext uri="{BB962C8B-B14F-4D97-AF65-F5344CB8AC3E}">
        <p14:creationId xmlns:p14="http://schemas.microsoft.com/office/powerpoint/2010/main" val="434255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209800" y="549276"/>
            <a:ext cx="7696200" cy="4937125"/>
          </a:xfrm>
        </p:spPr>
        <p:txBody>
          <a:bodyPr/>
          <a:lstStyle/>
          <a:p>
            <a:pPr lvl="4">
              <a:buFontTx/>
              <a:buNone/>
            </a:pPr>
            <a:r>
              <a:rPr lang="es-CL" altLang="es-CL" dirty="0"/>
              <a:t>                    </a:t>
            </a:r>
          </a:p>
          <a:p>
            <a:pPr lvl="4"/>
            <a:endParaRPr lang="es-CL" altLang="es-CL" dirty="0">
              <a:solidFill>
                <a:schemeClr val="tx1"/>
              </a:solidFill>
            </a:endParaRPr>
          </a:p>
          <a:p>
            <a:pPr lvl="4"/>
            <a:endParaRPr lang="es-CL" altLang="es-CL" dirty="0">
              <a:solidFill>
                <a:schemeClr val="tx1"/>
              </a:solidFill>
            </a:endParaRPr>
          </a:p>
          <a:p>
            <a:pPr lvl="4">
              <a:buFontTx/>
              <a:buNone/>
            </a:pPr>
            <a:r>
              <a:rPr lang="es-CL" altLang="es-CL" sz="2000" dirty="0">
                <a:solidFill>
                  <a:schemeClr val="tx1"/>
                </a:solidFill>
              </a:rPr>
              <a:t>                   </a:t>
            </a:r>
            <a:r>
              <a:rPr lang="es-CL" altLang="es-CL" sz="2000" dirty="0" smtClean="0">
                <a:solidFill>
                  <a:schemeClr val="tx1"/>
                </a:solidFill>
              </a:rPr>
              <a:t>      INFERENCIAS</a:t>
            </a:r>
          </a:p>
          <a:p>
            <a:pPr lvl="4">
              <a:buFontTx/>
              <a:buNone/>
            </a:pPr>
            <a:endParaRPr lang="es-CL" altLang="es-CL" sz="2000" dirty="0" smtClean="0">
              <a:solidFill>
                <a:schemeClr val="tx1"/>
              </a:solidFill>
            </a:endParaRPr>
          </a:p>
          <a:p>
            <a:pPr lvl="4" algn="just">
              <a:buFontTx/>
              <a:buNone/>
            </a:pPr>
            <a:r>
              <a:rPr lang="es-CL" altLang="es-CL" sz="2000" dirty="0">
                <a:solidFill>
                  <a:schemeClr val="tx1"/>
                </a:solidFill>
              </a:rPr>
              <a:t> </a:t>
            </a:r>
            <a:r>
              <a:rPr lang="es-CL" altLang="es-CL" sz="2000" dirty="0" smtClean="0">
                <a:solidFill>
                  <a:schemeClr val="tx1"/>
                </a:solidFill>
              </a:rPr>
              <a:t>            ¿</a:t>
            </a:r>
            <a:r>
              <a:rPr lang="es-CL" altLang="es-CL" sz="2000" dirty="0">
                <a:solidFill>
                  <a:schemeClr val="tx1"/>
                </a:solidFill>
              </a:rPr>
              <a:t>Cuál es la profesión a la que       		</a:t>
            </a:r>
            <a:r>
              <a:rPr lang="es-CL" altLang="es-CL" sz="2000" dirty="0" smtClean="0">
                <a:solidFill>
                  <a:schemeClr val="tx1"/>
                </a:solidFill>
              </a:rPr>
              <a:t>            se </a:t>
            </a:r>
            <a:r>
              <a:rPr lang="es-CL" altLang="es-CL" sz="2000" dirty="0">
                <a:solidFill>
                  <a:schemeClr val="tx1"/>
                </a:solidFill>
              </a:rPr>
              <a:t>dedica </a:t>
            </a:r>
            <a:r>
              <a:rPr lang="es-CL" altLang="es-CL" sz="2000" dirty="0" smtClean="0">
                <a:solidFill>
                  <a:schemeClr val="tx1"/>
                </a:solidFill>
              </a:rPr>
              <a:t>Elsa</a:t>
            </a:r>
            <a:r>
              <a:rPr lang="es-CL" altLang="es-CL" sz="2000" dirty="0">
                <a:solidFill>
                  <a:schemeClr val="tx1"/>
                </a:solidFill>
              </a:rPr>
              <a:t>?</a:t>
            </a:r>
          </a:p>
          <a:p>
            <a:pPr lvl="4" algn="just">
              <a:buFontTx/>
              <a:buNone/>
            </a:pPr>
            <a:r>
              <a:rPr lang="es-CL" altLang="es-CL" sz="2000" dirty="0">
                <a:solidFill>
                  <a:schemeClr val="tx1"/>
                </a:solidFill>
              </a:rPr>
              <a:t>              </a:t>
            </a:r>
            <a:r>
              <a:rPr lang="es-CL" altLang="es-CL" sz="2000" dirty="0" smtClean="0">
                <a:solidFill>
                  <a:schemeClr val="tx1"/>
                </a:solidFill>
              </a:rPr>
              <a:t> ¿</a:t>
            </a:r>
            <a:r>
              <a:rPr lang="es-CL" altLang="es-CL" sz="2000" dirty="0">
                <a:solidFill>
                  <a:schemeClr val="tx1"/>
                </a:solidFill>
              </a:rPr>
              <a:t>Cuáles fueron los elementos                  		</a:t>
            </a:r>
            <a:r>
              <a:rPr lang="es-CL" altLang="es-CL" sz="2000" dirty="0" smtClean="0">
                <a:solidFill>
                  <a:schemeClr val="tx1"/>
                </a:solidFill>
              </a:rPr>
              <a:t>   claves </a:t>
            </a:r>
            <a:r>
              <a:rPr lang="es-CL" altLang="es-CL" sz="2000" dirty="0">
                <a:solidFill>
                  <a:schemeClr val="tx1"/>
                </a:solidFill>
              </a:rPr>
              <a:t>que te </a:t>
            </a:r>
            <a:r>
              <a:rPr lang="es-CL" altLang="es-CL" sz="2000" dirty="0" smtClean="0">
                <a:solidFill>
                  <a:schemeClr val="tx1"/>
                </a:solidFill>
              </a:rPr>
              <a:t>permitieron inferir </a:t>
            </a:r>
            <a:r>
              <a:rPr lang="es-CL" altLang="es-CL" sz="2000" dirty="0">
                <a:solidFill>
                  <a:schemeClr val="tx1"/>
                </a:solidFill>
              </a:rPr>
              <a:t>su </a:t>
            </a:r>
            <a:r>
              <a:rPr lang="es-CL" altLang="es-CL" sz="2000" dirty="0" smtClean="0">
                <a:solidFill>
                  <a:schemeClr val="tx1"/>
                </a:solidFill>
              </a:rPr>
              <a:t>          profesión</a:t>
            </a:r>
            <a:r>
              <a:rPr lang="es-CL" altLang="es-CL" sz="2000" dirty="0">
                <a:solidFill>
                  <a:schemeClr val="tx1"/>
                </a:solidFill>
              </a:rPr>
              <a:t>?</a:t>
            </a:r>
            <a:endParaRPr lang="es-ES" altLang="es-CL" sz="2000" dirty="0">
              <a:solidFill>
                <a:schemeClr val="tx1"/>
              </a:solidFill>
            </a:endParaRPr>
          </a:p>
        </p:txBody>
      </p:sp>
      <p:sp>
        <p:nvSpPr>
          <p:cNvPr id="35844" name="AutoShape 4"/>
          <p:cNvSpPr>
            <a:spLocks noChangeArrowheads="1"/>
          </p:cNvSpPr>
          <p:nvPr/>
        </p:nvSpPr>
        <p:spPr bwMode="auto">
          <a:xfrm>
            <a:off x="353218" y="178951"/>
            <a:ext cx="3713163" cy="6679049"/>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CL" altLang="es-CL" sz="2400" dirty="0"/>
              <a:t>A eso de las 11:00 </a:t>
            </a:r>
            <a:r>
              <a:rPr lang="es-CL" altLang="es-CL" sz="2400" dirty="0" err="1"/>
              <a:t>hrs</a:t>
            </a:r>
            <a:r>
              <a:rPr lang="es-CL" altLang="es-CL" sz="2400" dirty="0"/>
              <a:t>., luego de haberse encontrado con varias personas que la requerían, recibe un urgente llamado. Toma su maletín; olvida sacarse su delantal y llega con premura a un nuevo destino: la casa de Nachito. Del maletín extrae un estetoscopio y </a:t>
            </a:r>
            <a:r>
              <a:rPr lang="es-CL" altLang="es-CL" sz="2400" dirty="0" err="1"/>
              <a:t>bajalenguas</a:t>
            </a:r>
            <a:r>
              <a:rPr lang="es-CL" altLang="es-CL" sz="2400" dirty="0"/>
              <a:t>. Finalmente, le extiende a la madre del pequeño las recomendaciones y un listado de medicinas.</a:t>
            </a:r>
            <a:endParaRPr lang="es-ES" altLang="es-CL" sz="2400" dirty="0"/>
          </a:p>
        </p:txBody>
      </p:sp>
    </p:spTree>
    <p:extLst>
      <p:ext uri="{BB962C8B-B14F-4D97-AF65-F5344CB8AC3E}">
        <p14:creationId xmlns:p14="http://schemas.microsoft.com/office/powerpoint/2010/main" val="2883546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sz="half" idx="1"/>
          </p:nvPr>
        </p:nvSpPr>
        <p:spPr>
          <a:xfrm>
            <a:off x="793377" y="1452282"/>
            <a:ext cx="4391025" cy="3657600"/>
          </a:xfrm>
        </p:spPr>
        <p:txBody>
          <a:bodyPr>
            <a:noAutofit/>
          </a:bodyPr>
          <a:lstStyle/>
          <a:p>
            <a:pPr algn="just">
              <a:lnSpc>
                <a:spcPct val="80000"/>
              </a:lnSpc>
            </a:pPr>
            <a:r>
              <a:rPr lang="es-CL" altLang="es-CL" sz="2200" dirty="0">
                <a:solidFill>
                  <a:schemeClr val="tx1"/>
                </a:solidFill>
              </a:rPr>
              <a:t>Camilo pronto debe asumir sus nuevas obligaciones; sin embargo, no ha perdido su entusiasmo y la jovialidad propios de su edad. Tras siete años de estudios (un cuarto de su vida), obtuvo una nota siete en su examen de grado: un gran premio a su esfuerzo.</a:t>
            </a:r>
          </a:p>
          <a:p>
            <a:pPr algn="just">
              <a:lnSpc>
                <a:spcPct val="80000"/>
              </a:lnSpc>
              <a:buFontTx/>
              <a:buNone/>
            </a:pPr>
            <a:r>
              <a:rPr lang="es-CL" altLang="es-CL" sz="2200" dirty="0">
                <a:solidFill>
                  <a:schemeClr val="tx1"/>
                </a:solidFill>
              </a:rPr>
              <a:t>	“Hacer cirugías requerirá de mí más humanitarismo y perfeccionamiento”- aseguró a sus más cercanos en medio de su celebración. De este modo, antes de intervenirlos, comenzó a ganar la simpatía de los corazones de su pueblo.</a:t>
            </a:r>
            <a:endParaRPr lang="es-ES" altLang="es-CL" sz="2200" dirty="0">
              <a:solidFill>
                <a:schemeClr val="tx1"/>
              </a:solidFill>
            </a:endParaRPr>
          </a:p>
        </p:txBody>
      </p:sp>
      <p:sp>
        <p:nvSpPr>
          <p:cNvPr id="3" name="Rectángulo 2"/>
          <p:cNvSpPr/>
          <p:nvPr/>
        </p:nvSpPr>
        <p:spPr>
          <a:xfrm>
            <a:off x="5562600" y="1992013"/>
            <a:ext cx="6096000" cy="3046988"/>
          </a:xfrm>
          <a:prstGeom prst="rect">
            <a:avLst/>
          </a:prstGeom>
        </p:spPr>
        <p:txBody>
          <a:bodyPr>
            <a:spAutoFit/>
          </a:bodyPr>
          <a:lstStyle/>
          <a:p>
            <a:r>
              <a:rPr lang="es-CL" altLang="es-CL" sz="2400" dirty="0" smtClean="0"/>
              <a:t>INFERENCIAS</a:t>
            </a:r>
          </a:p>
          <a:p>
            <a:endParaRPr lang="es-CL" altLang="es-CL" sz="2400" dirty="0"/>
          </a:p>
          <a:p>
            <a:r>
              <a:rPr lang="es-CL" altLang="es-CL" sz="2400" dirty="0" smtClean="0"/>
              <a:t>A</a:t>
            </a:r>
            <a:r>
              <a:rPr lang="es-CL" altLang="es-CL" sz="2400" dirty="0"/>
              <a:t>. ¿Qué edad </a:t>
            </a:r>
            <a:r>
              <a:rPr lang="es-CL" altLang="es-CL" sz="2400" dirty="0" smtClean="0"/>
              <a:t> aproximada tiene </a:t>
            </a:r>
            <a:r>
              <a:rPr lang="es-CL" altLang="es-CL" sz="2400" dirty="0"/>
              <a:t>Camilo?</a:t>
            </a:r>
          </a:p>
          <a:p>
            <a:endParaRPr lang="es-CL" altLang="es-CL" sz="2400" dirty="0"/>
          </a:p>
          <a:p>
            <a:r>
              <a:rPr lang="es-CL" altLang="es-CL" sz="2400" dirty="0"/>
              <a:t>B. ¿Qué disciplina estudió Camilo?</a:t>
            </a:r>
          </a:p>
          <a:p>
            <a:endParaRPr lang="es-CL" altLang="es-CL" sz="2400" dirty="0"/>
          </a:p>
          <a:p>
            <a:r>
              <a:rPr lang="es-CL" altLang="es-CL" sz="2400" dirty="0"/>
              <a:t>C. ¿Cuál es la especialización por la que optó el joven?</a:t>
            </a:r>
            <a:endParaRPr lang="es-ES" altLang="es-CL" sz="2400" dirty="0"/>
          </a:p>
        </p:txBody>
      </p:sp>
    </p:spTree>
    <p:extLst>
      <p:ext uri="{BB962C8B-B14F-4D97-AF65-F5344CB8AC3E}">
        <p14:creationId xmlns:p14="http://schemas.microsoft.com/office/powerpoint/2010/main" val="2323805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8340" y="132522"/>
            <a:ext cx="9905999" cy="6725478"/>
          </a:xfrm>
        </p:spPr>
        <p:txBody>
          <a:bodyPr>
            <a:normAutofit fontScale="55000" lnSpcReduction="20000"/>
          </a:bodyPr>
          <a:lstStyle/>
          <a:p>
            <a:pPr marL="0" indent="0" algn="ctr">
              <a:buNone/>
            </a:pPr>
            <a:r>
              <a:rPr lang="es-CL" sz="3400" b="1" dirty="0">
                <a:solidFill>
                  <a:srgbClr val="FF0000"/>
                </a:solidFill>
              </a:rPr>
              <a:t>ÑUÑOA CAT</a:t>
            </a:r>
            <a:endParaRPr lang="es-CL" sz="3400" dirty="0">
              <a:solidFill>
                <a:srgbClr val="FF0000"/>
              </a:solidFill>
            </a:endParaRPr>
          </a:p>
          <a:p>
            <a:pPr algn="just"/>
            <a:r>
              <a:rPr lang="es-CL" sz="3300" b="1" dirty="0">
                <a:solidFill>
                  <a:schemeClr val="bg1"/>
                </a:solidFill>
              </a:rPr>
              <a:t>"</a:t>
            </a:r>
            <a:r>
              <a:rPr lang="es-CL" sz="3300" b="1" dirty="0">
                <a:solidFill>
                  <a:schemeClr val="tx1"/>
                </a:solidFill>
                <a:latin typeface="Bell MT" panose="02020503060305020303" pitchFamily="18" charset="0"/>
              </a:rPr>
              <a:t>Plaza Ñuñoa. A las seis o siete de la tarde. Un viernes de otoño. Se fue a España y dejó el gato al cuidado de su hermana. Él y el gato vivían en un departamento unos metros más allá de Las Lanzas, frente a la plaza. </a:t>
            </a:r>
            <a:r>
              <a:rPr lang="es-CL" sz="3300" b="1" u="sng" dirty="0">
                <a:solidFill>
                  <a:schemeClr val="tx1"/>
                </a:solidFill>
                <a:latin typeface="Bell MT" panose="02020503060305020303" pitchFamily="18" charset="0"/>
              </a:rPr>
              <a:t>En esos días, cuando no estaba, veíamos a veces al gato pasearse entre las mesas, llorando, buscándolo. A vece</a:t>
            </a:r>
            <a:r>
              <a:rPr lang="es-CL" sz="3300" b="1" dirty="0">
                <a:solidFill>
                  <a:schemeClr val="tx1"/>
                </a:solidFill>
                <a:latin typeface="Bell MT" panose="02020503060305020303" pitchFamily="18" charset="0"/>
              </a:rPr>
              <a:t>s bajaba de los árboles y se quedaba sobre los toldos maullando, mientras nosotros seguíamos entre cerveza y cerveza, como los parroquianos anónimos que éramos en aquellas tardes cada vez más heladas. En esos días escuchábamos al gato y lo llamábamos, pero no se acercaba. Simplemente se quedaba ahí, fuera de la línea de la visión como un punto ciego del ojo, y nos maullaba de vuelta. A veces eso — el gato solitario buscando a su amo en medio de la juerga citadina— nos daba pena o risa, una risa melancólica, tal vez. Una risa que no puede dejar de citar a la pena y que se nos escabullía en esos momentos precisos en que a la cerveza se le iba el gas y la tarde se volvía noche. Eso pensábamos, eso sentíamos cuando escuchábamos al gato maullar, mientras apurábamos el vaso y alguien encendía el enésimo cigarrillo, mirando a los escolares demorar su vuelta a casa vagando en la plaza o a las parejas esconderse quizás de quién sabe qué entre los árboles</a:t>
            </a:r>
            <a:r>
              <a:rPr lang="es-CL" sz="3300" b="1" dirty="0" smtClean="0">
                <a:solidFill>
                  <a:schemeClr val="tx1"/>
                </a:solidFill>
                <a:latin typeface="Bell MT" panose="02020503060305020303" pitchFamily="18" charset="0"/>
              </a:rPr>
              <a:t>".</a:t>
            </a:r>
          </a:p>
          <a:p>
            <a:pPr algn="just"/>
            <a:r>
              <a:rPr lang="es-CL" b="1" dirty="0" smtClean="0">
                <a:solidFill>
                  <a:schemeClr val="tx1"/>
                </a:solidFill>
              </a:rPr>
              <a:t>(</a:t>
            </a:r>
            <a:endParaRPr lang="es-CL" dirty="0">
              <a:solidFill>
                <a:schemeClr val="tx1"/>
              </a:solidFill>
            </a:endParaRPr>
          </a:p>
          <a:p>
            <a:pPr algn="just"/>
            <a:r>
              <a:rPr lang="es-CL" sz="3300" dirty="0">
                <a:solidFill>
                  <a:schemeClr val="tx1"/>
                </a:solidFill>
              </a:rPr>
              <a:t>A partir del segmento subrayado se infiere, respecto del gato, que:</a:t>
            </a:r>
          </a:p>
          <a:p>
            <a:pPr algn="just"/>
            <a:r>
              <a:rPr lang="es-CL" sz="3300" dirty="0">
                <a:solidFill>
                  <a:schemeClr val="tx1"/>
                </a:solidFill>
              </a:rPr>
              <a:t>A) recorría lugares que su amo frecuentaba.</a:t>
            </a:r>
          </a:p>
          <a:p>
            <a:pPr algn="just"/>
            <a:r>
              <a:rPr lang="es-CL" sz="3300" dirty="0">
                <a:solidFill>
                  <a:schemeClr val="tx1"/>
                </a:solidFill>
              </a:rPr>
              <a:t>B) buscaba compañía humana.</a:t>
            </a:r>
          </a:p>
          <a:p>
            <a:pPr algn="just"/>
            <a:r>
              <a:rPr lang="es-CL" sz="3300" dirty="0">
                <a:solidFill>
                  <a:schemeClr val="tx1"/>
                </a:solidFill>
              </a:rPr>
              <a:t>C) llamaba la atención para que lo alimentaran.</a:t>
            </a:r>
          </a:p>
          <a:p>
            <a:pPr algn="just"/>
            <a:r>
              <a:rPr lang="es-CL" sz="3300" dirty="0">
                <a:solidFill>
                  <a:schemeClr val="tx1"/>
                </a:solidFill>
              </a:rPr>
              <a:t>D) prefería ir al restaurant que volver al departamento vacío.</a:t>
            </a:r>
          </a:p>
          <a:p>
            <a:pPr algn="just"/>
            <a:r>
              <a:rPr lang="es-CL" sz="3300" dirty="0">
                <a:solidFill>
                  <a:schemeClr val="tx1"/>
                </a:solidFill>
              </a:rPr>
              <a:t>E) era una presencia constante en Las Lanzas.</a:t>
            </a:r>
          </a:p>
          <a:p>
            <a:pPr algn="just"/>
            <a:endParaRPr lang="es-CL" dirty="0">
              <a:solidFill>
                <a:schemeClr val="tx1"/>
              </a:solidFill>
            </a:endParaRPr>
          </a:p>
        </p:txBody>
      </p:sp>
    </p:spTree>
    <p:extLst>
      <p:ext uri="{BB962C8B-B14F-4D97-AF65-F5344CB8AC3E}">
        <p14:creationId xmlns:p14="http://schemas.microsoft.com/office/powerpoint/2010/main" val="4037385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755348"/>
            <a:ext cx="11560629"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2800"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CL" altLang="es-CL" sz="2800" b="1" dirty="0">
              <a:solidFill>
                <a:srgbClr val="000000"/>
              </a:solidFill>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800"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¿CUÁLES SON LOS TIPOS DE PROPÓSITO COMUNICATIVO? </a:t>
            </a:r>
            <a:endParaRPr kumimoji="0" lang="es-CL" altLang="es-CL"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L" altLang="es-CL"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Informar,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busca ofrecer información precisa sobre un tema y además, se intenta que el destinatario la comprenda.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L" altLang="es-CL"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Entretener,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busca deleitar, recrear, distraer y/o amenizar al receptor.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L" altLang="es-CL"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Persuadir,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el emisor busca convencer al receptor sobre una cierta posición o suscitar una acción.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El mismo contenido informativo se puede organizar, distribuir y estructurar de manera distinta, según el propósito comunicativo del emisor.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ACTIVIDADES INDIVIDUALES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1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Lee los diferentes tipos de textos y ubica el número que corresponda al propósito predominante del autor en el siguiente cuadro: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Informar (1)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Entretener (2) </a:t>
            </a: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Persuadir (3)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1452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75158" y="4865788"/>
            <a:ext cx="8791575" cy="2387600"/>
          </a:xfrm>
        </p:spPr>
        <p:txBody>
          <a:bodyPr>
            <a:normAutofit fontScale="90000"/>
          </a:bodyPr>
          <a:lstStyle/>
          <a:p>
            <a:r>
              <a:rPr lang="es-CL" sz="2700" dirty="0"/>
              <a:t>anécdotas 	 </a:t>
            </a:r>
            <a:br>
              <a:rPr lang="es-CL" sz="2700" dirty="0"/>
            </a:br>
            <a:r>
              <a:rPr lang="es-CL" sz="2700" dirty="0"/>
              <a:t>biografías 	 </a:t>
            </a:r>
            <a:br>
              <a:rPr lang="es-CL" sz="2700" dirty="0"/>
            </a:br>
            <a:r>
              <a:rPr lang="es-CL" sz="2700" dirty="0"/>
              <a:t>ensayos 	 </a:t>
            </a:r>
            <a:br>
              <a:rPr lang="es-CL" sz="2700" dirty="0"/>
            </a:br>
            <a:r>
              <a:rPr lang="es-CL" sz="2700" dirty="0"/>
              <a:t>noticias 	 </a:t>
            </a:r>
            <a:br>
              <a:rPr lang="es-CL" sz="2700" dirty="0"/>
            </a:br>
            <a:r>
              <a:rPr lang="es-CL" sz="2700" dirty="0"/>
              <a:t>descripciones 	 </a:t>
            </a:r>
            <a:br>
              <a:rPr lang="es-CL" sz="2700" dirty="0"/>
            </a:br>
            <a:r>
              <a:rPr lang="es-CL" sz="2700" dirty="0"/>
              <a:t>cuentos 	 </a:t>
            </a:r>
            <a:br>
              <a:rPr lang="es-CL" sz="2700" dirty="0"/>
            </a:br>
            <a:r>
              <a:rPr lang="es-CL" sz="2700" dirty="0"/>
              <a:t>encuestas 	 </a:t>
            </a:r>
            <a:br>
              <a:rPr lang="es-CL" sz="2700" dirty="0"/>
            </a:br>
            <a:r>
              <a:rPr lang="es-CL" sz="2700" dirty="0"/>
              <a:t>recetas médicas 	 </a:t>
            </a:r>
            <a:br>
              <a:rPr lang="es-CL" sz="2700" dirty="0"/>
            </a:br>
            <a:r>
              <a:rPr lang="es-CL" sz="2700" dirty="0"/>
              <a:t>infografías 	 </a:t>
            </a:r>
            <a:br>
              <a:rPr lang="es-CL" sz="2700" dirty="0"/>
            </a:br>
            <a:r>
              <a:rPr lang="es-CL" sz="2700" dirty="0"/>
              <a:t>artículos de opinión  	 </a:t>
            </a:r>
            <a:br>
              <a:rPr lang="es-CL" sz="2700" dirty="0"/>
            </a:br>
            <a:r>
              <a:rPr lang="es-CL" sz="2700" dirty="0"/>
              <a:t>reportajes 	 </a:t>
            </a:r>
            <a:br>
              <a:rPr lang="es-CL" sz="2700" dirty="0"/>
            </a:br>
            <a:r>
              <a:rPr lang="es-CL" sz="2700" dirty="0"/>
              <a:t>leyendas 	 </a:t>
            </a:r>
            <a:br>
              <a:rPr lang="es-CL" sz="2700" dirty="0"/>
            </a:br>
            <a:r>
              <a:rPr lang="es-CL" sz="2700" dirty="0"/>
              <a:t>afiches publicitarios 	 </a:t>
            </a:r>
            <a:br>
              <a:rPr lang="es-CL" sz="2700" dirty="0"/>
            </a:br>
            <a:r>
              <a:rPr lang="es-CL" sz="2700" dirty="0"/>
              <a:t>poemas 	 </a:t>
            </a:r>
            <a:br>
              <a:rPr lang="es-CL" sz="2700" dirty="0"/>
            </a:br>
            <a:r>
              <a:rPr lang="es-CL" sz="2700" dirty="0"/>
              <a:t>reseñas 	 </a:t>
            </a:r>
            <a:br>
              <a:rPr lang="es-CL" sz="2700" dirty="0"/>
            </a:br>
            <a:r>
              <a:rPr lang="es-CL" sz="2700" dirty="0"/>
              <a:t>historietas 	 </a:t>
            </a:r>
            <a:br>
              <a:rPr lang="es-CL" sz="2700" dirty="0"/>
            </a:br>
            <a:r>
              <a:rPr lang="es-CL" sz="2700" dirty="0"/>
              <a:t>recetas de comida 	 </a:t>
            </a:r>
            <a:r>
              <a:rPr lang="es-CL" dirty="0"/>
              <a:t/>
            </a:r>
            <a:br>
              <a:rPr lang="es-CL" dirty="0"/>
            </a:br>
            <a:endParaRPr lang="es-CL" dirty="0"/>
          </a:p>
        </p:txBody>
      </p:sp>
    </p:spTree>
    <p:extLst>
      <p:ext uri="{BB962C8B-B14F-4D97-AF65-F5344CB8AC3E}">
        <p14:creationId xmlns:p14="http://schemas.microsoft.com/office/powerpoint/2010/main" val="192495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41413" y="364453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3073" name="Picture 3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7513" y="4174762"/>
            <a:ext cx="603250" cy="4810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705803" y="117693"/>
            <a:ext cx="10789919"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1pPr>
            <a:lvl2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2pPr>
            <a:lvl3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3pPr>
            <a:lvl4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4pPr>
            <a:lvl5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5pPr>
            <a:lvl6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6pPr>
            <a:lvl7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7pPr>
            <a:lvl8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8pPr>
            <a:lvl9pPr eaLnBrk="0" fontAlgn="base" hangingPunct="0">
              <a:spcBef>
                <a:spcPct val="0"/>
              </a:spcBef>
              <a:spcAft>
                <a:spcPct val="0"/>
              </a:spcAft>
              <a:tabLst>
                <a:tab pos="566738" algn="ctr"/>
                <a:tab pos="1631950"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Lee cada una de las siguientes oraciones y escribe: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¿Qué tipo de texto usarías?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 qué propósito corresponde?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Ej. Necesito datos de la vida de un personaje histórico.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Texto:   Biografía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r>
              <a:rPr kumimoji="0" lang="es-CL" altLang="es-CL"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Propósito: Informar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Necesito comunicarme por escrito con un amigo.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Texto: _______________________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Propósito: 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Necesito saber cómo se usa mi nueva cámara fotográfica.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Texto: _______________________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Propósito: 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Necesito reírme.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Texto: _______________________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Propósito: 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Necesito escribir lo que me pasa.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Texto: _______________________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Propósito: ____________________ </a:t>
            </a:r>
            <a:endParaRPr kumimoji="0" lang="es-CL" altLang="es-CL"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66738" algn="ctr"/>
                <a:tab pos="1631950" algn="ctr"/>
              </a:tabLst>
            </a:pPr>
            <a:r>
              <a:rPr kumimoji="0" lang="es-CL" altLang="es-CL"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9806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612" y="2332382"/>
            <a:ext cx="10123188" cy="1320800"/>
          </a:xfrm>
        </p:spPr>
        <p:txBody>
          <a:bodyPr>
            <a:normAutofit/>
          </a:bodyPr>
          <a:lstStyle/>
          <a:p>
            <a:pPr lvl="0" algn="ctr" fontAlgn="base"/>
            <a:r>
              <a:rPr lang="es-CL" b="1" dirty="0" smtClean="0">
                <a:solidFill>
                  <a:srgbClr val="FF0000"/>
                </a:solidFill>
              </a:rPr>
              <a:t>TIPOS DE MACROTEXTOS  </a:t>
            </a:r>
            <a:endParaRPr lang="es-CL" dirty="0">
              <a:solidFill>
                <a:srgbClr val="FF0000"/>
              </a:solidFill>
            </a:endParaRPr>
          </a:p>
        </p:txBody>
      </p:sp>
    </p:spTree>
    <p:extLst>
      <p:ext uri="{BB962C8B-B14F-4D97-AF65-F5344CB8AC3E}">
        <p14:creationId xmlns:p14="http://schemas.microsoft.com/office/powerpoint/2010/main" val="80853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1149" y="224744"/>
            <a:ext cx="9905999" cy="3541714"/>
          </a:xfrm>
        </p:spPr>
        <p:txBody>
          <a:bodyPr>
            <a:noAutofit/>
          </a:bodyPr>
          <a:lstStyle/>
          <a:p>
            <a:r>
              <a:rPr lang="es-CL" sz="2400" b="1" dirty="0" smtClean="0">
                <a:solidFill>
                  <a:srgbClr val="FF0000"/>
                </a:solidFill>
              </a:rPr>
              <a:t> </a:t>
            </a:r>
            <a:r>
              <a:rPr lang="es-CL" sz="2400" b="1" dirty="0">
                <a:solidFill>
                  <a:srgbClr val="FF0000"/>
                </a:solidFill>
              </a:rPr>
              <a:t>TEXTO NARRATIVO </a:t>
            </a:r>
            <a:endParaRPr lang="es-CL" sz="2400" dirty="0">
              <a:solidFill>
                <a:srgbClr val="FF0000"/>
              </a:solidFill>
            </a:endParaRPr>
          </a:p>
          <a:p>
            <a:pPr algn="just"/>
            <a:r>
              <a:rPr lang="es-CL" sz="1800" dirty="0"/>
              <a:t> </a:t>
            </a:r>
            <a:r>
              <a:rPr lang="es-CL" sz="2000" dirty="0" smtClean="0">
                <a:solidFill>
                  <a:schemeClr val="bg1"/>
                </a:solidFill>
              </a:rPr>
              <a:t>La </a:t>
            </a:r>
            <a:r>
              <a:rPr lang="es-CL" sz="2000" dirty="0" smtClean="0">
                <a:solidFill>
                  <a:schemeClr val="tx1"/>
                </a:solidFill>
              </a:rPr>
              <a:t> Es </a:t>
            </a:r>
            <a:r>
              <a:rPr lang="es-CL" sz="2000" dirty="0">
                <a:solidFill>
                  <a:schemeClr val="tx1"/>
                </a:solidFill>
              </a:rPr>
              <a:t>un tipo de texto en el que se cuentan hechos reales o ficticios. Al abordar el análisis de los textos narrativos es necesario estudiar la historia y las acciones que la componen, los personajes que las llevan a cabo, el tiempo y el espacio donde se desarrollan, cómo se ordenan todos estos elementos y desde qué punto de vista se </a:t>
            </a:r>
            <a:r>
              <a:rPr lang="es-CL" sz="2000" dirty="0" smtClean="0">
                <a:solidFill>
                  <a:schemeClr val="tx1"/>
                </a:solidFill>
              </a:rPr>
              <a:t>cuentan</a:t>
            </a:r>
            <a:endParaRPr lang="es-CL" sz="2000" dirty="0">
              <a:solidFill>
                <a:schemeClr val="tx1"/>
              </a:solidFill>
            </a:endParaRPr>
          </a:p>
          <a:p>
            <a:pPr algn="just"/>
            <a:r>
              <a:rPr lang="es-CL" sz="2000" dirty="0">
                <a:solidFill>
                  <a:schemeClr val="tx1"/>
                </a:solidFill>
              </a:rPr>
              <a:t> </a:t>
            </a:r>
            <a:r>
              <a:rPr lang="es-CL" sz="2000" dirty="0" smtClean="0">
                <a:solidFill>
                  <a:schemeClr val="tx1"/>
                </a:solidFill>
              </a:rPr>
              <a:t>EJEMPLO  </a:t>
            </a:r>
          </a:p>
          <a:p>
            <a:pPr algn="ctr"/>
            <a:r>
              <a:rPr lang="es-CL" sz="2800" cap="all" dirty="0" smtClean="0">
                <a:solidFill>
                  <a:schemeClr val="tx1"/>
                </a:solidFill>
              </a:rPr>
              <a:t>HALLULLAS CALIENTES  </a:t>
            </a:r>
          </a:p>
          <a:p>
            <a:r>
              <a:rPr lang="es-CL" sz="2000" dirty="0" smtClean="0">
                <a:solidFill>
                  <a:srgbClr val="FF0000"/>
                </a:solidFill>
              </a:rPr>
              <a:t>Comprábamos </a:t>
            </a:r>
            <a:r>
              <a:rPr lang="es-CL" sz="2000" dirty="0">
                <a:solidFill>
                  <a:srgbClr val="FF0000"/>
                </a:solidFill>
              </a:rPr>
              <a:t>pan en la panadería de Marín, esa que quedaba a dos cuadras y estaba cerca de los moteles. Esperábamos que salieran del horno y nos volvíamos caminando mientras pellizcábamos la misma hallulla. Un poquito tú, un poquito yo. El amor quizá era eso, compartir a bocados mientras caminábamos sin saber muy bien a dónde ir.</a:t>
            </a:r>
          </a:p>
          <a:p>
            <a:r>
              <a:rPr lang="es-CL" sz="2000" dirty="0"/>
              <a:t>Catalina Hernández </a:t>
            </a:r>
            <a:r>
              <a:rPr lang="es-CL" sz="2000" dirty="0" err="1"/>
              <a:t>Hormazábal</a:t>
            </a:r>
            <a:r>
              <a:rPr lang="es-CL" sz="2000" dirty="0"/>
              <a:t>, 27 </a:t>
            </a:r>
            <a:r>
              <a:rPr lang="es-CL" sz="2000" dirty="0" smtClean="0"/>
              <a:t>años  Providencia</a:t>
            </a:r>
            <a:endParaRPr lang="es-CL" sz="2000" dirty="0"/>
          </a:p>
          <a:p>
            <a:endParaRPr lang="es-CL" sz="1800" dirty="0">
              <a:solidFill>
                <a:schemeClr val="bg1"/>
              </a:solidFill>
            </a:endParaRPr>
          </a:p>
          <a:p>
            <a:endParaRPr lang="es-CL" sz="1800" dirty="0" smtClean="0">
              <a:solidFill>
                <a:schemeClr val="bg1"/>
              </a:solidFill>
            </a:endParaRPr>
          </a:p>
          <a:p>
            <a:endParaRPr lang="es-CL" sz="1800" dirty="0"/>
          </a:p>
        </p:txBody>
      </p:sp>
    </p:spTree>
    <p:extLst>
      <p:ext uri="{BB962C8B-B14F-4D97-AF65-F5344CB8AC3E}">
        <p14:creationId xmlns:p14="http://schemas.microsoft.com/office/powerpoint/2010/main" val="31998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48202"/>
          </a:xfrm>
        </p:spPr>
        <p:txBody>
          <a:bodyPr>
            <a:normAutofit fontScale="90000"/>
          </a:bodyPr>
          <a:lstStyle/>
          <a:p>
            <a:r>
              <a:rPr lang="es-CL" b="1" dirty="0">
                <a:solidFill>
                  <a:srgbClr val="FF0000"/>
                </a:solidFill>
              </a:rPr>
              <a:t>TEXTO DESCRIPTIVO </a:t>
            </a:r>
            <a:r>
              <a:rPr lang="es-CL" dirty="0">
                <a:solidFill>
                  <a:srgbClr val="FF0000"/>
                </a:solidFill>
              </a:rPr>
              <a:t/>
            </a:r>
            <a:br>
              <a:rPr lang="es-CL" dirty="0">
                <a:solidFill>
                  <a:srgbClr val="FF0000"/>
                </a:solidFill>
              </a:rPr>
            </a:br>
            <a:r>
              <a:rPr lang="es-CL" dirty="0"/>
              <a:t> </a:t>
            </a:r>
            <a:r>
              <a:rPr lang="es-CL" sz="8000" dirty="0"/>
              <a:t/>
            </a:r>
            <a:br>
              <a:rPr lang="es-CL" sz="8000" dirty="0"/>
            </a:br>
            <a:endParaRPr lang="es-CL" dirty="0"/>
          </a:p>
        </p:txBody>
      </p:sp>
      <p:sp>
        <p:nvSpPr>
          <p:cNvPr id="3" name="Marcador de contenido 2"/>
          <p:cNvSpPr>
            <a:spLocks noGrp="1"/>
          </p:cNvSpPr>
          <p:nvPr>
            <p:ph idx="1"/>
          </p:nvPr>
        </p:nvSpPr>
        <p:spPr>
          <a:xfrm>
            <a:off x="671150" y="1357802"/>
            <a:ext cx="10516803" cy="4612691"/>
          </a:xfrm>
        </p:spPr>
        <p:txBody>
          <a:bodyPr>
            <a:noAutofit/>
          </a:bodyPr>
          <a:lstStyle/>
          <a:p>
            <a:pPr algn="just"/>
            <a:r>
              <a:rPr lang="es-CL" sz="2000" dirty="0" smtClean="0">
                <a:solidFill>
                  <a:schemeClr val="tx1"/>
                </a:solidFill>
              </a:rPr>
              <a:t>Consigna </a:t>
            </a:r>
            <a:r>
              <a:rPr lang="es-CL" sz="2000" dirty="0">
                <a:solidFill>
                  <a:schemeClr val="tx1"/>
                </a:solidFill>
              </a:rPr>
              <a:t>las características de un objeto de forma estática, sin transcurso de tiempo. El término "objeto" debe entenderse en este caso en su sentido más amplio, es decir, abarca a cualquier realidad, sea esta humana o no, concreta o abstracta, real o ficticia. Todo lo imaginable es descriptible. </a:t>
            </a:r>
            <a:endParaRPr lang="es-CL" sz="2000" dirty="0" smtClean="0">
              <a:solidFill>
                <a:schemeClr val="tx1"/>
              </a:solidFill>
            </a:endParaRPr>
          </a:p>
          <a:p>
            <a:pPr algn="just"/>
            <a:r>
              <a:rPr lang="es-CL" sz="2000" dirty="0" smtClean="0">
                <a:solidFill>
                  <a:schemeClr val="tx1"/>
                </a:solidFill>
              </a:rPr>
              <a:t>EJEMPLO</a:t>
            </a:r>
          </a:p>
          <a:p>
            <a:pPr algn="just"/>
            <a:r>
              <a:rPr lang="es-CL" sz="2400" dirty="0">
                <a:solidFill>
                  <a:srgbClr val="FF0000"/>
                </a:solidFill>
              </a:rPr>
              <a:t>Nos sentábamos en un banco. Los bancos eran muy bonitos, nuevos, decorados con azulejos (...). Si era por la tarde, mi abuela solía llevarme un bocadillo y una naranja, como merienda. Pelaba muy bien las naranjas. Unas veces, la cáscara parecía una estrella una flor, otras una larguísima serpiente de carnaval. Para mí, mi abuela era la ternura, el calor, la compañía; mi madre, el misterio, la lejanía, la belleza. Fernando Fernán Gómez. El tiempo amarillo</a:t>
            </a:r>
            <a:endParaRPr lang="es-CL" sz="2400" dirty="0" smtClean="0">
              <a:solidFill>
                <a:srgbClr val="FF0000"/>
              </a:solidFill>
            </a:endParaRPr>
          </a:p>
          <a:p>
            <a:pPr algn="just"/>
            <a:endParaRPr lang="es-CL" sz="2400" dirty="0" smtClean="0">
              <a:solidFill>
                <a:srgbClr val="FF0000"/>
              </a:solidFill>
            </a:endParaRPr>
          </a:p>
          <a:p>
            <a:endParaRPr lang="es-CL" sz="2400" dirty="0">
              <a:solidFill>
                <a:schemeClr val="bg1"/>
              </a:solidFill>
            </a:endParaRPr>
          </a:p>
          <a:p>
            <a:endParaRPr lang="es-CL" sz="2000" dirty="0" smtClean="0">
              <a:solidFill>
                <a:schemeClr val="bg1"/>
              </a:solidFill>
            </a:endParaRPr>
          </a:p>
          <a:p>
            <a:endParaRPr lang="es-CL" sz="2000" dirty="0">
              <a:solidFill>
                <a:schemeClr val="bg1"/>
              </a:solidFill>
            </a:endParaRPr>
          </a:p>
          <a:p>
            <a:r>
              <a:rPr lang="es-CL" sz="2000" dirty="0">
                <a:solidFill>
                  <a:schemeClr val="bg1"/>
                </a:solidFill>
              </a:rPr>
              <a:t> </a:t>
            </a:r>
          </a:p>
          <a:p>
            <a:endParaRPr lang="es-CL" sz="2000" dirty="0">
              <a:solidFill>
                <a:schemeClr val="bg1"/>
              </a:solidFill>
            </a:endParaRPr>
          </a:p>
        </p:txBody>
      </p:sp>
    </p:spTree>
    <p:extLst>
      <p:ext uri="{BB962C8B-B14F-4D97-AF65-F5344CB8AC3E}">
        <p14:creationId xmlns:p14="http://schemas.microsoft.com/office/powerpoint/2010/main" val="231478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8168" y="0"/>
            <a:ext cx="9905998" cy="1478570"/>
          </a:xfrm>
        </p:spPr>
        <p:txBody>
          <a:bodyPr/>
          <a:lstStyle/>
          <a:p>
            <a:r>
              <a:rPr lang="es-CL" b="1" dirty="0"/>
              <a:t>TEXTO ARGUMENTATIVO </a:t>
            </a:r>
            <a:r>
              <a:rPr lang="es-CL" dirty="0"/>
              <a:t/>
            </a:r>
            <a:br>
              <a:rPr lang="es-CL" dirty="0"/>
            </a:br>
            <a:endParaRPr lang="es-CL" dirty="0"/>
          </a:p>
        </p:txBody>
      </p:sp>
      <p:sp>
        <p:nvSpPr>
          <p:cNvPr id="3" name="Marcador de contenido 2"/>
          <p:cNvSpPr>
            <a:spLocks noGrp="1"/>
          </p:cNvSpPr>
          <p:nvPr>
            <p:ph idx="1"/>
          </p:nvPr>
        </p:nvSpPr>
        <p:spPr>
          <a:xfrm>
            <a:off x="479182" y="739285"/>
            <a:ext cx="9905999" cy="3541714"/>
          </a:xfrm>
        </p:spPr>
        <p:txBody>
          <a:bodyPr>
            <a:normAutofit fontScale="25000" lnSpcReduction="20000"/>
          </a:bodyPr>
          <a:lstStyle/>
          <a:p>
            <a:r>
              <a:rPr lang="es-CL" dirty="0" smtClean="0"/>
              <a:t> </a:t>
            </a:r>
            <a:endParaRPr lang="es-CL" dirty="0"/>
          </a:p>
          <a:p>
            <a:pPr algn="just"/>
            <a:r>
              <a:rPr lang="es-CL" sz="9600" dirty="0">
                <a:solidFill>
                  <a:schemeClr val="tx1"/>
                </a:solidFill>
              </a:rPr>
              <a:t>Presenta las razones de determinada "posición" o "tesis", con el fin de convencer al interlocutor a través de diferentes argumentos tomando una postura a favor o en contra. Se trata de manera fundamental, aunque no exclusivamente, de juicios de valor, apreciaciones positivas o negativas acerca de lo expuesto (bueno, malo, feo, bello); válido/ no válido, adecuado/no adecuado). El discurso </a:t>
            </a:r>
            <a:r>
              <a:rPr lang="es-CL" sz="9600" dirty="0">
                <a:solidFill>
                  <a:schemeClr val="bg1"/>
                </a:solidFill>
              </a:rPr>
              <a:t>argumentativo es propio del ensayo y de la crítica en </a:t>
            </a:r>
            <a:r>
              <a:rPr lang="es-CL" sz="9600" dirty="0" err="1" smtClean="0">
                <a:solidFill>
                  <a:schemeClr val="bg1"/>
                </a:solidFill>
              </a:rPr>
              <a:t>geral</a:t>
            </a:r>
            <a:r>
              <a:rPr lang="es-CL" sz="9600" dirty="0">
                <a:solidFill>
                  <a:schemeClr val="bg1"/>
                </a:solidFill>
              </a:rPr>
              <a:t>. </a:t>
            </a:r>
            <a:endParaRPr lang="es-CL" sz="9600" dirty="0" smtClean="0">
              <a:solidFill>
                <a:schemeClr val="bg1"/>
              </a:solidFill>
            </a:endParaRPr>
          </a:p>
          <a:p>
            <a:pPr algn="just"/>
            <a:r>
              <a:rPr lang="es-CL" sz="6400" b="1" dirty="0" smtClean="0">
                <a:solidFill>
                  <a:schemeClr val="bg1"/>
                </a:solidFill>
              </a:rPr>
              <a:t>EJEMPLO</a:t>
            </a:r>
          </a:p>
          <a:p>
            <a:pPr algn="just"/>
            <a:r>
              <a:rPr lang="es-CL" sz="8000" dirty="0">
                <a:solidFill>
                  <a:srgbClr val="FF0000"/>
                </a:solidFill>
              </a:rPr>
              <a:t>¿DIOS EXISTE?</a:t>
            </a:r>
          </a:p>
          <a:p>
            <a:pPr algn="just"/>
            <a:r>
              <a:rPr lang="es-CL" sz="8000" dirty="0">
                <a:solidFill>
                  <a:srgbClr val="FF0000"/>
                </a:solidFill>
              </a:rPr>
              <a:t>si, por que según las escrituras el fue el creador de la tierra e investigaciones durante el tiempo se a confirmado que todo lo que sucedió en tiempo pasado ocurrió y lo que esta en las escrituras sigue ocurriendo, no significa que simplemente debamos creer si darnos cuenta lo que el hizo; la tierra es perfecta, hizo al ser humano con unas capacidades de ver y crear nuevas cosas, la naturaleza y otras cosas mas.</a:t>
            </a:r>
          </a:p>
          <a:p>
            <a:pPr algn="just"/>
            <a:r>
              <a:rPr lang="es-CL" sz="8000" dirty="0">
                <a:solidFill>
                  <a:srgbClr val="FF0000"/>
                </a:solidFill>
              </a:rPr>
              <a:t>si leemos con atención la biblia y comprendemos lo que ella quiere decirnos nos da la explicación de lo que sucedió y pasara en el mundo y no es casualidad que todo lo que este en esas escrituras sucedan, de ahí sale una explicación que esto si fue creado por un ser poderoso que gobierna la tierra.</a:t>
            </a:r>
          </a:p>
        </p:txBody>
      </p:sp>
    </p:spTree>
    <p:extLst>
      <p:ext uri="{BB962C8B-B14F-4D97-AF65-F5344CB8AC3E}">
        <p14:creationId xmlns:p14="http://schemas.microsoft.com/office/powerpoint/2010/main" val="270476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53725" y="189811"/>
            <a:ext cx="4414484" cy="949024"/>
          </a:xfrm>
        </p:spPr>
        <p:txBody>
          <a:bodyPr>
            <a:normAutofit fontScale="90000"/>
          </a:bodyPr>
          <a:lstStyle/>
          <a:p>
            <a:r>
              <a:rPr lang="es-CL" b="1" dirty="0">
                <a:solidFill>
                  <a:srgbClr val="FF0000"/>
                </a:solidFill>
              </a:rPr>
              <a:t>TEXTO </a:t>
            </a:r>
            <a:r>
              <a:rPr lang="es-CL" b="1" dirty="0" smtClean="0">
                <a:solidFill>
                  <a:srgbClr val="FF0000"/>
                </a:solidFill>
              </a:rPr>
              <a:t>EXPOSITIVO </a:t>
            </a:r>
            <a:r>
              <a:rPr lang="es-CL" dirty="0"/>
              <a:t/>
            </a:r>
            <a:br>
              <a:rPr lang="es-CL" dirty="0"/>
            </a:br>
            <a:r>
              <a:rPr lang="es-CL" dirty="0"/>
              <a:t> </a:t>
            </a:r>
            <a:br>
              <a:rPr lang="es-CL" dirty="0"/>
            </a:br>
            <a:endParaRPr lang="es-CL" dirty="0"/>
          </a:p>
        </p:txBody>
      </p:sp>
      <p:sp>
        <p:nvSpPr>
          <p:cNvPr id="3" name="Marcador de contenido 2"/>
          <p:cNvSpPr>
            <a:spLocks noGrp="1"/>
          </p:cNvSpPr>
          <p:nvPr>
            <p:ph idx="1"/>
          </p:nvPr>
        </p:nvSpPr>
        <p:spPr>
          <a:xfrm>
            <a:off x="589699" y="955871"/>
            <a:ext cx="9905999" cy="3541714"/>
          </a:xfrm>
        </p:spPr>
        <p:txBody>
          <a:bodyPr>
            <a:noAutofit/>
          </a:bodyPr>
          <a:lstStyle/>
          <a:p>
            <a:pPr algn="just"/>
            <a:r>
              <a:rPr lang="es-CL" sz="2000" dirty="0" smtClean="0">
                <a:solidFill>
                  <a:schemeClr val="tx1"/>
                </a:solidFill>
              </a:rPr>
              <a:t>Un </a:t>
            </a:r>
            <a:r>
              <a:rPr lang="es-CL" sz="2000" dirty="0">
                <a:solidFill>
                  <a:schemeClr val="tx1"/>
                </a:solidFill>
              </a:rPr>
              <a:t>texto </a:t>
            </a:r>
            <a:r>
              <a:rPr lang="es-CL" sz="2000" dirty="0" smtClean="0">
                <a:solidFill>
                  <a:schemeClr val="tx1"/>
                </a:solidFill>
              </a:rPr>
              <a:t>expositivo es </a:t>
            </a:r>
            <a:r>
              <a:rPr lang="es-CL" sz="2000" dirty="0">
                <a:solidFill>
                  <a:schemeClr val="tx1"/>
                </a:solidFill>
              </a:rPr>
              <a:t>aquel en el cual se presentan, de forma neutra y objetiva, determinados hechos o realidades. A diferencia de la argumentación, mediante el texto expositivo no se intenta convencer, sino </a:t>
            </a:r>
            <a:r>
              <a:rPr lang="es-CL" sz="2000" dirty="0" smtClean="0">
                <a:solidFill>
                  <a:schemeClr val="tx1"/>
                </a:solidFill>
              </a:rPr>
              <a:t>mostrar y explicar un tema .Un ejemplo, son los textos científicos</a:t>
            </a:r>
            <a:r>
              <a:rPr lang="es-CL" sz="2000" dirty="0">
                <a:solidFill>
                  <a:schemeClr val="tx1"/>
                </a:solidFill>
              </a:rPr>
              <a:t>. La finalidad de estos textos es </a:t>
            </a:r>
            <a:r>
              <a:rPr lang="es-CL" sz="2000" dirty="0" smtClean="0">
                <a:solidFill>
                  <a:schemeClr val="tx1"/>
                </a:solidFill>
              </a:rPr>
              <a:t>explicar y desarrollar un tema objetivamente. </a:t>
            </a:r>
          </a:p>
          <a:p>
            <a:pPr algn="just"/>
            <a:endParaRPr lang="es-CL" sz="2000" dirty="0">
              <a:solidFill>
                <a:schemeClr val="tx1"/>
              </a:solidFill>
            </a:endParaRPr>
          </a:p>
          <a:p>
            <a:pPr algn="just"/>
            <a:r>
              <a:rPr lang="es-CL" sz="2200" dirty="0" smtClean="0">
                <a:solidFill>
                  <a:srgbClr val="FF0000"/>
                </a:solidFill>
              </a:rPr>
              <a:t>El </a:t>
            </a:r>
            <a:r>
              <a:rPr lang="es-CL" sz="2200" dirty="0">
                <a:solidFill>
                  <a:srgbClr val="FF0000"/>
                </a:solidFill>
              </a:rPr>
              <a:t>nacimiento del cine Antes de dar a conocer el Cinematógrafo, en diversos países de Estados Unidos y Europa varios inventores están trabajando en varios sistemas que tenían un objetivo común: el visionado y proyección de imágenes en movimiento. Entre 1890 y 1895, son numerosas las patentes que se registran con el fin de ofrecer al público las primeras "tomas de vistas" animadas. Entre los pioneros se encuentran los alemanes Max y Emil </a:t>
            </a:r>
            <a:r>
              <a:rPr lang="es-CL" sz="2200" dirty="0" err="1">
                <a:solidFill>
                  <a:srgbClr val="FF0000"/>
                </a:solidFill>
              </a:rPr>
              <a:t>Skladanowski</a:t>
            </a:r>
            <a:r>
              <a:rPr lang="es-CL" sz="2200" dirty="0">
                <a:solidFill>
                  <a:srgbClr val="FF0000"/>
                </a:solidFill>
              </a:rPr>
              <a:t>, los estadounidenses Charles F. Jenkins, Thomas </a:t>
            </a:r>
            <a:r>
              <a:rPr lang="es-CL" sz="2200" dirty="0" err="1">
                <a:solidFill>
                  <a:srgbClr val="FF0000"/>
                </a:solidFill>
              </a:rPr>
              <a:t>Armat</a:t>
            </a:r>
            <a:r>
              <a:rPr lang="es-CL" sz="2200" dirty="0">
                <a:solidFill>
                  <a:srgbClr val="FF0000"/>
                </a:solidFill>
              </a:rPr>
              <a:t> y Thomas Alva Edison, y los franceses hermanos </a:t>
            </a:r>
            <a:r>
              <a:rPr lang="es-CL" sz="2200" dirty="0" err="1">
                <a:solidFill>
                  <a:srgbClr val="FF0000"/>
                </a:solidFill>
              </a:rPr>
              <a:t>Lumière</a:t>
            </a:r>
            <a:r>
              <a:rPr lang="es-CL" sz="2200" dirty="0" smtClean="0">
                <a:solidFill>
                  <a:srgbClr val="FF0000"/>
                </a:solidFill>
              </a:rPr>
              <a:t>..</a:t>
            </a:r>
          </a:p>
          <a:p>
            <a:pPr algn="just"/>
            <a:endParaRPr lang="es-CL" sz="2200" dirty="0">
              <a:solidFill>
                <a:srgbClr val="FF0000"/>
              </a:solidFill>
            </a:endParaRPr>
          </a:p>
          <a:p>
            <a:pPr algn="just"/>
            <a:r>
              <a:rPr lang="es-CL" sz="2000" dirty="0" smtClean="0">
                <a:solidFill>
                  <a:schemeClr val="bg1"/>
                </a:solidFill>
              </a:rPr>
              <a:t>EJEMPLO</a:t>
            </a:r>
          </a:p>
          <a:p>
            <a:pPr algn="just"/>
            <a:endParaRPr lang="es-CL" sz="2000" dirty="0">
              <a:solidFill>
                <a:schemeClr val="bg1"/>
              </a:solidFill>
            </a:endParaRPr>
          </a:p>
        </p:txBody>
      </p:sp>
    </p:spTree>
    <p:extLst>
      <p:ext uri="{BB962C8B-B14F-4D97-AF65-F5344CB8AC3E}">
        <p14:creationId xmlns:p14="http://schemas.microsoft.com/office/powerpoint/2010/main" val="177796630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372</TotalTime>
  <Words>1489</Words>
  <Application>Microsoft Office PowerPoint</Application>
  <PresentationFormat>Panorámica</PresentationFormat>
  <Paragraphs>131</Paragraphs>
  <Slides>18</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18</vt:i4>
      </vt:variant>
    </vt:vector>
  </HeadingPairs>
  <TitlesOfParts>
    <vt:vector size="25" baseType="lpstr">
      <vt:lpstr>Arial</vt:lpstr>
      <vt:lpstr>Bell MT</vt:lpstr>
      <vt:lpstr>Calibri</vt:lpstr>
      <vt:lpstr>Trebuchet MS</vt:lpstr>
      <vt:lpstr>Wingdings 3</vt:lpstr>
      <vt:lpstr>Faceta</vt:lpstr>
      <vt:lpstr>Documento</vt:lpstr>
      <vt:lpstr>COMPRENSIÓN DE LECTURA</vt:lpstr>
      <vt:lpstr>Presentación de PowerPoint</vt:lpstr>
      <vt:lpstr>anécdotas    biografías    ensayos    noticias    descripciones    cuentos    encuestas    recetas médicas    infografías    artículos de opinión     reportajes    leyendas    afiches publicitarios    poemas    reseñas    historietas    recetas de comida    </vt:lpstr>
      <vt:lpstr>Presentación de PowerPoint</vt:lpstr>
      <vt:lpstr>TIPOS DE MACROTEXTOS  </vt:lpstr>
      <vt:lpstr>Presentación de PowerPoint</vt:lpstr>
      <vt:lpstr>TEXTO DESCRIPTIVO    </vt:lpstr>
      <vt:lpstr>TEXTO ARGUMENTATIVO  </vt:lpstr>
      <vt:lpstr>TEXTO EXPOSITIVO    </vt:lpstr>
      <vt:lpstr>Presentación de PowerPoint</vt:lpstr>
      <vt:lpstr>1  “Fragmento de Tormento de Benito Pérez Galdós”  </vt:lpstr>
      <vt:lpstr>Fragmento de “El empecinado recurso de la pena de muerte”  por Umberto Eco   </vt:lpstr>
      <vt:lpstr> TÉCNICAS PARA IDENTIFICAR TEMA, IDEAS PRINCIPALES Y SECUNDARIAS </vt:lpstr>
      <vt:lpstr>Técnica de análisis por párrafos  </vt:lpstr>
      <vt:lpstr>Lectura inferencial </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ivan pizarro</dc:creator>
  <cp:lastModifiedBy>Ivan Pizarro</cp:lastModifiedBy>
  <cp:revision>39</cp:revision>
  <dcterms:created xsi:type="dcterms:W3CDTF">2019-09-12T17:58:29Z</dcterms:created>
  <dcterms:modified xsi:type="dcterms:W3CDTF">2025-03-15T18:33:29Z</dcterms:modified>
</cp:coreProperties>
</file>