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76" r:id="rId6"/>
    <p:sldId id="277" r:id="rId7"/>
    <p:sldId id="278" r:id="rId8"/>
    <p:sldId id="279" r:id="rId9"/>
    <p:sldId id="264" r:id="rId10"/>
    <p:sldId id="265" r:id="rId11"/>
    <p:sldId id="266" r:id="rId12"/>
    <p:sldId id="269" r:id="rId13"/>
    <p:sldId id="280" r:id="rId14"/>
    <p:sldId id="282" r:id="rId15"/>
    <p:sldId id="271" r:id="rId16"/>
    <p:sldId id="272" r:id="rId17"/>
    <p:sldId id="273" r:id="rId18"/>
    <p:sldId id="274" r:id="rId19"/>
    <p:sldId id="275" r:id="rId20"/>
  </p:sldIdLst>
  <p:sldSz cx="9144000" cy="5143500" type="screen16x9"/>
  <p:notesSz cx="6858000" cy="9144000"/>
  <p:embeddedFontLst>
    <p:embeddedFont>
      <p:font typeface="Comic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75f8eccf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75f8eccf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69f75f9104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69f75f9104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69f75f910465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69f75f910465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69f75f9105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69f75f9105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69f75f916e44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69f75f916e44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69f75f91afbb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69f75f91afbb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9f75f8f10dc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9f75f8f10dc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69f75f8f2f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69f75f8f2f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69f75f8fa20c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69f75f8fa20c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1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69f75f9045f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69f75f9045f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69f75f907054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69f75f907054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69f75f9077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69f75f9077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69f75f90bb04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69f75f90bb04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40589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Citas y Referencias Bibliográficas</a:t>
            </a:r>
            <a:endParaRPr sz="324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3063240"/>
            <a:ext cx="38292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Dominando el Estilo APA 7ª Edición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Verificando el Parafraseo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¿Cuál de estas opciones describe mejor un parafraseo correcto?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Cambiar dos o tres palabras por sinónimos del texto original.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Reescribir la idea central con palabras propias, citando al autor.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Copiar el texto tal cual y ponerlo en negrita.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Resumir un capítulo entero sin mencionar el año de publicación.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48965"/>
                </a:solidFill>
                <a:latin typeface="Comic Neue"/>
                <a:ea typeface="Comic Neue"/>
                <a:cs typeface="Comic Neue"/>
                <a:sym typeface="Comic Neue"/>
              </a:rPr>
              <a:t>Respuestas en la siguiente diapositiva...</a:t>
            </a:r>
            <a:endParaRPr sz="1620">
              <a:solidFill>
                <a:srgbClr val="F48965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Verificando el Parafraseo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¿Cuál de estas opciones describe mejor un parafraseo correcto?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Cambiar dos o tres palabras por sinónimos del texto original.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Reescribir la idea central con palabras propias, citando al autor.</a:t>
            </a:r>
            <a:endParaRPr sz="162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8515350" y="25717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👍​</a:t>
            </a:r>
            <a:endParaRPr sz="360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Copiar el texto tal cual y ponerlo en negrita.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Resumir un capítulo entero sin mencionar el año de publicación.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4286250" y="857250"/>
            <a:ext cx="1463100" cy="262800"/>
          </a:xfrm>
          <a:prstGeom prst="roundRect">
            <a:avLst>
              <a:gd name="adj" fmla="val 16667"/>
            </a:avLst>
          </a:prstGeom>
          <a:solidFill>
            <a:srgbClr val="F489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ESTRUCTURA FINAL</a:t>
            </a:r>
            <a:endParaRPr sz="1080" b="1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dirty="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La Lista de </a:t>
            </a:r>
            <a:r>
              <a:rPr lang="en" sz="2880" dirty="0" smtClean="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Referencias  bibliográficas</a:t>
            </a:r>
            <a:endParaRPr sz="2880" dirty="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4286250" y="1165860"/>
            <a:ext cx="4572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La lista de referencias va en una nueva página al final. Sus reglas de oro son: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Orden </a:t>
            </a:r>
            <a:r>
              <a:rPr lang="en" sz="1620" b="1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alfabético</a:t>
            </a: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por el apellido del autor.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Uso de </a:t>
            </a:r>
            <a:r>
              <a:rPr lang="en" sz="1620" b="1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sangría </a:t>
            </a:r>
            <a:r>
              <a:rPr lang="en" sz="1620" b="1" dirty="0" smtClean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 francesa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Solo se incluyen fuentes citadas en el texto.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57" y="563525"/>
            <a:ext cx="8316486" cy="42104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flipH="1">
            <a:off x="2406147" y="117525"/>
            <a:ext cx="402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REFDERENCIAS  BIBLIOGRÁFICAS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1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00" y="1048277"/>
            <a:ext cx="6832172" cy="35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Ordenando una Referencia de Libro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Ordena los elementos para formar una referencia de libro correcta según APA 7.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(Año de publicación).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Título del libro en cursiva.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Apellido, Inicial del Nombre.</a:t>
            </a:r>
            <a:endParaRPr sz="162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Nombre de la Editorial.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48965"/>
                </a:solidFill>
                <a:latin typeface="Comic Neue"/>
                <a:ea typeface="Comic Neue"/>
                <a:cs typeface="Comic Neue"/>
                <a:sym typeface="Comic Neue"/>
              </a:rPr>
              <a:t>Respuestas en la siguiente diapositiva...</a:t>
            </a:r>
            <a:endParaRPr sz="1620">
              <a:solidFill>
                <a:srgbClr val="F48965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dirty="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Ordenando una Referencia de Libro</a:t>
            </a:r>
            <a:endParaRPr sz="2880" dirty="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Ordena los elementos para formar una referencia de libro correcta según APA 7.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Apellido, Inicial del Nombre.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7635240" y="17716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8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(Año de publicación).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7635240" y="2514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8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Título del libro en cursiva.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7635240" y="32575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8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Nombre de la Editorial.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7635240" y="40005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8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Reflexión Final: ¿Ética o Estilo?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¿Crees que usar correctamente el formato APA mejora la calidad de tu trabajo o es simplemente una formalidad innecesaria?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Reflexión Final: ¿Ética o Estilo?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Podrías haber dicho...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El uso de APA no solo organiza el texto, sino que construye credibilidad.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Permite que otros investigadores sigan el rastro de tus fuentes.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Protege la propiedad intelectual en la era de la información digital instantánea.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" y="0"/>
            <a:ext cx="9135078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/>
          <p:nvPr/>
        </p:nvSpPr>
        <p:spPr>
          <a:xfrm>
            <a:off x="285750" y="256032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¡Listo para Escribir!</a:t>
            </a:r>
            <a:endParaRPr sz="2880" b="1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285750" y="3177540"/>
            <a:ext cx="85725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Has completado la serie sobre Normas APA. Ahora tienes todas las herramientas para producir documentos académicos de estándar internacional con rigor y ética. ¡Mucho éxito en tus trabajos!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9585"/>
            <a:ext cx="3829051" cy="40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Objetivos de Aprendizaje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85750" y="788670"/>
            <a:ext cx="45720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Hoy aprenderás a aplicar el sistema </a:t>
            </a: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autor-fecha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con precisión, distinguir entre los tipos de citas y organizar una lista de referencias profesional con </a:t>
            </a: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sangría francesa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y enlaces DOI.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8877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0297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58877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0297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Vocabulario Esencial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85750" y="3417570"/>
            <a:ext cx="19659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Parafraseo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- Reafirmar ideas ajenas con palabras propias manteniendo el sentido original.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480310" y="2731770"/>
            <a:ext cx="1965900" cy="1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Plagio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- Presentar ideas o palabras ajenas como propias, ya sea de forma accidental o deliberada.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686300" y="3417570"/>
            <a:ext cx="19659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Bibliografía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- En APA, lista de fuentes citadas específicamente dentro del trabajo académico.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880860" y="2731770"/>
            <a:ext cx="1965900" cy="1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Fuentes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- Documentos, libros, sitios web o videos utilizados para extraer información investigativa.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9585"/>
            <a:ext cx="3829051" cy="40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4286250" y="2720340"/>
            <a:ext cx="4572000" cy="1326000"/>
          </a:xfrm>
          <a:prstGeom prst="roundRect">
            <a:avLst>
              <a:gd name="adj" fmla="val 16667"/>
            </a:avLst>
          </a:prstGeom>
          <a:solidFill>
            <a:srgbClr val="FAC873">
              <a:alpha val="14900"/>
            </a:srgbClr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4309110" y="277749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FAC775"/>
                </a:solidFill>
              </a:rPr>
              <a:t>🔑</a:t>
            </a:r>
            <a:endParaRPr sz="2160">
              <a:solidFill>
                <a:srgbClr val="FAC775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¿Por qué citar con tanto detalle?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286250" y="788670"/>
            <a:ext cx="4572000" cy="27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El valor de la honestidad intelectual</a:t>
            </a:r>
            <a:endParaRPr sz="216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Imagínate que descubres la cura para una enfermedad y alguien más se lleva el crédito. Citar no es solo una regla burocrática; es un </a:t>
            </a: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diálogo académico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que otorga mérito a quien inició la idea.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766310" y="274320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 dirty="0" smtClean="0">
                <a:solidFill>
                  <a:srgbClr val="FAC775"/>
                </a:solidFill>
                <a:latin typeface="Comic Neue"/>
                <a:ea typeface="Comic Neue"/>
                <a:cs typeface="Comic Neue"/>
                <a:sym typeface="Comic Neue"/>
              </a:rPr>
              <a:t>Punto Clave</a:t>
            </a:r>
            <a:endParaRPr sz="1440" b="1" dirty="0">
              <a:solidFill>
                <a:srgbClr val="FAC775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FAC775"/>
                </a:solidFill>
                <a:latin typeface="Comic Neue"/>
                <a:ea typeface="Comic Neue"/>
                <a:cs typeface="Comic Neue"/>
                <a:sym typeface="Comic Neue"/>
              </a:rPr>
              <a:t>Citar correctamente respalda tus argumentos con evidencia de expertos, dándole peso a tu investigación.</a:t>
            </a:r>
            <a:endParaRPr sz="1620" dirty="0">
              <a:solidFill>
                <a:srgbClr val="FAC775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" y="0"/>
            <a:ext cx="9059539" cy="49441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3284" y="2860158"/>
            <a:ext cx="4848446" cy="520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5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4" y="18693"/>
            <a:ext cx="8920716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2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4" y="13930"/>
            <a:ext cx="8897592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4" y="99667"/>
            <a:ext cx="8507012" cy="49441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69851" y="3721395"/>
            <a:ext cx="7495954" cy="1105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285750" y="124587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El Arte del Parafraseo</a:t>
            </a:r>
            <a:endParaRPr sz="2880" b="1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285750" y="1863090"/>
            <a:ext cx="5143500" cy="21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El parafraseo es la forma preferida en APA. Demuestra que has comprendido el material y permite un flujo de lectura más fluido.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¿Se incluye el número de página?</a:t>
            </a:r>
            <a:endParaRPr sz="16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Es opcional, pero muy recomendado en trabajos extensos para ayudar al lector a localizar el fragmento.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635</Words>
  <Application>Microsoft Office PowerPoint</Application>
  <PresentationFormat>Presentación en pantalla (16:9)</PresentationFormat>
  <Paragraphs>77</Paragraphs>
  <Slides>19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Fredoka One</vt:lpstr>
      <vt:lpstr>Comic Neue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</dc:creator>
  <cp:lastModifiedBy>Ivan</cp:lastModifiedBy>
  <cp:revision>7</cp:revision>
  <dcterms:modified xsi:type="dcterms:W3CDTF">2026-05-06T16:03:18Z</dcterms:modified>
</cp:coreProperties>
</file>