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74" r:id="rId13"/>
    <p:sldId id="275" r:id="rId14"/>
    <p:sldId id="267" r:id="rId15"/>
    <p:sldId id="268" r:id="rId16"/>
    <p:sldId id="270" r:id="rId17"/>
    <p:sldId id="271" r:id="rId18"/>
    <p:sldId id="272" r:id="rId19"/>
    <p:sldId id="273" r:id="rId20"/>
  </p:sldIdLst>
  <p:sldSz cx="9144000" cy="5143500" type="screen16x9"/>
  <p:notesSz cx="6858000" cy="9144000"/>
  <p:embeddedFontLst>
    <p:embeddedFont>
      <p:font typeface="Comic Neue" panose="020B060402020202020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69f75eb40d9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69f75eb40d9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69f75eb610ee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69f75eb610ee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69f75eb6114b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69f75eb6114b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69f75eb653ca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69f75eb653ca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69f75eb6a48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69f75eb6a48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69f75eb716b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69f75eb716b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69f75eb73e7a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69f75eb73e7a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69f75eb766ed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" name="Google Shape;219;69f75eb766ed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69f75eb76722c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69f75eb76722c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69f75eb4472e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69f75eb4472e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69f75eb4693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69f75eb4693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69f75eb4bfd5f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69f75eb4bfd5f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69f75eb4e8fdd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69f75eb4e8fdd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69f75eb51fa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69f75eb51fa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69f75eb5968a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69f75eb5968a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69f75eb5b12f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69f75eb5b12f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69f75eb61091e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69f75eb61091e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7260" y="742950"/>
            <a:ext cx="36576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4914900" y="1531620"/>
            <a:ext cx="3829200" cy="124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24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Fundamentos del Formato APA</a:t>
            </a:r>
            <a:endParaRPr sz="324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4914900" y="2697480"/>
            <a:ext cx="38292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Dominando el Estándar Internacional de la Escritura Académica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2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Verificación Rápida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44" name="Google Shape;144;p22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Según APA 7, ¿cuál es el margen correcto para un documento académico?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 cm en todos los lados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7" name="Google Shape;147;p22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8" name="Google Shape;148;p22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2.54 cm (1 pulgada) en todos los lados</a:t>
            </a:r>
            <a:endParaRPr sz="1620" b="1">
              <a:solidFill>
                <a:srgbClr val="2C6E49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49" name="Google Shape;149;p22"/>
          <p:cNvSpPr txBox="1"/>
          <p:nvPr/>
        </p:nvSpPr>
        <p:spPr>
          <a:xfrm>
            <a:off x="8515350" y="257175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👍​</a:t>
            </a:r>
            <a:endParaRPr sz="360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0" name="Google Shape;150;p22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1" name="Google Shape;151;p22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1.5 cm arriba y abajo, 3 cm laterales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2" name="Google Shape;152;p22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3" name="Google Shape;153;p22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 cm para encuadernación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54" name="Google Shape;154;p22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887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11830" y="1588770"/>
            <a:ext cx="269748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49340" y="1588770"/>
            <a:ext cx="269748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23"/>
          <p:cNvSpPr/>
          <p:nvPr/>
        </p:nvSpPr>
        <p:spPr>
          <a:xfrm>
            <a:off x="171450" y="353187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F48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3"/>
          <p:cNvSpPr/>
          <p:nvPr/>
        </p:nvSpPr>
        <p:spPr>
          <a:xfrm>
            <a:off x="3097530" y="353187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F48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3"/>
          <p:cNvSpPr/>
          <p:nvPr/>
        </p:nvSpPr>
        <p:spPr>
          <a:xfrm>
            <a:off x="6035040" y="3531870"/>
            <a:ext cx="2926200" cy="400200"/>
          </a:xfrm>
          <a:prstGeom prst="chevron">
            <a:avLst>
              <a:gd name="adj" fmla="val 50000"/>
            </a:avLst>
          </a:prstGeom>
          <a:solidFill>
            <a:srgbClr val="FFFFFF"/>
          </a:solidFill>
          <a:ln w="25400" cap="flat" cmpd="sng">
            <a:solidFill>
              <a:srgbClr val="F4896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" name="Google Shape;165;p23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La Portada Institucional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66" name="Google Shape;166;p23"/>
          <p:cNvSpPr txBox="1"/>
          <p:nvPr/>
        </p:nvSpPr>
        <p:spPr>
          <a:xfrm>
            <a:off x="285750" y="78867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La portada es la 'cara' de tu investigación. Debe incluir la información de forma centrada y clara en la mitad superior de la página.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7" name="Google Shape;167;p23"/>
          <p:cNvSpPr txBox="1"/>
          <p:nvPr/>
        </p:nvSpPr>
        <p:spPr>
          <a:xfrm>
            <a:off x="285750" y="3989070"/>
            <a:ext cx="26976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Título del Trabajo</a:t>
            </a:r>
            <a:endParaRPr sz="19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En negrita y centrado, describiendo el contenido.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3211830" y="3989070"/>
            <a:ext cx="26976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Identificación</a:t>
            </a:r>
            <a:endParaRPr sz="19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Nombre del autor, universidad y departamento.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69" name="Google Shape;169;p23"/>
          <p:cNvSpPr txBox="1"/>
          <p:nvPr/>
        </p:nvSpPr>
        <p:spPr>
          <a:xfrm>
            <a:off x="6149340" y="3989070"/>
            <a:ext cx="2697600" cy="11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Curso y Fecha</a:t>
            </a:r>
            <a:endParaRPr sz="19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Nombre del curso, profesor y fecha de entrega.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3822" y="101231"/>
            <a:ext cx="4514850" cy="504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0079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007"/>
            <a:ext cx="8696325" cy="493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72358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24"/>
          <p:cNvSpPr/>
          <p:nvPr/>
        </p:nvSpPr>
        <p:spPr>
          <a:xfrm>
            <a:off x="4286250" y="857250"/>
            <a:ext cx="1566000" cy="262800"/>
          </a:xfrm>
          <a:prstGeom prst="roundRect">
            <a:avLst>
              <a:gd name="adj" fmla="val 16667"/>
            </a:avLst>
          </a:prstGeom>
          <a:solidFill>
            <a:srgbClr val="F489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NIVELES DE TÍTULOS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76" name="Google Shape;176;p2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Jerarquía de Títulos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77" name="Google Shape;177;p24"/>
          <p:cNvSpPr txBox="1"/>
          <p:nvPr/>
        </p:nvSpPr>
        <p:spPr>
          <a:xfrm>
            <a:off x="4286250" y="116586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APA utiliza </a:t>
            </a:r>
            <a:r>
              <a:rPr lang="en" sz="1620" dirty="0" smtClean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3 </a:t>
            </a: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niveles de títulos para organizar el texto. Los más usados son: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 b="1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Nivel 1:</a:t>
            </a: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Centrado, Negrita.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 b="1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Nivel 2:</a:t>
            </a: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Alineado Izquierda, Negrita.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 b="1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Nivel 3:</a:t>
            </a: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Alineado Izquierda, Negrita, Cursiva.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3337560"/>
            <a:ext cx="8572500" cy="1520190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5"/>
          <p:cNvSpPr/>
          <p:nvPr/>
        </p:nvSpPr>
        <p:spPr>
          <a:xfrm>
            <a:off x="285750" y="1337310"/>
            <a:ext cx="4194900" cy="1725900"/>
          </a:xfrm>
          <a:prstGeom prst="roundRect">
            <a:avLst>
              <a:gd name="adj" fmla="val 16667"/>
            </a:avLst>
          </a:prstGeom>
          <a:solidFill>
            <a:srgbClr val="5AC8A5">
              <a:alpha val="14900"/>
            </a:srgbClr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5"/>
          <p:cNvSpPr txBox="1"/>
          <p:nvPr/>
        </p:nvSpPr>
        <p:spPr>
          <a:xfrm>
            <a:off x="308610" y="139446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9FE1CB"/>
                </a:solidFill>
              </a:rPr>
              <a:t>🔍</a:t>
            </a:r>
            <a:endParaRPr sz="2160">
              <a:solidFill>
                <a:srgbClr val="9FE1CB"/>
              </a:solidFill>
            </a:endParaRPr>
          </a:p>
        </p:txBody>
      </p:sp>
      <p:sp>
        <p:nvSpPr>
          <p:cNvPr id="185" name="Google Shape;185;p25"/>
          <p:cNvSpPr/>
          <p:nvPr/>
        </p:nvSpPr>
        <p:spPr>
          <a:xfrm>
            <a:off x="4652010" y="1337310"/>
            <a:ext cx="4194900" cy="1485900"/>
          </a:xfrm>
          <a:prstGeom prst="roundRect">
            <a:avLst>
              <a:gd name="adj" fmla="val 16667"/>
            </a:avLst>
          </a:prstGeom>
          <a:solidFill>
            <a:srgbClr val="5AC8A5">
              <a:alpha val="14900"/>
            </a:srgbClr>
          </a:solidFill>
          <a:ln w="12700" cap="flat" cmpd="sng">
            <a:solidFill>
              <a:srgbClr val="084D3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5"/>
          <p:cNvSpPr txBox="1"/>
          <p:nvPr/>
        </p:nvSpPr>
        <p:spPr>
          <a:xfrm>
            <a:off x="4674870" y="139446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9FE1CB"/>
                </a:solidFill>
              </a:rPr>
              <a:t>🔍</a:t>
            </a:r>
            <a:endParaRPr sz="2160">
              <a:solidFill>
                <a:srgbClr val="9FE1CB"/>
              </a:solidFill>
            </a:endParaRPr>
          </a:p>
        </p:txBody>
      </p:sp>
      <p:sp>
        <p:nvSpPr>
          <p:cNvPr id="187" name="Google Shape;187;p2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Interlineado y Sangría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88" name="Google Shape;188;p25"/>
          <p:cNvSpPr txBox="1"/>
          <p:nvPr/>
        </p:nvSpPr>
        <p:spPr>
          <a:xfrm>
            <a:off x="285750" y="78867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La regla de oro en APA es la consistencia. Todo el texto debe ser fácil de leer para el revisor.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89" name="Google Shape;189;p25"/>
          <p:cNvSpPr txBox="1"/>
          <p:nvPr/>
        </p:nvSpPr>
        <p:spPr>
          <a:xfrm>
            <a:off x="765810" y="1360170"/>
            <a:ext cx="3600600" cy="168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 dirty="0" smtClean="0">
                <a:solidFill>
                  <a:srgbClr val="9FE1CB"/>
                </a:solidFill>
                <a:latin typeface="Comic Neue"/>
                <a:ea typeface="Comic Neue"/>
                <a:cs typeface="Comic Neue"/>
                <a:sym typeface="Comic Neue"/>
              </a:rPr>
              <a:t>Ejemplo</a:t>
            </a:r>
            <a:endParaRPr sz="1440" b="1" dirty="0">
              <a:solidFill>
                <a:srgbClr val="9FE1CB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 dirty="0">
                <a:solidFill>
                  <a:srgbClr val="9FE1CB"/>
                </a:solidFill>
                <a:latin typeface="Comic Neue"/>
                <a:ea typeface="Comic Neue"/>
                <a:cs typeface="Comic Neue"/>
                <a:sym typeface="Comic Neue"/>
              </a:rPr>
              <a:t>Interlineado Doble</a:t>
            </a:r>
            <a:endParaRPr sz="2160" b="1" dirty="0">
              <a:solidFill>
                <a:srgbClr val="9FE1CB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9FE1CB"/>
                </a:solidFill>
                <a:latin typeface="Comic Neue"/>
                <a:ea typeface="Comic Neue"/>
                <a:cs typeface="Comic Neue"/>
                <a:sym typeface="Comic Neue"/>
              </a:rPr>
              <a:t>Usa doble espacio en todo el documento. No añadas espacio extra entre párrafos.</a:t>
            </a:r>
            <a:endParaRPr sz="1620" dirty="0">
              <a:solidFill>
                <a:srgbClr val="9FE1CB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90" name="Google Shape;190;p25"/>
          <p:cNvSpPr txBox="1"/>
          <p:nvPr/>
        </p:nvSpPr>
        <p:spPr>
          <a:xfrm>
            <a:off x="5132070" y="1360170"/>
            <a:ext cx="3600600" cy="14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 dirty="0" smtClean="0">
                <a:solidFill>
                  <a:srgbClr val="9FE1CB"/>
                </a:solidFill>
                <a:latin typeface="Comic Neue"/>
                <a:ea typeface="Comic Neue"/>
                <a:cs typeface="Comic Neue"/>
                <a:sym typeface="Comic Neue"/>
              </a:rPr>
              <a:t>Ejemplo</a:t>
            </a:r>
            <a:endParaRPr sz="1440" b="1" dirty="0">
              <a:solidFill>
                <a:srgbClr val="9FE1CB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 dirty="0">
                <a:solidFill>
                  <a:srgbClr val="9FE1CB"/>
                </a:solidFill>
                <a:latin typeface="Comic Neue"/>
                <a:ea typeface="Comic Neue"/>
                <a:cs typeface="Comic Neue"/>
                <a:sym typeface="Comic Neue"/>
              </a:rPr>
              <a:t>Sangría de Párrafo</a:t>
            </a:r>
            <a:endParaRPr sz="2160" b="1" dirty="0">
              <a:solidFill>
                <a:srgbClr val="9FE1CB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9FE1CB"/>
                </a:solidFill>
                <a:latin typeface="Comic Neue"/>
                <a:ea typeface="Comic Neue"/>
                <a:cs typeface="Comic Neue"/>
                <a:sym typeface="Comic Neue"/>
              </a:rPr>
              <a:t>Aplica sangría de 1.27 cm en la primera línea de cada párrafo.</a:t>
            </a:r>
            <a:endParaRPr sz="1620" dirty="0">
              <a:solidFill>
                <a:srgbClr val="9FE1CB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Práctica de Formato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05" name="Google Shape;205;p27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 el formato APA, el interlineado debe ser ____ y la sangría en la primera línea de cada párrafo debe medir ____.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6" name="Google Shape;206;p27"/>
          <p:cNvSpPr txBox="1"/>
          <p:nvPr/>
        </p:nvSpPr>
        <p:spPr>
          <a:xfrm>
            <a:off x="285750" y="342900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Banco de palabras 🏦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1620" b="1">
              <a:solidFill>
                <a:srgbClr val="F48965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F48965"/>
                </a:solidFill>
                <a:latin typeface="Comic Neue"/>
                <a:ea typeface="Comic Neue"/>
                <a:cs typeface="Comic Neue"/>
                <a:sym typeface="Comic Neue"/>
              </a:rPr>
              <a:t>sencillo, justificado, doble, 1.27 cm, 2.54 c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m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07" name="Google Shape;207;p27"/>
          <p:cNvSpPr txBox="1"/>
          <p:nvPr/>
        </p:nvSpPr>
        <p:spPr>
          <a:xfrm>
            <a:off x="4743450" y="4389120"/>
            <a:ext cx="3966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48965"/>
                </a:solidFill>
                <a:latin typeface="Comic Neue"/>
                <a:ea typeface="Comic Neue"/>
                <a:cs typeface="Comic Neue"/>
                <a:sym typeface="Comic Neue"/>
              </a:rPr>
              <a:t>Respuestas en la siguiente diapositiva...</a:t>
            </a:r>
            <a:endParaRPr sz="1620">
              <a:solidFill>
                <a:srgbClr val="F48965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2" name="Google Shape;21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914400"/>
            <a:ext cx="8572500" cy="234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13" name="Google Shape;213;p2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Práctica de Formato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754380" y="1211580"/>
            <a:ext cx="7429500" cy="148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En el formato APA, el interlineado debe ser </a:t>
            </a:r>
            <a:r>
              <a:rPr lang="en" sz="162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doble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 y la sangría en la primera línea de cada párrafo debe medir </a:t>
            </a:r>
            <a:r>
              <a:rPr lang="en" sz="1620" b="1">
                <a:solidFill>
                  <a:srgbClr val="2C6E49"/>
                </a:solidFill>
                <a:latin typeface="Comic Neue"/>
                <a:ea typeface="Comic Neue"/>
                <a:cs typeface="Comic Neue"/>
                <a:sym typeface="Comic Neue"/>
              </a:rPr>
              <a:t>1.27 cm</a:t>
            </a: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285750" y="3429000"/>
            <a:ext cx="85725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Banco de palabras 🏦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​</a:t>
            </a:r>
            <a:endParaRPr sz="1620" b="1">
              <a:solidFill>
                <a:srgbClr val="F48965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F48965"/>
                </a:solidFill>
                <a:latin typeface="Comic Neue"/>
                <a:ea typeface="Comic Neue"/>
                <a:cs typeface="Comic Neue"/>
                <a:sym typeface="Comic Neue"/>
              </a:rPr>
              <a:t>sencillo, justificado, doble, 1.27 cm, 2.54 c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m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Orden de la Portada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22" name="Google Shape;222;p29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Ordena los elementos de arriba hacia abajo en una portada estudiantil APA 7: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3" name="Google Shape;223;p29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Fecha de Entrega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4" name="Google Shape;224;p29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Afiliación (Universidad y Departamento)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5" name="Google Shape;225;p29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Título del Trabajo (en negrita)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6" name="Google Shape;226;p29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Nombre del Autor (estudiante)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27" name="Google Shape;227;p29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48965"/>
                </a:solidFill>
                <a:latin typeface="Comic Neue"/>
                <a:ea typeface="Comic Neue"/>
                <a:cs typeface="Comic Neue"/>
                <a:sym typeface="Comic Neue"/>
              </a:rPr>
              <a:t>Respuestas en la siguiente diapositiva...</a:t>
            </a:r>
            <a:endParaRPr sz="1620">
              <a:solidFill>
                <a:srgbClr val="F48965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Orden de la Portada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233" name="Google Shape;233;p30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Ordena los elementos de arriba hacia abajo en una portada estudiantil APA 7: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1714500" y="16573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Título del Trabajo (en negrita)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5" name="Google Shape;235;p30"/>
          <p:cNvSpPr txBox="1"/>
          <p:nvPr/>
        </p:nvSpPr>
        <p:spPr>
          <a:xfrm>
            <a:off x="7635240" y="17716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8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6" name="Google Shape;236;p30"/>
          <p:cNvSpPr txBox="1"/>
          <p:nvPr/>
        </p:nvSpPr>
        <p:spPr>
          <a:xfrm>
            <a:off x="1714500" y="24003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Nombre del Autor (estudiante)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7" name="Google Shape;237;p30"/>
          <p:cNvSpPr txBox="1"/>
          <p:nvPr/>
        </p:nvSpPr>
        <p:spPr>
          <a:xfrm>
            <a:off x="7635240" y="25146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8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8" name="Google Shape;238;p30"/>
          <p:cNvSpPr txBox="1"/>
          <p:nvPr/>
        </p:nvSpPr>
        <p:spPr>
          <a:xfrm>
            <a:off x="1714500" y="314325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Afiliación (Universidad y Departamento)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39" name="Google Shape;239;p30"/>
          <p:cNvSpPr txBox="1"/>
          <p:nvPr/>
        </p:nvSpPr>
        <p:spPr>
          <a:xfrm>
            <a:off x="7635240" y="325755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8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40" name="Google Shape;240;p30"/>
          <p:cNvSpPr txBox="1"/>
          <p:nvPr/>
        </p:nvSpPr>
        <p:spPr>
          <a:xfrm>
            <a:off x="1714500" y="3886200"/>
            <a:ext cx="5715000" cy="617100"/>
          </a:xfrm>
          <a:prstGeom prst="rect">
            <a:avLst/>
          </a:prstGeom>
          <a:solidFill>
            <a:srgbClr val="F4F9FC"/>
          </a:solidFill>
          <a:ln w="343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b="1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Fecha de Entrega</a:t>
            </a:r>
            <a:endParaRPr sz="1620" b="1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41" name="Google Shape;241;p30"/>
          <p:cNvSpPr txBox="1"/>
          <p:nvPr/>
        </p:nvSpPr>
        <p:spPr>
          <a:xfrm>
            <a:off x="7635240" y="4000500"/>
            <a:ext cx="685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8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242" name="Google Shape;242;p30"/>
          <p:cNvSpPr txBox="1"/>
          <p:nvPr/>
        </p:nvSpPr>
        <p:spPr>
          <a:xfrm>
            <a:off x="8366760" y="342900"/>
            <a:ext cx="548700" cy="54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360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✅​</a:t>
            </a:r>
            <a:endParaRPr sz="360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Objetivos de Aprendizaje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4286250" y="788670"/>
            <a:ext cx="45720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Al finalizar esta sesión, serás capaz de: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Comprender la importancia de la </a:t>
            </a: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propiedad intelectual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Configurar los </a:t>
            </a: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márgenes y fuentes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según APA 7.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Diseñar una </a:t>
            </a: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portada institucional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correcta.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Estructurar el texto mediante una </a:t>
            </a: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jerarquía de títulos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clara.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158877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80310" y="90297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86300" y="1588770"/>
            <a:ext cx="196596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0860" y="902970"/>
            <a:ext cx="1965960" cy="1714500"/>
          </a:xfrm>
          <a:prstGeom prst="rect">
            <a:avLst/>
          </a:prstGeom>
          <a:noFill/>
          <a:ln>
            <a:noFill/>
          </a:ln>
        </p:spPr>
      </p:pic>
      <p:sp>
        <p:nvSpPr>
          <p:cNvPr id="72" name="Google Shape;72;p15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Vocabulario Clave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285750" y="3417570"/>
            <a:ext cx="19659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Formateo</a:t>
            </a:r>
            <a:endParaRPr sz="19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El conjunto de características técnicas y visuales de un documento.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2480310" y="2731770"/>
            <a:ext cx="19659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Citación</a:t>
            </a:r>
            <a:endParaRPr sz="19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Referencia a la fuente original de una idea o dato.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5" name="Google Shape;75;p15"/>
          <p:cNvSpPr txBox="1"/>
          <p:nvPr/>
        </p:nvSpPr>
        <p:spPr>
          <a:xfrm>
            <a:off x="4686300" y="3417570"/>
            <a:ext cx="1965900" cy="18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Sangría</a:t>
            </a:r>
            <a:endParaRPr sz="19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Espacio en blanco al inicio de la primera línea de un párrafo.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76" name="Google Shape;76;p15"/>
          <p:cNvSpPr txBox="1"/>
          <p:nvPr/>
        </p:nvSpPr>
        <p:spPr>
          <a:xfrm>
            <a:off x="6880860" y="2731770"/>
            <a:ext cx="1965900" cy="149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98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Jerarquía</a:t>
            </a:r>
            <a:endParaRPr sz="198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ct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Orden de importancia de los títulos de un texto.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57850" y="0"/>
            <a:ext cx="34861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/>
          <p:nvPr/>
        </p:nvSpPr>
        <p:spPr>
          <a:xfrm>
            <a:off x="285750" y="3257550"/>
            <a:ext cx="5143500" cy="1086000"/>
          </a:xfrm>
          <a:prstGeom prst="roundRect">
            <a:avLst>
              <a:gd name="adj" fmla="val 16667"/>
            </a:avLst>
          </a:prstGeom>
          <a:solidFill>
            <a:srgbClr val="FAC873">
              <a:alpha val="14900"/>
            </a:srgbClr>
          </a:solidFill>
          <a:ln w="12700" cap="flat" cmpd="sng">
            <a:solidFill>
              <a:srgbClr val="573B06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6"/>
          <p:cNvSpPr txBox="1"/>
          <p:nvPr/>
        </p:nvSpPr>
        <p:spPr>
          <a:xfrm>
            <a:off x="308610" y="33147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FAC775"/>
                </a:solidFill>
              </a:rPr>
              <a:t>🔑</a:t>
            </a:r>
            <a:endParaRPr sz="2160">
              <a:solidFill>
                <a:srgbClr val="FAC775"/>
              </a:solidFill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285750" y="537210"/>
            <a:ext cx="5143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 b="1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¿Por qué importa el estilo?</a:t>
            </a:r>
            <a:endParaRPr sz="2880" b="1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285750" y="1154430"/>
            <a:ext cx="5143500" cy="21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Imagina que diseñas un edificio pero no sigues los planos universales de arquitectura. Nadie sabría cómo leer tus diseños.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El estilo APA es el </a:t>
            </a: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lenguaje común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de los investigadores. No se trata solo de estética, sino de proteger la </a:t>
            </a: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honestidad académica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y facilitar la lectura en todo el mundo.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765810" y="3280410"/>
            <a:ext cx="45492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 dirty="0" smtClean="0">
                <a:solidFill>
                  <a:srgbClr val="FAC775"/>
                </a:solidFill>
                <a:latin typeface="Comic Neue"/>
                <a:ea typeface="Comic Neue"/>
                <a:cs typeface="Comic Neue"/>
                <a:sym typeface="Comic Neue"/>
              </a:rPr>
              <a:t>Punto Clave</a:t>
            </a:r>
            <a:endParaRPr sz="1440" b="1" dirty="0">
              <a:solidFill>
                <a:srgbClr val="FAC775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FAC775"/>
                </a:solidFill>
                <a:latin typeface="Comic Neue"/>
                <a:ea typeface="Comic Neue"/>
                <a:cs typeface="Comic Neue"/>
                <a:sym typeface="Comic Neue"/>
              </a:rPr>
              <a:t>El plagio es el uso de ideas ajenas como propias; APA es tu escudo contra este error ético.</a:t>
            </a:r>
            <a:endParaRPr sz="1620" dirty="0">
              <a:solidFill>
                <a:srgbClr val="FAC775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750" y="789724"/>
            <a:ext cx="3829049" cy="4066971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/>
          <p:nvPr/>
        </p:nvSpPr>
        <p:spPr>
          <a:xfrm>
            <a:off x="4286250" y="857250"/>
            <a:ext cx="1394400" cy="262800"/>
          </a:xfrm>
          <a:prstGeom prst="roundRect">
            <a:avLst>
              <a:gd name="adj" fmla="val 16667"/>
            </a:avLst>
          </a:prstGeom>
          <a:solidFill>
            <a:srgbClr val="F4896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80" b="1">
                <a:solidFill>
                  <a:srgbClr val="FFFFFF"/>
                </a:solidFill>
                <a:latin typeface="Comic Neue"/>
                <a:ea typeface="Comic Neue"/>
                <a:cs typeface="Comic Neue"/>
                <a:sym typeface="Comic Neue"/>
              </a:rPr>
              <a:t>ÉTICA ACADÉMICA</a:t>
            </a:r>
            <a:endParaRPr sz="1080" b="1">
              <a:solidFill>
                <a:srgbClr val="FFFFF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La Propiedad Intelectual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94" name="Google Shape;94;p17"/>
          <p:cNvSpPr txBox="1"/>
          <p:nvPr/>
        </p:nvSpPr>
        <p:spPr>
          <a:xfrm>
            <a:off x="4286250" y="1165860"/>
            <a:ext cx="4572000" cy="95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00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En Chile, la ley 17.336 protege el derecho de autor. Al usar APA, estás:</a:t>
            </a:r>
            <a:endParaRPr sz="200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AutoNum type="arabicPeriod"/>
            </a:pPr>
            <a:r>
              <a:rPr lang="en" sz="200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Dando crédito a quien investigó primero.</a:t>
            </a:r>
            <a:endParaRPr sz="200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AutoNum type="arabicPeriod"/>
            </a:pPr>
            <a:r>
              <a:rPr lang="en" sz="200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Permitiendo que tu lector verifique tus fuentes.</a:t>
            </a:r>
            <a:endParaRPr sz="200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AutoNum type="arabicPeriod"/>
            </a:pPr>
            <a:r>
              <a:rPr lang="en" sz="200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Fortaleciendo tu propia credibilidad como profesional.</a:t>
            </a:r>
            <a:endParaRPr sz="200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8"/>
          <p:cNvSpPr/>
          <p:nvPr/>
        </p:nvSpPr>
        <p:spPr>
          <a:xfrm>
            <a:off x="285750" y="2811780"/>
            <a:ext cx="4572000" cy="1086000"/>
          </a:xfrm>
          <a:prstGeom prst="roundRect">
            <a:avLst>
              <a:gd name="adj" fmla="val 16667"/>
            </a:avLst>
          </a:prstGeom>
          <a:solidFill>
            <a:srgbClr val="82B4EB">
              <a:alpha val="14900"/>
            </a:srgbClr>
          </a:solidFill>
          <a:ln w="12700" cap="flat" cmpd="sng">
            <a:solidFill>
              <a:srgbClr val="0B2F50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308610" y="286893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B5D4F4"/>
                </a:solidFill>
              </a:rPr>
              <a:t>🧠</a:t>
            </a:r>
            <a:endParaRPr sz="2160">
              <a:solidFill>
                <a:srgbClr val="B5D4F4"/>
              </a:solidFill>
            </a:endParaRPr>
          </a:p>
        </p:txBody>
      </p:sp>
      <p:sp>
        <p:nvSpPr>
          <p:cNvPr id="102" name="Google Shape;102;p18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Configuración del Papel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285750" y="788670"/>
            <a:ext cx="4572000" cy="66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Para un documento APA estándar: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 b="1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Tamaño:</a:t>
            </a: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Carta (Letter), no A4.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 b="1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Márgenes:</a:t>
            </a: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2.54 cm (1 pulgada) en los cuatro costados.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 b="1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Alineación:</a:t>
            </a: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Izquierda </a:t>
            </a:r>
            <a:r>
              <a:rPr lang="en" sz="1620" dirty="0" smtClean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(</a:t>
            </a: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sin justificar el lado derecho).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765810" y="2834640"/>
            <a:ext cx="3977700" cy="104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 dirty="0" smtClean="0">
                <a:solidFill>
                  <a:srgbClr val="B5D4F4"/>
                </a:solidFill>
                <a:latin typeface="Comic Neue"/>
                <a:ea typeface="Comic Neue"/>
                <a:cs typeface="Comic Neue"/>
                <a:sym typeface="Comic Neue"/>
              </a:rPr>
              <a:t>Recuerda</a:t>
            </a:r>
            <a:endParaRPr sz="1440" b="1" dirty="0">
              <a:solidFill>
                <a:srgbClr val="B5D4F4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B5D4F4"/>
                </a:solidFill>
                <a:latin typeface="Comic Neue"/>
                <a:ea typeface="Comic Neue"/>
                <a:cs typeface="Comic Neue"/>
                <a:sym typeface="Comic Neue"/>
              </a:rPr>
              <a:t>A diferencia de los informes tradicionales chilenos, APA nunca justifica el texto.</a:t>
            </a:r>
            <a:endParaRPr sz="1620" dirty="0">
              <a:solidFill>
                <a:srgbClr val="B5D4F4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3298" y="3086100"/>
            <a:ext cx="8557404" cy="177165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Elección de Tipografía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11" name="Google Shape;111;p19"/>
          <p:cNvSpPr txBox="1"/>
          <p:nvPr/>
        </p:nvSpPr>
        <p:spPr>
          <a:xfrm>
            <a:off x="194400" y="741739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APA 7 permite mayor flexibilidad: elige fuentes legibles con o sin </a:t>
            </a:r>
            <a:r>
              <a:rPr lang="en" sz="1620" dirty="0" smtClean="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remates. Se sugiere   sin remates.</a:t>
            </a:r>
            <a:endParaRPr sz="1620" dirty="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285750" y="133731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Con Remates</a:t>
            </a:r>
            <a:endParaRPr sz="216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Times New Roman (12 pt)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Georgia (11 pt)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Computer Modern (10 pt)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4652010" y="1337310"/>
            <a:ext cx="4194900" cy="85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Sin Remates</a:t>
            </a:r>
            <a:endParaRPr sz="216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36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Calibri (11 pt)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Arial (11 pt)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182880" marR="0" lvl="0" indent="-171450" algn="l" rtl="0">
              <a:spcBef>
                <a:spcPts val="0"/>
              </a:spcBef>
              <a:spcAft>
                <a:spcPts val="0"/>
              </a:spcAft>
              <a:buClr>
                <a:srgbClr val="BCEEFD"/>
              </a:buClr>
              <a:buSzPts val="1620"/>
              <a:buFont typeface="Comic Neue"/>
              <a:buChar char="●"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Lucida Sans (10 pt)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" name="Google Shape;11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29200" y="788670"/>
            <a:ext cx="3829050" cy="406908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0"/>
          <p:cNvSpPr/>
          <p:nvPr/>
        </p:nvSpPr>
        <p:spPr>
          <a:xfrm>
            <a:off x="285750" y="2228850"/>
            <a:ext cx="4572000" cy="1326000"/>
          </a:xfrm>
          <a:prstGeom prst="roundRect">
            <a:avLst>
              <a:gd name="adj" fmla="val 16667"/>
            </a:avLst>
          </a:prstGeom>
          <a:solidFill>
            <a:srgbClr val="AFAAEC">
              <a:alpha val="14900"/>
            </a:srgbClr>
          </a:solidFill>
          <a:ln w="12700" cap="flat" cmpd="sng">
            <a:solidFill>
              <a:srgbClr val="08044D">
                <a:alpha val="20000"/>
              </a:srgbClr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0"/>
          <p:cNvSpPr txBox="1"/>
          <p:nvPr/>
        </p:nvSpPr>
        <p:spPr>
          <a:xfrm>
            <a:off x="308610" y="2286000"/>
            <a:ext cx="457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160">
                <a:solidFill>
                  <a:srgbClr val="CECBF6"/>
                </a:solidFill>
              </a:rPr>
              <a:t>🤯</a:t>
            </a:r>
            <a:endParaRPr sz="2160">
              <a:solidFill>
                <a:srgbClr val="CECBF6"/>
              </a:solidFill>
            </a:endParaRPr>
          </a:p>
        </p:txBody>
      </p:sp>
      <p:sp>
        <p:nvSpPr>
          <p:cNvPr id="121" name="Google Shape;121;p20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Numeración de Páginas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2" name="Google Shape;122;p20"/>
          <p:cNvSpPr txBox="1"/>
          <p:nvPr/>
        </p:nvSpPr>
        <p:spPr>
          <a:xfrm>
            <a:off x="285750" y="788670"/>
            <a:ext cx="4572000" cy="162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216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¿Dónde va el número?</a:t>
            </a:r>
            <a:endParaRPr sz="216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Debe ubicarse en la esquina </a:t>
            </a:r>
            <a:r>
              <a:rPr lang="en" sz="16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superior derecha</a:t>
            </a: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 de todas las páginas, incluyendo la portada institucional.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23" name="Google Shape;123;p20"/>
          <p:cNvSpPr txBox="1"/>
          <p:nvPr/>
        </p:nvSpPr>
        <p:spPr>
          <a:xfrm>
            <a:off x="765810" y="2251710"/>
            <a:ext cx="3977700" cy="12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1440" b="1" dirty="0" smtClean="0">
                <a:solidFill>
                  <a:srgbClr val="CECBF6"/>
                </a:solidFill>
                <a:latin typeface="Comic Neue"/>
                <a:ea typeface="Comic Neue"/>
                <a:cs typeface="Comic Neue"/>
                <a:sym typeface="Comic Neue"/>
              </a:rPr>
              <a:t>Dato curioso</a:t>
            </a:r>
            <a:endParaRPr sz="1440" b="1" dirty="0">
              <a:solidFill>
                <a:srgbClr val="CECBF6"/>
              </a:solidFill>
              <a:latin typeface="Comic Neue"/>
              <a:ea typeface="Comic Neue"/>
              <a:cs typeface="Comic Neue"/>
              <a:sym typeface="Comic Neue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 dirty="0">
                <a:solidFill>
                  <a:srgbClr val="CECBF6"/>
                </a:solidFill>
                <a:latin typeface="Comic Neue"/>
                <a:ea typeface="Comic Neue"/>
                <a:cs typeface="Comic Neue"/>
                <a:sym typeface="Comic Neue"/>
              </a:rPr>
              <a:t>En trabajos estudiantiles ya no se requiere el 'Running Head' (título corto) a menos que tu profesor lo pida expresamente.</a:t>
            </a:r>
            <a:endParaRPr sz="1620" dirty="0">
              <a:solidFill>
                <a:srgbClr val="CECBF6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1"/>
          <p:cNvSpPr txBox="1"/>
          <p:nvPr/>
        </p:nvSpPr>
        <p:spPr>
          <a:xfrm>
            <a:off x="285750" y="171450"/>
            <a:ext cx="8572500" cy="60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880">
                <a:solidFill>
                  <a:srgbClr val="FEE151"/>
                </a:solidFill>
                <a:latin typeface="Fredoka One"/>
                <a:ea typeface="Fredoka One"/>
                <a:cs typeface="Fredoka One"/>
                <a:sym typeface="Fredoka One"/>
              </a:rPr>
              <a:t>Verificación Rápida</a:t>
            </a:r>
            <a:endParaRPr sz="2880">
              <a:solidFill>
                <a:srgbClr val="FEE15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129" name="Google Shape;129;p21"/>
          <p:cNvSpPr txBox="1"/>
          <p:nvPr/>
        </p:nvSpPr>
        <p:spPr>
          <a:xfrm>
            <a:off x="285750" y="857250"/>
            <a:ext cx="8572500" cy="3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Según APA 7, ¿cuál es el margen correcto para un documento académico?</a:t>
            </a:r>
            <a:endParaRPr sz="1620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0" name="Google Shape;130;p21"/>
          <p:cNvSpPr txBox="1"/>
          <p:nvPr/>
        </p:nvSpPr>
        <p:spPr>
          <a:xfrm>
            <a:off x="285750" y="16573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1.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1" name="Google Shape;131;p21"/>
          <p:cNvSpPr txBox="1"/>
          <p:nvPr/>
        </p:nvSpPr>
        <p:spPr>
          <a:xfrm>
            <a:off x="857250" y="16573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 cm en todos los lados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2" name="Google Shape;132;p21"/>
          <p:cNvSpPr txBox="1"/>
          <p:nvPr/>
        </p:nvSpPr>
        <p:spPr>
          <a:xfrm>
            <a:off x="285750" y="25146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2.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857250" y="25146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2.54 cm (1 pulgada) en todos los lados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285750" y="337185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3.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5" name="Google Shape;135;p21"/>
          <p:cNvSpPr txBox="1"/>
          <p:nvPr/>
        </p:nvSpPr>
        <p:spPr>
          <a:xfrm>
            <a:off x="857250" y="337185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1.5 cm arriba y abajo, 3 cm laterales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6" name="Google Shape;136;p21"/>
          <p:cNvSpPr txBox="1"/>
          <p:nvPr/>
        </p:nvSpPr>
        <p:spPr>
          <a:xfrm>
            <a:off x="285750" y="4229100"/>
            <a:ext cx="5259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450"/>
              </a:spcBef>
              <a:spcAft>
                <a:spcPts val="450"/>
              </a:spcAft>
              <a:buNone/>
            </a:pPr>
            <a:r>
              <a:rPr lang="en" sz="2520" b="1">
                <a:solidFill>
                  <a:srgbClr val="BCEEFD"/>
                </a:solidFill>
                <a:latin typeface="Comic Neue"/>
                <a:ea typeface="Comic Neue"/>
                <a:cs typeface="Comic Neue"/>
                <a:sym typeface="Comic Neue"/>
              </a:rPr>
              <a:t>4.</a:t>
            </a:r>
            <a:endParaRPr sz="2520" b="1">
              <a:solidFill>
                <a:srgbClr val="BCEEFD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7" name="Google Shape;137;p21"/>
          <p:cNvSpPr txBox="1"/>
          <p:nvPr/>
        </p:nvSpPr>
        <p:spPr>
          <a:xfrm>
            <a:off x="857250" y="4229100"/>
            <a:ext cx="8001000" cy="685800"/>
          </a:xfrm>
          <a:prstGeom prst="rect">
            <a:avLst/>
          </a:prstGeom>
          <a:solidFill>
            <a:srgbClr val="F4F9FC"/>
          </a:solidFill>
          <a:ln w="457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1430" marR="11430" lvl="0" indent="0" algn="l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040F0F"/>
                </a:solidFill>
                <a:latin typeface="Comic Neue"/>
                <a:ea typeface="Comic Neue"/>
                <a:cs typeface="Comic Neue"/>
                <a:sym typeface="Comic Neue"/>
              </a:rPr>
              <a:t>3 cm para encuadernación</a:t>
            </a:r>
            <a:endParaRPr sz="1620">
              <a:solidFill>
                <a:srgbClr val="040F0F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  <p:sp>
        <p:nvSpPr>
          <p:cNvPr id="138" name="Google Shape;138;p21"/>
          <p:cNvSpPr txBox="1"/>
          <p:nvPr/>
        </p:nvSpPr>
        <p:spPr>
          <a:xfrm>
            <a:off x="6160770" y="308610"/>
            <a:ext cx="274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spcBef>
                <a:spcPts val="360"/>
              </a:spcBef>
              <a:spcAft>
                <a:spcPts val="360"/>
              </a:spcAft>
              <a:buNone/>
            </a:pPr>
            <a:r>
              <a:rPr lang="en" sz="1620">
                <a:solidFill>
                  <a:srgbClr val="F48965"/>
                </a:solidFill>
                <a:latin typeface="Comic Neue"/>
                <a:ea typeface="Comic Neue"/>
                <a:cs typeface="Comic Neue"/>
                <a:sym typeface="Comic Neue"/>
              </a:rPr>
              <a:t>Respuestas en la siguiente diapositiva...</a:t>
            </a:r>
            <a:endParaRPr sz="1620">
              <a:solidFill>
                <a:srgbClr val="F48965"/>
              </a:solidFill>
              <a:latin typeface="Comic Neue"/>
              <a:ea typeface="Comic Neue"/>
              <a:cs typeface="Comic Neue"/>
              <a:sym typeface="Comic Neue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885</Words>
  <Application>Microsoft Office PowerPoint</Application>
  <PresentationFormat>Presentación en pantalla (16:9)</PresentationFormat>
  <Paragraphs>128</Paragraphs>
  <Slides>19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19</vt:i4>
      </vt:variant>
    </vt:vector>
  </HeadingPairs>
  <TitlesOfParts>
    <vt:vector size="23" baseType="lpstr">
      <vt:lpstr>Comic Neue</vt:lpstr>
      <vt:lpstr>Fredoka One</vt:lpstr>
      <vt:lpstr>Arial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Ivan</dc:creator>
  <cp:lastModifiedBy>Ivan</cp:lastModifiedBy>
  <cp:revision>5</cp:revision>
  <dcterms:modified xsi:type="dcterms:W3CDTF">2026-05-06T16:11:42Z</dcterms:modified>
</cp:coreProperties>
</file>