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8" r:id="rId9"/>
    <p:sldId id="267" r:id="rId10"/>
    <p:sldId id="270" r:id="rId11"/>
    <p:sldId id="276" r:id="rId12"/>
    <p:sldId id="277" r:id="rId13"/>
    <p:sldId id="278" r:id="rId14"/>
    <p:sldId id="280" r:id="rId15"/>
    <p:sldId id="283" r:id="rId16"/>
  </p:sldIdLst>
  <p:sldSz cx="9144000" cy="5143500" type="screen16x9"/>
  <p:notesSz cx="5143500" cy="9144000"/>
  <p:embeddedFontLst>
    <p:embeddedFont>
      <p:font typeface="Urbanist" panose="020B0604020202020204" charset="0"/>
      <p:regular r:id="rId18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Fredoka One" panose="020B0604020202020204" charset="0"/>
      <p:regular r:id="rId2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2897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img01" descr="/home/forge/chalkie-production-workers-2/releases/78214720/backend/storage/app/render-specs/19154732-7a3d-4fc6-a421-11f522d94a3f/img_7336df8b811097db9a3770c01a9fb5c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971800"/>
          </a:xfrm>
          <a:prstGeom prst="rect">
            <a:avLst/>
          </a:prstGeom>
        </p:spPr>
      </p:pic>
      <p:sp>
        <p:nvSpPr>
          <p:cNvPr id="3" name="KQIEP0au"/>
          <p:cNvSpPr/>
          <p:nvPr/>
        </p:nvSpPr>
        <p:spPr>
          <a:xfrm>
            <a:off x="274320" y="3248177"/>
            <a:ext cx="8595360" cy="1623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Textos expositivos</a:t>
            </a:r>
            <a:endParaRPr lang="en-US" sz="32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545A58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Estructura de comparación y contraste en la vida ciudadana y laboral</a:t>
            </a:r>
            <a:endParaRPr lang="en-US" sz="324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mLLhgNw"/>
          <p:cNvSpPr/>
          <p:nvPr/>
        </p:nvSpPr>
        <p:spPr>
          <a:xfrm>
            <a:off x="274320" y="184709"/>
            <a:ext cx="274320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El texto expositivo</a:t>
            </a:r>
            <a:endParaRPr lang="en-US" sz="2880" dirty="0"/>
          </a:p>
        </p:txBody>
      </p:sp>
      <p:sp>
        <p:nvSpPr>
          <p:cNvPr id="3" name="5qoeg6kg"/>
          <p:cNvSpPr/>
          <p:nvPr/>
        </p:nvSpPr>
        <p:spPr>
          <a:xfrm>
            <a:off x="274320" y="1227582"/>
            <a:ext cx="2743200" cy="8686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545A58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Objetividad, claridad y rigor conceptual en textos informativos.</a:t>
            </a:r>
            <a:endParaRPr lang="en-US" sz="1440" dirty="0"/>
          </a:p>
        </p:txBody>
      </p:sp>
      <p:pic>
        <p:nvPicPr>
          <p:cNvPr id="4" name="docicon04" descr="/home/forge/chalkie-production-workers-2/releases/78214720/backend/storage/app/render-specs/19154732-7a3d-4fc6-a421-11f522d94a3f/img_1d193136d7da5fb1a42c749f80f4f2a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205990"/>
            <a:ext cx="2286000" cy="1828800"/>
          </a:xfrm>
          <a:prstGeom prst="rect">
            <a:avLst/>
          </a:prstGeom>
        </p:spPr>
      </p:pic>
      <p:sp>
        <p:nvSpPr>
          <p:cNvPr id="5" name="mjuAwjO5"/>
          <p:cNvSpPr/>
          <p:nvPr/>
        </p:nvSpPr>
        <p:spPr>
          <a:xfrm>
            <a:off x="3291840" y="184252"/>
            <a:ext cx="5577840" cy="33947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Función primordial: transmitir conocimiento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 diferencia de la narración de ficción o del ensayo argumentativo puro, el texto expositivo busca </a:t>
            </a:r>
            <a:r>
              <a:rPr lang="en-US" sz="1620" b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explicar hechos, conceptos o normativas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con precisión, prescindiendo de sesgos personales evidentes.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Registro formal: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Léxico técnico o especializado accesible.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Estructura lógica: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Organización temática rigurosa y verificable.</a:t>
            </a:r>
            <a:endParaRPr lang="en-US" sz="216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fE6NkFx"/>
          <p:cNvSpPr/>
          <p:nvPr/>
        </p:nvSpPr>
        <p:spPr>
          <a:xfrm>
            <a:off x="274320" y="184709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Tipos de textos expositivos cotidianos</a:t>
            </a:r>
            <a:endParaRPr lang="en-US" sz="2880" dirty="0"/>
          </a:p>
        </p:txBody>
      </p:sp>
      <p:sp>
        <p:nvSpPr>
          <p:cNvPr id="3" name="ge9rCILE"/>
          <p:cNvSpPr/>
          <p:nvPr/>
        </p:nvSpPr>
        <p:spPr>
          <a:xfrm>
            <a:off x="274320" y="902970"/>
            <a:ext cx="4206240" cy="1897380"/>
          </a:xfrm>
          <a:prstGeom prst="roundRect">
            <a:avLst>
              <a:gd name="adj" fmla="val 7229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9B8B3"/>
            </a:solidFill>
            <a:prstDash val="solid"/>
          </a:ln>
        </p:spPr>
      </p:sp>
      <p:pic>
        <p:nvPicPr>
          <p:cNvPr id="4" name="iconlaw05" descr="/home/forge/chalkie-production-workers-2/releases/78214720/backend/storage/app/render-specs/19154732-7a3d-4fc6-a421-11f522d94a3f/img_ccb4cbb0e5d1f999bcfdd4c1d3771a6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1051560"/>
            <a:ext cx="548640" cy="548640"/>
          </a:xfrm>
          <a:prstGeom prst="rect">
            <a:avLst/>
          </a:prstGeom>
        </p:spPr>
      </p:pic>
      <p:sp>
        <p:nvSpPr>
          <p:cNvPr id="5" name="zH9cuDd1"/>
          <p:cNvSpPr/>
          <p:nvPr/>
        </p:nvSpPr>
        <p:spPr>
          <a:xfrm>
            <a:off x="1062990" y="1052932"/>
            <a:ext cx="3268980" cy="11087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Circulares y leyes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Dictámenes de la Dirección del Trabajo y normativas municipales.</a:t>
            </a:r>
            <a:endParaRPr lang="en-US" sz="2160" dirty="0"/>
          </a:p>
        </p:txBody>
      </p:sp>
      <p:sp>
        <p:nvSpPr>
          <p:cNvPr id="6" name="CoZWwecL"/>
          <p:cNvSpPr/>
          <p:nvPr/>
        </p:nvSpPr>
        <p:spPr>
          <a:xfrm>
            <a:off x="4663440" y="902970"/>
            <a:ext cx="4206240" cy="1897380"/>
          </a:xfrm>
          <a:prstGeom prst="roundRect">
            <a:avLst>
              <a:gd name="adj" fmla="val 7229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9B8B3"/>
            </a:solidFill>
            <a:prstDash val="solid"/>
          </a:ln>
        </p:spPr>
      </p:sp>
      <p:pic>
        <p:nvPicPr>
          <p:cNvPr id="7" name="iconmanual05" descr="/home/forge/chalkie-production-workers-2/releases/78214720/backend/storage/app/render-specs/19154732-7a3d-4fc6-a421-11f522d94a3f/img_fea563b83c7f6e9133d175ba2fe6b44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030" y="1051560"/>
            <a:ext cx="548640" cy="548640"/>
          </a:xfrm>
          <a:prstGeom prst="rect">
            <a:avLst/>
          </a:prstGeom>
        </p:spPr>
      </p:pic>
      <p:sp>
        <p:nvSpPr>
          <p:cNvPr id="8" name="RvTreWx3"/>
          <p:cNvSpPr/>
          <p:nvPr/>
        </p:nvSpPr>
        <p:spPr>
          <a:xfrm>
            <a:off x="5452110" y="1052932"/>
            <a:ext cx="3268980" cy="13944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Manuales de cargo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Protocolos de seguridad ocupacional y descripción de funciones.</a:t>
            </a:r>
            <a:endParaRPr lang="en-US" sz="2160" dirty="0"/>
          </a:p>
        </p:txBody>
      </p:sp>
      <p:sp>
        <p:nvSpPr>
          <p:cNvPr id="9" name="9ipUZSUm"/>
          <p:cNvSpPr/>
          <p:nvPr/>
        </p:nvSpPr>
        <p:spPr>
          <a:xfrm>
            <a:off x="274320" y="2983230"/>
            <a:ext cx="4206240" cy="1897380"/>
          </a:xfrm>
          <a:prstGeom prst="roundRect">
            <a:avLst>
              <a:gd name="adj" fmla="val 7229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B9B8B3"/>
            </a:solidFill>
            <a:prstDash val="solid"/>
          </a:ln>
        </p:spPr>
      </p:sp>
      <p:pic>
        <p:nvPicPr>
          <p:cNvPr id="10" name="iconfin05" descr="/home/forge/chalkie-production-workers-2/releases/78214720/backend/storage/app/render-specs/19154732-7a3d-4fc6-a421-11f522d94a3f/img_14382e89cbfc6f18522f462b8cc6b23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10" y="3131820"/>
            <a:ext cx="548640" cy="548640"/>
          </a:xfrm>
          <a:prstGeom prst="rect">
            <a:avLst/>
          </a:prstGeom>
        </p:spPr>
      </p:pic>
      <p:sp>
        <p:nvSpPr>
          <p:cNvPr id="11" name="vHVuaV0j"/>
          <p:cNvSpPr/>
          <p:nvPr/>
        </p:nvSpPr>
        <p:spPr>
          <a:xfrm>
            <a:off x="1062990" y="3133192"/>
            <a:ext cx="3268980" cy="13944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Fichas financieras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Resúmenes comparativos de comisiones bancarias y créditos hipotecarios.</a:t>
            </a:r>
            <a:endParaRPr lang="en-US" sz="2160" dirty="0"/>
          </a:p>
        </p:txBody>
      </p:sp>
      <p:pic>
        <p:nvPicPr>
          <p:cNvPr id="13" name="iconnews05" descr="/home/forge/chalkie-production-workers-2/releases/78214720/backend/storage/app/render-specs/19154732-7a3d-4fc6-a421-11f522d94a3f/img_d30740e7426b3c1eb3eda581592bbc8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030" y="3131820"/>
            <a:ext cx="548640" cy="548640"/>
          </a:xfrm>
          <a:prstGeom prst="rect">
            <a:avLst/>
          </a:prstGeom>
        </p:spPr>
      </p:pic>
      <p:sp>
        <p:nvSpPr>
          <p:cNvPr id="12" name="CuadroTexto 11"/>
          <p:cNvSpPr txBox="1"/>
          <p:nvPr/>
        </p:nvSpPr>
        <p:spPr>
          <a:xfrm flipH="1">
            <a:off x="5571875" y="3200988"/>
            <a:ext cx="2737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 smtClean="0"/>
              <a:t>TEXTOS TÉCNICOS Y CIENTÍFICOS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5yQo2FW"/>
          <p:cNvSpPr/>
          <p:nvPr/>
        </p:nvSpPr>
        <p:spPr>
          <a:xfrm>
            <a:off x="274320" y="184709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Estructura de comparación y contraste</a:t>
            </a:r>
            <a:endParaRPr lang="en-US" sz="2880" dirty="0"/>
          </a:p>
        </p:txBody>
      </p:sp>
      <p:pic>
        <p:nvPicPr>
          <p:cNvPr id="3" name="colsemej06" descr="/home/forge/chalkie-production-workers-2/releases/78214720/backend/storage/app/render-specs/19154732-7a3d-4fc6-a421-11f522d94a3f/img_35c751cd4855e0024547726add3732a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029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2J59J3Ny"/>
          <p:cNvSpPr/>
          <p:nvPr/>
        </p:nvSpPr>
        <p:spPr>
          <a:xfrm>
            <a:off x="274320" y="3076042"/>
            <a:ext cx="4206240" cy="13944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Comparación: Semejanzas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Destaca afinidades, objetivos comunes, obligaciones compartidas y equivalencias funcionales entre dos entidades o sistemas.</a:t>
            </a:r>
            <a:endParaRPr lang="en-US" sz="2160" dirty="0"/>
          </a:p>
        </p:txBody>
      </p:sp>
      <p:pic>
        <p:nvPicPr>
          <p:cNvPr id="5" name="coldif06" descr="/home/forge/chalkie-production-workers-2/releases/78214720/backend/storage/app/render-specs/19154732-7a3d-4fc6-a421-11f522d94a3f/img_2294cd8a010c3bf4033dd04e05315dac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9029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SdFmnwrC"/>
          <p:cNvSpPr/>
          <p:nvPr/>
        </p:nvSpPr>
        <p:spPr>
          <a:xfrm>
            <a:off x="4663440" y="3076042"/>
            <a:ext cx="4206240" cy="13944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Contraste: Diferencias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Aísla discrepancias concretas, costos dispares, plazos y exclusiones jurídicas que separan a las alternativas analizadas.</a:t>
            </a:r>
            <a:endParaRPr lang="en-US" sz="216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XHwaO1e"/>
          <p:cNvSpPr/>
          <p:nvPr/>
        </p:nvSpPr>
        <p:spPr>
          <a:xfrm>
            <a:off x="274320" y="504749"/>
            <a:ext cx="484632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Criterios de análisis textual</a:t>
            </a:r>
            <a:endParaRPr lang="en-US" sz="2880" dirty="0"/>
          </a:p>
        </p:txBody>
      </p:sp>
      <p:sp>
        <p:nvSpPr>
          <p:cNvPr id="3" name="xiSVEb5V"/>
          <p:cNvSpPr/>
          <p:nvPr/>
        </p:nvSpPr>
        <p:spPr>
          <a:xfrm>
            <a:off x="274320" y="1636776"/>
            <a:ext cx="484632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 examinar dos </a:t>
            </a:r>
            <a:r>
              <a:rPr lang="en-US" sz="1620" dirty="0" err="1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objetos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 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en un texto expositivo, el autor establece </a:t>
            </a:r>
            <a:r>
              <a:rPr lang="en-US" sz="1620" b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variables de comparación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620" dirty="0" err="1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claras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endParaRPr lang="en-US" sz="1620" dirty="0"/>
          </a:p>
        </p:txBody>
      </p:sp>
      <p:sp>
        <p:nvSpPr>
          <p:cNvPr id="4" name="OGd36q7H"/>
          <p:cNvSpPr/>
          <p:nvPr/>
        </p:nvSpPr>
        <p:spPr>
          <a:xfrm>
            <a:off x="274320" y="3086100"/>
            <a:ext cx="4846320" cy="1463040"/>
          </a:xfrm>
          <a:prstGeom prst="roundRect">
            <a:avLst>
              <a:gd name="adj" fmla="val 6250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5" name="wxmY2L32"/>
          <p:cNvSpPr/>
          <p:nvPr/>
        </p:nvSpPr>
        <p:spPr>
          <a:xfrm>
            <a:off x="400050" y="3239262"/>
            <a:ext cx="3200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B2F5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🧠</a:t>
            </a:r>
            <a:endParaRPr lang="en-US" sz="2160" dirty="0"/>
          </a:p>
        </p:txBody>
      </p:sp>
      <p:sp>
        <p:nvSpPr>
          <p:cNvPr id="6" name="SG9uUNFW"/>
          <p:cNvSpPr/>
          <p:nvPr/>
        </p:nvSpPr>
        <p:spPr>
          <a:xfrm>
            <a:off x="811530" y="3193542"/>
            <a:ext cx="4183380" cy="12115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Regla clave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B2F5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Una </a:t>
            </a:r>
            <a:r>
              <a:rPr lang="en-US" sz="1620" dirty="0" err="1">
                <a:solidFill>
                  <a:srgbClr val="0B2F5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comparación</a:t>
            </a:r>
            <a:r>
              <a:rPr lang="en-US" sz="1620" dirty="0">
                <a:solidFill>
                  <a:srgbClr val="0B2F5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620" dirty="0" smtClean="0">
                <a:solidFill>
                  <a:srgbClr val="0B2F5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620" dirty="0">
                <a:solidFill>
                  <a:srgbClr val="0B2F50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mide ambos elementos bajo exactamente los mismos parámetros.</a:t>
            </a:r>
            <a:endParaRPr lang="en-US" sz="1440" dirty="0"/>
          </a:p>
        </p:txBody>
      </p:sp>
      <p:pic>
        <p:nvPicPr>
          <p:cNvPr id="7" name="criterios07" descr="/home/forge/chalkie-production-workers-2/releases/78214720/backend/storage/app/render-specs/19154732-7a3d-4fc6-a421-11f522d94a3f/img_c83d9c42f1aa8b02ae77ceb5caf2c3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VWgD3XL"/>
          <p:cNvSpPr/>
          <p:nvPr/>
        </p:nvSpPr>
        <p:spPr>
          <a:xfrm>
            <a:off x="274320" y="184709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Conectores de semejanza</a:t>
            </a:r>
            <a:endParaRPr lang="en-US" sz="2880" dirty="0"/>
          </a:p>
        </p:txBody>
      </p:sp>
      <p:pic>
        <p:nvPicPr>
          <p:cNvPr id="3" name="connsem1" descr="/home/forge/chalkie-production-workers-2/releases/78214720/backend/storage/app/render-specs/19154732-7a3d-4fc6-a421-11f522d94a3f/img_7504d401262c0bcf97f89cd13c4adab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8115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4" name="YVGLCIkc"/>
          <p:cNvSpPr/>
          <p:nvPr/>
        </p:nvSpPr>
        <p:spPr>
          <a:xfrm>
            <a:off x="274320" y="2824524"/>
            <a:ext cx="2811780" cy="13258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"Así como"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Vincula dos términos con igual grado de correspondencia y vigencia en la oración.</a:t>
            </a:r>
            <a:endParaRPr lang="en-US" sz="2070" dirty="0"/>
          </a:p>
        </p:txBody>
      </p:sp>
      <p:pic>
        <p:nvPicPr>
          <p:cNvPr id="5" name="connsem2" descr="/home/forge/chalkie-production-workers-2/releases/78214720/backend/storage/app/render-specs/19154732-7a3d-4fc6-a421-11f522d94a3f/img_2f02de94a933753d678d3ef286b695f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110" y="8115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6" name="fFIR89Fz"/>
          <p:cNvSpPr/>
          <p:nvPr/>
        </p:nvSpPr>
        <p:spPr>
          <a:xfrm>
            <a:off x="3166110" y="2824524"/>
            <a:ext cx="2811780" cy="13258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"Al igual que"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Establece paridad formal directa entre sujetos, obligaciones o condiciones.</a:t>
            </a:r>
            <a:endParaRPr lang="en-US" sz="2070" dirty="0"/>
          </a:p>
        </p:txBody>
      </p:sp>
      <p:pic>
        <p:nvPicPr>
          <p:cNvPr id="7" name="connsem3" descr="/home/forge/chalkie-production-workers-2/releases/78214720/backend/storage/app/render-specs/19154732-7a3d-4fc6-a421-11f522d94a3f/img_dfed1730d3418b1a059ff93bd00d016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330" y="811530"/>
            <a:ext cx="2811780" cy="1954530"/>
          </a:xfrm>
          <a:prstGeom prst="roundRect">
            <a:avLst>
              <a:gd name="adj" fmla="val 7018"/>
            </a:avLst>
          </a:prstGeom>
        </p:spPr>
      </p:pic>
      <p:sp>
        <p:nvSpPr>
          <p:cNvPr id="8" name="RxRflm6g"/>
          <p:cNvSpPr/>
          <p:nvPr/>
        </p:nvSpPr>
        <p:spPr>
          <a:xfrm>
            <a:off x="6069330" y="2824524"/>
            <a:ext cx="2811780" cy="16459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"De la misma manera"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Indica correspondencia en el modo, procedimiento o efecto de una acción expuesta.</a:t>
            </a:r>
            <a:endParaRPr lang="en-US" sz="207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0Vfy2Ja"/>
          <p:cNvSpPr/>
          <p:nvPr/>
        </p:nvSpPr>
        <p:spPr>
          <a:xfrm>
            <a:off x="274320" y="184709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Uso contextual de la semejanza</a:t>
            </a:r>
            <a:endParaRPr lang="en-US" sz="2880" dirty="0"/>
          </a:p>
        </p:txBody>
      </p:sp>
      <p:sp>
        <p:nvSpPr>
          <p:cNvPr id="3" name="vHzhs7dH"/>
          <p:cNvSpPr/>
          <p:nvPr/>
        </p:nvSpPr>
        <p:spPr>
          <a:xfrm>
            <a:off x="274320" y="882396"/>
            <a:ext cx="4114800" cy="8572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Observemos cómo opera la semejanza en un contexto normativo laboral chileno:</a:t>
            </a:r>
            <a:endParaRPr lang="en-US" sz="1620" dirty="0"/>
          </a:p>
        </p:txBody>
      </p:sp>
      <p:sp>
        <p:nvSpPr>
          <p:cNvPr id="4" name="4nJ0wjs6-bar"/>
          <p:cNvSpPr/>
          <p:nvPr/>
        </p:nvSpPr>
        <p:spPr>
          <a:xfrm>
            <a:off x="274320" y="1760220"/>
            <a:ext cx="45720" cy="1554480"/>
          </a:xfrm>
          <a:prstGeom prst="rect">
            <a:avLst/>
          </a:prstGeom>
          <a:solidFill>
            <a:srgbClr val="A46907"/>
          </a:solidFill>
          <a:ln/>
        </p:spPr>
      </p:sp>
      <p:sp>
        <p:nvSpPr>
          <p:cNvPr id="5" name="4nJ0wjs6"/>
          <p:cNvSpPr/>
          <p:nvPr/>
        </p:nvSpPr>
        <p:spPr>
          <a:xfrm>
            <a:off x="548640" y="1739646"/>
            <a:ext cx="3840480" cy="1554480"/>
          </a:xfrm>
          <a:prstGeom prst="rect">
            <a:avLst/>
          </a:prstGeom>
          <a:noFill/>
          <a:ln/>
        </p:spPr>
        <p:txBody>
          <a:bodyPr wrap="square" lIns="0" tIns="45720" rIns="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i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“El trabajador a plazo fijo, </a:t>
            </a:r>
            <a:r>
              <a:rPr lang="en-US" sz="1620" b="1" i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al igual que</a:t>
            </a:r>
            <a:r>
              <a:rPr lang="en-US" sz="1620" i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el dependiente indefinido, tiene derecho al descanso semanal compensatorio y a la protección por accidentes del trabajo.”</a:t>
            </a:r>
            <a:endParaRPr lang="en-US" sz="162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545A58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Código del Trabajo de Chile, marco general</a:t>
            </a:r>
            <a:endParaRPr lang="en-US" sz="1620" dirty="0"/>
          </a:p>
        </p:txBody>
      </p:sp>
      <p:sp>
        <p:nvSpPr>
          <p:cNvPr id="6" name="AM5Zi1C6"/>
          <p:cNvSpPr/>
          <p:nvPr/>
        </p:nvSpPr>
        <p:spPr>
          <a:xfrm>
            <a:off x="274320" y="3431286"/>
            <a:ext cx="4114800" cy="9601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endParaRPr lang="en-US" sz="1620" dirty="0"/>
          </a:p>
        </p:txBody>
      </p:sp>
      <p:pic>
        <p:nvPicPr>
          <p:cNvPr id="7" name="normlaboral09" descr="/home/forge/chalkie-production-workers-2/releases/78214720/backend/storage/app/render-specs/19154732-7a3d-4fc6-a421-11f522d94a3f/img_8b608520056a76ef55bdf06f3e0a609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90297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qWFVCPz"/>
          <p:cNvSpPr/>
          <p:nvPr/>
        </p:nvSpPr>
        <p:spPr>
          <a:xfrm>
            <a:off x="274320" y="184709"/>
            <a:ext cx="274320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Función del contraste</a:t>
            </a:r>
            <a:endParaRPr lang="en-US" sz="2880" dirty="0"/>
          </a:p>
        </p:txBody>
      </p:sp>
      <p:sp>
        <p:nvSpPr>
          <p:cNvPr id="3" name="fuHwGDDd"/>
          <p:cNvSpPr/>
          <p:nvPr/>
        </p:nvSpPr>
        <p:spPr>
          <a:xfrm>
            <a:off x="274320" y="1227582"/>
            <a:ext cx="2743200" cy="6057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545A58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Evitar falsas equivalencias al leer cláusulas y condiciones.</a:t>
            </a:r>
            <a:endParaRPr lang="en-US" sz="1440" dirty="0"/>
          </a:p>
        </p:txBody>
      </p:sp>
      <p:pic>
        <p:nvPicPr>
          <p:cNvPr id="4" name="contrastrail12" descr="/home/forge/chalkie-production-workers-2/releases/78214720/backend/storage/app/render-specs/19154732-7a3d-4fc6-a421-11f522d94a3f/img_e36a272ab43edbcd65c7004398ca3b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943100"/>
            <a:ext cx="2286000" cy="1828800"/>
          </a:xfrm>
          <a:prstGeom prst="rect">
            <a:avLst/>
          </a:prstGeom>
        </p:spPr>
      </p:pic>
      <p:sp>
        <p:nvSpPr>
          <p:cNvPr id="5" name="9AJJnoEC"/>
          <p:cNvSpPr/>
          <p:nvPr/>
        </p:nvSpPr>
        <p:spPr>
          <a:xfrm>
            <a:off x="3291840" y="184252"/>
            <a:ext cx="5577840" cy="13373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Precisión en la toma de decisiones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Los marcadores de 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620" dirty="0" err="1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contraste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620" dirty="0" err="1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señalan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  las </a:t>
            </a:r>
            <a:r>
              <a:rPr lang="en-US" sz="1620" dirty="0" err="1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diferencias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que se </a:t>
            </a:r>
            <a:r>
              <a:rPr lang="en-US" sz="1620" dirty="0" err="1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establecen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entre dos </a:t>
            </a:r>
            <a:r>
              <a:rPr lang="en-US" sz="1620" dirty="0" err="1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objetos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.</a:t>
            </a:r>
            <a:endParaRPr lang="en-US" sz="2160" dirty="0"/>
          </a:p>
        </p:txBody>
      </p:sp>
      <p:sp>
        <p:nvSpPr>
          <p:cNvPr id="6" name="dOyApZwn"/>
          <p:cNvSpPr/>
          <p:nvPr/>
        </p:nvSpPr>
        <p:spPr>
          <a:xfrm>
            <a:off x="3291840" y="1520190"/>
            <a:ext cx="5577840" cy="1177290"/>
          </a:xfrm>
          <a:prstGeom prst="roundRect">
            <a:avLst>
              <a:gd name="adj" fmla="val 7767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7" name="SX3Yf0Tj"/>
          <p:cNvSpPr/>
          <p:nvPr/>
        </p:nvSpPr>
        <p:spPr>
          <a:xfrm>
            <a:off x="3417570" y="1673352"/>
            <a:ext cx="320040" cy="3657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60606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⚠️</a:t>
            </a:r>
            <a:endParaRPr lang="en-US" sz="2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N6FIeZ"/>
          <p:cNvSpPr/>
          <p:nvPr/>
        </p:nvSpPr>
        <p:spPr>
          <a:xfrm>
            <a:off x="274320" y="184709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Conectores de diferencia</a:t>
            </a:r>
            <a:endParaRPr lang="en-US" sz="2880" dirty="0"/>
          </a:p>
        </p:txBody>
      </p:sp>
      <p:pic>
        <p:nvPicPr>
          <p:cNvPr id="3" name="conndif1" descr="/home/forge/chalkie-production-workers-2/releases/78214720/backend/storage/app/render-specs/19154732-7a3d-4fc6-a421-11f522d94a3f/img_c33f154f01f9b2bf84fe46056b483b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0297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rEoiw1L6"/>
          <p:cNvSpPr/>
          <p:nvPr/>
        </p:nvSpPr>
        <p:spPr>
          <a:xfrm>
            <a:off x="274320" y="3076042"/>
            <a:ext cx="2743200" cy="1680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"Sin embargo"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Introduce una restricción o contraste directo frente a la premisa previamente enunciada.</a:t>
            </a:r>
            <a:endParaRPr lang="en-US" sz="2160" dirty="0"/>
          </a:p>
        </p:txBody>
      </p:sp>
      <p:pic>
        <p:nvPicPr>
          <p:cNvPr id="5" name="conndif2" descr="/home/forge/chalkie-production-workers-2/releases/78214720/backend/storage/app/render-specs/19154732-7a3d-4fc6-a421-11f522d94a3f/img_d987360321a84266b034e23c4d961e8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90297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NSZ07NyH"/>
          <p:cNvSpPr/>
          <p:nvPr/>
        </p:nvSpPr>
        <p:spPr>
          <a:xfrm>
            <a:off x="3200400" y="3076042"/>
            <a:ext cx="2743200" cy="1680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"A diferencia de"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Marca una discrepancia tajante y directa respecto a la propiedad de otro referente.</a:t>
            </a:r>
            <a:endParaRPr lang="en-US" sz="2160" dirty="0"/>
          </a:p>
        </p:txBody>
      </p:sp>
      <p:pic>
        <p:nvPicPr>
          <p:cNvPr id="7" name="conndif3" descr="/home/forge/chalkie-production-workers-2/releases/78214720/backend/storage/app/render-specs/19154732-7a3d-4fc6-a421-11f522d94a3f/img_1423c9b4eee8e4c9810d8eda3e5711a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902970"/>
            <a:ext cx="274320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8" name="nT250VxU"/>
          <p:cNvSpPr/>
          <p:nvPr/>
        </p:nvSpPr>
        <p:spPr>
          <a:xfrm>
            <a:off x="6126480" y="3076042"/>
            <a:ext cx="2743200" cy="1680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"Por el contrario"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Presenta una alternativa antagónica o una consecuencia enteramente opuesta.</a:t>
            </a:r>
            <a:endParaRPr lang="en-US" sz="2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BiSGIx"/>
          <p:cNvSpPr/>
          <p:nvPr/>
        </p:nvSpPr>
        <p:spPr>
          <a:xfrm>
            <a:off x="274320" y="184709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Texto de análisis: Tipos de contrato</a:t>
            </a:r>
            <a:endParaRPr lang="en-US" sz="2880" dirty="0"/>
          </a:p>
        </p:txBody>
      </p:sp>
      <p:sp>
        <p:nvSpPr>
          <p:cNvPr id="3" name="jZbz28u0"/>
          <p:cNvSpPr/>
          <p:nvPr/>
        </p:nvSpPr>
        <p:spPr>
          <a:xfrm>
            <a:off x="274320" y="882396"/>
            <a:ext cx="4114800" cy="3966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i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“En la legislación laboral chilena, el contrato indefinido otorga estabilidad y derecho a indemnización por años de servicio tras un año de vigencia. </a:t>
            </a:r>
            <a:r>
              <a:rPr lang="en-US" sz="1620" b="1" i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Por el contrario</a:t>
            </a:r>
            <a:r>
              <a:rPr lang="en-US" sz="1620" i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, el contrato a plazo fijo expira en la fecha estipulada sin derecho a dicha compensación general.”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i="1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“</a:t>
            </a:r>
            <a:endParaRPr lang="en-US" sz="1620" dirty="0"/>
          </a:p>
        </p:txBody>
      </p:sp>
      <p:pic>
        <p:nvPicPr>
          <p:cNvPr id="4" name="sidecontrat14" descr="/home/forge/chalkie-production-workers-2/releases/78214720/backend/storage/app/render-specs/19154732-7a3d-4fc6-a421-11f522d94a3f/img_97a55cba3d4f5435b376912d02c3f76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90297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wDEg8Vd"/>
          <p:cNvSpPr/>
          <p:nvPr/>
        </p:nvSpPr>
        <p:spPr>
          <a:xfrm>
            <a:off x="274320" y="184709"/>
            <a:ext cx="8595360" cy="537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Modelos de organización del párrafo</a:t>
            </a:r>
            <a:endParaRPr lang="en-US" sz="2880" dirty="0"/>
          </a:p>
        </p:txBody>
      </p:sp>
      <p:pic>
        <p:nvPicPr>
          <p:cNvPr id="3" name="modbloque19" descr="/home/forge/chalkie-production-workers-2/releases/78214720/backend/storage/app/render-specs/19154732-7a3d-4fc6-a421-11f522d94a3f/img_219698e7d27fe0fcd4cfc8564a422f6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029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4qaxPuzi"/>
          <p:cNvSpPr/>
          <p:nvPr/>
        </p:nvSpPr>
        <p:spPr>
          <a:xfrm>
            <a:off x="274320" y="3076042"/>
            <a:ext cx="4206240" cy="16802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Organización en bloque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 exponen primero todas las características del elemento A y, a continuación, todas las del elemento B en su totalidad.</a:t>
            </a:r>
            <a:endParaRPr lang="en-US" sz="2160" dirty="0"/>
          </a:p>
        </p:txBody>
      </p:sp>
      <p:pic>
        <p:nvPicPr>
          <p:cNvPr id="5" name="modpunto19" descr="/home/forge/chalkie-production-workers-2/releases/78214720/backend/storage/app/render-specs/19154732-7a3d-4fc6-a421-11f522d94a3f/img_342258aad0a4026da344ff633b17d0f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9029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vEYM59lT"/>
          <p:cNvSpPr/>
          <p:nvPr/>
        </p:nvSpPr>
        <p:spPr>
          <a:xfrm>
            <a:off x="4663440" y="3076042"/>
            <a:ext cx="4206240" cy="13944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Punto por punto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Se examina un criterio específico en ambos elementos al mismo tiempo, avanzando variable por variable sucesiva.</a:t>
            </a:r>
            <a:endParaRPr lang="en-US" sz="216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KKIZd7k"/>
          <p:cNvSpPr/>
          <p:nvPr/>
        </p:nvSpPr>
        <p:spPr>
          <a:xfrm>
            <a:off x="274320" y="184709"/>
            <a:ext cx="274320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Redacción aplicada</a:t>
            </a:r>
            <a:endParaRPr lang="en-US" sz="2880" dirty="0"/>
          </a:p>
        </p:txBody>
      </p:sp>
      <p:sp>
        <p:nvSpPr>
          <p:cNvPr id="3" name="xflXaQGB"/>
          <p:cNvSpPr/>
          <p:nvPr/>
        </p:nvSpPr>
        <p:spPr>
          <a:xfrm>
            <a:off x="274320" y="1227582"/>
            <a:ext cx="2743200" cy="6057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545A58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Estructurar un párrafo de contraste funcional y claro.</a:t>
            </a:r>
            <a:endParaRPr lang="en-US" sz="1440" dirty="0"/>
          </a:p>
        </p:txBody>
      </p:sp>
      <p:pic>
        <p:nvPicPr>
          <p:cNvPr id="4" name="penrail20" descr="/home/forge/chalkie-production-workers-2/releases/78214720/backend/storage/app/render-specs/19154732-7a3d-4fc6-a421-11f522d94a3f/img_a2dfb1fcc15210f4de7cbb05dc8f424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943100"/>
            <a:ext cx="2286000" cy="1828800"/>
          </a:xfrm>
          <a:prstGeom prst="rect">
            <a:avLst/>
          </a:prstGeom>
        </p:spPr>
      </p:pic>
      <p:sp>
        <p:nvSpPr>
          <p:cNvPr id="5" name="lBHZG6Zk"/>
          <p:cNvSpPr/>
          <p:nvPr/>
        </p:nvSpPr>
        <p:spPr>
          <a:xfrm>
            <a:off x="3291840" y="184251"/>
            <a:ext cx="5577840" cy="3115539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Construcción paso a </a:t>
            </a:r>
            <a:r>
              <a:rPr lang="en-US" sz="2160" dirty="0" err="1" smtClean="0">
                <a:solidFill>
                  <a:srgbClr val="040F0F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paso</a:t>
            </a:r>
            <a:endParaRPr lang="en-US" sz="2160" dirty="0" smtClean="0">
              <a:solidFill>
                <a:srgbClr val="040F0F"/>
              </a:solidFill>
              <a:latin typeface="Fredoka One" pitchFamily="34" charset="0"/>
              <a:ea typeface="Fredoka One" pitchFamily="34" charset="-122"/>
              <a:cs typeface="Fredoka One" pitchFamily="34" charset="-120"/>
            </a:endParaRPr>
          </a:p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r>
              <a:rPr lang="en-US" sz="1620" b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Oración temática: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Definir qué dos entidades y qué variable se </a:t>
            </a:r>
            <a:r>
              <a:rPr lang="en-US" sz="1620" dirty="0" err="1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comparan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.</a:t>
            </a:r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r>
              <a:rPr lang="en-US" sz="1620" b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Evidencia y desarrollo: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Emplear un conector de semejanza o contraste </a:t>
            </a:r>
            <a:r>
              <a:rPr lang="en-US" sz="1620" dirty="0" err="1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explícito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.</a:t>
            </a:r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 typeface="+mj-lt"/>
              <a:buAutoNum type="arabicPeriod"/>
            </a:pPr>
            <a:r>
              <a:rPr lang="en-US" sz="1620" b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Cierre analítico: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Sintetizar la repercusión práctica de la discrepancia descrita.</a:t>
            </a:r>
            <a:endParaRPr lang="en-US" sz="21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7tju7fh"/>
          <p:cNvSpPr/>
          <p:nvPr/>
        </p:nvSpPr>
        <p:spPr>
          <a:xfrm>
            <a:off x="274320" y="184709"/>
            <a:ext cx="8595360" cy="9715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Ejemplo de redacción: Arriendo versus hipoteca</a:t>
            </a:r>
            <a:endParaRPr lang="en-US" sz="2880" dirty="0"/>
          </a:p>
        </p:txBody>
      </p:sp>
      <p:sp>
        <p:nvSpPr>
          <p:cNvPr id="3" name="NyyrxRFt-bar"/>
          <p:cNvSpPr/>
          <p:nvPr/>
        </p:nvSpPr>
        <p:spPr>
          <a:xfrm>
            <a:off x="274320" y="1245870"/>
            <a:ext cx="45720" cy="2274570"/>
          </a:xfrm>
          <a:prstGeom prst="rect">
            <a:avLst/>
          </a:prstGeom>
          <a:solidFill>
            <a:srgbClr val="A46907"/>
          </a:solidFill>
          <a:ln/>
        </p:spPr>
      </p:sp>
      <p:sp>
        <p:nvSpPr>
          <p:cNvPr id="4" name="NyyrxRFt"/>
          <p:cNvSpPr/>
          <p:nvPr/>
        </p:nvSpPr>
        <p:spPr>
          <a:xfrm>
            <a:off x="537210" y="1226439"/>
            <a:ext cx="4240530" cy="2274570"/>
          </a:xfrm>
          <a:prstGeom prst="rect">
            <a:avLst/>
          </a:prstGeom>
          <a:noFill/>
          <a:ln/>
        </p:spPr>
        <p:txBody>
          <a:bodyPr wrap="square" lIns="0" tIns="45720" rIns="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i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“El arriendo y el crédito hipotecario comparten la finalidad de resolver una necesidad habitacional básica. </a:t>
            </a:r>
            <a:r>
              <a:rPr lang="en-US" sz="1530" b="1" i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Sin embargo, a diferencia del</a:t>
            </a:r>
            <a:r>
              <a:rPr lang="en-US" sz="1530" i="1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canon de arrendamiento mensual, el dividendo hipotecario permite acumular capital patrimonial a largo plazo, aunque impone responsabilidades de mantención estructural que el arrendatario no asume.”</a:t>
            </a:r>
            <a:endParaRPr lang="en-US" sz="1530" dirty="0"/>
          </a:p>
        </p:txBody>
      </p:sp>
      <p:sp>
        <p:nvSpPr>
          <p:cNvPr id="5" name="kHHCtm9x"/>
          <p:cNvSpPr/>
          <p:nvPr/>
        </p:nvSpPr>
        <p:spPr>
          <a:xfrm>
            <a:off x="274320" y="3638169"/>
            <a:ext cx="4503420" cy="640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Observe la integración equilibrada de conectores de semejanza, contraste y reserva jurídica.</a:t>
            </a:r>
            <a:endParaRPr lang="en-US" sz="1530" dirty="0"/>
          </a:p>
        </p:txBody>
      </p:sp>
      <p:pic>
        <p:nvPicPr>
          <p:cNvPr id="6" name="casahipotec21" descr="/home/forge/chalkie-production-workers-2/releases/78214720/backend/storage/app/render-specs/19154732-7a3d-4fc6-a421-11f522d94a3f/img_c091ad1ab9f03ef7bc6ff5eebb283bc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620" y="1245870"/>
            <a:ext cx="3909060" cy="3429000"/>
          </a:xfrm>
          <a:prstGeom prst="roundRect">
            <a:avLst>
              <a:gd name="adj" fmla="val 4000"/>
            </a:avLst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d0e36eb-fe9b-4853-bef5-507cd9e66c5b" descr="/home/forge/chalkie-production-workers-2/releases/78214720/backend/storage/app/render-specs/19154732-7a3d-4fc6-a421-11f522d94a3f/img_1198f6ede5e2216c51986e3c51e1178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6280" y="765810"/>
            <a:ext cx="4457700" cy="4800600"/>
          </a:xfrm>
          <a:prstGeom prst="rect">
            <a:avLst/>
          </a:prstGeom>
        </p:spPr>
      </p:pic>
      <p:sp>
        <p:nvSpPr>
          <p:cNvPr id="3" name="023aaed3-4dcd-496f-8018-c744295b52fd"/>
          <p:cNvSpPr/>
          <p:nvPr/>
        </p:nvSpPr>
        <p:spPr>
          <a:xfrm>
            <a:off x="285750" y="173279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4579A9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Taller de redacción comparativa</a:t>
            </a:r>
            <a:endParaRPr lang="en-US" sz="2880" dirty="0"/>
          </a:p>
        </p:txBody>
      </p:sp>
      <p:sp>
        <p:nvSpPr>
          <p:cNvPr id="4" name="62e63cde-b364-4329-99e2-3c737f928763"/>
          <p:cNvSpPr/>
          <p:nvPr/>
        </p:nvSpPr>
        <p:spPr>
          <a:xfrm>
            <a:off x="285750" y="925830"/>
            <a:ext cx="4263390" cy="38976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Escribe un párrafo breve (4 a 6 líneas) de tipo expositivo donde compares dos opciones cotidianas (por ejemplo: FONASA vs. ISAPRE, o transporte público vs. </a:t>
            </a:r>
            <a:r>
              <a:rPr lang="en-US" sz="1620" dirty="0" err="1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automóvil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particular, auto a </a:t>
            </a:r>
            <a:r>
              <a:rPr lang="en-US" sz="1620" dirty="0" err="1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bencina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vs </a:t>
            </a:r>
            <a:r>
              <a:rPr lang="en-US" sz="1620" dirty="0" err="1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eléctrico</a:t>
            </a:r>
            <a:r>
              <a:rPr lang="en-US" sz="1620" dirty="0" smtClean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). </a:t>
            </a: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Debes incluir obligatoriamente al menos un conector de semejanza y uno de diferencia.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Lo que necesitarás: 🎨 🖌️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A46907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Cuaderno o procesador de texto, lista de conectores trabajados en la sesión</a:t>
            </a:r>
            <a:endParaRPr lang="en-US" sz="16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ierrebg25" descr="/home/forge/chalkie-production-workers-2/releases/78214720/backend/storage/app/render-specs/19154732-7a3d-4fc6-a421-11f522d94a3f/img_7982eafe4096ceade65a0a7cc0bbc49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nPaiX7HY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65098"/>
            </a:srgbClr>
          </a:solidFill>
          <a:ln/>
        </p:spPr>
      </p:sp>
      <p:sp>
        <p:nvSpPr>
          <p:cNvPr id="4" name="tfzJqdvk"/>
          <p:cNvSpPr/>
          <p:nvPr/>
        </p:nvSpPr>
        <p:spPr>
          <a:xfrm>
            <a:off x="1954530" y="1716329"/>
            <a:ext cx="523494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FFFFF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Lectura crítica consolidada</a:t>
            </a:r>
            <a:endParaRPr lang="en-US" sz="2880" dirty="0"/>
          </a:p>
        </p:txBody>
      </p:sp>
      <p:sp>
        <p:nvSpPr>
          <p:cNvPr id="5" name="qCtIjoMR"/>
          <p:cNvSpPr/>
          <p:nvPr/>
        </p:nvSpPr>
        <p:spPr>
          <a:xfrm>
            <a:off x="274320" y="2368296"/>
            <a:ext cx="8595360" cy="9601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Dominar la comparación y el contraste permite analizar con autonomía contratos, normativas y debates públicos. </a:t>
            </a:r>
            <a:r>
              <a:rPr lang="en-US" sz="1620" dirty="0" smtClean="0">
                <a:solidFill>
                  <a:srgbClr val="FFFFFF"/>
                </a:solidFill>
                <a:latin typeface="Urbanist" pitchFamily="34" charset="0"/>
                <a:ea typeface="Urbanist" pitchFamily="34" charset="-122"/>
                <a:cs typeface="Urbanist" pitchFamily="34" charset="-120"/>
              </a:rPr>
              <a:t> </a:t>
            </a:r>
            <a:endParaRPr lang="en-US" sz="1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750</Words>
  <Application>Microsoft Office PowerPoint</Application>
  <PresentationFormat>Presentación en pantalla (16:9)</PresentationFormat>
  <Paragraphs>90</Paragraphs>
  <Slides>15</Slides>
  <Notes>15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Urbanist</vt:lpstr>
      <vt:lpstr>Arial</vt:lpstr>
      <vt:lpstr>Calibri</vt:lpstr>
      <vt:lpstr>Fredoka One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Textos expositivos</dc:title>
  <dc:subject>PptxGenJS Presentation</dc:subject>
  <dc:creator>PptxGenJS</dc:creator>
  <cp:lastModifiedBy>Ivan</cp:lastModifiedBy>
  <cp:revision>6</cp:revision>
  <dcterms:created xsi:type="dcterms:W3CDTF">2026-09-21T21:59:49Z</dcterms:created>
  <dcterms:modified xsi:type="dcterms:W3CDTF">2026-10-02T22:21:59Z</dcterms:modified>
</cp:coreProperties>
</file>