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8" r:id="rId3"/>
    <p:sldId id="261" r:id="rId4"/>
    <p:sldId id="276" r:id="rId5"/>
    <p:sldId id="277" r:id="rId6"/>
    <p:sldId id="278" r:id="rId7"/>
    <p:sldId id="279" r:id="rId8"/>
    <p:sldId id="264" r:id="rId9"/>
    <p:sldId id="265" r:id="rId10"/>
    <p:sldId id="266" r:id="rId11"/>
    <p:sldId id="269" r:id="rId12"/>
    <p:sldId id="280" r:id="rId13"/>
    <p:sldId id="282" r:id="rId14"/>
    <p:sldId id="271" r:id="rId15"/>
    <p:sldId id="272" r:id="rId16"/>
    <p:sldId id="283" r:id="rId17"/>
    <p:sldId id="284" r:id="rId18"/>
    <p:sldId id="286" r:id="rId19"/>
    <p:sldId id="273" r:id="rId20"/>
    <p:sldId id="274" r:id="rId21"/>
    <p:sldId id="287" r:id="rId22"/>
  </p:sldIdLst>
  <p:sldSz cx="9144000" cy="5143500" type="screen16x9"/>
  <p:notesSz cx="6858000" cy="9144000"/>
  <p:embeddedFontLst>
    <p:embeddedFont>
      <p:font typeface="Comic Neue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69f75f8eccf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69f75f8eccf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smtClean="0"/>
              <a:t>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dirty="0" err="1" smtClean="0"/>
              <a:t>uplicar</a:t>
            </a:r>
            <a:endParaRPr lang="es-MX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69f75f8f2f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69f75f8f2f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69f75f8fa20c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69f75f8fa20c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117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69f75f9045f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69f75f9045f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69f75f907054f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69f75f907054f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69f75f90778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69f75f90778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69f75f90bb04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69f75f90bb04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69f75f91040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69f75f91040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69f75f910465a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69f75f910465a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69f75f91050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69f75f91050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69f75f916e44d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69f75f916e44d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69f75f91afbb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69f75f91afbb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2185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7260" y="742950"/>
            <a:ext cx="36576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914900" y="1405890"/>
            <a:ext cx="3829200" cy="12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24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Citas y Referencias Bibliográficas</a:t>
            </a:r>
            <a:endParaRPr sz="324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914900" y="3063240"/>
            <a:ext cx="38292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Dominando el Estilo APA 7ª Edición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1588770"/>
            <a:ext cx="196596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0310" y="902970"/>
            <a:ext cx="196596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6300" y="1588770"/>
            <a:ext cx="196596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80860" y="902970"/>
            <a:ext cx="196596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Vocabulario Esencial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285750" y="3417570"/>
            <a:ext cx="1965900" cy="15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Parafraseo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- Reafirmar ideas ajenas con palabras propias manteniendo el sentido original.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2480310" y="2731770"/>
            <a:ext cx="1965900" cy="18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Plagio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- Presentar ideas o palabras ajenas como propias, ya sea de forma accidental o deliberada.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4686300" y="3417570"/>
            <a:ext cx="1965900" cy="15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Bibliografía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- En APA, lista de fuentes citadas específicamente dentro del trabajo académico.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6880860" y="2731770"/>
            <a:ext cx="1965900" cy="18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Fuentes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- Documentos, libros, sitios web o videos utilizados para extraer información investigativa.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789585"/>
            <a:ext cx="3829051" cy="406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/>
          <p:nvPr/>
        </p:nvSpPr>
        <p:spPr>
          <a:xfrm>
            <a:off x="4286250" y="2720340"/>
            <a:ext cx="4572000" cy="1326000"/>
          </a:xfrm>
          <a:prstGeom prst="roundRect">
            <a:avLst>
              <a:gd name="adj" fmla="val 16667"/>
            </a:avLst>
          </a:prstGeom>
          <a:solidFill>
            <a:srgbClr val="FAC873">
              <a:alpha val="14900"/>
            </a:srgbClr>
          </a:solidFill>
          <a:ln w="12700" cap="flat" cmpd="sng">
            <a:solidFill>
              <a:srgbClr val="573B06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8"/>
          <p:cNvSpPr txBox="1"/>
          <p:nvPr/>
        </p:nvSpPr>
        <p:spPr>
          <a:xfrm>
            <a:off x="4309110" y="277749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60">
                <a:solidFill>
                  <a:srgbClr val="FAC775"/>
                </a:solidFill>
              </a:rPr>
              <a:t>🔑</a:t>
            </a:r>
            <a:endParaRPr sz="2160">
              <a:solidFill>
                <a:srgbClr val="FAC775"/>
              </a:solidFill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¿Por qué citar con tanto detalle?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4286250" y="788670"/>
            <a:ext cx="4572000" cy="27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6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El valor de la honestidad intelectual</a:t>
            </a:r>
            <a:endParaRPr sz="216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Imagínate que descubres la cura para una enfermedad y alguien más se lleva el crédito. Citar no es solo una regla burocrática; es un </a:t>
            </a: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diálogo académico</a:t>
            </a: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que otorga mérito a quien inició la idea.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4766310" y="2743200"/>
            <a:ext cx="39777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440" b="1" dirty="0" smtClean="0">
                <a:solidFill>
                  <a:srgbClr val="FAC775"/>
                </a:solidFill>
                <a:latin typeface="Comic Neue"/>
                <a:ea typeface="Comic Neue"/>
                <a:cs typeface="Comic Neue"/>
                <a:sym typeface="Comic Neue"/>
              </a:rPr>
              <a:t>Punto Clave</a:t>
            </a:r>
            <a:endParaRPr sz="1440" b="1" dirty="0">
              <a:solidFill>
                <a:srgbClr val="FAC775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dirty="0">
                <a:solidFill>
                  <a:srgbClr val="FAC775"/>
                </a:solidFill>
                <a:latin typeface="Comic Neue"/>
                <a:ea typeface="Comic Neue"/>
                <a:cs typeface="Comic Neue"/>
                <a:sym typeface="Comic Neue"/>
              </a:rPr>
              <a:t>Citar correctamente respalda tus argumentos con evidencia de expertos, dándole peso a tu investigación.</a:t>
            </a:r>
            <a:endParaRPr sz="1620" dirty="0">
              <a:solidFill>
                <a:srgbClr val="FAC775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0" y="0"/>
            <a:ext cx="9059539" cy="494414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23284" y="2860158"/>
            <a:ext cx="4848446" cy="520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5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24" y="18693"/>
            <a:ext cx="8920716" cy="510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62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04" y="13930"/>
            <a:ext cx="8897592" cy="511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2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94" y="99667"/>
            <a:ext cx="8507012" cy="494416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69851" y="3721395"/>
            <a:ext cx="7495954" cy="11057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86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7850" y="0"/>
            <a:ext cx="34861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1"/>
          <p:cNvSpPr txBox="1"/>
          <p:nvPr/>
        </p:nvSpPr>
        <p:spPr>
          <a:xfrm>
            <a:off x="285750" y="1245870"/>
            <a:ext cx="5143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El Arte del Parafraseo</a:t>
            </a:r>
            <a:endParaRPr sz="2880" b="1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285750" y="1863090"/>
            <a:ext cx="5143500" cy="21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El parafraseo es la forma preferida en APA. Demuestra que has comprendido el material y permite un flujo de lectura más fluido.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¿Se incluye el número de página?</a:t>
            </a:r>
            <a:endParaRPr sz="16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Es opcional, pero muy recomendado en trabajos extensos para ayudar al lector a localizar el fragmento.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Verificando el Parafraseo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285750" y="85725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¿Cuál de estas opciones describe mejor un parafraseo correcto?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7" name="Google Shape;137;p22"/>
          <p:cNvSpPr txBox="1"/>
          <p:nvPr/>
        </p:nvSpPr>
        <p:spPr>
          <a:xfrm>
            <a:off x="285750" y="16573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1.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8" name="Google Shape;138;p22"/>
          <p:cNvSpPr txBox="1"/>
          <p:nvPr/>
        </p:nvSpPr>
        <p:spPr>
          <a:xfrm>
            <a:off x="857250" y="16573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Cambiar dos o tres palabras por sinónimos del texto original.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285750" y="25146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2.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857250" y="25146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Reescribir la idea central con palabras propias, citando al autor.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285750" y="33718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3.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857250" y="33718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Copiar el texto tal cual y ponerlo en negrita.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285750" y="42291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4.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857250" y="42291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Resumir un capítulo entero sin mencionar el año de publicación.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45" name="Google Shape;145;p22"/>
          <p:cNvSpPr txBox="1"/>
          <p:nvPr/>
        </p:nvSpPr>
        <p:spPr>
          <a:xfrm>
            <a:off x="6160770" y="308610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F48965"/>
                </a:solidFill>
                <a:latin typeface="Comic Neue"/>
                <a:ea typeface="Comic Neue"/>
                <a:cs typeface="Comic Neue"/>
                <a:sym typeface="Comic Neue"/>
              </a:rPr>
              <a:t>Respuestas en la siguiente diapositiva...</a:t>
            </a:r>
            <a:endParaRPr sz="1620">
              <a:solidFill>
                <a:srgbClr val="F48965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Verificando el Parafraseo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51" name="Google Shape;151;p23"/>
          <p:cNvSpPr txBox="1"/>
          <p:nvPr/>
        </p:nvSpPr>
        <p:spPr>
          <a:xfrm>
            <a:off x="285750" y="85725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¿Cuál de estas opciones describe mejor un parafraseo correcto?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2" name="Google Shape;152;p23"/>
          <p:cNvSpPr txBox="1"/>
          <p:nvPr/>
        </p:nvSpPr>
        <p:spPr>
          <a:xfrm>
            <a:off x="285750" y="16573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1.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3" name="Google Shape;153;p23"/>
          <p:cNvSpPr txBox="1"/>
          <p:nvPr/>
        </p:nvSpPr>
        <p:spPr>
          <a:xfrm>
            <a:off x="857250" y="16573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Cambiar dos o tres palabras por sinónimos del texto original.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4" name="Google Shape;154;p23"/>
          <p:cNvSpPr txBox="1"/>
          <p:nvPr/>
        </p:nvSpPr>
        <p:spPr>
          <a:xfrm>
            <a:off x="285750" y="25146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2.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5" name="Google Shape;155;p23"/>
          <p:cNvSpPr txBox="1"/>
          <p:nvPr/>
        </p:nvSpPr>
        <p:spPr>
          <a:xfrm>
            <a:off x="857250" y="25146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2C6E49"/>
                </a:solidFill>
                <a:latin typeface="Comic Neue"/>
                <a:ea typeface="Comic Neue"/>
                <a:cs typeface="Comic Neue"/>
                <a:sym typeface="Comic Neue"/>
              </a:rPr>
              <a:t>Reescribir la idea central con palabras propias, citando al autor.</a:t>
            </a:r>
            <a:endParaRPr sz="1620" b="1">
              <a:solidFill>
                <a:srgbClr val="2C6E49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6" name="Google Shape;156;p23"/>
          <p:cNvSpPr txBox="1"/>
          <p:nvPr/>
        </p:nvSpPr>
        <p:spPr>
          <a:xfrm>
            <a:off x="8515350" y="257175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👍​</a:t>
            </a:r>
            <a:endParaRPr sz="360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7" name="Google Shape;157;p23"/>
          <p:cNvSpPr txBox="1"/>
          <p:nvPr/>
        </p:nvSpPr>
        <p:spPr>
          <a:xfrm>
            <a:off x="285750" y="337185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3.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8" name="Google Shape;158;p23"/>
          <p:cNvSpPr txBox="1"/>
          <p:nvPr/>
        </p:nvSpPr>
        <p:spPr>
          <a:xfrm>
            <a:off x="857250" y="337185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Copiar el texto tal cual y ponerlo en negrita.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59" name="Google Shape;159;p23"/>
          <p:cNvSpPr txBox="1"/>
          <p:nvPr/>
        </p:nvSpPr>
        <p:spPr>
          <a:xfrm>
            <a:off x="285750" y="4229100"/>
            <a:ext cx="525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52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4.</a:t>
            </a:r>
            <a:endParaRPr sz="252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857250" y="4229100"/>
            <a:ext cx="8001000" cy="685800"/>
          </a:xfrm>
          <a:prstGeom prst="rect">
            <a:avLst/>
          </a:prstGeom>
          <a:solidFill>
            <a:srgbClr val="F4F9FC"/>
          </a:solidFill>
          <a:ln w="45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" marR="1143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Resumir un capítulo entero sin mencionar el año de publicación.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61" name="Google Shape;161;p23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✅​</a:t>
            </a:r>
            <a:endParaRPr sz="360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750" y="788670"/>
            <a:ext cx="3829050" cy="406908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/>
          <p:nvPr/>
        </p:nvSpPr>
        <p:spPr>
          <a:xfrm>
            <a:off x="4286250" y="857250"/>
            <a:ext cx="1463100" cy="262800"/>
          </a:xfrm>
          <a:prstGeom prst="roundRect">
            <a:avLst>
              <a:gd name="adj" fmla="val 16667"/>
            </a:avLst>
          </a:prstGeom>
          <a:solidFill>
            <a:srgbClr val="F489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 b="1">
                <a:solidFill>
                  <a:srgbClr val="FFFFFF"/>
                </a:solidFill>
                <a:latin typeface="Comic Neue"/>
                <a:ea typeface="Comic Neue"/>
                <a:cs typeface="Comic Neue"/>
                <a:sym typeface="Comic Neue"/>
              </a:rPr>
              <a:t>ESTRUCTURA FINAL</a:t>
            </a:r>
            <a:endParaRPr sz="1080" b="1">
              <a:solidFill>
                <a:srgbClr val="FFFFF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186" name="Google Shape;186;p26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dirty="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La Lista de </a:t>
            </a:r>
            <a:r>
              <a:rPr lang="en" sz="2880" dirty="0" smtClean="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Referencias  bibliográficas</a:t>
            </a:r>
            <a:endParaRPr sz="2880" dirty="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187" name="Google Shape;187;p26"/>
          <p:cNvSpPr txBox="1"/>
          <p:nvPr/>
        </p:nvSpPr>
        <p:spPr>
          <a:xfrm>
            <a:off x="4286250" y="1165860"/>
            <a:ext cx="45720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La lista de referencias va en una nueva página al final. Sus reglas de oro son: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36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Orden </a:t>
            </a:r>
            <a:r>
              <a:rPr lang="en" sz="1620" b="1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alfabético</a:t>
            </a: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por el apellido del autor.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Uso de </a:t>
            </a:r>
            <a:r>
              <a:rPr lang="en" sz="1620" b="1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sangría </a:t>
            </a:r>
            <a:r>
              <a:rPr lang="en" sz="1620" b="1" dirty="0" smtClean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  francesa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18288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BCEEFD"/>
              </a:buClr>
              <a:buSzPts val="1620"/>
              <a:buFont typeface="Comic Neue"/>
              <a:buChar char="●"/>
            </a:pPr>
            <a:r>
              <a:rPr lang="en" sz="1620" dirty="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Solo se incluyen fuentes citadas en el texto.</a:t>
            </a:r>
            <a:endParaRPr sz="1620" dirty="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57" y="563525"/>
            <a:ext cx="8316486" cy="421049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 flipH="1">
            <a:off x="2406147" y="117525"/>
            <a:ext cx="4026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bg1"/>
                </a:solidFill>
              </a:rPr>
              <a:t>REFDERENCIAS  BIBLIOGRÁFICAS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81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800" y="1048277"/>
            <a:ext cx="6832172" cy="350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8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Ordenando una Referencia de Libro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03" name="Google Shape;203;p28"/>
          <p:cNvSpPr txBox="1"/>
          <p:nvPr/>
        </p:nvSpPr>
        <p:spPr>
          <a:xfrm>
            <a:off x="285750" y="85725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Ordena los elementos para formar una referencia de libro correcta según APA 7.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04" name="Google Shape;204;p28"/>
          <p:cNvSpPr txBox="1"/>
          <p:nvPr/>
        </p:nvSpPr>
        <p:spPr>
          <a:xfrm>
            <a:off x="1714500" y="16573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(Año de publicación).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05" name="Google Shape;205;p28"/>
          <p:cNvSpPr txBox="1"/>
          <p:nvPr/>
        </p:nvSpPr>
        <p:spPr>
          <a:xfrm>
            <a:off x="1714500" y="24003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Título del libro en cursiva.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06" name="Google Shape;206;p28"/>
          <p:cNvSpPr txBox="1"/>
          <p:nvPr/>
        </p:nvSpPr>
        <p:spPr>
          <a:xfrm>
            <a:off x="1714500" y="31432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 dirty="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Apellido, Inicial del Nombre.</a:t>
            </a:r>
            <a:endParaRPr sz="1620" b="1" dirty="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1714500" y="38862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Nombre de la Editorial.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08" name="Google Shape;208;p28"/>
          <p:cNvSpPr txBox="1"/>
          <p:nvPr/>
        </p:nvSpPr>
        <p:spPr>
          <a:xfrm>
            <a:off x="6160770" y="308610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F48965"/>
                </a:solidFill>
                <a:latin typeface="Comic Neue"/>
                <a:ea typeface="Comic Neue"/>
                <a:cs typeface="Comic Neue"/>
                <a:sym typeface="Comic Neue"/>
              </a:rPr>
              <a:t>Respuestas en la siguiente diapositiva...</a:t>
            </a:r>
            <a:endParaRPr sz="1620">
              <a:solidFill>
                <a:srgbClr val="F48965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9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dirty="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Ordenando una Referencia de Libro</a:t>
            </a:r>
            <a:endParaRPr sz="2880" dirty="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14" name="Google Shape;214;p29"/>
          <p:cNvSpPr txBox="1"/>
          <p:nvPr/>
        </p:nvSpPr>
        <p:spPr>
          <a:xfrm>
            <a:off x="285750" y="857250"/>
            <a:ext cx="8572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Ordena los elementos para formar una referencia de libro correcta según APA 7.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15" name="Google Shape;215;p29"/>
          <p:cNvSpPr txBox="1"/>
          <p:nvPr/>
        </p:nvSpPr>
        <p:spPr>
          <a:xfrm>
            <a:off x="1714500" y="16573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Apellido, Inicial del Nombre.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16" name="Google Shape;216;p29"/>
          <p:cNvSpPr txBox="1"/>
          <p:nvPr/>
        </p:nvSpPr>
        <p:spPr>
          <a:xfrm>
            <a:off x="7635240" y="17716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1.</a:t>
            </a:r>
            <a:endParaRPr sz="28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17" name="Google Shape;217;p29"/>
          <p:cNvSpPr txBox="1"/>
          <p:nvPr/>
        </p:nvSpPr>
        <p:spPr>
          <a:xfrm>
            <a:off x="1714500" y="24003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(Año de publicación).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18" name="Google Shape;218;p29"/>
          <p:cNvSpPr txBox="1"/>
          <p:nvPr/>
        </p:nvSpPr>
        <p:spPr>
          <a:xfrm>
            <a:off x="7635240" y="2514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2.</a:t>
            </a:r>
            <a:endParaRPr sz="28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19" name="Google Shape;219;p29"/>
          <p:cNvSpPr txBox="1"/>
          <p:nvPr/>
        </p:nvSpPr>
        <p:spPr>
          <a:xfrm>
            <a:off x="1714500" y="314325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Título del libro en cursiva.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20" name="Google Shape;220;p29"/>
          <p:cNvSpPr txBox="1"/>
          <p:nvPr/>
        </p:nvSpPr>
        <p:spPr>
          <a:xfrm>
            <a:off x="7635240" y="32575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3.</a:t>
            </a:r>
            <a:endParaRPr sz="28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21" name="Google Shape;221;p29"/>
          <p:cNvSpPr txBox="1"/>
          <p:nvPr/>
        </p:nvSpPr>
        <p:spPr>
          <a:xfrm>
            <a:off x="1714500" y="3886200"/>
            <a:ext cx="5715000" cy="617100"/>
          </a:xfrm>
          <a:prstGeom prst="rect">
            <a:avLst/>
          </a:prstGeom>
          <a:solidFill>
            <a:srgbClr val="F4F9FC"/>
          </a:solidFill>
          <a:ln w="34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Nombre de la Editorial.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22" name="Google Shape;222;p29"/>
          <p:cNvSpPr txBox="1"/>
          <p:nvPr/>
        </p:nvSpPr>
        <p:spPr>
          <a:xfrm>
            <a:off x="7635240" y="40005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4.</a:t>
            </a:r>
            <a:endParaRPr sz="2880" b="1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23" name="Google Shape;223;p29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✅​</a:t>
            </a:r>
            <a:endParaRPr sz="360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91386" y="924189"/>
            <a:ext cx="800631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dirty="0"/>
          </a:p>
          <a:p>
            <a:pPr algn="just"/>
            <a:r>
              <a:rPr lang="es-MX" sz="1800" dirty="0">
                <a:solidFill>
                  <a:srgbClr val="FFFF00"/>
                </a:solidFill>
              </a:rPr>
              <a:t>Definición de cita Fantasma </a:t>
            </a:r>
            <a:r>
              <a:rPr lang="es-MX" sz="1800" dirty="0">
                <a:solidFill>
                  <a:schemeClr val="bg1"/>
                </a:solidFill>
              </a:rPr>
              <a:t>(Referencia inexistente): </a:t>
            </a:r>
            <a:r>
              <a:rPr lang="es-MX" sz="1600" dirty="0">
                <a:solidFill>
                  <a:schemeClr val="bg1"/>
                </a:solidFill>
              </a:rPr>
              <a:t>Es una mención a una obra que simplemente no existe. Se genera por “alucinaciones” de la inteligencia artificial, errores tipográficos humanos, copias descuidadas de bibliografías o la fusión accidental de dos artículos reales en uno ficticio. Cómo identificarla: haciendo una búsqueda del original; no es posible localizar, acceder ni verificar el documento fuente en ninguna base de datos autorizada.</a:t>
            </a:r>
          </a:p>
          <a:p>
            <a:pPr algn="just"/>
            <a:endParaRPr lang="es-MX" sz="1600" dirty="0">
              <a:solidFill>
                <a:schemeClr val="bg1"/>
              </a:solidFill>
            </a:endParaRPr>
          </a:p>
          <a:p>
            <a:pPr algn="just"/>
            <a:r>
              <a:rPr lang="es-MX" sz="1600" dirty="0">
                <a:solidFill>
                  <a:srgbClr val="FFFF00"/>
                </a:solidFill>
              </a:rPr>
              <a:t>Definición de cita Zombi </a:t>
            </a:r>
            <a:r>
              <a:rPr lang="es-MX" sz="1600" dirty="0">
                <a:solidFill>
                  <a:schemeClr val="bg1"/>
                </a:solidFill>
              </a:rPr>
              <a:t>(Artículo retractado): Es una cita a un trabajo que de hecho sí existe (es real y se puede localizar), pero que ha sido retractado por la revista original debido a fraude, errores graves o falta de integridad. Pero, el artículo sobrevive “después de su muerte” académica porque otros autores siguen citándolo, a menudo sin advertir que el trabajo ha sido invalidado. Para identificarlo debe hacerse una búsqueda del original. El documento se encontrará físicamente (en PDF o HTML), pero debería tener un aviso de “</a:t>
            </a:r>
            <a:r>
              <a:rPr lang="es-MX" sz="1600" dirty="0" err="1">
                <a:solidFill>
                  <a:schemeClr val="bg1"/>
                </a:solidFill>
              </a:rPr>
              <a:t>Retracted</a:t>
            </a:r>
            <a:r>
              <a:rPr lang="es-MX" sz="1600" dirty="0">
                <a:solidFill>
                  <a:schemeClr val="bg1"/>
                </a:solidFill>
              </a:rPr>
              <a:t>” (Retractado) en la página de la editorial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618297" y="382772"/>
            <a:ext cx="5386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 smtClean="0">
                <a:solidFill>
                  <a:srgbClr val="FFFF00"/>
                </a:solidFill>
              </a:rPr>
              <a:t>CUIDADO CON LAS CITAS FANTASMAS Y ZOMBTES</a:t>
            </a:r>
            <a:endParaRPr lang="en-US" sz="1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86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27321" y="690662"/>
            <a:ext cx="772987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800" dirty="0">
                <a:solidFill>
                  <a:schemeClr val="bg1"/>
                </a:solidFill>
              </a:rPr>
              <a:t>Esos artículos se pueden detectar consultando la base de datos </a:t>
            </a:r>
            <a:r>
              <a:rPr lang="es-MX" sz="1800" dirty="0" err="1">
                <a:solidFill>
                  <a:srgbClr val="FFFF00"/>
                </a:solidFill>
              </a:rPr>
              <a:t>Retraction</a:t>
            </a:r>
            <a:r>
              <a:rPr lang="es-MX" sz="1800" dirty="0">
                <a:solidFill>
                  <a:srgbClr val="FFFF00"/>
                </a:solidFill>
              </a:rPr>
              <a:t> </a:t>
            </a:r>
            <a:r>
              <a:rPr lang="es-MX" sz="1800" dirty="0" err="1">
                <a:solidFill>
                  <a:srgbClr val="FFFF00"/>
                </a:solidFill>
              </a:rPr>
              <a:t>Watch</a:t>
            </a:r>
            <a:r>
              <a:rPr lang="es-MX" sz="1800" dirty="0">
                <a:solidFill>
                  <a:srgbClr val="FFFF00"/>
                </a:solidFill>
              </a:rPr>
              <a:t> </a:t>
            </a:r>
            <a:r>
              <a:rPr lang="es-MX" sz="1800" dirty="0">
                <a:solidFill>
                  <a:schemeClr val="bg1"/>
                </a:solidFill>
              </a:rPr>
              <a:t>o mediante gestores de referencias como </a:t>
            </a:r>
            <a:r>
              <a:rPr lang="es-MX" sz="1800" dirty="0" err="1">
                <a:solidFill>
                  <a:srgbClr val="FFFF00"/>
                </a:solidFill>
              </a:rPr>
              <a:t>Zotero</a:t>
            </a:r>
            <a:r>
              <a:rPr lang="es-MX" sz="1800" dirty="0">
                <a:solidFill>
                  <a:srgbClr val="FFFF00"/>
                </a:solidFill>
              </a:rPr>
              <a:t> y </a:t>
            </a:r>
            <a:r>
              <a:rPr lang="es-MX" sz="1800" dirty="0" err="1">
                <a:solidFill>
                  <a:srgbClr val="FFFF00"/>
                </a:solidFill>
              </a:rPr>
              <a:t>EndNote</a:t>
            </a:r>
            <a:r>
              <a:rPr lang="es-MX" sz="1800" dirty="0">
                <a:solidFill>
                  <a:srgbClr val="FFFF00"/>
                </a:solidFill>
              </a:rPr>
              <a:t>, </a:t>
            </a:r>
            <a:r>
              <a:rPr lang="es-MX" sz="1800" dirty="0">
                <a:solidFill>
                  <a:schemeClr val="bg1"/>
                </a:solidFill>
              </a:rPr>
              <a:t>que marcan automáticamente los artículos retractados. En cambio </a:t>
            </a:r>
            <a:r>
              <a:rPr lang="es-MX" sz="1800" dirty="0">
                <a:solidFill>
                  <a:srgbClr val="FFFF00"/>
                </a:solidFill>
              </a:rPr>
              <a:t>Google Académico </a:t>
            </a:r>
            <a:r>
              <a:rPr lang="es-MX" sz="1800" dirty="0">
                <a:solidFill>
                  <a:schemeClr val="bg1"/>
                </a:solidFill>
              </a:rPr>
              <a:t>no marca las retractaciones, por lo que un artículo zombi parecerá un artículo legítimo en esta plataforma.</a:t>
            </a:r>
          </a:p>
          <a:p>
            <a:pPr algn="just"/>
            <a:endParaRPr lang="es-MX" sz="1800" dirty="0">
              <a:solidFill>
                <a:schemeClr val="bg1"/>
              </a:solidFill>
            </a:endParaRPr>
          </a:p>
          <a:p>
            <a:pPr algn="just"/>
            <a:r>
              <a:rPr lang="es-MX" sz="1800" dirty="0">
                <a:solidFill>
                  <a:schemeClr val="bg1"/>
                </a:solidFill>
              </a:rPr>
              <a:t>En Google Académico suelen aparecer con el prefijo [CITACIÓN] o [CITATION], generalmente no tienen hipervínculo al texto completo, carecen de resumen y sus metadatos suelen estar incompletos o truncados</a:t>
            </a:r>
            <a:r>
              <a:rPr lang="es-MX" sz="18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endParaRPr lang="es-MX" sz="1800" dirty="0">
              <a:solidFill>
                <a:schemeClr val="bg1"/>
              </a:solidFill>
            </a:endParaRPr>
          </a:p>
          <a:p>
            <a:pPr algn="just"/>
            <a:r>
              <a:rPr lang="es-MX" sz="1800" dirty="0">
                <a:solidFill>
                  <a:schemeClr val="bg1"/>
                </a:solidFill>
              </a:rPr>
              <a:t>Como consecuencia generan una contaminación de la web y se propagan por los sistemas de IA-RAG. El hecho de que estas citas existan en Google Académico genera un ciclo de retroalimentación conocido como citogénesis (validación circular).</a:t>
            </a:r>
          </a:p>
          <a:p>
            <a:pPr algn="just"/>
            <a:endParaRPr lang="es-MX" sz="1800" dirty="0">
              <a:solidFill>
                <a:schemeClr val="bg1"/>
              </a:solidFill>
            </a:endParaRPr>
          </a:p>
          <a:p>
            <a:pPr algn="just"/>
            <a:r>
              <a:rPr lang="es-MX" sz="1800" dirty="0" smtClean="0">
                <a:solidFill>
                  <a:schemeClr val="bg1"/>
                </a:solidFill>
              </a:rPr>
              <a:t>&lt;</a:t>
            </a:r>
          </a:p>
          <a:p>
            <a:pPr algn="just"/>
            <a:endParaRPr lang="es-MX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63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50874" y="65187"/>
            <a:ext cx="8367823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 smtClean="0">
                <a:solidFill>
                  <a:srgbClr val="FFFF00"/>
                </a:solidFill>
              </a:rPr>
              <a:t>Herramientas </a:t>
            </a:r>
            <a:r>
              <a:rPr lang="es-MX" sz="2800" dirty="0">
                <a:solidFill>
                  <a:srgbClr val="FFFF00"/>
                </a:solidFill>
              </a:rPr>
              <a:t>para detectar las citas </a:t>
            </a:r>
            <a:r>
              <a:rPr lang="es-MX" sz="2800" dirty="0" err="1">
                <a:solidFill>
                  <a:srgbClr val="FFFF00"/>
                </a:solidFill>
              </a:rPr>
              <a:t>zombies</a:t>
            </a:r>
            <a:r>
              <a:rPr lang="es-MX" sz="2800" dirty="0">
                <a:solidFill>
                  <a:srgbClr val="FFFF00"/>
                </a:solidFill>
              </a:rPr>
              <a:t> y </a:t>
            </a:r>
            <a:r>
              <a:rPr lang="es-MX" sz="2800" dirty="0" smtClean="0">
                <a:solidFill>
                  <a:srgbClr val="FFFF00"/>
                </a:solidFill>
              </a:rPr>
              <a:t>fantasmas</a:t>
            </a:r>
          </a:p>
          <a:p>
            <a:endParaRPr lang="es-MX" sz="1800" dirty="0">
              <a:solidFill>
                <a:schemeClr val="bg1"/>
              </a:solidFill>
            </a:endParaRPr>
          </a:p>
          <a:p>
            <a:endParaRPr lang="es-MX" sz="1800" dirty="0">
              <a:solidFill>
                <a:schemeClr val="bg1"/>
              </a:solidFill>
            </a:endParaRPr>
          </a:p>
          <a:p>
            <a:r>
              <a:rPr lang="es-MX" sz="1800" dirty="0">
                <a:solidFill>
                  <a:schemeClr val="bg1"/>
                </a:solidFill>
              </a:rPr>
              <a:t>Para detectar citas </a:t>
            </a:r>
            <a:r>
              <a:rPr lang="es-MX" sz="1800" dirty="0" err="1">
                <a:solidFill>
                  <a:schemeClr val="bg1"/>
                </a:solidFill>
              </a:rPr>
              <a:t>zombies</a:t>
            </a:r>
            <a:r>
              <a:rPr lang="es-MX" sz="1800" dirty="0">
                <a:solidFill>
                  <a:schemeClr val="bg1"/>
                </a:solidFill>
              </a:rPr>
              <a:t> y fantasmas, se pueden utilizar las siguientes herramientas</a:t>
            </a:r>
            <a:r>
              <a:rPr lang="es-MX" sz="1800" dirty="0" smtClean="0">
                <a:solidFill>
                  <a:schemeClr val="bg1"/>
                </a:solidFill>
              </a:rPr>
              <a:t>:</a:t>
            </a:r>
          </a:p>
          <a:p>
            <a:endParaRPr lang="es-MX" sz="1800" dirty="0">
              <a:solidFill>
                <a:schemeClr val="bg1"/>
              </a:solidFill>
            </a:endParaRPr>
          </a:p>
          <a:p>
            <a:r>
              <a:rPr lang="es-MX" sz="1800" dirty="0" err="1">
                <a:solidFill>
                  <a:schemeClr val="bg1"/>
                </a:solidFill>
              </a:rPr>
              <a:t>CiteTrue</a:t>
            </a:r>
            <a:r>
              <a:rPr lang="es-MX" sz="1800" dirty="0">
                <a:solidFill>
                  <a:schemeClr val="bg1"/>
                </a:solidFill>
              </a:rPr>
              <a:t>: Verificador de citas gratuito que busca en bases de datos académicas autorizadas para verificar y comprobar citas. </a:t>
            </a:r>
          </a:p>
          <a:p>
            <a:endParaRPr lang="es-MX" sz="1800" dirty="0">
              <a:solidFill>
                <a:schemeClr val="bg1"/>
              </a:solidFill>
            </a:endParaRPr>
          </a:p>
          <a:p>
            <a:r>
              <a:rPr lang="es-MX" sz="1800" dirty="0" err="1">
                <a:solidFill>
                  <a:schemeClr val="bg1"/>
                </a:solidFill>
              </a:rPr>
              <a:t>ZeroGPT</a:t>
            </a:r>
            <a:r>
              <a:rPr lang="es-MX" sz="1800" dirty="0">
                <a:solidFill>
                  <a:schemeClr val="bg1"/>
                </a:solidFill>
              </a:rPr>
              <a:t>: Herramienta que utiliza algoritmos avanzados de IA para identificar y extraer texto de diversas fuentes, incluyendo texto generado por IA. </a:t>
            </a:r>
          </a:p>
          <a:p>
            <a:endParaRPr lang="es-MX" sz="1800" dirty="0">
              <a:solidFill>
                <a:schemeClr val="bg1"/>
              </a:solidFill>
            </a:endParaRPr>
          </a:p>
          <a:p>
            <a:r>
              <a:rPr lang="es-MX" sz="1800" dirty="0">
                <a:solidFill>
                  <a:schemeClr val="bg1"/>
                </a:solidFill>
              </a:rPr>
              <a:t>Citations.ai: Herramienta que ayuda a los investigadores a garantizar que sus citas sean auténticas y precisas, utilizando algoritmos avanzados de recuperación combinados con modelos de lenguaje de IA. </a:t>
            </a:r>
          </a:p>
          <a:p>
            <a:endParaRPr lang="es-MX" sz="1800" dirty="0">
              <a:solidFill>
                <a:schemeClr val="bg1"/>
              </a:solidFill>
            </a:endParaRPr>
          </a:p>
          <a:p>
            <a:r>
              <a:rPr lang="es-MX" sz="1800" dirty="0">
                <a:solidFill>
                  <a:schemeClr val="bg1"/>
                </a:solidFill>
              </a:rPr>
              <a:t>Estas herramientas son útiles para asegurar la integridad académica y la precisión de las citas en trabajos de investigación.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41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3020" y="1657350"/>
            <a:ext cx="2834640" cy="219456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0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Reflexión Final: ¿Ética o Estilo?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31" name="Google Shape;231;p30"/>
          <p:cNvSpPr txBox="1"/>
          <p:nvPr/>
        </p:nvSpPr>
        <p:spPr>
          <a:xfrm>
            <a:off x="4297680" y="1828800"/>
            <a:ext cx="3726300" cy="19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¿Crees que usar correctamente el formato APA mejora la calidad de tu trabajo o es simplemente una formalidad innecesaria?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1"/>
          <p:cNvSpPr txBox="1"/>
          <p:nvPr/>
        </p:nvSpPr>
        <p:spPr>
          <a:xfrm>
            <a:off x="285750" y="17145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Reflexión Final: ¿Ética o Estilo?</a:t>
            </a:r>
            <a:endParaRPr sz="288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38" name="Google Shape;238;p31"/>
          <p:cNvSpPr txBox="1"/>
          <p:nvPr/>
        </p:nvSpPr>
        <p:spPr>
          <a:xfrm>
            <a:off x="982980" y="1657350"/>
            <a:ext cx="7041000" cy="19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 b="1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Podrías haber dicho...</a:t>
            </a:r>
            <a:endParaRPr sz="1620" b="1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El uso de APA no solo organiza el texto, sino que construye credibilidad.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Permite que otros investigadores sigan el rastro de tus fuentes.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040F0F"/>
                </a:solidFill>
                <a:latin typeface="Comic Neue"/>
                <a:ea typeface="Comic Neue"/>
                <a:cs typeface="Comic Neue"/>
                <a:sym typeface="Comic Neue"/>
              </a:rPr>
              <a:t>Protege la propiedad intelectual en la era de la información digital instantánea.</a:t>
            </a:r>
            <a:endParaRPr sz="1620">
              <a:solidFill>
                <a:srgbClr val="040F0F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  <p:sp>
        <p:nvSpPr>
          <p:cNvPr id="239" name="Google Shape;239;p31"/>
          <p:cNvSpPr txBox="1"/>
          <p:nvPr/>
        </p:nvSpPr>
        <p:spPr>
          <a:xfrm>
            <a:off x="8366760" y="342900"/>
            <a:ext cx="54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360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✅​</a:t>
            </a:r>
            <a:endParaRPr sz="360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0" y="0"/>
            <a:ext cx="9135078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2"/>
          <p:cNvSpPr txBox="1"/>
          <p:nvPr/>
        </p:nvSpPr>
        <p:spPr>
          <a:xfrm>
            <a:off x="285750" y="2560320"/>
            <a:ext cx="85725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en" sz="2880" b="1" dirty="0">
                <a:solidFill>
                  <a:srgbClr val="FEE151"/>
                </a:solidFill>
                <a:latin typeface="Fredoka One"/>
                <a:ea typeface="Fredoka One"/>
                <a:cs typeface="Fredoka One"/>
                <a:sym typeface="Fredoka One"/>
              </a:rPr>
              <a:t>¡Listo para Escribir!</a:t>
            </a:r>
            <a:endParaRPr sz="2880" b="1" dirty="0">
              <a:solidFill>
                <a:srgbClr val="FEE151"/>
              </a:solidFill>
              <a:latin typeface="Fredoka One"/>
              <a:ea typeface="Fredoka One"/>
              <a:cs typeface="Fredoka One"/>
              <a:sym typeface="Fredoka One"/>
            </a:endParaRPr>
          </a:p>
        </p:txBody>
      </p:sp>
      <p:sp>
        <p:nvSpPr>
          <p:cNvPr id="246" name="Google Shape;246;p32"/>
          <p:cNvSpPr txBox="1"/>
          <p:nvPr/>
        </p:nvSpPr>
        <p:spPr>
          <a:xfrm>
            <a:off x="285750" y="3177540"/>
            <a:ext cx="8572500" cy="9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360"/>
              </a:spcBef>
              <a:spcAft>
                <a:spcPts val="360"/>
              </a:spcAft>
              <a:buNone/>
            </a:pPr>
            <a:r>
              <a:rPr lang="en" sz="1620">
                <a:solidFill>
                  <a:srgbClr val="BCEEFD"/>
                </a:solidFill>
                <a:latin typeface="Comic Neue"/>
                <a:ea typeface="Comic Neue"/>
                <a:cs typeface="Comic Neue"/>
                <a:sym typeface="Comic Neue"/>
              </a:rPr>
              <a:t>Has completado la serie sobre Normas APA. Ahora tienes todas las herramientas para producir documentos académicos de estándar internacional con rigor y ética. ¡Mucho éxito en tus trabajos!</a:t>
            </a:r>
            <a:endParaRPr sz="1620">
              <a:solidFill>
                <a:srgbClr val="BCEEFD"/>
              </a:solidFill>
              <a:latin typeface="Comic Neue"/>
              <a:ea typeface="Comic Neue"/>
              <a:cs typeface="Comic Neue"/>
              <a:sym typeface="Comic Neue"/>
            </a:endParaRPr>
          </a:p>
        </p:txBody>
      </p:sp>
    </p:spTree>
    <p:extLst>
      <p:ext uri="{BB962C8B-B14F-4D97-AF65-F5344CB8AC3E}">
        <p14:creationId xmlns:p14="http://schemas.microsoft.com/office/powerpoint/2010/main" val="66788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1046</Words>
  <Application>Microsoft Office PowerPoint</Application>
  <PresentationFormat>Presentación en pantalla (16:9)</PresentationFormat>
  <Paragraphs>101</Paragraphs>
  <Slides>21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Comic Neue</vt:lpstr>
      <vt:lpstr>Fredoka One</vt:lpstr>
      <vt:lpstr>Arial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18</cp:revision>
  <dcterms:modified xsi:type="dcterms:W3CDTF">2026-09-26T23:50:17Z</dcterms:modified>
</cp:coreProperties>
</file>