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jpg" ContentType="image/jp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notesMasterIdLst>
    <p:notesMasterId r:id="rId31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</p:sldIdLst>
  <p:sldSz cx="9144000" cy="5143500" type="screen16x9"/>
  <p:notesSz cx="5143500" cy="9144000"/>
  <p:embeddedFontLst>
    <p:embeddedFont>
      <p:font typeface="Calibri" panose="020F0502020204030204" pitchFamily="34" charset="0"/>
      <p:regular r:id="rId32"/>
      <p:bold r:id="rId33"/>
      <p:italic r:id="rId34"/>
      <p:boldItalic r:id="rId35"/>
    </p:embeddedFont>
    <p:embeddedFont>
      <p:font typeface="Nunito" panose="020B0604020202020204" charset="0"/>
      <p:bold r:id="rId36"/>
    </p:embeddedFont>
    <p:embeddedFont>
      <p:font typeface="Comic Neue" panose="020B0604020202020204" charset="0"/>
      <p:regular r:id="rId37"/>
      <p:bold r:id="rId38"/>
    </p:embeddedFont>
  </p:embeddedFontLst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96" d="100"/>
          <a:sy n="96" d="100"/>
        </p:scale>
        <p:origin x="636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presProps" Target="presProps.xml"/><Relationship Id="rId21" Type="http://schemas.openxmlformats.org/officeDocument/2006/relationships/slide" Target="slides/slide20.xml"/><Relationship Id="rId34" Type="http://schemas.openxmlformats.org/officeDocument/2006/relationships/font" Target="fonts/font3.fntdata"/><Relationship Id="rId42" Type="http://schemas.openxmlformats.org/officeDocument/2006/relationships/tableStyles" Target="tableStyle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font" Target="fonts/font1.fntdata"/><Relationship Id="rId37" Type="http://schemas.openxmlformats.org/officeDocument/2006/relationships/font" Target="fonts/font6.fntdata"/><Relationship Id="rId40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font" Target="fonts/font5.fntdata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font" Target="fonts/font4.fntdata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font" Target="fonts/font2.fntdata"/><Relationship Id="rId38" Type="http://schemas.openxmlformats.org/officeDocument/2006/relationships/font" Target="fonts/font7.fntdata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74162613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.jp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8.png"/><Relationship Id="rId5" Type="http://schemas.openxmlformats.org/officeDocument/2006/relationships/image" Target="../media/image7.jpg"/><Relationship Id="rId4" Type="http://schemas.openxmlformats.org/officeDocument/2006/relationships/image" Target="../media/image6.jp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9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0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7" Type="http://schemas.openxmlformats.org/officeDocument/2006/relationships/image" Target="../media/image14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3.png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5.jp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8.jpg"/><Relationship Id="rId5" Type="http://schemas.openxmlformats.org/officeDocument/2006/relationships/image" Target="../media/image17.jpg"/><Relationship Id="rId4" Type="http://schemas.openxmlformats.org/officeDocument/2006/relationships/image" Target="../media/image16.jp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9.jp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0.jp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3.png"/><Relationship Id="rId5" Type="http://schemas.openxmlformats.org/officeDocument/2006/relationships/image" Target="../media/image22.png"/><Relationship Id="rId4" Type="http://schemas.openxmlformats.org/officeDocument/2006/relationships/image" Target="../media/image21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4.jp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5.jp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6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9.png"/><Relationship Id="rId5" Type="http://schemas.openxmlformats.org/officeDocument/2006/relationships/image" Target="../media/image28.png"/><Relationship Id="rId4" Type="http://schemas.openxmlformats.org/officeDocument/2006/relationships/image" Target="../media/image27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7" Type="http://schemas.openxmlformats.org/officeDocument/2006/relationships/image" Target="../media/image33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2.png"/><Relationship Id="rId5" Type="http://schemas.openxmlformats.org/officeDocument/2006/relationships/image" Target="../media/image31.png"/><Relationship Id="rId4" Type="http://schemas.openxmlformats.org/officeDocument/2006/relationships/image" Target="../media/image30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4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5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xyaAWr"/>
          <p:cNvSpPr/>
          <p:nvPr/>
        </p:nvSpPr>
        <p:spPr>
          <a:xfrm>
            <a:off x="365760" y="308061"/>
            <a:ext cx="4069080" cy="45948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ts val="3888"/>
              </a:lnSpc>
              <a:spcBef>
                <a:spcPts val="450"/>
              </a:spcBef>
              <a:spcAft>
                <a:spcPts val="450"/>
              </a:spcAft>
              <a:buNone/>
            </a:pPr>
            <a:r>
              <a:rPr lang="en-US" sz="3240" b="1" dirty="0">
                <a:solidFill>
                  <a:srgbClr val="FFFFFF"/>
                </a:solidFill>
                <a:latin typeface="Nunito" pitchFamily="34" charset="0"/>
                <a:ea typeface="Nunito" pitchFamily="34" charset="-122"/>
                <a:cs typeface="Nunito" pitchFamily="34" charset="-120"/>
              </a:rPr>
              <a:t>El Texto Instructivo</a:t>
            </a:r>
            <a:endParaRPr lang="en-US" sz="3240" dirty="0"/>
          </a:p>
          <a:p>
            <a:pPr marL="0" indent="0" algn="l">
              <a:lnSpc>
                <a:spcPts val="2268"/>
              </a:lnSpc>
              <a:spcBef>
                <a:spcPts val="360"/>
              </a:spcBef>
              <a:spcAft>
                <a:spcPts val="360"/>
              </a:spcAft>
              <a:buNone/>
            </a:pPr>
            <a:r>
              <a:rPr lang="en-US" sz="1620" dirty="0">
                <a:solidFill>
                  <a:srgbClr val="BBC3D2"/>
                </a:solidFill>
                <a:latin typeface="Comic Neue" pitchFamily="34" charset="0"/>
                <a:ea typeface="Comic Neue" pitchFamily="34" charset="-122"/>
                <a:cs typeface="Comic Neue" pitchFamily="34" charset="-120"/>
              </a:rPr>
              <a:t>Procedimientos, manuales y protocolos en la vida adulta</a:t>
            </a:r>
            <a:endParaRPr lang="en-US" sz="3240" dirty="0"/>
          </a:p>
        </p:txBody>
      </p:sp>
      <p:pic>
        <p:nvPicPr>
          <p:cNvPr id="3" name="medcover1" descr="/home/forge/chalkie-production-workers-1/releases/78214647/backend/storage/app/render-specs/d47d17d7-f00f-4e22-a48b-cf3fa2d97e42/img_d383aa3772f90d6c0c24561fb5bf19d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800600" y="0"/>
            <a:ext cx="43434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q5XGoQI"/>
          <p:cNvSpPr/>
          <p:nvPr/>
        </p:nvSpPr>
        <p:spPr>
          <a:xfrm>
            <a:off x="274320" y="212872"/>
            <a:ext cx="8595360" cy="651510"/>
          </a:xfrm>
          <a:prstGeom prst="rect">
            <a:avLst/>
          </a:prstGeom>
          <a:noFill/>
          <a:ln/>
        </p:spPr>
        <p:txBody>
          <a:bodyPr wrap="square" lIns="45720" tIns="45720" rIns="45720" bIns="45720" rtlCol="0" anchor="t"/>
          <a:lstStyle/>
          <a:p>
            <a:pPr marL="0" indent="0" algn="l">
              <a:lnSpc>
                <a:spcPts val="3456"/>
              </a:lnSpc>
              <a:spcBef>
                <a:spcPts val="450"/>
              </a:spcBef>
              <a:spcAft>
                <a:spcPts val="450"/>
              </a:spcAft>
              <a:buNone/>
            </a:pPr>
            <a:r>
              <a:rPr lang="en-US" sz="2880" b="1" dirty="0">
                <a:solidFill>
                  <a:srgbClr val="FFFFFF"/>
                </a:solidFill>
                <a:latin typeface="Nunito" pitchFamily="34" charset="0"/>
                <a:ea typeface="Nunito" pitchFamily="34" charset="-122"/>
                <a:cs typeface="Nunito" pitchFamily="34" charset="-120"/>
              </a:rPr>
              <a:t>Recap: El Texto Expositivo de Enumeración</a:t>
            </a:r>
            <a:endParaRPr lang="en-US" sz="2880" dirty="0"/>
          </a:p>
        </p:txBody>
      </p:sp>
      <p:sp>
        <p:nvSpPr>
          <p:cNvPr id="3" name="IWo3CUHj"/>
          <p:cNvSpPr/>
          <p:nvPr/>
        </p:nvSpPr>
        <p:spPr>
          <a:xfrm>
            <a:off x="274320" y="991552"/>
            <a:ext cx="4663440" cy="3851910"/>
          </a:xfrm>
          <a:prstGeom prst="rect">
            <a:avLst/>
          </a:prstGeom>
          <a:noFill/>
          <a:ln/>
        </p:spPr>
        <p:txBody>
          <a:bodyPr wrap="square" lIns="45720" tIns="45720" rIns="45720" bIns="45720" rtlCol="0" anchor="t"/>
          <a:lstStyle/>
          <a:p>
            <a:pPr marL="228600" indent="-68580" algn="l">
              <a:lnSpc>
                <a:spcPts val="2268"/>
              </a:lnSpc>
              <a:spcBef>
                <a:spcPts val="225"/>
              </a:spcBef>
              <a:spcAft>
                <a:spcPts val="225"/>
              </a:spcAft>
              <a:buSzPct val="100000"/>
              <a:buFontTx/>
              <a:buChar char="•"/>
            </a:pPr>
            <a:r>
              <a:rPr lang="en-US" sz="1620" dirty="0">
                <a:solidFill>
                  <a:srgbClr val="FFFFFF"/>
                </a:solidFill>
                <a:latin typeface="Comic Neue" pitchFamily="34" charset="0"/>
                <a:ea typeface="Comic Neue" pitchFamily="34" charset="-122"/>
                <a:cs typeface="Comic Neue" pitchFamily="34" charset="-120"/>
              </a:rPr>
              <a:t>La enumeración organiza datos bajo un criterio clasificatorio, cronológico o de importancia.</a:t>
            </a:r>
            <a:endParaRPr lang="en-US" sz="1620" dirty="0"/>
          </a:p>
          <a:p>
            <a:pPr marL="228600" indent="-68580" algn="l">
              <a:lnSpc>
                <a:spcPts val="2268"/>
              </a:lnSpc>
              <a:spcBef>
                <a:spcPts val="225"/>
              </a:spcBef>
              <a:spcAft>
                <a:spcPts val="225"/>
              </a:spcAft>
              <a:buSzPct val="100000"/>
              <a:buFontTx/>
              <a:buChar char="•"/>
            </a:pPr>
            <a:r>
              <a:rPr lang="en-US" sz="1620" dirty="0">
                <a:solidFill>
                  <a:srgbClr val="FFFFFF"/>
                </a:solidFill>
                <a:latin typeface="Comic Neue" pitchFamily="34" charset="0"/>
                <a:ea typeface="Comic Neue" pitchFamily="34" charset="-122"/>
                <a:cs typeface="Comic Neue" pitchFamily="34" charset="-120"/>
              </a:rPr>
              <a:t>Emplea conectores ordinales precisos como </a:t>
            </a:r>
            <a:r>
              <a:rPr lang="en-US" sz="1620" i="1" dirty="0">
                <a:solidFill>
                  <a:srgbClr val="FFFFFF"/>
                </a:solidFill>
                <a:latin typeface="Comic Neue" pitchFamily="34" charset="0"/>
                <a:ea typeface="Comic Neue" pitchFamily="34" charset="-122"/>
                <a:cs typeface="Comic Neue" pitchFamily="34" charset="-120"/>
              </a:rPr>
              <a:t>en primer lugar</a:t>
            </a:r>
            <a:r>
              <a:rPr lang="en-US" sz="1620" dirty="0">
                <a:solidFill>
                  <a:srgbClr val="FFFFFF"/>
                </a:solidFill>
                <a:latin typeface="Comic Neue" pitchFamily="34" charset="0"/>
                <a:ea typeface="Comic Neue" pitchFamily="34" charset="-122"/>
                <a:cs typeface="Comic Neue" pitchFamily="34" charset="-120"/>
              </a:rPr>
              <a:t>, </a:t>
            </a:r>
            <a:r>
              <a:rPr lang="en-US" sz="1620" i="1" dirty="0">
                <a:solidFill>
                  <a:srgbClr val="FFFFFF"/>
                </a:solidFill>
                <a:latin typeface="Comic Neue" pitchFamily="34" charset="0"/>
                <a:ea typeface="Comic Neue" pitchFamily="34" charset="-122"/>
                <a:cs typeface="Comic Neue" pitchFamily="34" charset="-120"/>
              </a:rPr>
              <a:t>luego</a:t>
            </a:r>
            <a:r>
              <a:rPr lang="en-US" sz="1620" dirty="0">
                <a:solidFill>
                  <a:srgbClr val="FFFFFF"/>
                </a:solidFill>
                <a:latin typeface="Comic Neue" pitchFamily="34" charset="0"/>
                <a:ea typeface="Comic Neue" pitchFamily="34" charset="-122"/>
                <a:cs typeface="Comic Neue" pitchFamily="34" charset="-120"/>
              </a:rPr>
              <a:t> y </a:t>
            </a:r>
            <a:r>
              <a:rPr lang="en-US" sz="1620" i="1" dirty="0">
                <a:solidFill>
                  <a:srgbClr val="FFFFFF"/>
                </a:solidFill>
                <a:latin typeface="Comic Neue" pitchFamily="34" charset="0"/>
                <a:ea typeface="Comic Neue" pitchFamily="34" charset="-122"/>
                <a:cs typeface="Comic Neue" pitchFamily="34" charset="-120"/>
              </a:rPr>
              <a:t>finalmente</a:t>
            </a:r>
            <a:r>
              <a:rPr lang="en-US" sz="1620" dirty="0">
                <a:solidFill>
                  <a:srgbClr val="FFFFFF"/>
                </a:solidFill>
                <a:latin typeface="Comic Neue" pitchFamily="34" charset="0"/>
                <a:ea typeface="Comic Neue" pitchFamily="34" charset="-122"/>
                <a:cs typeface="Comic Neue" pitchFamily="34" charset="-120"/>
              </a:rPr>
              <a:t>.</a:t>
            </a:r>
            <a:endParaRPr lang="en-US" sz="1620" dirty="0"/>
          </a:p>
          <a:p>
            <a:pPr marL="228600" indent="-68580" algn="l">
              <a:lnSpc>
                <a:spcPts val="2268"/>
              </a:lnSpc>
              <a:spcBef>
                <a:spcPts val="225"/>
              </a:spcBef>
              <a:spcAft>
                <a:spcPts val="225"/>
              </a:spcAft>
              <a:buSzPct val="100000"/>
              <a:buFontTx/>
              <a:buChar char="•"/>
            </a:pPr>
            <a:r>
              <a:rPr lang="en-US" sz="1620" dirty="0">
                <a:solidFill>
                  <a:srgbClr val="FFFFFF"/>
                </a:solidFill>
                <a:latin typeface="Comic Neue" pitchFamily="34" charset="0"/>
                <a:ea typeface="Comic Neue" pitchFamily="34" charset="-122"/>
                <a:cs typeface="Comic Neue" pitchFamily="34" charset="-120"/>
              </a:rPr>
              <a:t>Aplica puntuación rigurosa: dos puntos iniciales, comas para ítems simples y punto y coma en listas complejas.</a:t>
            </a:r>
            <a:endParaRPr lang="en-US" sz="1620" dirty="0"/>
          </a:p>
          <a:p>
            <a:pPr marL="0" indent="0" algn="l">
              <a:lnSpc>
                <a:spcPts val="2268"/>
              </a:lnSpc>
              <a:spcBef>
                <a:spcPts val="360"/>
              </a:spcBef>
              <a:spcAft>
                <a:spcPts val="360"/>
              </a:spcAft>
              <a:buNone/>
            </a:pPr>
            <a:r>
              <a:rPr lang="en-US" sz="1620" b="1" dirty="0">
                <a:solidFill>
                  <a:srgbClr val="FA9B59"/>
                </a:solidFill>
                <a:latin typeface="Comic Neue" pitchFamily="34" charset="0"/>
                <a:ea typeface="Comic Neue" pitchFamily="34" charset="-122"/>
                <a:cs typeface="Comic Neue" pitchFamily="34" charset="-120"/>
              </a:rPr>
              <a:t>¿Cómo diferencia una lista puramente descriptiva de una serie de pasos que exigen una acción?</a:t>
            </a:r>
            <a:endParaRPr lang="en-US" sz="1620" dirty="0"/>
          </a:p>
        </p:txBody>
      </p:sp>
      <p:pic>
        <p:nvPicPr>
          <p:cNvPr id="4" name="medrecap1" descr="/home/forge/chalkie-production-workers-1/releases/78214647/backend/storage/app/render-specs/d47d17d7-f00f-4e22-a48b-cf3fa2d97e42/img_e7a19d9191416b96023cf0188067289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212080" y="1017270"/>
            <a:ext cx="3657600" cy="3611880"/>
          </a:xfrm>
          <a:prstGeom prst="roundRect">
            <a:avLst>
              <a:gd name="adj" fmla="val 3797"/>
            </a:avLst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b318702-5cb3-425e-b215-a75d24b95826"/>
          <p:cNvSpPr/>
          <p:nvPr/>
        </p:nvSpPr>
        <p:spPr>
          <a:xfrm>
            <a:off x="285750" y="201442"/>
            <a:ext cx="8572500" cy="644652"/>
          </a:xfrm>
          <a:prstGeom prst="rect">
            <a:avLst/>
          </a:prstGeom>
          <a:noFill/>
          <a:ln/>
        </p:spPr>
        <p:txBody>
          <a:bodyPr wrap="square" lIns="45720" tIns="45720" rIns="45720" bIns="45720" rtlCol="0" anchor="t"/>
          <a:lstStyle/>
          <a:p>
            <a:pPr marL="0" indent="0" algn="l">
              <a:lnSpc>
                <a:spcPts val="3456"/>
              </a:lnSpc>
              <a:spcBef>
                <a:spcPts val="450"/>
              </a:spcBef>
              <a:spcAft>
                <a:spcPts val="450"/>
              </a:spcAft>
              <a:buNone/>
            </a:pPr>
            <a:r>
              <a:rPr lang="en-US" sz="2880" b="1" dirty="0">
                <a:solidFill>
                  <a:srgbClr val="FFFFFF"/>
                </a:solidFill>
                <a:latin typeface="Nunito" pitchFamily="34" charset="0"/>
                <a:ea typeface="Nunito" pitchFamily="34" charset="-122"/>
                <a:cs typeface="Nunito" pitchFamily="34" charset="-120"/>
              </a:rPr>
              <a:t>Test de Entrada</a:t>
            </a:r>
            <a:endParaRPr lang="en-US" sz="2880" dirty="0"/>
          </a:p>
        </p:txBody>
      </p:sp>
      <p:sp>
        <p:nvSpPr>
          <p:cNvPr id="3" name="52245f50-e229-4af1-86be-39a54fb42ca1"/>
          <p:cNvSpPr/>
          <p:nvPr/>
        </p:nvSpPr>
        <p:spPr>
          <a:xfrm>
            <a:off x="285750" y="680657"/>
            <a:ext cx="8572500" cy="676656"/>
          </a:xfrm>
          <a:prstGeom prst="rect">
            <a:avLst/>
          </a:prstGeom>
          <a:noFill/>
          <a:ln/>
        </p:spPr>
        <p:txBody>
          <a:bodyPr wrap="square" lIns="45720" tIns="45720" rIns="45720" bIns="45720" rtlCol="0" anchor="t"/>
          <a:lstStyle/>
          <a:p>
            <a:pPr marL="0" indent="0" algn="l">
              <a:lnSpc>
                <a:spcPts val="1944"/>
              </a:lnSpc>
              <a:spcBef>
                <a:spcPts val="360"/>
              </a:spcBef>
              <a:spcAft>
                <a:spcPts val="360"/>
              </a:spcAft>
              <a:buNone/>
            </a:pPr>
            <a:r>
              <a:rPr lang="en-US" sz="1620" dirty="0">
                <a:solidFill>
                  <a:srgbClr val="FFFFFF"/>
                </a:solidFill>
                <a:latin typeface="Comic Neue" pitchFamily="34" charset="0"/>
                <a:ea typeface="Comic Neue" pitchFamily="34" charset="-122"/>
                <a:cs typeface="Comic Neue" pitchFamily="34" charset="-120"/>
              </a:rPr>
              <a:t>¿Qué conector y signo de puntuación estructuran adecuadamente una enumeración de requisitos formales?</a:t>
            </a:r>
            <a:endParaRPr lang="en-US" sz="1620" dirty="0"/>
          </a:p>
        </p:txBody>
      </p:sp>
      <p:sp>
        <p:nvSpPr>
          <p:cNvPr id="4" name="7eedcd79-8d81-4cd8-ac24-7ed7c97f4fc7"/>
          <p:cNvSpPr/>
          <p:nvPr/>
        </p:nvSpPr>
        <p:spPr>
          <a:xfrm>
            <a:off x="285750" y="1649349"/>
            <a:ext cx="525780" cy="685800"/>
          </a:xfrm>
          <a:prstGeom prst="rect">
            <a:avLst/>
          </a:prstGeom>
          <a:noFill/>
          <a:ln/>
        </p:spPr>
        <p:txBody>
          <a:bodyPr wrap="square" lIns="45720" tIns="45720" rIns="45720" bIns="45720" rtlCol="0" anchor="ctr"/>
          <a:lstStyle/>
          <a:p>
            <a:pPr marL="0" indent="0" algn="l">
              <a:lnSpc>
                <a:spcPts val="3024"/>
              </a:lnSpc>
              <a:spcBef>
                <a:spcPts val="450"/>
              </a:spcBef>
              <a:spcAft>
                <a:spcPts val="450"/>
              </a:spcAft>
              <a:buNone/>
            </a:pPr>
            <a:r>
              <a:rPr lang="en-US" sz="2520" b="1" dirty="0">
                <a:solidFill>
                  <a:srgbClr val="FFFFFF"/>
                </a:solidFill>
                <a:latin typeface="Comic Neue" pitchFamily="34" charset="0"/>
                <a:ea typeface="Comic Neue" pitchFamily="34" charset="-122"/>
                <a:cs typeface="Comic Neue" pitchFamily="34" charset="-120"/>
              </a:rPr>
              <a:t>1.</a:t>
            </a:r>
            <a:endParaRPr lang="en-US" sz="2520" dirty="0"/>
          </a:p>
        </p:txBody>
      </p:sp>
      <p:sp>
        <p:nvSpPr>
          <p:cNvPr id="5" name="11a21a52-805e-406e-b2b4-89962938b3dc"/>
          <p:cNvSpPr/>
          <p:nvPr/>
        </p:nvSpPr>
        <p:spPr>
          <a:xfrm>
            <a:off x="857250" y="1652207"/>
            <a:ext cx="8001000" cy="685800"/>
          </a:xfrm>
          <a:prstGeom prst="roundRect">
            <a:avLst>
              <a:gd name="adj" fmla="val 16667"/>
            </a:avLst>
          </a:prstGeom>
          <a:solidFill>
            <a:srgbClr val="F4F9FC"/>
          </a:solidFill>
          <a:ln w="45720">
            <a:solidFill>
              <a:srgbClr val="000000"/>
            </a:solidFill>
          </a:ln>
        </p:spPr>
        <p:txBody>
          <a:bodyPr wrap="square" lIns="102870" tIns="102870" rIns="102870" bIns="102870" rtlCol="0" anchor="ctr"/>
          <a:lstStyle/>
          <a:p>
            <a:pPr marL="0" indent="0" algn="l">
              <a:lnSpc>
                <a:spcPts val="1944"/>
              </a:lnSpc>
              <a:spcBef>
                <a:spcPts val="360"/>
              </a:spcBef>
              <a:spcAft>
                <a:spcPts val="360"/>
              </a:spcAft>
              <a:buNone/>
            </a:pPr>
            <a:r>
              <a:rPr lang="en-US" sz="1620" dirty="0">
                <a:solidFill>
                  <a:srgbClr val="040F0F"/>
                </a:solidFill>
                <a:latin typeface="Comic Neue" pitchFamily="34" charset="0"/>
                <a:ea typeface="Comic Neue" pitchFamily="34" charset="-122"/>
                <a:cs typeface="Comic Neue" pitchFamily="34" charset="-120"/>
              </a:rPr>
              <a:t>Guiones de diálogo sin un encabezado estructurante previo</a:t>
            </a:r>
            <a:endParaRPr lang="en-US" sz="1620" dirty="0"/>
          </a:p>
        </p:txBody>
      </p:sp>
      <p:sp>
        <p:nvSpPr>
          <p:cNvPr id="6" name="5d147caf-abdf-469f-8ab7-a1b1d624ff7d"/>
          <p:cNvSpPr/>
          <p:nvPr/>
        </p:nvSpPr>
        <p:spPr>
          <a:xfrm>
            <a:off x="285750" y="2506599"/>
            <a:ext cx="525780" cy="685800"/>
          </a:xfrm>
          <a:prstGeom prst="rect">
            <a:avLst/>
          </a:prstGeom>
          <a:noFill/>
          <a:ln/>
        </p:spPr>
        <p:txBody>
          <a:bodyPr wrap="square" lIns="45720" tIns="45720" rIns="45720" bIns="45720" rtlCol="0" anchor="ctr"/>
          <a:lstStyle/>
          <a:p>
            <a:pPr marL="0" indent="0" algn="l">
              <a:lnSpc>
                <a:spcPts val="3024"/>
              </a:lnSpc>
              <a:spcBef>
                <a:spcPts val="450"/>
              </a:spcBef>
              <a:spcAft>
                <a:spcPts val="450"/>
              </a:spcAft>
              <a:buNone/>
            </a:pPr>
            <a:r>
              <a:rPr lang="en-US" sz="2520" b="1" dirty="0">
                <a:solidFill>
                  <a:srgbClr val="FFFFFF"/>
                </a:solidFill>
                <a:latin typeface="Comic Neue" pitchFamily="34" charset="0"/>
                <a:ea typeface="Comic Neue" pitchFamily="34" charset="-122"/>
                <a:cs typeface="Comic Neue" pitchFamily="34" charset="-120"/>
              </a:rPr>
              <a:t>2.</a:t>
            </a:r>
            <a:endParaRPr lang="en-US" sz="2520" dirty="0"/>
          </a:p>
        </p:txBody>
      </p:sp>
      <p:sp>
        <p:nvSpPr>
          <p:cNvPr id="7" name="cf3f51bb-59e3-4fed-a91f-695b4ba9dfcf"/>
          <p:cNvSpPr/>
          <p:nvPr/>
        </p:nvSpPr>
        <p:spPr>
          <a:xfrm>
            <a:off x="857250" y="2509457"/>
            <a:ext cx="8001000" cy="685800"/>
          </a:xfrm>
          <a:prstGeom prst="roundRect">
            <a:avLst>
              <a:gd name="adj" fmla="val 16667"/>
            </a:avLst>
          </a:prstGeom>
          <a:solidFill>
            <a:srgbClr val="F4F9FC"/>
          </a:solidFill>
          <a:ln w="45720">
            <a:solidFill>
              <a:srgbClr val="000000"/>
            </a:solidFill>
          </a:ln>
        </p:spPr>
        <p:txBody>
          <a:bodyPr wrap="square" lIns="102870" tIns="102870" rIns="102870" bIns="102870" rtlCol="0" anchor="ctr"/>
          <a:lstStyle/>
          <a:p>
            <a:pPr marL="0" indent="0" algn="l">
              <a:lnSpc>
                <a:spcPts val="1944"/>
              </a:lnSpc>
              <a:spcBef>
                <a:spcPts val="360"/>
              </a:spcBef>
              <a:spcAft>
                <a:spcPts val="360"/>
              </a:spcAft>
              <a:buNone/>
            </a:pPr>
            <a:r>
              <a:rPr lang="en-US" sz="1620" dirty="0">
                <a:solidFill>
                  <a:srgbClr val="040F0F"/>
                </a:solidFill>
                <a:latin typeface="Comic Neue" pitchFamily="34" charset="0"/>
                <a:ea typeface="Comic Neue" pitchFamily="34" charset="-122"/>
                <a:cs typeface="Comic Neue" pitchFamily="34" charset="-120"/>
              </a:rPr>
              <a:t>Puntos suspensivos intercalados tras cada elemento descriptivo</a:t>
            </a:r>
            <a:endParaRPr lang="en-US" sz="1620" dirty="0"/>
          </a:p>
        </p:txBody>
      </p:sp>
      <p:sp>
        <p:nvSpPr>
          <p:cNvPr id="8" name="90cf49a9-175b-4b05-937a-5d0c22f73f2f"/>
          <p:cNvSpPr/>
          <p:nvPr/>
        </p:nvSpPr>
        <p:spPr>
          <a:xfrm>
            <a:off x="285750" y="3363849"/>
            <a:ext cx="525780" cy="685800"/>
          </a:xfrm>
          <a:prstGeom prst="rect">
            <a:avLst/>
          </a:prstGeom>
          <a:noFill/>
          <a:ln/>
        </p:spPr>
        <p:txBody>
          <a:bodyPr wrap="square" lIns="45720" tIns="45720" rIns="45720" bIns="45720" rtlCol="0" anchor="ctr"/>
          <a:lstStyle/>
          <a:p>
            <a:pPr marL="0" indent="0" algn="l">
              <a:lnSpc>
                <a:spcPts val="3024"/>
              </a:lnSpc>
              <a:spcBef>
                <a:spcPts val="450"/>
              </a:spcBef>
              <a:spcAft>
                <a:spcPts val="450"/>
              </a:spcAft>
              <a:buNone/>
            </a:pPr>
            <a:r>
              <a:rPr lang="en-US" sz="2520" b="1" dirty="0">
                <a:solidFill>
                  <a:srgbClr val="FFFFFF"/>
                </a:solidFill>
                <a:latin typeface="Comic Neue" pitchFamily="34" charset="0"/>
                <a:ea typeface="Comic Neue" pitchFamily="34" charset="-122"/>
                <a:cs typeface="Comic Neue" pitchFamily="34" charset="-120"/>
              </a:rPr>
              <a:t>3.</a:t>
            </a:r>
            <a:endParaRPr lang="en-US" sz="2520" dirty="0"/>
          </a:p>
        </p:txBody>
      </p:sp>
      <p:sp>
        <p:nvSpPr>
          <p:cNvPr id="9" name="703408cb-278d-4f6d-929b-a2338384ad31"/>
          <p:cNvSpPr/>
          <p:nvPr/>
        </p:nvSpPr>
        <p:spPr>
          <a:xfrm>
            <a:off x="857250" y="3366707"/>
            <a:ext cx="8001000" cy="685800"/>
          </a:xfrm>
          <a:prstGeom prst="roundRect">
            <a:avLst>
              <a:gd name="adj" fmla="val 16667"/>
            </a:avLst>
          </a:prstGeom>
          <a:solidFill>
            <a:srgbClr val="F4F9FC"/>
          </a:solidFill>
          <a:ln w="45720">
            <a:solidFill>
              <a:srgbClr val="000000"/>
            </a:solidFill>
          </a:ln>
        </p:spPr>
        <p:txBody>
          <a:bodyPr wrap="square" lIns="102870" tIns="102870" rIns="102870" bIns="102870" rtlCol="0" anchor="ctr"/>
          <a:lstStyle/>
          <a:p>
            <a:pPr marL="0" indent="0" algn="l">
              <a:lnSpc>
                <a:spcPts val="1944"/>
              </a:lnSpc>
              <a:spcBef>
                <a:spcPts val="360"/>
              </a:spcBef>
              <a:spcAft>
                <a:spcPts val="360"/>
              </a:spcAft>
              <a:buNone/>
            </a:pPr>
            <a:r>
              <a:rPr lang="en-US" sz="1620" dirty="0">
                <a:solidFill>
                  <a:srgbClr val="040F0F"/>
                </a:solidFill>
                <a:latin typeface="Comic Neue" pitchFamily="34" charset="0"/>
                <a:ea typeface="Comic Neue" pitchFamily="34" charset="-122"/>
                <a:cs typeface="Comic Neue" pitchFamily="34" charset="-120"/>
              </a:rPr>
              <a:t>Signos de exclamación y conjunciones adversativas como 'sin embargo'</a:t>
            </a:r>
            <a:endParaRPr lang="en-US" sz="1620" dirty="0"/>
          </a:p>
        </p:txBody>
      </p:sp>
      <p:sp>
        <p:nvSpPr>
          <p:cNvPr id="10" name="27d64e98-9c13-45fd-90fa-5e1fcfc2b6cc"/>
          <p:cNvSpPr/>
          <p:nvPr/>
        </p:nvSpPr>
        <p:spPr>
          <a:xfrm>
            <a:off x="285750" y="4221099"/>
            <a:ext cx="525780" cy="685800"/>
          </a:xfrm>
          <a:prstGeom prst="rect">
            <a:avLst/>
          </a:prstGeom>
          <a:noFill/>
          <a:ln/>
        </p:spPr>
        <p:txBody>
          <a:bodyPr wrap="square" lIns="45720" tIns="45720" rIns="45720" bIns="45720" rtlCol="0" anchor="ctr"/>
          <a:lstStyle/>
          <a:p>
            <a:pPr marL="0" indent="0" algn="l">
              <a:lnSpc>
                <a:spcPts val="3024"/>
              </a:lnSpc>
              <a:spcBef>
                <a:spcPts val="450"/>
              </a:spcBef>
              <a:spcAft>
                <a:spcPts val="450"/>
              </a:spcAft>
              <a:buNone/>
            </a:pPr>
            <a:r>
              <a:rPr lang="en-US" sz="2520" b="1" dirty="0">
                <a:solidFill>
                  <a:srgbClr val="FFFFFF"/>
                </a:solidFill>
                <a:latin typeface="Comic Neue" pitchFamily="34" charset="0"/>
                <a:ea typeface="Comic Neue" pitchFamily="34" charset="-122"/>
                <a:cs typeface="Comic Neue" pitchFamily="34" charset="-120"/>
              </a:rPr>
              <a:t>4.</a:t>
            </a:r>
            <a:endParaRPr lang="en-US" sz="2520" dirty="0"/>
          </a:p>
        </p:txBody>
      </p:sp>
      <p:sp>
        <p:nvSpPr>
          <p:cNvPr id="11" name="098d7056-0eb8-451a-8355-8daacb7995de"/>
          <p:cNvSpPr/>
          <p:nvPr/>
        </p:nvSpPr>
        <p:spPr>
          <a:xfrm>
            <a:off x="857250" y="4223957"/>
            <a:ext cx="8001000" cy="685800"/>
          </a:xfrm>
          <a:prstGeom prst="roundRect">
            <a:avLst>
              <a:gd name="adj" fmla="val 16667"/>
            </a:avLst>
          </a:prstGeom>
          <a:solidFill>
            <a:srgbClr val="F4F9FC"/>
          </a:solidFill>
          <a:ln w="45720">
            <a:solidFill>
              <a:srgbClr val="000000"/>
            </a:solidFill>
          </a:ln>
        </p:spPr>
        <p:txBody>
          <a:bodyPr wrap="square" lIns="102870" tIns="102870" rIns="102870" bIns="102870" rtlCol="0" anchor="ctr"/>
          <a:lstStyle/>
          <a:p>
            <a:pPr marL="0" indent="0" algn="l">
              <a:lnSpc>
                <a:spcPts val="1944"/>
              </a:lnSpc>
              <a:spcBef>
                <a:spcPts val="360"/>
              </a:spcBef>
              <a:spcAft>
                <a:spcPts val="360"/>
              </a:spcAft>
              <a:buNone/>
            </a:pPr>
            <a:r>
              <a:rPr lang="en-US" sz="1620" dirty="0">
                <a:solidFill>
                  <a:srgbClr val="040F0F"/>
                </a:solidFill>
                <a:latin typeface="Comic Neue" pitchFamily="34" charset="0"/>
                <a:ea typeface="Comic Neue" pitchFamily="34" charset="-122"/>
                <a:cs typeface="Comic Neue" pitchFamily="34" charset="-120"/>
              </a:rPr>
              <a:t>Dos puntos iniciales seguidos de conectores como 'en primer lugar' y 'por último'</a:t>
            </a:r>
            <a:endParaRPr lang="en-US" sz="162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b318702-5cb3-425e-b215-a75d24b95826"/>
          <p:cNvSpPr/>
          <p:nvPr/>
        </p:nvSpPr>
        <p:spPr>
          <a:xfrm>
            <a:off x="285750" y="201442"/>
            <a:ext cx="8572500" cy="644652"/>
          </a:xfrm>
          <a:prstGeom prst="rect">
            <a:avLst/>
          </a:prstGeom>
          <a:noFill/>
          <a:ln/>
        </p:spPr>
        <p:txBody>
          <a:bodyPr wrap="square" lIns="45720" tIns="45720" rIns="45720" bIns="45720" rtlCol="0" anchor="t"/>
          <a:lstStyle/>
          <a:p>
            <a:pPr marL="0" indent="0" algn="l">
              <a:lnSpc>
                <a:spcPts val="3456"/>
              </a:lnSpc>
              <a:spcBef>
                <a:spcPts val="450"/>
              </a:spcBef>
              <a:spcAft>
                <a:spcPts val="450"/>
              </a:spcAft>
              <a:buNone/>
            </a:pPr>
            <a:r>
              <a:rPr lang="en-US" sz="2880" b="1" dirty="0">
                <a:solidFill>
                  <a:srgbClr val="FFFFFF"/>
                </a:solidFill>
                <a:latin typeface="Nunito" pitchFamily="34" charset="0"/>
                <a:ea typeface="Nunito" pitchFamily="34" charset="-122"/>
                <a:cs typeface="Nunito" pitchFamily="34" charset="-120"/>
              </a:rPr>
              <a:t>Test de Entrada</a:t>
            </a:r>
            <a:endParaRPr lang="en-US" sz="2880" dirty="0"/>
          </a:p>
        </p:txBody>
      </p:sp>
      <p:sp>
        <p:nvSpPr>
          <p:cNvPr id="3" name="52245f50-e229-4af1-86be-39a54fb42ca1"/>
          <p:cNvSpPr/>
          <p:nvPr/>
        </p:nvSpPr>
        <p:spPr>
          <a:xfrm>
            <a:off x="285750" y="680657"/>
            <a:ext cx="8572500" cy="676656"/>
          </a:xfrm>
          <a:prstGeom prst="rect">
            <a:avLst/>
          </a:prstGeom>
          <a:noFill/>
          <a:ln/>
        </p:spPr>
        <p:txBody>
          <a:bodyPr wrap="square" lIns="45720" tIns="45720" rIns="45720" bIns="45720" rtlCol="0" anchor="t"/>
          <a:lstStyle/>
          <a:p>
            <a:pPr marL="0" indent="0" algn="l">
              <a:lnSpc>
                <a:spcPts val="1944"/>
              </a:lnSpc>
              <a:spcBef>
                <a:spcPts val="360"/>
              </a:spcBef>
              <a:spcAft>
                <a:spcPts val="360"/>
              </a:spcAft>
              <a:buNone/>
            </a:pPr>
            <a:r>
              <a:rPr lang="en-US" sz="1620" dirty="0">
                <a:solidFill>
                  <a:srgbClr val="FFFFFF"/>
                </a:solidFill>
                <a:latin typeface="Comic Neue" pitchFamily="34" charset="0"/>
                <a:ea typeface="Comic Neue" pitchFamily="34" charset="-122"/>
                <a:cs typeface="Comic Neue" pitchFamily="34" charset="-120"/>
              </a:rPr>
              <a:t>¿Qué conector y signo de puntuación estructuran adecuadamente una enumeración de requisitos formales?</a:t>
            </a:r>
            <a:endParaRPr lang="en-US" sz="1620" dirty="0"/>
          </a:p>
        </p:txBody>
      </p:sp>
      <p:sp>
        <p:nvSpPr>
          <p:cNvPr id="4" name="7eedcd79-8d81-4cd8-ac24-7ed7c97f4fc7"/>
          <p:cNvSpPr/>
          <p:nvPr/>
        </p:nvSpPr>
        <p:spPr>
          <a:xfrm>
            <a:off x="285750" y="1649349"/>
            <a:ext cx="525780" cy="685800"/>
          </a:xfrm>
          <a:prstGeom prst="rect">
            <a:avLst/>
          </a:prstGeom>
          <a:noFill/>
          <a:ln/>
        </p:spPr>
        <p:txBody>
          <a:bodyPr wrap="square" lIns="45720" tIns="45720" rIns="45720" bIns="45720" rtlCol="0" anchor="ctr"/>
          <a:lstStyle/>
          <a:p>
            <a:pPr marL="0" indent="0" algn="l">
              <a:lnSpc>
                <a:spcPts val="3024"/>
              </a:lnSpc>
              <a:spcBef>
                <a:spcPts val="450"/>
              </a:spcBef>
              <a:spcAft>
                <a:spcPts val="450"/>
              </a:spcAft>
              <a:buNone/>
            </a:pPr>
            <a:r>
              <a:rPr lang="en-US" sz="2520" b="1" dirty="0">
                <a:solidFill>
                  <a:srgbClr val="FFFFFF"/>
                </a:solidFill>
                <a:latin typeface="Comic Neue" pitchFamily="34" charset="0"/>
                <a:ea typeface="Comic Neue" pitchFamily="34" charset="-122"/>
                <a:cs typeface="Comic Neue" pitchFamily="34" charset="-120"/>
              </a:rPr>
              <a:t>1.</a:t>
            </a:r>
            <a:endParaRPr lang="en-US" sz="2520" dirty="0"/>
          </a:p>
        </p:txBody>
      </p:sp>
      <p:sp>
        <p:nvSpPr>
          <p:cNvPr id="5" name="11a21a52-805e-406e-b2b4-89962938b3dc"/>
          <p:cNvSpPr/>
          <p:nvPr/>
        </p:nvSpPr>
        <p:spPr>
          <a:xfrm>
            <a:off x="857250" y="1652207"/>
            <a:ext cx="8001000" cy="685800"/>
          </a:xfrm>
          <a:prstGeom prst="roundRect">
            <a:avLst>
              <a:gd name="adj" fmla="val 16667"/>
            </a:avLst>
          </a:prstGeom>
          <a:solidFill>
            <a:srgbClr val="F4F9FC"/>
          </a:solidFill>
          <a:ln w="45720">
            <a:solidFill>
              <a:srgbClr val="000000"/>
            </a:solidFill>
          </a:ln>
        </p:spPr>
        <p:txBody>
          <a:bodyPr wrap="square" lIns="102870" tIns="102870" rIns="102870" bIns="102870" rtlCol="0" anchor="ctr"/>
          <a:lstStyle/>
          <a:p>
            <a:pPr marL="0" indent="0" algn="l">
              <a:lnSpc>
                <a:spcPts val="1944"/>
              </a:lnSpc>
              <a:spcBef>
                <a:spcPts val="360"/>
              </a:spcBef>
              <a:spcAft>
                <a:spcPts val="360"/>
              </a:spcAft>
              <a:buNone/>
            </a:pPr>
            <a:r>
              <a:rPr lang="en-US" sz="1620" dirty="0">
                <a:solidFill>
                  <a:srgbClr val="040F0F"/>
                </a:solidFill>
                <a:latin typeface="Comic Neue" pitchFamily="34" charset="0"/>
                <a:ea typeface="Comic Neue" pitchFamily="34" charset="-122"/>
                <a:cs typeface="Comic Neue" pitchFamily="34" charset="-120"/>
              </a:rPr>
              <a:t>Guiones de diálogo sin un encabezado estructurante previo</a:t>
            </a:r>
            <a:endParaRPr lang="en-US" sz="1620" dirty="0"/>
          </a:p>
        </p:txBody>
      </p:sp>
      <p:sp>
        <p:nvSpPr>
          <p:cNvPr id="6" name="5d147caf-abdf-469f-8ab7-a1b1d624ff7d"/>
          <p:cNvSpPr/>
          <p:nvPr/>
        </p:nvSpPr>
        <p:spPr>
          <a:xfrm>
            <a:off x="285750" y="2506599"/>
            <a:ext cx="525780" cy="685800"/>
          </a:xfrm>
          <a:prstGeom prst="rect">
            <a:avLst/>
          </a:prstGeom>
          <a:noFill/>
          <a:ln/>
        </p:spPr>
        <p:txBody>
          <a:bodyPr wrap="square" lIns="45720" tIns="45720" rIns="45720" bIns="45720" rtlCol="0" anchor="ctr"/>
          <a:lstStyle/>
          <a:p>
            <a:pPr marL="0" indent="0" algn="l">
              <a:lnSpc>
                <a:spcPts val="3024"/>
              </a:lnSpc>
              <a:spcBef>
                <a:spcPts val="450"/>
              </a:spcBef>
              <a:spcAft>
                <a:spcPts val="450"/>
              </a:spcAft>
              <a:buNone/>
            </a:pPr>
            <a:r>
              <a:rPr lang="en-US" sz="2520" b="1" dirty="0">
                <a:solidFill>
                  <a:srgbClr val="FFFFFF"/>
                </a:solidFill>
                <a:latin typeface="Comic Neue" pitchFamily="34" charset="0"/>
                <a:ea typeface="Comic Neue" pitchFamily="34" charset="-122"/>
                <a:cs typeface="Comic Neue" pitchFamily="34" charset="-120"/>
              </a:rPr>
              <a:t>2.</a:t>
            </a:r>
            <a:endParaRPr lang="en-US" sz="2520" dirty="0"/>
          </a:p>
        </p:txBody>
      </p:sp>
      <p:sp>
        <p:nvSpPr>
          <p:cNvPr id="7" name="cf3f51bb-59e3-4fed-a91f-695b4ba9dfcf"/>
          <p:cNvSpPr/>
          <p:nvPr/>
        </p:nvSpPr>
        <p:spPr>
          <a:xfrm>
            <a:off x="857250" y="2509457"/>
            <a:ext cx="8001000" cy="685800"/>
          </a:xfrm>
          <a:prstGeom prst="roundRect">
            <a:avLst>
              <a:gd name="adj" fmla="val 16667"/>
            </a:avLst>
          </a:prstGeom>
          <a:solidFill>
            <a:srgbClr val="F4F9FC"/>
          </a:solidFill>
          <a:ln w="45720">
            <a:solidFill>
              <a:srgbClr val="000000"/>
            </a:solidFill>
          </a:ln>
        </p:spPr>
        <p:txBody>
          <a:bodyPr wrap="square" lIns="102870" tIns="102870" rIns="102870" bIns="102870" rtlCol="0" anchor="ctr"/>
          <a:lstStyle/>
          <a:p>
            <a:pPr marL="0" indent="0" algn="l">
              <a:lnSpc>
                <a:spcPts val="1944"/>
              </a:lnSpc>
              <a:spcBef>
                <a:spcPts val="360"/>
              </a:spcBef>
              <a:spcAft>
                <a:spcPts val="360"/>
              </a:spcAft>
              <a:buNone/>
            </a:pPr>
            <a:r>
              <a:rPr lang="en-US" sz="1620" dirty="0">
                <a:solidFill>
                  <a:srgbClr val="040F0F"/>
                </a:solidFill>
                <a:latin typeface="Comic Neue" pitchFamily="34" charset="0"/>
                <a:ea typeface="Comic Neue" pitchFamily="34" charset="-122"/>
                <a:cs typeface="Comic Neue" pitchFamily="34" charset="-120"/>
              </a:rPr>
              <a:t>Puntos suspensivos intercalados tras cada elemento descriptivo</a:t>
            </a:r>
            <a:endParaRPr lang="en-US" sz="1620" dirty="0"/>
          </a:p>
        </p:txBody>
      </p:sp>
      <p:sp>
        <p:nvSpPr>
          <p:cNvPr id="8" name="90cf49a9-175b-4b05-937a-5d0c22f73f2f"/>
          <p:cNvSpPr/>
          <p:nvPr/>
        </p:nvSpPr>
        <p:spPr>
          <a:xfrm>
            <a:off x="285750" y="3363849"/>
            <a:ext cx="525780" cy="685800"/>
          </a:xfrm>
          <a:prstGeom prst="rect">
            <a:avLst/>
          </a:prstGeom>
          <a:noFill/>
          <a:ln/>
        </p:spPr>
        <p:txBody>
          <a:bodyPr wrap="square" lIns="45720" tIns="45720" rIns="45720" bIns="45720" rtlCol="0" anchor="ctr"/>
          <a:lstStyle/>
          <a:p>
            <a:pPr marL="0" indent="0" algn="l">
              <a:lnSpc>
                <a:spcPts val="3024"/>
              </a:lnSpc>
              <a:spcBef>
                <a:spcPts val="450"/>
              </a:spcBef>
              <a:spcAft>
                <a:spcPts val="450"/>
              </a:spcAft>
              <a:buNone/>
            </a:pPr>
            <a:r>
              <a:rPr lang="en-US" sz="2520" b="1" dirty="0">
                <a:solidFill>
                  <a:srgbClr val="FFFFFF"/>
                </a:solidFill>
                <a:latin typeface="Comic Neue" pitchFamily="34" charset="0"/>
                <a:ea typeface="Comic Neue" pitchFamily="34" charset="-122"/>
                <a:cs typeface="Comic Neue" pitchFamily="34" charset="-120"/>
              </a:rPr>
              <a:t>3.</a:t>
            </a:r>
            <a:endParaRPr lang="en-US" sz="2520" dirty="0"/>
          </a:p>
        </p:txBody>
      </p:sp>
      <p:sp>
        <p:nvSpPr>
          <p:cNvPr id="9" name="703408cb-278d-4f6d-929b-a2338384ad31"/>
          <p:cNvSpPr/>
          <p:nvPr/>
        </p:nvSpPr>
        <p:spPr>
          <a:xfrm>
            <a:off x="857250" y="3366707"/>
            <a:ext cx="8001000" cy="685800"/>
          </a:xfrm>
          <a:prstGeom prst="roundRect">
            <a:avLst>
              <a:gd name="adj" fmla="val 16667"/>
            </a:avLst>
          </a:prstGeom>
          <a:solidFill>
            <a:srgbClr val="F4F9FC"/>
          </a:solidFill>
          <a:ln w="45720">
            <a:solidFill>
              <a:srgbClr val="000000"/>
            </a:solidFill>
          </a:ln>
        </p:spPr>
        <p:txBody>
          <a:bodyPr wrap="square" lIns="102870" tIns="102870" rIns="102870" bIns="102870" rtlCol="0" anchor="ctr"/>
          <a:lstStyle/>
          <a:p>
            <a:pPr marL="0" indent="0" algn="l">
              <a:lnSpc>
                <a:spcPts val="1944"/>
              </a:lnSpc>
              <a:spcBef>
                <a:spcPts val="360"/>
              </a:spcBef>
              <a:spcAft>
                <a:spcPts val="360"/>
              </a:spcAft>
              <a:buNone/>
            </a:pPr>
            <a:r>
              <a:rPr lang="en-US" sz="1620" dirty="0">
                <a:solidFill>
                  <a:srgbClr val="040F0F"/>
                </a:solidFill>
                <a:latin typeface="Comic Neue" pitchFamily="34" charset="0"/>
                <a:ea typeface="Comic Neue" pitchFamily="34" charset="-122"/>
                <a:cs typeface="Comic Neue" pitchFamily="34" charset="-120"/>
              </a:rPr>
              <a:t>Signos de exclamación y conjunciones adversativas como 'sin embargo'</a:t>
            </a:r>
            <a:endParaRPr lang="en-US" sz="1620" dirty="0"/>
          </a:p>
        </p:txBody>
      </p:sp>
      <p:sp>
        <p:nvSpPr>
          <p:cNvPr id="10" name="27d64e98-9c13-45fd-90fa-5e1fcfc2b6cc"/>
          <p:cNvSpPr/>
          <p:nvPr/>
        </p:nvSpPr>
        <p:spPr>
          <a:xfrm>
            <a:off x="285750" y="4221099"/>
            <a:ext cx="525780" cy="685800"/>
          </a:xfrm>
          <a:prstGeom prst="rect">
            <a:avLst/>
          </a:prstGeom>
          <a:noFill/>
          <a:ln/>
        </p:spPr>
        <p:txBody>
          <a:bodyPr wrap="square" lIns="45720" tIns="45720" rIns="45720" bIns="45720" rtlCol="0" anchor="ctr"/>
          <a:lstStyle/>
          <a:p>
            <a:pPr marL="0" indent="0" algn="l">
              <a:lnSpc>
                <a:spcPts val="3024"/>
              </a:lnSpc>
              <a:spcBef>
                <a:spcPts val="450"/>
              </a:spcBef>
              <a:spcAft>
                <a:spcPts val="450"/>
              </a:spcAft>
              <a:buNone/>
            </a:pPr>
            <a:r>
              <a:rPr lang="en-US" sz="2520" b="1" dirty="0">
                <a:solidFill>
                  <a:srgbClr val="FFFFFF"/>
                </a:solidFill>
                <a:latin typeface="Comic Neue" pitchFamily="34" charset="0"/>
                <a:ea typeface="Comic Neue" pitchFamily="34" charset="-122"/>
                <a:cs typeface="Comic Neue" pitchFamily="34" charset="-120"/>
              </a:rPr>
              <a:t>4.</a:t>
            </a:r>
            <a:endParaRPr lang="en-US" sz="2520" dirty="0"/>
          </a:p>
        </p:txBody>
      </p:sp>
      <p:sp>
        <p:nvSpPr>
          <p:cNvPr id="11" name="098d7056-0eb8-451a-8355-8daacb7995de"/>
          <p:cNvSpPr/>
          <p:nvPr/>
        </p:nvSpPr>
        <p:spPr>
          <a:xfrm>
            <a:off x="857250" y="4223957"/>
            <a:ext cx="8001000" cy="685800"/>
          </a:xfrm>
          <a:prstGeom prst="roundRect">
            <a:avLst>
              <a:gd name="adj" fmla="val 16667"/>
            </a:avLst>
          </a:prstGeom>
          <a:solidFill>
            <a:srgbClr val="F4F9FC"/>
          </a:solidFill>
          <a:ln w="45720">
            <a:solidFill>
              <a:srgbClr val="2C6E49"/>
            </a:solidFill>
          </a:ln>
        </p:spPr>
        <p:txBody>
          <a:bodyPr wrap="square" lIns="102870" tIns="102870" rIns="102870" bIns="102870" rtlCol="0" anchor="ctr"/>
          <a:lstStyle/>
          <a:p>
            <a:pPr marL="0" indent="0" algn="l">
              <a:lnSpc>
                <a:spcPts val="1944"/>
              </a:lnSpc>
              <a:spcBef>
                <a:spcPts val="360"/>
              </a:spcBef>
              <a:spcAft>
                <a:spcPts val="360"/>
              </a:spcAft>
              <a:buNone/>
            </a:pPr>
            <a:r>
              <a:rPr lang="en-US" sz="1620" dirty="0">
                <a:solidFill>
                  <a:srgbClr val="040F0F"/>
                </a:solidFill>
                <a:latin typeface="Comic Neue" pitchFamily="34" charset="0"/>
                <a:ea typeface="Comic Neue" pitchFamily="34" charset="-122"/>
                <a:cs typeface="Comic Neue" pitchFamily="34" charset="-120"/>
              </a:rPr>
              <a:t>Dos puntos iniciales seguidos de conectores como 'en primer lugar' y 'por último'</a:t>
            </a:r>
            <a:endParaRPr lang="en-US" sz="1620" dirty="0"/>
          </a:p>
        </p:txBody>
      </p:sp>
      <p:sp>
        <p:nvSpPr>
          <p:cNvPr id="12" name="617cc057-257b-4a7b-bfc0-cc60e6fb0175"/>
          <p:cNvSpPr/>
          <p:nvPr/>
        </p:nvSpPr>
        <p:spPr>
          <a:xfrm>
            <a:off x="8366760" y="331470"/>
            <a:ext cx="548640" cy="548640"/>
          </a:xfrm>
          <a:prstGeom prst="rect">
            <a:avLst/>
          </a:prstGeom>
          <a:noFill/>
          <a:ln/>
        </p:spPr>
        <p:txBody>
          <a:bodyPr wrap="square" lIns="45720" tIns="45720" rIns="45720" bIns="45720" rtlCol="0" anchor="ctr"/>
          <a:lstStyle/>
          <a:p>
            <a:pPr marL="0" indent="0" algn="r">
              <a:lnSpc>
                <a:spcPts val="4320"/>
              </a:lnSpc>
              <a:spcBef>
                <a:spcPts val="450"/>
              </a:spcBef>
              <a:spcAft>
                <a:spcPts val="450"/>
              </a:spcAft>
              <a:buNone/>
            </a:pPr>
            <a:r>
              <a:rPr lang="en-US" sz="3600" dirty="0">
                <a:solidFill>
                  <a:srgbClr val="FFFFFF"/>
                </a:solidFill>
                <a:latin typeface="Comic Neue" pitchFamily="34" charset="0"/>
                <a:ea typeface="Comic Neue" pitchFamily="34" charset="-122"/>
                <a:cs typeface="Comic Neue" pitchFamily="34" charset="-120"/>
              </a:rPr>
              <a:t>✅</a:t>
            </a:r>
            <a:endParaRPr lang="en-US" sz="3600" dirty="0"/>
          </a:p>
        </p:txBody>
      </p:sp>
      <p:sp>
        <p:nvSpPr>
          <p:cNvPr id="13" name="747f0aa6-2789-420d-a2dc-c8cbdcd9fcae"/>
          <p:cNvSpPr/>
          <p:nvPr/>
        </p:nvSpPr>
        <p:spPr>
          <a:xfrm>
            <a:off x="8721090" y="4073366"/>
            <a:ext cx="274320" cy="274320"/>
          </a:xfrm>
          <a:prstGeom prst="roundRect">
            <a:avLst>
              <a:gd name="adj" fmla="val 25000"/>
            </a:avLst>
          </a:prstGeom>
          <a:solidFill>
            <a:srgbClr val="2C6E49"/>
          </a:solidFill>
          <a:ln/>
        </p:spPr>
        <p:txBody>
          <a:bodyPr wrap="square" lIns="45720" tIns="45720" rIns="45720" bIns="45720" rtlCol="0" anchor="ctr"/>
          <a:lstStyle/>
          <a:p>
            <a:pPr marL="0" indent="0" algn="ctr">
              <a:lnSpc>
                <a:spcPts val="1638"/>
              </a:lnSpc>
              <a:spcBef>
                <a:spcPts val="270"/>
              </a:spcBef>
              <a:spcAft>
                <a:spcPts val="270"/>
              </a:spcAft>
              <a:buNone/>
            </a:pPr>
            <a:r>
              <a:rPr lang="en-US" sz="1170" b="1" dirty="0">
                <a:solidFill>
                  <a:srgbClr val="FFFFFF"/>
                </a:solidFill>
                <a:latin typeface="Comic Neue" pitchFamily="34" charset="0"/>
                <a:ea typeface="Comic Neue" pitchFamily="34" charset="-122"/>
                <a:cs typeface="Comic Neue" pitchFamily="34" charset="-120"/>
              </a:rPr>
              <a:t>✓</a:t>
            </a:r>
            <a:endParaRPr lang="en-US" sz="117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ZLxCOE9"/>
          <p:cNvSpPr/>
          <p:nvPr/>
        </p:nvSpPr>
        <p:spPr>
          <a:xfrm>
            <a:off x="274320" y="772942"/>
            <a:ext cx="4846320" cy="1085850"/>
          </a:xfrm>
          <a:prstGeom prst="rect">
            <a:avLst/>
          </a:prstGeom>
          <a:noFill/>
          <a:ln/>
        </p:spPr>
        <p:txBody>
          <a:bodyPr wrap="square" lIns="45720" tIns="45720" rIns="45720" bIns="45720" rtlCol="0" anchor="t"/>
          <a:lstStyle/>
          <a:p>
            <a:pPr marL="0" indent="0" algn="l">
              <a:lnSpc>
                <a:spcPts val="3456"/>
              </a:lnSpc>
              <a:spcBef>
                <a:spcPts val="450"/>
              </a:spcBef>
              <a:spcAft>
                <a:spcPts val="450"/>
              </a:spcAft>
              <a:buNone/>
            </a:pPr>
            <a:r>
              <a:rPr lang="en-US" sz="2880" b="1" dirty="0">
                <a:solidFill>
                  <a:srgbClr val="FFFFFF"/>
                </a:solidFill>
                <a:latin typeface="Nunito" pitchFamily="34" charset="0"/>
                <a:ea typeface="Nunito" pitchFamily="34" charset="-122"/>
                <a:cs typeface="Nunito" pitchFamily="34" charset="-120"/>
              </a:rPr>
              <a:t>El Dilema del Trámite Digital</a:t>
            </a:r>
            <a:endParaRPr lang="en-US" sz="2880" dirty="0"/>
          </a:p>
        </p:txBody>
      </p:sp>
      <p:sp>
        <p:nvSpPr>
          <p:cNvPr id="3" name="esZ6IHsL"/>
          <p:cNvSpPr/>
          <p:nvPr/>
        </p:nvSpPr>
        <p:spPr>
          <a:xfrm>
            <a:off x="274320" y="1985963"/>
            <a:ext cx="4846320" cy="2297430"/>
          </a:xfrm>
          <a:prstGeom prst="rect">
            <a:avLst/>
          </a:prstGeom>
          <a:noFill/>
          <a:ln/>
        </p:spPr>
        <p:txBody>
          <a:bodyPr wrap="square" lIns="45720" tIns="45720" rIns="45720" bIns="45720" rtlCol="0" anchor="t"/>
          <a:lstStyle/>
          <a:p>
            <a:pPr marL="0" indent="0" algn="l">
              <a:lnSpc>
                <a:spcPts val="2268"/>
              </a:lnSpc>
              <a:spcBef>
                <a:spcPts val="360"/>
              </a:spcBef>
              <a:spcAft>
                <a:spcPts val="360"/>
              </a:spcAft>
              <a:buNone/>
            </a:pPr>
            <a:r>
              <a:rPr lang="en-US" sz="1620" dirty="0">
                <a:solidFill>
                  <a:srgbClr val="FFFFFF"/>
                </a:solidFill>
                <a:latin typeface="Comic Neue" pitchFamily="34" charset="0"/>
                <a:ea typeface="Comic Neue" pitchFamily="34" charset="-122"/>
                <a:cs typeface="Comic Neue" pitchFamily="34" charset="-120"/>
              </a:rPr>
              <a:t>Imagine ingresar al portal del Registro Civil o del SII para renovar su documento de identidad y hallar únicamente párrafos densos sin pasos numerados ni verbos claros.</a:t>
            </a:r>
            <a:endParaRPr lang="en-US" sz="1620" dirty="0"/>
          </a:p>
          <a:p>
            <a:pPr marL="0" indent="0" algn="l">
              <a:lnSpc>
                <a:spcPts val="2268"/>
              </a:lnSpc>
              <a:spcBef>
                <a:spcPts val="360"/>
              </a:spcBef>
              <a:spcAft>
                <a:spcPts val="360"/>
              </a:spcAft>
              <a:buNone/>
            </a:pPr>
            <a:r>
              <a:rPr lang="en-US" sz="1620" dirty="0">
                <a:solidFill>
                  <a:srgbClr val="FFFFFF"/>
                </a:solidFill>
                <a:latin typeface="Comic Neue" pitchFamily="34" charset="0"/>
                <a:ea typeface="Comic Neue" pitchFamily="34" charset="-122"/>
                <a:cs typeface="Comic Neue" pitchFamily="34" charset="-120"/>
              </a:rPr>
              <a:t>Un instructivo confuso genera pérdida de tiempo, rechazo de solicitudes y fallas en operaciones laborales críticas.</a:t>
            </a:r>
            <a:endParaRPr lang="en-US" sz="1620" dirty="0"/>
          </a:p>
        </p:txBody>
      </p:sp>
      <p:pic>
        <p:nvPicPr>
          <p:cNvPr id="4" name="medhook1" descr="/home/forge/chalkie-production-workers-1/releases/78214647/backend/storage/app/render-specs/d47d17d7-f00f-4e22-a48b-cf3fa2d97e42/img_a3f4c566392e683b84273c142fd4827c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0" y="0"/>
            <a:ext cx="36576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medbanner1" descr="/home/forge/chalkie-production-workers-1/releases/78214647/backend/storage/app/render-specs/d47d17d7-f00f-4e22-a48b-cf3fa2d97e42/img_7306fd8486b2782c145eecdfb147fab3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2171700"/>
          </a:xfrm>
          <a:prstGeom prst="rect">
            <a:avLst/>
          </a:prstGeom>
        </p:spPr>
      </p:pic>
      <p:sp>
        <p:nvSpPr>
          <p:cNvPr id="3" name="9w0H5G2d"/>
          <p:cNvSpPr/>
          <p:nvPr/>
        </p:nvSpPr>
        <p:spPr>
          <a:xfrm>
            <a:off x="274320" y="2430292"/>
            <a:ext cx="8595360" cy="651510"/>
          </a:xfrm>
          <a:prstGeom prst="rect">
            <a:avLst/>
          </a:prstGeom>
          <a:noFill/>
          <a:ln/>
        </p:spPr>
        <p:txBody>
          <a:bodyPr wrap="square" lIns="45720" tIns="45720" rIns="45720" bIns="45720" rtlCol="0" anchor="t"/>
          <a:lstStyle/>
          <a:p>
            <a:pPr marL="0" indent="0" algn="l">
              <a:lnSpc>
                <a:spcPts val="3456"/>
              </a:lnSpc>
              <a:spcBef>
                <a:spcPts val="450"/>
              </a:spcBef>
              <a:spcAft>
                <a:spcPts val="450"/>
              </a:spcAft>
              <a:buNone/>
            </a:pPr>
            <a:r>
              <a:rPr lang="en-US" sz="2880" b="1" dirty="0">
                <a:solidFill>
                  <a:srgbClr val="FFFFFF"/>
                </a:solidFill>
                <a:latin typeface="Nunito" pitchFamily="34" charset="0"/>
                <a:ea typeface="Nunito" pitchFamily="34" charset="-122"/>
                <a:cs typeface="Nunito" pitchFamily="34" charset="-120"/>
              </a:rPr>
              <a:t>Propósito del Texto Instructivo</a:t>
            </a:r>
            <a:endParaRPr lang="en-US" sz="2880" dirty="0"/>
          </a:p>
        </p:txBody>
      </p:sp>
      <p:sp>
        <p:nvSpPr>
          <p:cNvPr id="4" name="aI7WZhnB"/>
          <p:cNvSpPr/>
          <p:nvPr/>
        </p:nvSpPr>
        <p:spPr>
          <a:xfrm>
            <a:off x="274320" y="3163252"/>
            <a:ext cx="8595360" cy="1051560"/>
          </a:xfrm>
          <a:prstGeom prst="rect">
            <a:avLst/>
          </a:prstGeom>
          <a:noFill/>
          <a:ln/>
        </p:spPr>
        <p:txBody>
          <a:bodyPr wrap="square" lIns="45720" tIns="45720" rIns="45720" bIns="45720" rtlCol="0" anchor="t"/>
          <a:lstStyle/>
          <a:p>
            <a:pPr marL="0" indent="0" algn="l">
              <a:lnSpc>
                <a:spcPts val="2268"/>
              </a:lnSpc>
              <a:spcBef>
                <a:spcPts val="360"/>
              </a:spcBef>
              <a:spcAft>
                <a:spcPts val="360"/>
              </a:spcAft>
              <a:buNone/>
            </a:pPr>
            <a:r>
              <a:rPr lang="en-US" sz="1620" dirty="0">
                <a:solidFill>
                  <a:srgbClr val="FFFFFF"/>
                </a:solidFill>
                <a:latin typeface="Comic Neue" pitchFamily="34" charset="0"/>
                <a:ea typeface="Comic Neue" pitchFamily="34" charset="-122"/>
                <a:cs typeface="Comic Neue" pitchFamily="34" charset="-120"/>
              </a:rPr>
              <a:t>El objetivo central del texto instructivo es </a:t>
            </a:r>
            <a:r>
              <a:rPr lang="en-US" sz="1620" b="1" dirty="0">
                <a:solidFill>
                  <a:srgbClr val="FFFFFF"/>
                </a:solidFill>
                <a:latin typeface="Comic Neue" pitchFamily="34" charset="0"/>
                <a:ea typeface="Comic Neue" pitchFamily="34" charset="-122"/>
                <a:cs typeface="Comic Neue" pitchFamily="34" charset="-120"/>
              </a:rPr>
              <a:t>guiar la conducta del receptor</a:t>
            </a:r>
            <a:r>
              <a:rPr lang="en-US" sz="1620" dirty="0">
                <a:solidFill>
                  <a:srgbClr val="FFFFFF"/>
                </a:solidFill>
                <a:latin typeface="Comic Neue" pitchFamily="34" charset="0"/>
                <a:ea typeface="Comic Neue" pitchFamily="34" charset="-122"/>
                <a:cs typeface="Comic Neue" pitchFamily="34" charset="-120"/>
              </a:rPr>
              <a:t> de manera inequívoca. No busca persuadir sobre una opinión ni entretener con relatos; persigue asegurar que una tarea técnica, administrativa o de seguridad se ejecute de forma exacta y sin margen de error.</a:t>
            </a:r>
            <a:endParaRPr lang="en-US" sz="162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rPbpn6O"/>
          <p:cNvSpPr/>
          <p:nvPr/>
        </p:nvSpPr>
        <p:spPr>
          <a:xfrm>
            <a:off x="274320" y="212872"/>
            <a:ext cx="8595360" cy="651510"/>
          </a:xfrm>
          <a:prstGeom prst="rect">
            <a:avLst/>
          </a:prstGeom>
          <a:noFill/>
          <a:ln/>
        </p:spPr>
        <p:txBody>
          <a:bodyPr wrap="square" lIns="45720" tIns="45720" rIns="45720" bIns="45720" rtlCol="0" anchor="t"/>
          <a:lstStyle/>
          <a:p>
            <a:pPr marL="0" indent="0" algn="l">
              <a:lnSpc>
                <a:spcPts val="3456"/>
              </a:lnSpc>
              <a:spcBef>
                <a:spcPts val="450"/>
              </a:spcBef>
              <a:spcAft>
                <a:spcPts val="450"/>
              </a:spcAft>
              <a:buNone/>
            </a:pPr>
            <a:r>
              <a:rPr lang="en-US" sz="2880" b="1" dirty="0">
                <a:solidFill>
                  <a:srgbClr val="FFFFFF"/>
                </a:solidFill>
                <a:latin typeface="Nunito" pitchFamily="34" charset="0"/>
                <a:ea typeface="Nunito" pitchFamily="34" charset="-122"/>
                <a:cs typeface="Nunito" pitchFamily="34" charset="-120"/>
              </a:rPr>
              <a:t>Estructura Global de un Instructivo</a:t>
            </a:r>
            <a:endParaRPr lang="en-US" sz="2880" dirty="0"/>
          </a:p>
        </p:txBody>
      </p:sp>
      <p:sp>
        <p:nvSpPr>
          <p:cNvPr id="3" name="RQ2oUGF6"/>
          <p:cNvSpPr/>
          <p:nvPr/>
        </p:nvSpPr>
        <p:spPr>
          <a:xfrm>
            <a:off x="274320" y="925830"/>
            <a:ext cx="2811780" cy="4160520"/>
          </a:xfrm>
          <a:prstGeom prst="roundRect">
            <a:avLst>
              <a:gd name="adj" fmla="val 4878"/>
            </a:avLst>
          </a:prstGeom>
          <a:solidFill>
            <a:srgbClr val="FFFFFF">
              <a:alpha val="10196"/>
            </a:srgbClr>
          </a:solidFill>
          <a:ln w="11430">
            <a:solidFill>
              <a:srgbClr val="667999"/>
            </a:solidFill>
            <a:prstDash val="solid"/>
          </a:ln>
        </p:spPr>
      </p:sp>
      <p:pic>
        <p:nvPicPr>
          <p:cNvPr id="4" name="medest1" descr="/home/forge/chalkie-production-workers-1/releases/78214647/backend/storage/app/render-specs/d47d17d7-f00f-4e22-a48b-cf3fa2d97e42/img_b8b5d180969efb5b9c4a53b4675c7f66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11480" y="1062990"/>
            <a:ext cx="2537460" cy="1851660"/>
          </a:xfrm>
          <a:prstGeom prst="roundRect">
            <a:avLst>
              <a:gd name="adj" fmla="val 4938"/>
            </a:avLst>
          </a:prstGeom>
        </p:spPr>
      </p:pic>
      <p:sp>
        <p:nvSpPr>
          <p:cNvPr id="5" name="JoxD0q9Z"/>
          <p:cNvSpPr/>
          <p:nvPr/>
        </p:nvSpPr>
        <p:spPr>
          <a:xfrm>
            <a:off x="411480" y="2955844"/>
            <a:ext cx="2537460" cy="1634490"/>
          </a:xfrm>
          <a:prstGeom prst="rect">
            <a:avLst/>
          </a:prstGeom>
          <a:noFill/>
          <a:ln/>
        </p:spPr>
        <p:txBody>
          <a:bodyPr wrap="square" lIns="45720" tIns="45720" rIns="45720" bIns="45720" rtlCol="0" anchor="t"/>
          <a:lstStyle/>
          <a:p>
            <a:pPr marL="0" indent="0" algn="l">
              <a:lnSpc>
                <a:spcPts val="2772"/>
              </a:lnSpc>
              <a:spcBef>
                <a:spcPts val="360"/>
              </a:spcBef>
              <a:spcAft>
                <a:spcPts val="360"/>
              </a:spcAft>
              <a:buNone/>
            </a:pPr>
            <a:r>
              <a:rPr lang="en-US" sz="1980" b="1" dirty="0">
                <a:solidFill>
                  <a:srgbClr val="FFFFFF"/>
                </a:solidFill>
                <a:latin typeface="Nunito" pitchFamily="34" charset="0"/>
                <a:ea typeface="Nunito" pitchFamily="34" charset="-122"/>
                <a:cs typeface="Nunito" pitchFamily="34" charset="-120"/>
              </a:rPr>
              <a:t>1. Meta y Alcance</a:t>
            </a:r>
            <a:endParaRPr lang="en-US" sz="1980" dirty="0"/>
          </a:p>
          <a:p>
            <a:pPr marL="0" indent="0" algn="l">
              <a:lnSpc>
                <a:spcPts val="2016"/>
              </a:lnSpc>
              <a:spcBef>
                <a:spcPts val="270"/>
              </a:spcBef>
              <a:spcAft>
                <a:spcPts val="270"/>
              </a:spcAft>
              <a:buNone/>
            </a:pPr>
            <a:r>
              <a:rPr lang="en-US" sz="1440" dirty="0">
                <a:solidFill>
                  <a:srgbClr val="FFFFFF"/>
                </a:solidFill>
                <a:latin typeface="Comic Neue" pitchFamily="34" charset="0"/>
                <a:ea typeface="Comic Neue" pitchFamily="34" charset="-122"/>
                <a:cs typeface="Comic Neue" pitchFamily="34" charset="-120"/>
              </a:rPr>
              <a:t>Declara con total precisión el resultado final que el usuario alcanzará al terminar el proceso.</a:t>
            </a:r>
            <a:endParaRPr lang="en-US" sz="1980" dirty="0"/>
          </a:p>
        </p:txBody>
      </p:sp>
      <p:sp>
        <p:nvSpPr>
          <p:cNvPr id="6" name="q7vVFuT0"/>
          <p:cNvSpPr/>
          <p:nvPr/>
        </p:nvSpPr>
        <p:spPr>
          <a:xfrm>
            <a:off x="3166110" y="925830"/>
            <a:ext cx="2811780" cy="4160520"/>
          </a:xfrm>
          <a:prstGeom prst="roundRect">
            <a:avLst>
              <a:gd name="adj" fmla="val 4878"/>
            </a:avLst>
          </a:prstGeom>
          <a:solidFill>
            <a:srgbClr val="FFFFFF">
              <a:alpha val="10196"/>
            </a:srgbClr>
          </a:solidFill>
          <a:ln w="11430">
            <a:solidFill>
              <a:srgbClr val="667999"/>
            </a:solidFill>
            <a:prstDash val="solid"/>
          </a:ln>
        </p:spPr>
      </p:sp>
      <p:pic>
        <p:nvPicPr>
          <p:cNvPr id="7" name="medest2" descr="/home/forge/chalkie-production-workers-1/releases/78214647/backend/storage/app/render-specs/d47d17d7-f00f-4e22-a48b-cf3fa2d97e42/img_85cb7a7b1618d6d4069f72a84494484b.jp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303270" y="1062990"/>
            <a:ext cx="2537460" cy="1851660"/>
          </a:xfrm>
          <a:prstGeom prst="roundRect">
            <a:avLst>
              <a:gd name="adj" fmla="val 4938"/>
            </a:avLst>
          </a:prstGeom>
        </p:spPr>
      </p:pic>
      <p:sp>
        <p:nvSpPr>
          <p:cNvPr id="8" name="ZAhUviAm"/>
          <p:cNvSpPr/>
          <p:nvPr/>
        </p:nvSpPr>
        <p:spPr>
          <a:xfrm>
            <a:off x="3303270" y="2921554"/>
            <a:ext cx="2537460" cy="1988820"/>
          </a:xfrm>
          <a:prstGeom prst="rect">
            <a:avLst/>
          </a:prstGeom>
          <a:noFill/>
          <a:ln/>
        </p:spPr>
        <p:txBody>
          <a:bodyPr wrap="square" lIns="45720" tIns="45720" rIns="45720" bIns="45720" rtlCol="0" anchor="t"/>
          <a:lstStyle/>
          <a:p>
            <a:pPr marL="0" indent="0" algn="l">
              <a:lnSpc>
                <a:spcPts val="2772"/>
              </a:lnSpc>
              <a:spcBef>
                <a:spcPts val="360"/>
              </a:spcBef>
              <a:spcAft>
                <a:spcPts val="360"/>
              </a:spcAft>
              <a:buNone/>
            </a:pPr>
            <a:r>
              <a:rPr lang="en-US" sz="1980" b="1" dirty="0">
                <a:solidFill>
                  <a:srgbClr val="FFFFFF"/>
                </a:solidFill>
                <a:latin typeface="Nunito" pitchFamily="34" charset="0"/>
                <a:ea typeface="Nunito" pitchFamily="34" charset="-122"/>
                <a:cs typeface="Nunito" pitchFamily="34" charset="-120"/>
              </a:rPr>
              <a:t>2. Requisitos Previos</a:t>
            </a:r>
            <a:endParaRPr lang="en-US" sz="1980" dirty="0"/>
          </a:p>
          <a:p>
            <a:pPr marL="0" indent="0" algn="l">
              <a:lnSpc>
                <a:spcPts val="2016"/>
              </a:lnSpc>
              <a:spcBef>
                <a:spcPts val="270"/>
              </a:spcBef>
              <a:spcAft>
                <a:spcPts val="270"/>
              </a:spcAft>
              <a:buNone/>
            </a:pPr>
            <a:r>
              <a:rPr lang="en-US" sz="1440" dirty="0">
                <a:solidFill>
                  <a:srgbClr val="FFFFFF"/>
                </a:solidFill>
                <a:latin typeface="Comic Neue" pitchFamily="34" charset="0"/>
                <a:ea typeface="Comic Neue" pitchFamily="34" charset="-122"/>
                <a:cs typeface="Comic Neue" pitchFamily="34" charset="-120"/>
              </a:rPr>
              <a:t>Enumera documentos, herramientas o credenciales obligatorias antes de iniciar la ejecución.</a:t>
            </a:r>
            <a:endParaRPr lang="en-US" sz="1980" dirty="0"/>
          </a:p>
        </p:txBody>
      </p:sp>
      <p:sp>
        <p:nvSpPr>
          <p:cNvPr id="9" name="rwueO7FI"/>
          <p:cNvSpPr/>
          <p:nvPr/>
        </p:nvSpPr>
        <p:spPr>
          <a:xfrm>
            <a:off x="6069330" y="925830"/>
            <a:ext cx="2811780" cy="4160520"/>
          </a:xfrm>
          <a:prstGeom prst="roundRect">
            <a:avLst>
              <a:gd name="adj" fmla="val 4878"/>
            </a:avLst>
          </a:prstGeom>
          <a:solidFill>
            <a:srgbClr val="FFFFFF">
              <a:alpha val="10196"/>
            </a:srgbClr>
          </a:solidFill>
          <a:ln w="11430">
            <a:solidFill>
              <a:srgbClr val="667999"/>
            </a:solidFill>
            <a:prstDash val="solid"/>
          </a:ln>
        </p:spPr>
      </p:sp>
      <p:pic>
        <p:nvPicPr>
          <p:cNvPr id="10" name="medest3" descr="/home/forge/chalkie-production-workers-1/releases/78214647/backend/storage/app/render-specs/d47d17d7-f00f-4e22-a48b-cf3fa2d97e42/img_f16d8ba76409154da5686b8cbf7ed0bb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206490" y="1062990"/>
            <a:ext cx="2537460" cy="1851660"/>
          </a:xfrm>
          <a:prstGeom prst="roundRect">
            <a:avLst>
              <a:gd name="adj" fmla="val 4938"/>
            </a:avLst>
          </a:prstGeom>
        </p:spPr>
      </p:pic>
      <p:sp>
        <p:nvSpPr>
          <p:cNvPr id="11" name="rWwKEIGa"/>
          <p:cNvSpPr/>
          <p:nvPr/>
        </p:nvSpPr>
        <p:spPr>
          <a:xfrm>
            <a:off x="6206490" y="2921554"/>
            <a:ext cx="2537460" cy="1988820"/>
          </a:xfrm>
          <a:prstGeom prst="rect">
            <a:avLst/>
          </a:prstGeom>
          <a:noFill/>
          <a:ln/>
        </p:spPr>
        <p:txBody>
          <a:bodyPr wrap="square" lIns="45720" tIns="45720" rIns="45720" bIns="45720" rtlCol="0" anchor="t"/>
          <a:lstStyle/>
          <a:p>
            <a:pPr marL="0" indent="0" algn="l">
              <a:lnSpc>
                <a:spcPts val="2772"/>
              </a:lnSpc>
              <a:spcBef>
                <a:spcPts val="360"/>
              </a:spcBef>
              <a:spcAft>
                <a:spcPts val="360"/>
              </a:spcAft>
              <a:buNone/>
            </a:pPr>
            <a:r>
              <a:rPr lang="en-US" sz="1980" b="1" dirty="0">
                <a:solidFill>
                  <a:srgbClr val="FFFFFF"/>
                </a:solidFill>
                <a:latin typeface="Nunito" pitchFamily="34" charset="0"/>
                <a:ea typeface="Nunito" pitchFamily="34" charset="-122"/>
                <a:cs typeface="Nunito" pitchFamily="34" charset="-120"/>
              </a:rPr>
              <a:t>3. Secuencia de Pasos</a:t>
            </a:r>
            <a:endParaRPr lang="en-US" sz="1980" dirty="0"/>
          </a:p>
          <a:p>
            <a:pPr marL="0" indent="0" algn="l">
              <a:lnSpc>
                <a:spcPts val="2016"/>
              </a:lnSpc>
              <a:spcBef>
                <a:spcPts val="270"/>
              </a:spcBef>
              <a:spcAft>
                <a:spcPts val="270"/>
              </a:spcAft>
              <a:buNone/>
            </a:pPr>
            <a:r>
              <a:rPr lang="en-US" sz="1440" dirty="0">
                <a:solidFill>
                  <a:srgbClr val="FFFFFF"/>
                </a:solidFill>
                <a:latin typeface="Comic Neue" pitchFamily="34" charset="0"/>
                <a:ea typeface="Comic Neue" pitchFamily="34" charset="-122"/>
                <a:cs typeface="Comic Neue" pitchFamily="34" charset="-120"/>
              </a:rPr>
              <a:t>Cadena de acciones consecutivas redactadas con verbos operativos e instrucciones directas.</a:t>
            </a:r>
            <a:endParaRPr lang="en-US" sz="198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jvtOoV0n"/>
          <p:cNvSpPr/>
          <p:nvPr/>
        </p:nvSpPr>
        <p:spPr>
          <a:xfrm>
            <a:off x="274320" y="212872"/>
            <a:ext cx="2743200" cy="1085850"/>
          </a:xfrm>
          <a:prstGeom prst="rect">
            <a:avLst/>
          </a:prstGeom>
          <a:noFill/>
          <a:ln/>
        </p:spPr>
        <p:txBody>
          <a:bodyPr wrap="square" lIns="45720" tIns="45720" rIns="45720" bIns="45720" rtlCol="0" anchor="t"/>
          <a:lstStyle/>
          <a:p>
            <a:pPr marL="0" indent="0" algn="l">
              <a:lnSpc>
                <a:spcPts val="3456"/>
              </a:lnSpc>
              <a:spcBef>
                <a:spcPts val="450"/>
              </a:spcBef>
              <a:spcAft>
                <a:spcPts val="450"/>
              </a:spcAft>
              <a:buNone/>
            </a:pPr>
            <a:r>
              <a:rPr lang="en-US" sz="2880" b="1" dirty="0">
                <a:solidFill>
                  <a:srgbClr val="FFFFFF"/>
                </a:solidFill>
                <a:latin typeface="Nunito" pitchFamily="34" charset="0"/>
                <a:ea typeface="Nunito" pitchFamily="34" charset="-122"/>
                <a:cs typeface="Nunito" pitchFamily="34" charset="-120"/>
              </a:rPr>
              <a:t>Verbos en la Instrucción</a:t>
            </a:r>
            <a:endParaRPr lang="en-US" sz="2880" dirty="0"/>
          </a:p>
        </p:txBody>
      </p:sp>
      <p:sp>
        <p:nvSpPr>
          <p:cNvPr id="3" name="gkbKdGIt"/>
          <p:cNvSpPr/>
          <p:nvPr/>
        </p:nvSpPr>
        <p:spPr>
          <a:xfrm>
            <a:off x="274320" y="1291590"/>
            <a:ext cx="2743200" cy="1188720"/>
          </a:xfrm>
          <a:prstGeom prst="rect">
            <a:avLst/>
          </a:prstGeom>
          <a:noFill/>
          <a:ln/>
        </p:spPr>
        <p:txBody>
          <a:bodyPr wrap="square" lIns="45720" tIns="45720" rIns="45720" bIns="45720" rtlCol="0" anchor="t"/>
          <a:lstStyle/>
          <a:p>
            <a:pPr marL="0" indent="0" algn="l">
              <a:lnSpc>
                <a:spcPts val="2016"/>
              </a:lnSpc>
              <a:spcBef>
                <a:spcPts val="270"/>
              </a:spcBef>
              <a:spcAft>
                <a:spcPts val="270"/>
              </a:spcAft>
              <a:buNone/>
            </a:pPr>
            <a:r>
              <a:rPr lang="en-US" sz="1440" dirty="0">
                <a:solidFill>
                  <a:srgbClr val="BBC3D2"/>
                </a:solidFill>
                <a:latin typeface="Comic Neue" pitchFamily="34" charset="0"/>
                <a:ea typeface="Comic Neue" pitchFamily="34" charset="-122"/>
                <a:cs typeface="Comic Neue" pitchFamily="34" charset="-120"/>
              </a:rPr>
              <a:t>La elección verbal define el tono técnico, el grado de obligatoriedad y la claridad del documento.</a:t>
            </a:r>
            <a:endParaRPr lang="en-US" sz="1440" dirty="0"/>
          </a:p>
        </p:txBody>
      </p:sp>
      <p:pic>
        <p:nvPicPr>
          <p:cNvPr id="4" name="mediconverb" descr="/home/forge/chalkie-production-workers-1/releases/78214647/backend/storage/app/render-specs/d47d17d7-f00f-4e22-a48b-cf3fa2d97e42/img_802b2ec4b6110db99c6218b9cc429a14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74320" y="2548890"/>
            <a:ext cx="1851660" cy="1543050"/>
          </a:xfrm>
          <a:prstGeom prst="rect">
            <a:avLst/>
          </a:prstGeom>
        </p:spPr>
      </p:pic>
      <p:sp>
        <p:nvSpPr>
          <p:cNvPr id="5" name="eZAZ8hOc"/>
          <p:cNvSpPr/>
          <p:nvPr/>
        </p:nvSpPr>
        <p:spPr>
          <a:xfrm>
            <a:off x="3154680" y="182880"/>
            <a:ext cx="5715000" cy="1394460"/>
          </a:xfrm>
          <a:prstGeom prst="roundRect">
            <a:avLst>
              <a:gd name="adj" fmla="val 9836"/>
            </a:avLst>
          </a:prstGeom>
          <a:solidFill>
            <a:srgbClr val="FFFFFF">
              <a:alpha val="10196"/>
            </a:srgbClr>
          </a:solidFill>
          <a:ln w="11430">
            <a:solidFill>
              <a:srgbClr val="667999"/>
            </a:solidFill>
            <a:prstDash val="solid"/>
          </a:ln>
        </p:spPr>
      </p:sp>
      <p:sp>
        <p:nvSpPr>
          <p:cNvPr id="6" name="BVHe8hhs"/>
          <p:cNvSpPr/>
          <p:nvPr/>
        </p:nvSpPr>
        <p:spPr>
          <a:xfrm>
            <a:off x="3291840" y="315514"/>
            <a:ext cx="5440680" cy="1120140"/>
          </a:xfrm>
          <a:prstGeom prst="rect">
            <a:avLst/>
          </a:prstGeom>
          <a:noFill/>
          <a:ln/>
        </p:spPr>
        <p:txBody>
          <a:bodyPr wrap="square" lIns="45720" tIns="45720" rIns="45720" bIns="45720" rtlCol="0" anchor="t"/>
          <a:lstStyle/>
          <a:p>
            <a:pPr marL="0" indent="0" algn="l">
              <a:lnSpc>
                <a:spcPts val="2772"/>
              </a:lnSpc>
              <a:spcBef>
                <a:spcPts val="360"/>
              </a:spcBef>
              <a:spcAft>
                <a:spcPts val="360"/>
              </a:spcAft>
              <a:buNone/>
            </a:pPr>
            <a:r>
              <a:rPr lang="en-US" sz="1980" b="1" dirty="0">
                <a:solidFill>
                  <a:srgbClr val="FA9B59"/>
                </a:solidFill>
                <a:latin typeface="Nunito" pitchFamily="34" charset="0"/>
                <a:ea typeface="Nunito" pitchFamily="34" charset="-122"/>
                <a:cs typeface="Nunito" pitchFamily="34" charset="-120"/>
              </a:rPr>
              <a:t>Infinitivo (-ar, -er, -ir)</a:t>
            </a:r>
            <a:endParaRPr lang="en-US" sz="1980" dirty="0"/>
          </a:p>
          <a:p>
            <a:pPr marL="0" indent="0" algn="l">
              <a:lnSpc>
                <a:spcPts val="2016"/>
              </a:lnSpc>
              <a:spcBef>
                <a:spcPts val="270"/>
              </a:spcBef>
              <a:spcAft>
                <a:spcPts val="270"/>
              </a:spcAft>
              <a:buNone/>
            </a:pPr>
            <a:r>
              <a:rPr lang="en-US" sz="1440" dirty="0">
                <a:solidFill>
                  <a:srgbClr val="FFFFFF"/>
                </a:solidFill>
                <a:latin typeface="Comic Neue" pitchFamily="34" charset="0"/>
                <a:ea typeface="Comic Neue" pitchFamily="34" charset="-122"/>
                <a:cs typeface="Comic Neue" pitchFamily="34" charset="-120"/>
              </a:rPr>
              <a:t>Tono neutro e impersonal. Ideal para manuales técnicos y fichas de servicio: </a:t>
            </a:r>
            <a:r>
              <a:rPr lang="en-US" sz="1440" i="1" dirty="0">
                <a:solidFill>
                  <a:srgbClr val="FFFFFF"/>
                </a:solidFill>
                <a:latin typeface="Comic Neue" pitchFamily="34" charset="0"/>
                <a:ea typeface="Comic Neue" pitchFamily="34" charset="-122"/>
                <a:cs typeface="Comic Neue" pitchFamily="34" charset="-120"/>
              </a:rPr>
              <a:t>"Descargar el certificado y verificar los datos."</a:t>
            </a:r>
            <a:endParaRPr lang="en-US" sz="1980" dirty="0"/>
          </a:p>
        </p:txBody>
      </p:sp>
      <p:sp>
        <p:nvSpPr>
          <p:cNvPr id="7" name="TT3SVwSG"/>
          <p:cNvSpPr/>
          <p:nvPr/>
        </p:nvSpPr>
        <p:spPr>
          <a:xfrm>
            <a:off x="3154680" y="1668780"/>
            <a:ext cx="5715000" cy="1394460"/>
          </a:xfrm>
          <a:prstGeom prst="roundRect">
            <a:avLst>
              <a:gd name="adj" fmla="val 9836"/>
            </a:avLst>
          </a:prstGeom>
          <a:solidFill>
            <a:srgbClr val="FFFFFF">
              <a:alpha val="10196"/>
            </a:srgbClr>
          </a:solidFill>
          <a:ln w="11430">
            <a:solidFill>
              <a:srgbClr val="667999"/>
            </a:solidFill>
            <a:prstDash val="solid"/>
          </a:ln>
        </p:spPr>
      </p:sp>
      <p:sp>
        <p:nvSpPr>
          <p:cNvPr id="8" name="B5q7UMDN"/>
          <p:cNvSpPr/>
          <p:nvPr/>
        </p:nvSpPr>
        <p:spPr>
          <a:xfrm>
            <a:off x="3291840" y="1801414"/>
            <a:ext cx="5440680" cy="1120140"/>
          </a:xfrm>
          <a:prstGeom prst="rect">
            <a:avLst/>
          </a:prstGeom>
          <a:noFill/>
          <a:ln/>
        </p:spPr>
        <p:txBody>
          <a:bodyPr wrap="square" lIns="45720" tIns="45720" rIns="45720" bIns="45720" rtlCol="0" anchor="t"/>
          <a:lstStyle/>
          <a:p>
            <a:pPr marL="0" indent="0" algn="l">
              <a:lnSpc>
                <a:spcPts val="2772"/>
              </a:lnSpc>
              <a:spcBef>
                <a:spcPts val="360"/>
              </a:spcBef>
              <a:spcAft>
                <a:spcPts val="360"/>
              </a:spcAft>
              <a:buNone/>
            </a:pPr>
            <a:r>
              <a:rPr lang="en-US" sz="1980" b="1" dirty="0">
                <a:solidFill>
                  <a:srgbClr val="FA9B59"/>
                </a:solidFill>
                <a:latin typeface="Nunito" pitchFamily="34" charset="0"/>
                <a:ea typeface="Nunito" pitchFamily="34" charset="-122"/>
                <a:cs typeface="Nunito" pitchFamily="34" charset="-120"/>
              </a:rPr>
              <a:t>Imperativo (Usted / Tú)</a:t>
            </a:r>
            <a:endParaRPr lang="en-US" sz="1980" dirty="0"/>
          </a:p>
          <a:p>
            <a:pPr marL="0" indent="0" algn="l">
              <a:lnSpc>
                <a:spcPts val="2016"/>
              </a:lnSpc>
              <a:spcBef>
                <a:spcPts val="270"/>
              </a:spcBef>
              <a:spcAft>
                <a:spcPts val="270"/>
              </a:spcAft>
              <a:buNone/>
            </a:pPr>
            <a:r>
              <a:rPr lang="en-US" sz="1440" dirty="0">
                <a:solidFill>
                  <a:srgbClr val="FFFFFF"/>
                </a:solidFill>
                <a:latin typeface="Comic Neue" pitchFamily="34" charset="0"/>
                <a:ea typeface="Comic Neue" pitchFamily="34" charset="-122"/>
                <a:cs typeface="Comic Neue" pitchFamily="34" charset="-120"/>
              </a:rPr>
              <a:t>Directiva inmediata. Frecuente en advertencias de seguridad y pasos asistidos en pantalla: </a:t>
            </a:r>
            <a:r>
              <a:rPr lang="en-US" sz="1440" i="1" dirty="0">
                <a:solidFill>
                  <a:srgbClr val="FFFFFF"/>
                </a:solidFill>
                <a:latin typeface="Comic Neue" pitchFamily="34" charset="0"/>
                <a:ea typeface="Comic Neue" pitchFamily="34" charset="-122"/>
                <a:cs typeface="Comic Neue" pitchFamily="34" charset="-120"/>
              </a:rPr>
              <a:t>"Ingrese su RUT y presione continuar."</a:t>
            </a:r>
            <a:endParaRPr lang="en-US" sz="1980" dirty="0"/>
          </a:p>
        </p:txBody>
      </p:sp>
      <p:sp>
        <p:nvSpPr>
          <p:cNvPr id="9" name="WxCH57VP"/>
          <p:cNvSpPr/>
          <p:nvPr/>
        </p:nvSpPr>
        <p:spPr>
          <a:xfrm>
            <a:off x="3154680" y="3154680"/>
            <a:ext cx="5715000" cy="1394460"/>
          </a:xfrm>
          <a:prstGeom prst="roundRect">
            <a:avLst>
              <a:gd name="adj" fmla="val 9836"/>
            </a:avLst>
          </a:prstGeom>
          <a:solidFill>
            <a:srgbClr val="FFFFFF">
              <a:alpha val="10196"/>
            </a:srgbClr>
          </a:solidFill>
          <a:ln w="11430">
            <a:solidFill>
              <a:srgbClr val="667999"/>
            </a:solidFill>
            <a:prstDash val="solid"/>
          </a:ln>
        </p:spPr>
      </p:sp>
      <p:sp>
        <p:nvSpPr>
          <p:cNvPr id="10" name="jRcU4ZLO"/>
          <p:cNvSpPr/>
          <p:nvPr/>
        </p:nvSpPr>
        <p:spPr>
          <a:xfrm>
            <a:off x="3291840" y="3287314"/>
            <a:ext cx="5440680" cy="1120140"/>
          </a:xfrm>
          <a:prstGeom prst="rect">
            <a:avLst/>
          </a:prstGeom>
          <a:noFill/>
          <a:ln/>
        </p:spPr>
        <p:txBody>
          <a:bodyPr wrap="square" lIns="45720" tIns="45720" rIns="45720" bIns="45720" rtlCol="0" anchor="t"/>
          <a:lstStyle/>
          <a:p>
            <a:pPr marL="0" indent="0" algn="l">
              <a:lnSpc>
                <a:spcPts val="2772"/>
              </a:lnSpc>
              <a:spcBef>
                <a:spcPts val="360"/>
              </a:spcBef>
              <a:spcAft>
                <a:spcPts val="360"/>
              </a:spcAft>
              <a:buNone/>
            </a:pPr>
            <a:r>
              <a:rPr lang="en-US" sz="1980" b="1" dirty="0">
                <a:solidFill>
                  <a:srgbClr val="FA9B59"/>
                </a:solidFill>
                <a:latin typeface="Nunito" pitchFamily="34" charset="0"/>
                <a:ea typeface="Nunito" pitchFamily="34" charset="-122"/>
                <a:cs typeface="Nunito" pitchFamily="34" charset="-120"/>
              </a:rPr>
              <a:t>Fórmula Impersonal (Se + verbo)</a:t>
            </a:r>
            <a:endParaRPr lang="en-US" sz="1980" dirty="0"/>
          </a:p>
          <a:p>
            <a:pPr marL="0" indent="0" algn="l">
              <a:lnSpc>
                <a:spcPts val="2016"/>
              </a:lnSpc>
              <a:spcBef>
                <a:spcPts val="270"/>
              </a:spcBef>
              <a:spcAft>
                <a:spcPts val="270"/>
              </a:spcAft>
              <a:buNone/>
            </a:pPr>
            <a:r>
              <a:rPr lang="en-US" sz="1440" dirty="0">
                <a:solidFill>
                  <a:srgbClr val="FFFFFF"/>
                </a:solidFill>
                <a:latin typeface="Comic Neue" pitchFamily="34" charset="0"/>
                <a:ea typeface="Comic Neue" pitchFamily="34" charset="-122"/>
                <a:cs typeface="Comic Neue" pitchFamily="34" charset="-120"/>
              </a:rPr>
              <a:t>Estándar en protocolos institucionales y normas legales: </a:t>
            </a:r>
            <a:r>
              <a:rPr lang="en-US" sz="1440" i="1" dirty="0">
                <a:solidFill>
                  <a:srgbClr val="FFFFFF"/>
                </a:solidFill>
                <a:latin typeface="Comic Neue" pitchFamily="34" charset="0"/>
                <a:ea typeface="Comic Neue" pitchFamily="34" charset="-122"/>
                <a:cs typeface="Comic Neue" pitchFamily="34" charset="-120"/>
              </a:rPr>
              <a:t>"Se recomienda verificar la vigencia de la clave antes de operar."</a:t>
            </a:r>
            <a:endParaRPr lang="en-US" sz="198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GIClasi"/>
          <p:cNvSpPr/>
          <p:nvPr/>
        </p:nvSpPr>
        <p:spPr>
          <a:xfrm>
            <a:off x="274320" y="212872"/>
            <a:ext cx="8595360" cy="651510"/>
          </a:xfrm>
          <a:prstGeom prst="rect">
            <a:avLst/>
          </a:prstGeom>
          <a:noFill/>
          <a:ln/>
        </p:spPr>
        <p:txBody>
          <a:bodyPr wrap="square" lIns="45720" tIns="45720" rIns="45720" bIns="45720" rtlCol="0" anchor="t"/>
          <a:lstStyle/>
          <a:p>
            <a:pPr marL="0" indent="0" algn="l">
              <a:lnSpc>
                <a:spcPts val="3456"/>
              </a:lnSpc>
              <a:spcBef>
                <a:spcPts val="450"/>
              </a:spcBef>
              <a:spcAft>
                <a:spcPts val="450"/>
              </a:spcAft>
              <a:buNone/>
            </a:pPr>
            <a:r>
              <a:rPr lang="en-US" sz="2880" b="1" dirty="0">
                <a:solidFill>
                  <a:srgbClr val="FFFFFF"/>
                </a:solidFill>
                <a:latin typeface="Nunito" pitchFamily="34" charset="0"/>
                <a:ea typeface="Nunito" pitchFamily="34" charset="-122"/>
                <a:cs typeface="Nunito" pitchFamily="34" charset="-120"/>
              </a:rPr>
              <a:t>Consistencia en el Registro Verbal</a:t>
            </a:r>
            <a:endParaRPr lang="en-US" sz="2880" dirty="0"/>
          </a:p>
        </p:txBody>
      </p:sp>
      <p:sp>
        <p:nvSpPr>
          <p:cNvPr id="3" name="B5YSB15s"/>
          <p:cNvSpPr/>
          <p:nvPr/>
        </p:nvSpPr>
        <p:spPr>
          <a:xfrm>
            <a:off x="274320" y="902970"/>
            <a:ext cx="4914900" cy="1188720"/>
          </a:xfrm>
          <a:prstGeom prst="rect">
            <a:avLst/>
          </a:prstGeom>
          <a:noFill/>
          <a:ln/>
        </p:spPr>
        <p:txBody>
          <a:bodyPr wrap="square" lIns="45720" tIns="45720" rIns="45720" bIns="45720" rtlCol="0" anchor="t"/>
          <a:lstStyle/>
          <a:p>
            <a:pPr marL="0" indent="0" algn="l">
              <a:lnSpc>
                <a:spcPts val="2016"/>
              </a:lnSpc>
              <a:spcBef>
                <a:spcPts val="270"/>
              </a:spcBef>
              <a:spcAft>
                <a:spcPts val="270"/>
              </a:spcAft>
              <a:buNone/>
            </a:pPr>
            <a:r>
              <a:rPr lang="en-US" sz="1440" dirty="0">
                <a:solidFill>
                  <a:srgbClr val="FFFFFF"/>
                </a:solidFill>
                <a:latin typeface="Comic Neue" pitchFamily="34" charset="0"/>
                <a:ea typeface="Comic Neue" pitchFamily="34" charset="-122"/>
                <a:cs typeface="Comic Neue" pitchFamily="34" charset="-120"/>
              </a:rPr>
              <a:t>Un error recurrente en la redacción administrativa es mezclar formas verbales dentro de una misma secuencia: iniciar con infinitivo (</a:t>
            </a:r>
            <a:r>
              <a:rPr lang="en-US" sz="1440" i="1" dirty="0">
                <a:solidFill>
                  <a:srgbClr val="FFFFFF"/>
                </a:solidFill>
                <a:latin typeface="Comic Neue" pitchFamily="34" charset="0"/>
                <a:ea typeface="Comic Neue" pitchFamily="34" charset="-122"/>
                <a:cs typeface="Comic Neue" pitchFamily="34" charset="-120"/>
              </a:rPr>
              <a:t>cortar</a:t>
            </a:r>
            <a:r>
              <a:rPr lang="en-US" sz="1440" dirty="0">
                <a:solidFill>
                  <a:srgbClr val="FFFFFF"/>
                </a:solidFill>
                <a:latin typeface="Comic Neue" pitchFamily="34" charset="0"/>
                <a:ea typeface="Comic Neue" pitchFamily="34" charset="-122"/>
                <a:cs typeface="Comic Neue" pitchFamily="34" charset="-120"/>
              </a:rPr>
              <a:t>), pasar a imperativo (</a:t>
            </a:r>
            <a:r>
              <a:rPr lang="en-US" sz="1440" i="1" dirty="0">
                <a:solidFill>
                  <a:srgbClr val="FFFFFF"/>
                </a:solidFill>
                <a:latin typeface="Comic Neue" pitchFamily="34" charset="0"/>
                <a:ea typeface="Comic Neue" pitchFamily="34" charset="-122"/>
                <a:cs typeface="Comic Neue" pitchFamily="34" charset="-120"/>
              </a:rPr>
              <a:t>apague</a:t>
            </a:r>
            <a:r>
              <a:rPr lang="en-US" sz="1440" dirty="0">
                <a:solidFill>
                  <a:srgbClr val="FFFFFF"/>
                </a:solidFill>
                <a:latin typeface="Comic Neue" pitchFamily="34" charset="0"/>
                <a:ea typeface="Comic Neue" pitchFamily="34" charset="-122"/>
                <a:cs typeface="Comic Neue" pitchFamily="34" charset="-120"/>
              </a:rPr>
              <a:t>) y concluir con impersonal (</a:t>
            </a:r>
            <a:r>
              <a:rPr lang="en-US" sz="1440" i="1" dirty="0">
                <a:solidFill>
                  <a:srgbClr val="FFFFFF"/>
                </a:solidFill>
                <a:latin typeface="Comic Neue" pitchFamily="34" charset="0"/>
                <a:ea typeface="Comic Neue" pitchFamily="34" charset="-122"/>
                <a:cs typeface="Comic Neue" pitchFamily="34" charset="-120"/>
              </a:rPr>
              <a:t>se revisa</a:t>
            </a:r>
            <a:r>
              <a:rPr lang="en-US" sz="1440" dirty="0">
                <a:solidFill>
                  <a:srgbClr val="FFFFFF"/>
                </a:solidFill>
                <a:latin typeface="Comic Neue" pitchFamily="34" charset="0"/>
                <a:ea typeface="Comic Neue" pitchFamily="34" charset="-122"/>
                <a:cs typeface="Comic Neue" pitchFamily="34" charset="-120"/>
              </a:rPr>
              <a:t>).</a:t>
            </a:r>
            <a:endParaRPr lang="en-US" sz="1440" dirty="0"/>
          </a:p>
        </p:txBody>
      </p:sp>
      <p:sp>
        <p:nvSpPr>
          <p:cNvPr id="4" name="5tsrcegf"/>
          <p:cNvSpPr/>
          <p:nvPr/>
        </p:nvSpPr>
        <p:spPr>
          <a:xfrm>
            <a:off x="274320" y="2183130"/>
            <a:ext cx="4914900" cy="1234440"/>
          </a:xfrm>
          <a:prstGeom prst="roundRect">
            <a:avLst>
              <a:gd name="adj" fmla="val 7407"/>
            </a:avLst>
          </a:prstGeom>
          <a:solidFill>
            <a:srgbClr val="F09696">
              <a:alpha val="14902"/>
            </a:srgbClr>
          </a:solidFill>
          <a:ln w="11430">
            <a:solidFill>
              <a:srgbClr val="460606">
                <a:alpha val="20000"/>
              </a:srgbClr>
            </a:solidFill>
            <a:prstDash val="solid"/>
          </a:ln>
        </p:spPr>
      </p:sp>
      <p:sp>
        <p:nvSpPr>
          <p:cNvPr id="5" name="YaOT8whz"/>
          <p:cNvSpPr/>
          <p:nvPr/>
        </p:nvSpPr>
        <p:spPr>
          <a:xfrm>
            <a:off x="388620" y="2316290"/>
            <a:ext cx="320040" cy="434340"/>
          </a:xfrm>
          <a:prstGeom prst="rect">
            <a:avLst/>
          </a:prstGeom>
          <a:noFill/>
          <a:ln/>
        </p:spPr>
        <p:txBody>
          <a:bodyPr wrap="square" lIns="45720" tIns="45720" rIns="45720" bIns="45720" rtlCol="0" anchor="t"/>
          <a:lstStyle/>
          <a:p>
            <a:pPr marL="0" indent="0" algn="l">
              <a:lnSpc>
                <a:spcPts val="1980"/>
              </a:lnSpc>
              <a:spcBef>
                <a:spcPts val="360"/>
              </a:spcBef>
              <a:spcAft>
                <a:spcPts val="360"/>
              </a:spcAft>
              <a:buNone/>
            </a:pPr>
            <a:r>
              <a:rPr lang="en-US" sz="1980" dirty="0">
                <a:solidFill>
                  <a:srgbClr val="F7C1C1"/>
                </a:solidFill>
                <a:latin typeface="Comic Neue" pitchFamily="34" charset="0"/>
                <a:ea typeface="Comic Neue" pitchFamily="34" charset="-122"/>
                <a:cs typeface="Comic Neue" pitchFamily="34" charset="-120"/>
              </a:rPr>
              <a:t>⚠️</a:t>
            </a:r>
            <a:endParaRPr lang="en-US" sz="1980" dirty="0"/>
          </a:p>
        </p:txBody>
      </p:sp>
      <p:sp>
        <p:nvSpPr>
          <p:cNvPr id="6" name="kLiSqGA0"/>
          <p:cNvSpPr/>
          <p:nvPr/>
        </p:nvSpPr>
        <p:spPr>
          <a:xfrm>
            <a:off x="754380" y="2274570"/>
            <a:ext cx="4320540" cy="1005840"/>
          </a:xfrm>
          <a:prstGeom prst="rect">
            <a:avLst/>
          </a:prstGeom>
          <a:noFill/>
          <a:ln/>
        </p:spPr>
        <p:txBody>
          <a:bodyPr wrap="square" lIns="45720" tIns="45720" rIns="45720" bIns="45720" rtlCol="0" anchor="t"/>
          <a:lstStyle/>
          <a:p>
            <a:pPr marL="0" indent="0" algn="l">
              <a:lnSpc>
                <a:spcPts val="2016"/>
              </a:lnSpc>
              <a:spcBef>
                <a:spcPts val="270"/>
              </a:spcBef>
              <a:spcAft>
                <a:spcPts val="270"/>
              </a:spcAft>
              <a:buNone/>
            </a:pPr>
            <a:r>
              <a:rPr lang="en-US" sz="1440" b="1" dirty="0">
                <a:solidFill>
                  <a:srgbClr val="F7C1C1"/>
                </a:solidFill>
                <a:latin typeface="Comic Neue" pitchFamily="34" charset="0"/>
                <a:ea typeface="Comic Neue" pitchFamily="34" charset="-122"/>
                <a:cs typeface="Comic Neue" pitchFamily="34" charset="-120"/>
              </a:rPr>
              <a:t>Regla operativa</a:t>
            </a:r>
            <a:endParaRPr lang="en-US" sz="1440" dirty="0"/>
          </a:p>
          <a:p>
            <a:pPr marL="0" indent="0" algn="l">
              <a:lnSpc>
                <a:spcPts val="2016"/>
              </a:lnSpc>
              <a:spcBef>
                <a:spcPts val="270"/>
              </a:spcBef>
              <a:spcAft>
                <a:spcPts val="270"/>
              </a:spcAft>
              <a:buNone/>
            </a:pPr>
            <a:r>
              <a:rPr lang="en-US" sz="1440" dirty="0">
                <a:solidFill>
                  <a:srgbClr val="F7C1C1"/>
                </a:solidFill>
                <a:latin typeface="Comic Neue" pitchFamily="34" charset="0"/>
                <a:ea typeface="Comic Neue" pitchFamily="34" charset="-122"/>
                <a:cs typeface="Comic Neue" pitchFamily="34" charset="-120"/>
              </a:rPr>
              <a:t>Mantenga siempre el mismo modelo verbal en toda la guía.</a:t>
            </a:r>
            <a:endParaRPr lang="en-US" sz="1440" dirty="0"/>
          </a:p>
        </p:txBody>
      </p:sp>
      <p:sp>
        <p:nvSpPr>
          <p:cNvPr id="7" name="qQob0YvD"/>
          <p:cNvSpPr/>
          <p:nvPr/>
        </p:nvSpPr>
        <p:spPr>
          <a:xfrm>
            <a:off x="274320" y="3463290"/>
            <a:ext cx="4914900" cy="937260"/>
          </a:xfrm>
          <a:prstGeom prst="rect">
            <a:avLst/>
          </a:prstGeom>
          <a:noFill/>
          <a:ln/>
        </p:spPr>
        <p:txBody>
          <a:bodyPr wrap="square" lIns="45720" tIns="45720" rIns="45720" bIns="45720" rtlCol="0" anchor="t"/>
          <a:lstStyle/>
          <a:p>
            <a:pPr marL="0" indent="0" algn="l">
              <a:lnSpc>
                <a:spcPts val="2016"/>
              </a:lnSpc>
              <a:spcBef>
                <a:spcPts val="270"/>
              </a:spcBef>
              <a:spcAft>
                <a:spcPts val="270"/>
              </a:spcAft>
              <a:buNone/>
            </a:pPr>
            <a:r>
              <a:rPr lang="en-US" sz="1440" dirty="0">
                <a:solidFill>
                  <a:srgbClr val="FFFFFF"/>
                </a:solidFill>
                <a:latin typeface="Comic Neue" pitchFamily="34" charset="0"/>
                <a:ea typeface="Comic Neue" pitchFamily="34" charset="-122"/>
                <a:cs typeface="Comic Neue" pitchFamily="34" charset="-120"/>
              </a:rPr>
              <a:t>La homogeneidad gramatical reduce la carga mental del usuario y proyecta rigor técnico en cualquier documento laboral.</a:t>
            </a:r>
            <a:endParaRPr lang="en-US" sz="1440" dirty="0"/>
          </a:p>
        </p:txBody>
      </p:sp>
      <p:pic>
        <p:nvPicPr>
          <p:cNvPr id="8" name="medreg1" descr="/home/forge/chalkie-production-workers-1/releases/78214647/backend/storage/app/render-specs/d47d17d7-f00f-4e22-a48b-cf3fa2d97e42/img_41d4deb03c97e22a2c88fb59becdd658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372100" y="925830"/>
            <a:ext cx="3497580" cy="3086100"/>
          </a:xfrm>
          <a:prstGeom prst="roundRect">
            <a:avLst>
              <a:gd name="adj" fmla="val 4444"/>
            </a:avLst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QVoIi6hX"/>
          <p:cNvSpPr/>
          <p:nvPr/>
        </p:nvSpPr>
        <p:spPr>
          <a:xfrm>
            <a:off x="274320" y="212872"/>
            <a:ext cx="8595360" cy="651510"/>
          </a:xfrm>
          <a:prstGeom prst="rect">
            <a:avLst/>
          </a:prstGeom>
          <a:noFill/>
          <a:ln/>
        </p:spPr>
        <p:txBody>
          <a:bodyPr wrap="square" lIns="45720" tIns="45720" rIns="45720" bIns="45720" rtlCol="0" anchor="t"/>
          <a:lstStyle/>
          <a:p>
            <a:pPr marL="0" indent="0" algn="l">
              <a:lnSpc>
                <a:spcPts val="3456"/>
              </a:lnSpc>
              <a:spcBef>
                <a:spcPts val="450"/>
              </a:spcBef>
              <a:spcAft>
                <a:spcPts val="450"/>
              </a:spcAft>
              <a:buNone/>
            </a:pPr>
            <a:r>
              <a:rPr lang="en-US" sz="2880" b="1" dirty="0">
                <a:solidFill>
                  <a:srgbClr val="FFFFFF"/>
                </a:solidFill>
                <a:latin typeface="Nunito" pitchFamily="34" charset="0"/>
                <a:ea typeface="Nunito" pitchFamily="34" charset="-122"/>
                <a:cs typeface="Nunito" pitchFamily="34" charset="-120"/>
              </a:rPr>
              <a:t>Variedad de Formatos Instructivos</a:t>
            </a:r>
            <a:endParaRPr lang="en-US" sz="2880" dirty="0"/>
          </a:p>
        </p:txBody>
      </p:sp>
      <p:sp>
        <p:nvSpPr>
          <p:cNvPr id="3" name="X3e7SMnl"/>
          <p:cNvSpPr/>
          <p:nvPr/>
        </p:nvSpPr>
        <p:spPr>
          <a:xfrm>
            <a:off x="274320" y="925830"/>
            <a:ext cx="4251960" cy="1931670"/>
          </a:xfrm>
          <a:prstGeom prst="roundRect">
            <a:avLst>
              <a:gd name="adj" fmla="val 7101"/>
            </a:avLst>
          </a:prstGeom>
          <a:solidFill>
            <a:srgbClr val="FFFFFF">
              <a:alpha val="10196"/>
            </a:srgbClr>
          </a:solidFill>
          <a:ln w="11430">
            <a:solidFill>
              <a:srgbClr val="667999"/>
            </a:solidFill>
            <a:prstDash val="solid"/>
          </a:ln>
        </p:spPr>
      </p:sp>
      <p:pic>
        <p:nvPicPr>
          <p:cNvPr id="4" name="medq1" descr="/home/forge/chalkie-production-workers-1/releases/78214647/backend/storage/app/render-specs/d47d17d7-f00f-4e22-a48b-cf3fa2d97e42/img_a03e328793397c5bf514e976767daf24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11480" y="1062990"/>
            <a:ext cx="731520" cy="731520"/>
          </a:xfrm>
          <a:prstGeom prst="rect">
            <a:avLst/>
          </a:prstGeom>
        </p:spPr>
      </p:pic>
      <p:sp>
        <p:nvSpPr>
          <p:cNvPr id="5" name="DJc9NXQp"/>
          <p:cNvSpPr/>
          <p:nvPr/>
        </p:nvSpPr>
        <p:spPr>
          <a:xfrm>
            <a:off x="1211580" y="1058464"/>
            <a:ext cx="3177540" cy="1371600"/>
          </a:xfrm>
          <a:prstGeom prst="rect">
            <a:avLst/>
          </a:prstGeom>
          <a:noFill/>
          <a:ln/>
        </p:spPr>
        <p:txBody>
          <a:bodyPr wrap="square" lIns="45720" tIns="45720" rIns="45720" bIns="45720" rtlCol="0" anchor="t"/>
          <a:lstStyle/>
          <a:p>
            <a:pPr marL="0" indent="0" algn="l">
              <a:lnSpc>
                <a:spcPts val="2772"/>
              </a:lnSpc>
              <a:spcBef>
                <a:spcPts val="360"/>
              </a:spcBef>
              <a:spcAft>
                <a:spcPts val="360"/>
              </a:spcAft>
              <a:buNone/>
            </a:pPr>
            <a:r>
              <a:rPr lang="en-US" sz="1980" b="1" dirty="0">
                <a:solidFill>
                  <a:srgbClr val="FFFFFF"/>
                </a:solidFill>
                <a:latin typeface="Nunito" pitchFamily="34" charset="0"/>
                <a:ea typeface="Nunito" pitchFamily="34" charset="-122"/>
                <a:cs typeface="Nunito" pitchFamily="34" charset="-120"/>
              </a:rPr>
              <a:t>Manual de Uso</a:t>
            </a:r>
            <a:endParaRPr lang="en-US" sz="1980" dirty="0"/>
          </a:p>
          <a:p>
            <a:pPr marL="0" indent="0" algn="l">
              <a:lnSpc>
                <a:spcPts val="2016"/>
              </a:lnSpc>
              <a:spcBef>
                <a:spcPts val="270"/>
              </a:spcBef>
              <a:spcAft>
                <a:spcPts val="270"/>
              </a:spcAft>
              <a:buNone/>
            </a:pPr>
            <a:r>
              <a:rPr lang="en-US" sz="1440" dirty="0">
                <a:solidFill>
                  <a:srgbClr val="FFFFFF"/>
                </a:solidFill>
                <a:latin typeface="Comic Neue" pitchFamily="34" charset="0"/>
                <a:ea typeface="Comic Neue" pitchFamily="34" charset="-122"/>
                <a:cs typeface="Comic Neue" pitchFamily="34" charset="-120"/>
              </a:rPr>
              <a:t>Detalla la operación integral, mantenimiento preventivo y solución de averías de una máquina o sistema.</a:t>
            </a:r>
            <a:endParaRPr lang="en-US" sz="1980" dirty="0"/>
          </a:p>
        </p:txBody>
      </p:sp>
      <p:sp>
        <p:nvSpPr>
          <p:cNvPr id="6" name="aM7ELv7p"/>
          <p:cNvSpPr/>
          <p:nvPr/>
        </p:nvSpPr>
        <p:spPr>
          <a:xfrm>
            <a:off x="4617720" y="925830"/>
            <a:ext cx="4251960" cy="1931670"/>
          </a:xfrm>
          <a:prstGeom prst="roundRect">
            <a:avLst>
              <a:gd name="adj" fmla="val 7101"/>
            </a:avLst>
          </a:prstGeom>
          <a:solidFill>
            <a:srgbClr val="FFFFFF">
              <a:alpha val="10196"/>
            </a:srgbClr>
          </a:solidFill>
          <a:ln w="11430">
            <a:solidFill>
              <a:srgbClr val="667999"/>
            </a:solidFill>
            <a:prstDash val="solid"/>
          </a:ln>
        </p:spPr>
      </p:sp>
      <p:pic>
        <p:nvPicPr>
          <p:cNvPr id="7" name="medq2" descr="/home/forge/chalkie-production-workers-1/releases/78214647/backend/storage/app/render-specs/d47d17d7-f00f-4e22-a48b-cf3fa2d97e42/img_7cf5338bb669d3c17f658518bde08158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754880" y="1062990"/>
            <a:ext cx="731520" cy="731520"/>
          </a:xfrm>
          <a:prstGeom prst="rect">
            <a:avLst/>
          </a:prstGeom>
        </p:spPr>
      </p:pic>
      <p:sp>
        <p:nvSpPr>
          <p:cNvPr id="8" name="DB1Vtw7E"/>
          <p:cNvSpPr/>
          <p:nvPr/>
        </p:nvSpPr>
        <p:spPr>
          <a:xfrm>
            <a:off x="5554980" y="1058464"/>
            <a:ext cx="3177540" cy="1371600"/>
          </a:xfrm>
          <a:prstGeom prst="rect">
            <a:avLst/>
          </a:prstGeom>
          <a:noFill/>
          <a:ln/>
        </p:spPr>
        <p:txBody>
          <a:bodyPr wrap="square" lIns="45720" tIns="45720" rIns="45720" bIns="45720" rtlCol="0" anchor="t"/>
          <a:lstStyle/>
          <a:p>
            <a:pPr marL="0" indent="0" algn="l">
              <a:lnSpc>
                <a:spcPts val="2772"/>
              </a:lnSpc>
              <a:spcBef>
                <a:spcPts val="360"/>
              </a:spcBef>
              <a:spcAft>
                <a:spcPts val="360"/>
              </a:spcAft>
              <a:buNone/>
            </a:pPr>
            <a:r>
              <a:rPr lang="en-US" sz="1980" b="1" dirty="0">
                <a:solidFill>
                  <a:srgbClr val="FFFFFF"/>
                </a:solidFill>
                <a:latin typeface="Nunito" pitchFamily="34" charset="0"/>
                <a:ea typeface="Nunito" pitchFamily="34" charset="-122"/>
                <a:cs typeface="Nunito" pitchFamily="34" charset="-120"/>
              </a:rPr>
              <a:t>Protocolo de Seguridad</a:t>
            </a:r>
            <a:endParaRPr lang="en-US" sz="1980" dirty="0"/>
          </a:p>
          <a:p>
            <a:pPr marL="0" indent="0" algn="l">
              <a:lnSpc>
                <a:spcPts val="2016"/>
              </a:lnSpc>
              <a:spcBef>
                <a:spcPts val="270"/>
              </a:spcBef>
              <a:spcAft>
                <a:spcPts val="270"/>
              </a:spcAft>
              <a:buNone/>
            </a:pPr>
            <a:r>
              <a:rPr lang="en-US" sz="1440" dirty="0">
                <a:solidFill>
                  <a:srgbClr val="FFFFFF"/>
                </a:solidFill>
                <a:latin typeface="Comic Neue" pitchFamily="34" charset="0"/>
                <a:ea typeface="Comic Neue" pitchFamily="34" charset="-122"/>
                <a:cs typeface="Comic Neue" pitchFamily="34" charset="-120"/>
              </a:rPr>
              <a:t>Fija cursos de acción estrictos y obligatorios para prevenir accidentes laborales o emergencias médicas.</a:t>
            </a:r>
            <a:endParaRPr lang="en-US" sz="1980" dirty="0"/>
          </a:p>
        </p:txBody>
      </p:sp>
      <p:sp>
        <p:nvSpPr>
          <p:cNvPr id="9" name="CCaLrspB"/>
          <p:cNvSpPr/>
          <p:nvPr/>
        </p:nvSpPr>
        <p:spPr>
          <a:xfrm>
            <a:off x="274320" y="2948940"/>
            <a:ext cx="4251960" cy="1931670"/>
          </a:xfrm>
          <a:prstGeom prst="roundRect">
            <a:avLst>
              <a:gd name="adj" fmla="val 7101"/>
            </a:avLst>
          </a:prstGeom>
          <a:solidFill>
            <a:srgbClr val="FFFFFF">
              <a:alpha val="10196"/>
            </a:srgbClr>
          </a:solidFill>
          <a:ln w="11430">
            <a:solidFill>
              <a:srgbClr val="667999"/>
            </a:solidFill>
            <a:prstDash val="solid"/>
          </a:ln>
        </p:spPr>
      </p:sp>
      <p:pic>
        <p:nvPicPr>
          <p:cNvPr id="10" name="medq3" descr="/home/forge/chalkie-production-workers-1/releases/78214647/backend/storage/app/render-specs/d47d17d7-f00f-4e22-a48b-cf3fa2d97e42/img_b367769850e29e57aec757c89d8ae9f6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11480" y="3086100"/>
            <a:ext cx="731520" cy="731520"/>
          </a:xfrm>
          <a:prstGeom prst="rect">
            <a:avLst/>
          </a:prstGeom>
        </p:spPr>
      </p:pic>
      <p:sp>
        <p:nvSpPr>
          <p:cNvPr id="11" name="zEwTdpHB"/>
          <p:cNvSpPr/>
          <p:nvPr/>
        </p:nvSpPr>
        <p:spPr>
          <a:xfrm>
            <a:off x="1211580" y="3081574"/>
            <a:ext cx="3177540" cy="1371600"/>
          </a:xfrm>
          <a:prstGeom prst="rect">
            <a:avLst/>
          </a:prstGeom>
          <a:noFill/>
          <a:ln/>
        </p:spPr>
        <p:txBody>
          <a:bodyPr wrap="square" lIns="45720" tIns="45720" rIns="45720" bIns="45720" rtlCol="0" anchor="t"/>
          <a:lstStyle/>
          <a:p>
            <a:pPr marL="0" indent="0" algn="l">
              <a:lnSpc>
                <a:spcPts val="2772"/>
              </a:lnSpc>
              <a:spcBef>
                <a:spcPts val="360"/>
              </a:spcBef>
              <a:spcAft>
                <a:spcPts val="360"/>
              </a:spcAft>
              <a:buNone/>
            </a:pPr>
            <a:r>
              <a:rPr lang="en-US" sz="1980" b="1" dirty="0">
                <a:solidFill>
                  <a:srgbClr val="FFFFFF"/>
                </a:solidFill>
                <a:latin typeface="Nunito" pitchFamily="34" charset="0"/>
                <a:ea typeface="Nunito" pitchFamily="34" charset="-122"/>
                <a:cs typeface="Nunito" pitchFamily="34" charset="-120"/>
              </a:rPr>
              <a:t>Instructivo Ciudadano</a:t>
            </a:r>
            <a:endParaRPr lang="en-US" sz="1980" dirty="0"/>
          </a:p>
          <a:p>
            <a:pPr marL="0" indent="0" algn="l">
              <a:lnSpc>
                <a:spcPts val="2016"/>
              </a:lnSpc>
              <a:spcBef>
                <a:spcPts val="270"/>
              </a:spcBef>
              <a:spcAft>
                <a:spcPts val="270"/>
              </a:spcAft>
              <a:buNone/>
            </a:pPr>
            <a:r>
              <a:rPr lang="en-US" sz="1440" dirty="0">
                <a:solidFill>
                  <a:srgbClr val="FFFFFF"/>
                </a:solidFill>
                <a:latin typeface="Comic Neue" pitchFamily="34" charset="0"/>
                <a:ea typeface="Comic Neue" pitchFamily="34" charset="-122"/>
                <a:cs typeface="Comic Neue" pitchFamily="34" charset="-120"/>
              </a:rPr>
              <a:t>Explica a votantes o beneficiarios de subsidios cómo ejercer sus derechos electorales y cívicos.</a:t>
            </a:r>
            <a:endParaRPr lang="en-US" sz="1980" dirty="0"/>
          </a:p>
        </p:txBody>
      </p:sp>
      <p:sp>
        <p:nvSpPr>
          <p:cNvPr id="12" name="4cJqsHZ7"/>
          <p:cNvSpPr/>
          <p:nvPr/>
        </p:nvSpPr>
        <p:spPr>
          <a:xfrm>
            <a:off x="4617720" y="2948940"/>
            <a:ext cx="4251960" cy="1931670"/>
          </a:xfrm>
          <a:prstGeom prst="roundRect">
            <a:avLst>
              <a:gd name="adj" fmla="val 7101"/>
            </a:avLst>
          </a:prstGeom>
          <a:solidFill>
            <a:srgbClr val="FFFFFF">
              <a:alpha val="10196"/>
            </a:srgbClr>
          </a:solidFill>
          <a:ln w="11430">
            <a:solidFill>
              <a:srgbClr val="667999"/>
            </a:solidFill>
            <a:prstDash val="solid"/>
          </a:ln>
        </p:spPr>
      </p:sp>
      <p:pic>
        <p:nvPicPr>
          <p:cNvPr id="13" name="medq4" descr="/home/forge/chalkie-production-workers-1/releases/78214647/backend/storage/app/render-specs/d47d17d7-f00f-4e22-a48b-cf3fa2d97e42/img_856c4aad345367850ddde24118911fd2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754880" y="3086100"/>
            <a:ext cx="731520" cy="731520"/>
          </a:xfrm>
          <a:prstGeom prst="rect">
            <a:avLst/>
          </a:prstGeom>
        </p:spPr>
      </p:pic>
      <p:sp>
        <p:nvSpPr>
          <p:cNvPr id="14" name="RZsXDUK0"/>
          <p:cNvSpPr/>
          <p:nvPr/>
        </p:nvSpPr>
        <p:spPr>
          <a:xfrm>
            <a:off x="5554980" y="3081574"/>
            <a:ext cx="3177540" cy="1371600"/>
          </a:xfrm>
          <a:prstGeom prst="rect">
            <a:avLst/>
          </a:prstGeom>
          <a:noFill/>
          <a:ln/>
        </p:spPr>
        <p:txBody>
          <a:bodyPr wrap="square" lIns="45720" tIns="45720" rIns="45720" bIns="45720" rtlCol="0" anchor="t"/>
          <a:lstStyle/>
          <a:p>
            <a:pPr marL="0" indent="0" algn="l">
              <a:lnSpc>
                <a:spcPts val="2772"/>
              </a:lnSpc>
              <a:spcBef>
                <a:spcPts val="360"/>
              </a:spcBef>
              <a:spcAft>
                <a:spcPts val="360"/>
              </a:spcAft>
              <a:buNone/>
            </a:pPr>
            <a:r>
              <a:rPr lang="en-US" sz="1980" b="1" dirty="0">
                <a:solidFill>
                  <a:srgbClr val="FFFFFF"/>
                </a:solidFill>
                <a:latin typeface="Nunito" pitchFamily="34" charset="0"/>
                <a:ea typeface="Nunito" pitchFamily="34" charset="-122"/>
                <a:cs typeface="Nunito" pitchFamily="34" charset="-120"/>
              </a:rPr>
              <a:t>Receta Estándar</a:t>
            </a:r>
            <a:endParaRPr lang="en-US" sz="1980" dirty="0"/>
          </a:p>
          <a:p>
            <a:pPr marL="0" indent="0" algn="l">
              <a:lnSpc>
                <a:spcPts val="2016"/>
              </a:lnSpc>
              <a:spcBef>
                <a:spcPts val="270"/>
              </a:spcBef>
              <a:spcAft>
                <a:spcPts val="270"/>
              </a:spcAft>
              <a:buNone/>
            </a:pPr>
            <a:r>
              <a:rPr lang="en-US" sz="1440" dirty="0">
                <a:solidFill>
                  <a:srgbClr val="FFFFFF"/>
                </a:solidFill>
                <a:latin typeface="Comic Neue" pitchFamily="34" charset="0"/>
                <a:ea typeface="Comic Neue" pitchFamily="34" charset="-122"/>
                <a:cs typeface="Comic Neue" pitchFamily="34" charset="-120"/>
              </a:rPr>
              <a:t>Detalla proporciones exactas, tiempos de cocción y técnicas térmicas para asegurar calidad constante.</a:t>
            </a:r>
            <a:endParaRPr lang="en-US" sz="198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16JDGde"/>
          <p:cNvSpPr/>
          <p:nvPr/>
        </p:nvSpPr>
        <p:spPr>
          <a:xfrm>
            <a:off x="274320" y="212872"/>
            <a:ext cx="8595360" cy="651510"/>
          </a:xfrm>
          <a:prstGeom prst="rect">
            <a:avLst/>
          </a:prstGeom>
          <a:noFill/>
          <a:ln/>
        </p:spPr>
        <p:txBody>
          <a:bodyPr wrap="square" lIns="45720" tIns="45720" rIns="45720" bIns="45720" rtlCol="0" anchor="t"/>
          <a:lstStyle/>
          <a:p>
            <a:pPr marL="0" indent="0" algn="l">
              <a:lnSpc>
                <a:spcPts val="3456"/>
              </a:lnSpc>
              <a:spcBef>
                <a:spcPts val="450"/>
              </a:spcBef>
              <a:spcAft>
                <a:spcPts val="450"/>
              </a:spcAft>
              <a:buNone/>
            </a:pPr>
            <a:r>
              <a:rPr lang="en-US" sz="2880" b="1" dirty="0">
                <a:solidFill>
                  <a:srgbClr val="FFFFFF"/>
                </a:solidFill>
                <a:latin typeface="Nunito" pitchFamily="34" charset="0"/>
                <a:ea typeface="Nunito" pitchFamily="34" charset="-122"/>
                <a:cs typeface="Nunito" pitchFamily="34" charset="-120"/>
              </a:rPr>
              <a:t>Protocolos de Riesgo: Norma ACHS</a:t>
            </a:r>
            <a:endParaRPr lang="en-US" sz="2880" dirty="0"/>
          </a:p>
        </p:txBody>
      </p:sp>
      <p:sp>
        <p:nvSpPr>
          <p:cNvPr id="3" name="NFgUaLAV"/>
          <p:cNvSpPr/>
          <p:nvPr/>
        </p:nvSpPr>
        <p:spPr>
          <a:xfrm>
            <a:off x="274320" y="902970"/>
            <a:ext cx="4709160" cy="3943350"/>
          </a:xfrm>
          <a:prstGeom prst="rect">
            <a:avLst/>
          </a:prstGeom>
          <a:noFill/>
          <a:ln/>
        </p:spPr>
        <p:txBody>
          <a:bodyPr wrap="square" lIns="45720" tIns="45720" rIns="45720" bIns="45720" rtlCol="0" anchor="t"/>
          <a:lstStyle/>
          <a:p>
            <a:pPr marL="0" indent="0" algn="l">
              <a:lnSpc>
                <a:spcPts val="2016"/>
              </a:lnSpc>
              <a:spcBef>
                <a:spcPts val="270"/>
              </a:spcBef>
              <a:spcAft>
                <a:spcPts val="270"/>
              </a:spcAft>
              <a:buNone/>
            </a:pPr>
            <a:r>
              <a:rPr lang="en-US" sz="1440" dirty="0">
                <a:solidFill>
                  <a:srgbClr val="FFFFFF"/>
                </a:solidFill>
                <a:latin typeface="Comic Neue" pitchFamily="34" charset="0"/>
                <a:ea typeface="Comic Neue" pitchFamily="34" charset="-122"/>
                <a:cs typeface="Comic Neue" pitchFamily="34" charset="-120"/>
              </a:rPr>
              <a:t>En el contexto laboral de Chile, instituciones como la Asociación Chilena de Seguridad (ACHS) o el Instituto de Seguridad Laboral (ISL) estandarizan protocolos para salvaguardar la vida.</a:t>
            </a:r>
            <a:endParaRPr lang="en-US" sz="1440" dirty="0"/>
          </a:p>
          <a:p>
            <a:pPr marL="228600" indent="-68580" algn="l">
              <a:lnSpc>
                <a:spcPts val="2016"/>
              </a:lnSpc>
              <a:spcBef>
                <a:spcPts val="225"/>
              </a:spcBef>
              <a:spcAft>
                <a:spcPts val="225"/>
              </a:spcAft>
              <a:buSzPct val="100000"/>
              <a:buFontTx/>
              <a:buChar char="•"/>
            </a:pPr>
            <a:r>
              <a:rPr lang="en-US" sz="1440" b="1" dirty="0">
                <a:solidFill>
                  <a:srgbClr val="FFFFFF"/>
                </a:solidFill>
                <a:latin typeface="Comic Neue" pitchFamily="34" charset="0"/>
                <a:ea typeface="Comic Neue" pitchFamily="34" charset="-122"/>
                <a:cs typeface="Comic Neue" pitchFamily="34" charset="-120"/>
              </a:rPr>
              <a:t>Carácter no negociable:</a:t>
            </a:r>
            <a:r>
              <a:rPr lang="en-US" sz="1440" dirty="0">
                <a:solidFill>
                  <a:srgbClr val="FFFFFF"/>
                </a:solidFill>
                <a:latin typeface="Comic Neue" pitchFamily="34" charset="0"/>
                <a:ea typeface="Comic Neue" pitchFamily="34" charset="-122"/>
                <a:cs typeface="Comic Neue" pitchFamily="34" charset="-120"/>
              </a:rPr>
              <a:t> No admiten interpretación ni flexibilidad de criterio.</a:t>
            </a:r>
            <a:endParaRPr lang="en-US" sz="1440" dirty="0"/>
          </a:p>
          <a:p>
            <a:pPr marL="228600" indent="-68580" algn="l">
              <a:lnSpc>
                <a:spcPts val="2016"/>
              </a:lnSpc>
              <a:spcBef>
                <a:spcPts val="225"/>
              </a:spcBef>
              <a:spcAft>
                <a:spcPts val="225"/>
              </a:spcAft>
              <a:buSzPct val="100000"/>
              <a:buFontTx/>
              <a:buChar char="•"/>
            </a:pPr>
            <a:r>
              <a:rPr lang="en-US" sz="1440" b="1" dirty="0">
                <a:solidFill>
                  <a:srgbClr val="FFFFFF"/>
                </a:solidFill>
                <a:latin typeface="Comic Neue" pitchFamily="34" charset="0"/>
                <a:ea typeface="Comic Neue" pitchFamily="34" charset="-122"/>
                <a:cs typeface="Comic Neue" pitchFamily="34" charset="-120"/>
              </a:rPr>
              <a:t>Ubicación de riesgos:</a:t>
            </a:r>
            <a:r>
              <a:rPr lang="en-US" sz="1440" dirty="0">
                <a:solidFill>
                  <a:srgbClr val="FFFFFF"/>
                </a:solidFill>
                <a:latin typeface="Comic Neue" pitchFamily="34" charset="0"/>
                <a:ea typeface="Comic Neue" pitchFamily="34" charset="-122"/>
                <a:cs typeface="Comic Neue" pitchFamily="34" charset="-120"/>
              </a:rPr>
              <a:t> Señalan peligros inminentes antes del paso operativo.</a:t>
            </a:r>
            <a:endParaRPr lang="en-US" sz="1440" dirty="0"/>
          </a:p>
          <a:p>
            <a:pPr marL="228600" indent="-68580" algn="l">
              <a:lnSpc>
                <a:spcPts val="2016"/>
              </a:lnSpc>
              <a:spcBef>
                <a:spcPts val="225"/>
              </a:spcBef>
              <a:spcAft>
                <a:spcPts val="225"/>
              </a:spcAft>
              <a:buSzPct val="100000"/>
              <a:buFontTx/>
              <a:buChar char="•"/>
            </a:pPr>
            <a:r>
              <a:rPr lang="en-US" sz="1440" b="1" dirty="0">
                <a:solidFill>
                  <a:srgbClr val="FFFFFF"/>
                </a:solidFill>
                <a:latin typeface="Comic Neue" pitchFamily="34" charset="0"/>
                <a:ea typeface="Comic Neue" pitchFamily="34" charset="-122"/>
                <a:cs typeface="Comic Neue" pitchFamily="34" charset="-120"/>
              </a:rPr>
              <a:t>Trazabilidad:</a:t>
            </a:r>
            <a:r>
              <a:rPr lang="en-US" sz="1440" dirty="0">
                <a:solidFill>
                  <a:srgbClr val="FFFFFF"/>
                </a:solidFill>
                <a:latin typeface="Comic Neue" pitchFamily="34" charset="0"/>
                <a:ea typeface="Comic Neue" pitchFamily="34" charset="-122"/>
                <a:cs typeface="Comic Neue" pitchFamily="34" charset="-120"/>
              </a:rPr>
              <a:t> Registran firmas y comprobaciones de inspección.</a:t>
            </a:r>
            <a:endParaRPr lang="en-US" sz="1440" dirty="0"/>
          </a:p>
          <a:p>
            <a:pPr marL="0" indent="0" algn="l">
              <a:lnSpc>
                <a:spcPts val="2016"/>
              </a:lnSpc>
              <a:spcBef>
                <a:spcPts val="270"/>
              </a:spcBef>
              <a:spcAft>
                <a:spcPts val="270"/>
              </a:spcAft>
              <a:buNone/>
            </a:pPr>
            <a:r>
              <a:rPr lang="en-US" sz="1440" dirty="0">
                <a:solidFill>
                  <a:srgbClr val="FFFFFF"/>
                </a:solidFill>
                <a:latin typeface="Comic Neue" pitchFamily="34" charset="0"/>
                <a:ea typeface="Comic Neue" pitchFamily="34" charset="-122"/>
                <a:cs typeface="Comic Neue" pitchFamily="34" charset="-120"/>
              </a:rPr>
              <a:t>Un error tipográfico o una omisión en un protocolo puede provocar lesiones graves o paralizaciones faenarias.</a:t>
            </a:r>
            <a:endParaRPr lang="en-US" sz="1440" dirty="0"/>
          </a:p>
        </p:txBody>
      </p:sp>
      <p:pic>
        <p:nvPicPr>
          <p:cNvPr id="4" name="medachs1" descr="/home/forge/chalkie-production-workers-1/releases/78214647/backend/storage/app/render-specs/d47d17d7-f00f-4e22-a48b-cf3fa2d97e42/img_fda8f2a1322c4970a94af715c70ddd37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166360" y="925830"/>
            <a:ext cx="3703320" cy="3246120"/>
          </a:xfrm>
          <a:prstGeom prst="roundRect">
            <a:avLst>
              <a:gd name="adj" fmla="val 4225"/>
            </a:avLst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oXWgpvK"/>
          <p:cNvSpPr/>
          <p:nvPr/>
        </p:nvSpPr>
        <p:spPr>
          <a:xfrm>
            <a:off x="274320" y="212872"/>
            <a:ext cx="8595360" cy="651510"/>
          </a:xfrm>
          <a:prstGeom prst="rect">
            <a:avLst/>
          </a:prstGeom>
          <a:noFill/>
          <a:ln/>
        </p:spPr>
        <p:txBody>
          <a:bodyPr wrap="square" lIns="45720" tIns="45720" rIns="45720" bIns="45720" rtlCol="0" anchor="t"/>
          <a:lstStyle/>
          <a:p>
            <a:pPr marL="0" indent="0" algn="l">
              <a:lnSpc>
                <a:spcPts val="3456"/>
              </a:lnSpc>
              <a:spcBef>
                <a:spcPts val="450"/>
              </a:spcBef>
              <a:spcAft>
                <a:spcPts val="450"/>
              </a:spcAft>
              <a:buNone/>
            </a:pPr>
            <a:r>
              <a:rPr lang="en-US" sz="2880" b="1" dirty="0">
                <a:solidFill>
                  <a:srgbClr val="FFFFFF"/>
                </a:solidFill>
                <a:latin typeface="Nunito" pitchFamily="34" charset="0"/>
                <a:ea typeface="Nunito" pitchFamily="34" charset="-122"/>
                <a:cs typeface="Nunito" pitchFamily="34" charset="-120"/>
              </a:rPr>
              <a:t>El Proceso de Evacuación Sísmica</a:t>
            </a:r>
            <a:endParaRPr lang="en-US" sz="2880" dirty="0"/>
          </a:p>
        </p:txBody>
      </p:sp>
      <p:pic>
        <p:nvPicPr>
          <p:cNvPr id="3" name="medstep1" descr="/home/forge/chalkie-production-workers-1/releases/78214647/backend/storage/app/render-specs/d47d17d7-f00f-4e22-a48b-cf3fa2d97e42/img_7bf0e495ea89d4c643f7bbd0e9185a72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74320" y="925830"/>
            <a:ext cx="2743200" cy="2057400"/>
          </a:xfrm>
          <a:prstGeom prst="roundRect">
            <a:avLst>
              <a:gd name="adj" fmla="val 6667"/>
            </a:avLst>
          </a:prstGeom>
        </p:spPr>
      </p:pic>
      <p:sp>
        <p:nvSpPr>
          <p:cNvPr id="4" name="hTRNRgkm"/>
          <p:cNvSpPr/>
          <p:nvPr/>
        </p:nvSpPr>
        <p:spPr>
          <a:xfrm>
            <a:off x="182880" y="3097530"/>
            <a:ext cx="2926080" cy="400050"/>
          </a:xfrm>
          <a:prstGeom prst="chevron">
            <a:avLst/>
          </a:prstGeom>
          <a:solidFill>
            <a:srgbClr val="38507A"/>
          </a:solidFill>
          <a:ln w="22860">
            <a:solidFill>
              <a:srgbClr val="FA9B59"/>
            </a:solidFill>
            <a:prstDash val="solid"/>
          </a:ln>
        </p:spPr>
      </p:sp>
      <p:sp>
        <p:nvSpPr>
          <p:cNvPr id="5" name="KrXu8PZQ"/>
          <p:cNvSpPr/>
          <p:nvPr/>
        </p:nvSpPr>
        <p:spPr>
          <a:xfrm>
            <a:off x="274320" y="3630625"/>
            <a:ext cx="2743200" cy="1303020"/>
          </a:xfrm>
          <a:prstGeom prst="rect">
            <a:avLst/>
          </a:prstGeom>
          <a:noFill/>
          <a:ln/>
        </p:spPr>
        <p:txBody>
          <a:bodyPr wrap="square" lIns="45720" tIns="45720" rIns="45720" bIns="45720" rtlCol="0" anchor="t"/>
          <a:lstStyle/>
          <a:p>
            <a:pPr marL="0" indent="0" algn="l">
              <a:lnSpc>
                <a:spcPts val="2160"/>
              </a:lnSpc>
              <a:spcBef>
                <a:spcPts val="360"/>
              </a:spcBef>
              <a:spcAft>
                <a:spcPts val="360"/>
              </a:spcAft>
              <a:buNone/>
            </a:pPr>
            <a:r>
              <a:rPr lang="en-US" sz="1800" b="1" dirty="0">
                <a:solidFill>
                  <a:srgbClr val="FFFFFF"/>
                </a:solidFill>
                <a:latin typeface="Nunito" pitchFamily="34" charset="0"/>
                <a:ea typeface="Nunito" pitchFamily="34" charset="-122"/>
                <a:cs typeface="Nunito" pitchFamily="34" charset="-120"/>
              </a:rPr>
              <a:t>1. Contener</a:t>
            </a:r>
            <a:endParaRPr lang="en-US" sz="1800" dirty="0"/>
          </a:p>
          <a:p>
            <a:pPr marL="0" indent="0" algn="l">
              <a:lnSpc>
                <a:spcPts val="2016"/>
              </a:lnSpc>
              <a:spcBef>
                <a:spcPts val="270"/>
              </a:spcBef>
              <a:spcAft>
                <a:spcPts val="270"/>
              </a:spcAft>
              <a:buNone/>
            </a:pPr>
            <a:r>
              <a:rPr lang="en-US" sz="1440" dirty="0">
                <a:solidFill>
                  <a:srgbClr val="FFFFFF"/>
                </a:solidFill>
                <a:latin typeface="Comic Neue" pitchFamily="34" charset="0"/>
                <a:ea typeface="Comic Neue" pitchFamily="34" charset="-122"/>
                <a:cs typeface="Comic Neue" pitchFamily="34" charset="-120"/>
              </a:rPr>
              <a:t>Mantener la calma, alejarse de ventanas y protegerse bajo una mesa firme.</a:t>
            </a:r>
            <a:endParaRPr lang="en-US" sz="1800" dirty="0"/>
          </a:p>
        </p:txBody>
      </p:sp>
      <p:pic>
        <p:nvPicPr>
          <p:cNvPr id="6" name="medstep2" descr="/home/forge/chalkie-production-workers-1/releases/78214647/backend/storage/app/render-specs/d47d17d7-f00f-4e22-a48b-cf3fa2d97e42/img_87f0522652708d64665a672e1d88d6f5.jp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00400" y="925830"/>
            <a:ext cx="2743200" cy="2057400"/>
          </a:xfrm>
          <a:prstGeom prst="roundRect">
            <a:avLst>
              <a:gd name="adj" fmla="val 6667"/>
            </a:avLst>
          </a:prstGeom>
        </p:spPr>
      </p:pic>
      <p:sp>
        <p:nvSpPr>
          <p:cNvPr id="7" name="40JTV6Oi"/>
          <p:cNvSpPr/>
          <p:nvPr/>
        </p:nvSpPr>
        <p:spPr>
          <a:xfrm>
            <a:off x="3108960" y="3097530"/>
            <a:ext cx="2926080" cy="400050"/>
          </a:xfrm>
          <a:prstGeom prst="chevron">
            <a:avLst/>
          </a:prstGeom>
          <a:solidFill>
            <a:srgbClr val="38507A"/>
          </a:solidFill>
          <a:ln w="22860">
            <a:solidFill>
              <a:srgbClr val="FA9B59"/>
            </a:solidFill>
            <a:prstDash val="solid"/>
          </a:ln>
        </p:spPr>
      </p:sp>
      <p:sp>
        <p:nvSpPr>
          <p:cNvPr id="8" name="UHGyk70y"/>
          <p:cNvSpPr/>
          <p:nvPr/>
        </p:nvSpPr>
        <p:spPr>
          <a:xfrm>
            <a:off x="3200400" y="3630625"/>
            <a:ext cx="2743200" cy="1303020"/>
          </a:xfrm>
          <a:prstGeom prst="rect">
            <a:avLst/>
          </a:prstGeom>
          <a:noFill/>
          <a:ln/>
        </p:spPr>
        <p:txBody>
          <a:bodyPr wrap="square" lIns="45720" tIns="45720" rIns="45720" bIns="45720" rtlCol="0" anchor="t"/>
          <a:lstStyle/>
          <a:p>
            <a:pPr marL="0" indent="0" algn="l">
              <a:lnSpc>
                <a:spcPts val="2160"/>
              </a:lnSpc>
              <a:spcBef>
                <a:spcPts val="360"/>
              </a:spcBef>
              <a:spcAft>
                <a:spcPts val="360"/>
              </a:spcAft>
              <a:buNone/>
            </a:pPr>
            <a:r>
              <a:rPr lang="en-US" sz="1800" b="1" dirty="0">
                <a:solidFill>
                  <a:srgbClr val="FFFFFF"/>
                </a:solidFill>
                <a:latin typeface="Nunito" pitchFamily="34" charset="0"/>
                <a:ea typeface="Nunito" pitchFamily="34" charset="-122"/>
                <a:cs typeface="Nunito" pitchFamily="34" charset="-120"/>
              </a:rPr>
              <a:t>2. Desconectar</a:t>
            </a:r>
            <a:endParaRPr lang="en-US" sz="1800" dirty="0"/>
          </a:p>
          <a:p>
            <a:pPr marL="0" indent="0" algn="l">
              <a:lnSpc>
                <a:spcPts val="2016"/>
              </a:lnSpc>
              <a:spcBef>
                <a:spcPts val="270"/>
              </a:spcBef>
              <a:spcAft>
                <a:spcPts val="270"/>
              </a:spcAft>
              <a:buNone/>
            </a:pPr>
            <a:r>
              <a:rPr lang="en-US" sz="1440" dirty="0">
                <a:solidFill>
                  <a:srgbClr val="FFFFFF"/>
                </a:solidFill>
                <a:latin typeface="Comic Neue" pitchFamily="34" charset="0"/>
                <a:ea typeface="Comic Neue" pitchFamily="34" charset="-122"/>
                <a:cs typeface="Comic Neue" pitchFamily="34" charset="-120"/>
              </a:rPr>
              <a:t>Cortar el suministro de gas y electricidad para evitar incendios.</a:t>
            </a:r>
            <a:endParaRPr lang="en-US" sz="1800" dirty="0"/>
          </a:p>
        </p:txBody>
      </p:sp>
      <p:pic>
        <p:nvPicPr>
          <p:cNvPr id="9" name="medstep3" descr="/home/forge/chalkie-production-workers-1/releases/78214647/backend/storage/app/render-specs/d47d17d7-f00f-4e22-a48b-cf3fa2d97e42/img_7dc2ab23f2d353d807256d5293343fb3.jp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126480" y="925830"/>
            <a:ext cx="2743200" cy="2057400"/>
          </a:xfrm>
          <a:prstGeom prst="roundRect">
            <a:avLst>
              <a:gd name="adj" fmla="val 6667"/>
            </a:avLst>
          </a:prstGeom>
        </p:spPr>
      </p:pic>
      <p:sp>
        <p:nvSpPr>
          <p:cNvPr id="10" name="sIg3fAlE"/>
          <p:cNvSpPr/>
          <p:nvPr/>
        </p:nvSpPr>
        <p:spPr>
          <a:xfrm>
            <a:off x="6035040" y="3097530"/>
            <a:ext cx="2926080" cy="400050"/>
          </a:xfrm>
          <a:prstGeom prst="chevron">
            <a:avLst/>
          </a:prstGeom>
          <a:solidFill>
            <a:srgbClr val="38507A"/>
          </a:solidFill>
          <a:ln w="22860">
            <a:solidFill>
              <a:srgbClr val="FA9B59"/>
            </a:solidFill>
            <a:prstDash val="solid"/>
          </a:ln>
        </p:spPr>
      </p:sp>
      <p:sp>
        <p:nvSpPr>
          <p:cNvPr id="11" name="MbK63Rl6"/>
          <p:cNvSpPr/>
          <p:nvPr/>
        </p:nvSpPr>
        <p:spPr>
          <a:xfrm>
            <a:off x="6126480" y="3642055"/>
            <a:ext cx="2743200" cy="1040130"/>
          </a:xfrm>
          <a:prstGeom prst="rect">
            <a:avLst/>
          </a:prstGeom>
          <a:noFill/>
          <a:ln/>
        </p:spPr>
        <p:txBody>
          <a:bodyPr wrap="square" lIns="45720" tIns="45720" rIns="45720" bIns="45720" rtlCol="0" anchor="t"/>
          <a:lstStyle/>
          <a:p>
            <a:pPr marL="0" indent="0" algn="l">
              <a:lnSpc>
                <a:spcPts val="2160"/>
              </a:lnSpc>
              <a:spcBef>
                <a:spcPts val="360"/>
              </a:spcBef>
              <a:spcAft>
                <a:spcPts val="360"/>
              </a:spcAft>
              <a:buNone/>
            </a:pPr>
            <a:r>
              <a:rPr lang="en-US" sz="1800" b="1" dirty="0">
                <a:solidFill>
                  <a:srgbClr val="FFFFFF"/>
                </a:solidFill>
                <a:latin typeface="Nunito" pitchFamily="34" charset="0"/>
                <a:ea typeface="Nunito" pitchFamily="34" charset="-122"/>
                <a:cs typeface="Nunito" pitchFamily="34" charset="-120"/>
              </a:rPr>
              <a:t>3. Evacuar</a:t>
            </a:r>
            <a:endParaRPr lang="en-US" sz="1800" dirty="0"/>
          </a:p>
          <a:p>
            <a:pPr marL="0" indent="0" algn="l">
              <a:lnSpc>
                <a:spcPts val="2016"/>
              </a:lnSpc>
              <a:spcBef>
                <a:spcPts val="270"/>
              </a:spcBef>
              <a:spcAft>
                <a:spcPts val="270"/>
              </a:spcAft>
              <a:buNone/>
            </a:pPr>
            <a:r>
              <a:rPr lang="en-US" sz="1440" dirty="0">
                <a:solidFill>
                  <a:srgbClr val="FFFFFF"/>
                </a:solidFill>
                <a:latin typeface="Comic Neue" pitchFamily="34" charset="0"/>
                <a:ea typeface="Comic Neue" pitchFamily="34" charset="-122"/>
                <a:cs typeface="Comic Neue" pitchFamily="34" charset="-120"/>
              </a:rPr>
              <a:t>Caminar por vías despejadas hacia la zona de seguridad fijada.</a:t>
            </a:r>
            <a:endParaRPr lang="en-US" sz="18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3150cf14-d805-4984-ba72-88d2b7513b1f"/>
          <p:cNvSpPr/>
          <p:nvPr/>
        </p:nvSpPr>
        <p:spPr>
          <a:xfrm>
            <a:off x="285750" y="201442"/>
            <a:ext cx="8572500" cy="644652"/>
          </a:xfrm>
          <a:prstGeom prst="rect">
            <a:avLst/>
          </a:prstGeom>
          <a:noFill/>
          <a:ln/>
        </p:spPr>
        <p:txBody>
          <a:bodyPr wrap="square" lIns="45720" tIns="45720" rIns="45720" bIns="45720" rtlCol="0" anchor="t"/>
          <a:lstStyle/>
          <a:p>
            <a:pPr marL="0" indent="0" algn="l">
              <a:lnSpc>
                <a:spcPts val="3456"/>
              </a:lnSpc>
              <a:spcBef>
                <a:spcPts val="450"/>
              </a:spcBef>
              <a:spcAft>
                <a:spcPts val="450"/>
              </a:spcAft>
              <a:buNone/>
            </a:pPr>
            <a:r>
              <a:rPr lang="en-US" sz="2880" b="1" dirty="0">
                <a:solidFill>
                  <a:srgbClr val="FFFFFF"/>
                </a:solidFill>
                <a:latin typeface="Nunito" pitchFamily="34" charset="0"/>
                <a:ea typeface="Nunito" pitchFamily="34" charset="-122"/>
                <a:cs typeface="Nunito" pitchFamily="34" charset="-120"/>
              </a:rPr>
              <a:t>Relacionar Términos Técnicos</a:t>
            </a:r>
            <a:endParaRPr lang="en-US" sz="2880" dirty="0"/>
          </a:p>
        </p:txBody>
      </p:sp>
      <p:sp>
        <p:nvSpPr>
          <p:cNvPr id="3" name="a387d611-4e6e-433b-ae22-7b65fda79287"/>
          <p:cNvSpPr/>
          <p:nvPr/>
        </p:nvSpPr>
        <p:spPr>
          <a:xfrm>
            <a:off x="285750" y="738378"/>
            <a:ext cx="8572500" cy="379603"/>
          </a:xfrm>
          <a:prstGeom prst="rect">
            <a:avLst/>
          </a:prstGeom>
          <a:noFill/>
          <a:ln/>
        </p:spPr>
        <p:txBody>
          <a:bodyPr wrap="square" lIns="45720" tIns="45720" rIns="45720" bIns="45720" rtlCol="0" anchor="t"/>
          <a:lstStyle/>
          <a:p>
            <a:pPr marL="0" indent="0" algn="l">
              <a:lnSpc>
                <a:spcPts val="1728"/>
              </a:lnSpc>
              <a:spcBef>
                <a:spcPts val="270"/>
              </a:spcBef>
              <a:spcAft>
                <a:spcPts val="270"/>
              </a:spcAft>
              <a:buNone/>
            </a:pPr>
            <a:r>
              <a:rPr lang="en-US" sz="1440" dirty="0">
                <a:solidFill>
                  <a:srgbClr val="FFFFFF"/>
                </a:solidFill>
                <a:latin typeface="Comic Neue" pitchFamily="34" charset="0"/>
                <a:ea typeface="Comic Neue" pitchFamily="34" charset="-122"/>
                <a:cs typeface="Comic Neue" pitchFamily="34" charset="-120"/>
              </a:rPr>
              <a:t>Relaciona las palabras con las definiciones</a:t>
            </a:r>
            <a:endParaRPr lang="en-US" sz="1440" dirty="0"/>
          </a:p>
        </p:txBody>
      </p:sp>
      <p:sp>
        <p:nvSpPr>
          <p:cNvPr id="4" name="8e8bbafc-7dc9-4aed-bc47-1bbd608d66b8"/>
          <p:cNvSpPr/>
          <p:nvPr/>
        </p:nvSpPr>
        <p:spPr>
          <a:xfrm>
            <a:off x="285750" y="1308735"/>
            <a:ext cx="2286000" cy="617220"/>
          </a:xfrm>
          <a:prstGeom prst="roundRect">
            <a:avLst>
              <a:gd name="adj" fmla="val 18519"/>
            </a:avLst>
          </a:prstGeom>
          <a:solidFill>
            <a:srgbClr val="F4F9FC"/>
          </a:solidFill>
          <a:ln w="34290">
            <a:solidFill>
              <a:srgbClr val="000000"/>
            </a:solidFill>
          </a:ln>
        </p:spPr>
        <p:txBody>
          <a:bodyPr wrap="square" lIns="68580" tIns="68580" rIns="68580" bIns="68580" rtlCol="0" anchor="ctr"/>
          <a:lstStyle/>
          <a:p>
            <a:pPr marL="0" indent="0" algn="ctr">
              <a:lnSpc>
                <a:spcPts val="2160"/>
              </a:lnSpc>
              <a:spcBef>
                <a:spcPts val="360"/>
              </a:spcBef>
              <a:spcAft>
                <a:spcPts val="360"/>
              </a:spcAft>
              <a:buNone/>
            </a:pPr>
            <a:r>
              <a:rPr lang="en-US" sz="1800" b="1" dirty="0">
                <a:solidFill>
                  <a:srgbClr val="040F0F"/>
                </a:solidFill>
                <a:latin typeface="Comic Neue" pitchFamily="34" charset="0"/>
                <a:ea typeface="Comic Neue" pitchFamily="34" charset="-122"/>
                <a:cs typeface="Comic Neue" pitchFamily="34" charset="-120"/>
              </a:rPr>
              <a:t>Procedimiento</a:t>
            </a:r>
            <a:endParaRPr lang="en-US" sz="1800" dirty="0"/>
          </a:p>
        </p:txBody>
      </p:sp>
      <p:sp>
        <p:nvSpPr>
          <p:cNvPr id="5" name="d69cdc44-35c9-4f35-8ba8-0fb61fb33cb9"/>
          <p:cNvSpPr/>
          <p:nvPr/>
        </p:nvSpPr>
        <p:spPr>
          <a:xfrm>
            <a:off x="285750" y="2223135"/>
            <a:ext cx="2286000" cy="617220"/>
          </a:xfrm>
          <a:prstGeom prst="roundRect">
            <a:avLst>
              <a:gd name="adj" fmla="val 18519"/>
            </a:avLst>
          </a:prstGeom>
          <a:solidFill>
            <a:srgbClr val="F4F9FC"/>
          </a:solidFill>
          <a:ln w="34290">
            <a:solidFill>
              <a:srgbClr val="000000"/>
            </a:solidFill>
          </a:ln>
        </p:spPr>
        <p:txBody>
          <a:bodyPr wrap="square" lIns="68580" tIns="68580" rIns="68580" bIns="68580" rtlCol="0" anchor="ctr"/>
          <a:lstStyle/>
          <a:p>
            <a:pPr marL="0" indent="0" algn="ctr">
              <a:lnSpc>
                <a:spcPts val="2160"/>
              </a:lnSpc>
              <a:spcBef>
                <a:spcPts val="360"/>
              </a:spcBef>
              <a:spcAft>
                <a:spcPts val="360"/>
              </a:spcAft>
              <a:buNone/>
            </a:pPr>
            <a:r>
              <a:rPr lang="en-US" sz="1800" b="1" dirty="0">
                <a:solidFill>
                  <a:srgbClr val="040F0F"/>
                </a:solidFill>
                <a:latin typeface="Comic Neue" pitchFamily="34" charset="0"/>
                <a:ea typeface="Comic Neue" pitchFamily="34" charset="-122"/>
                <a:cs typeface="Comic Neue" pitchFamily="34" charset="-120"/>
              </a:rPr>
              <a:t>Manual de usuario</a:t>
            </a:r>
            <a:endParaRPr lang="en-US" sz="1800" dirty="0"/>
          </a:p>
        </p:txBody>
      </p:sp>
      <p:sp>
        <p:nvSpPr>
          <p:cNvPr id="6" name="3342758d-a243-4b8e-86ef-169d26010182"/>
          <p:cNvSpPr/>
          <p:nvPr/>
        </p:nvSpPr>
        <p:spPr>
          <a:xfrm>
            <a:off x="285750" y="3137535"/>
            <a:ext cx="2286000" cy="617220"/>
          </a:xfrm>
          <a:prstGeom prst="roundRect">
            <a:avLst>
              <a:gd name="adj" fmla="val 18519"/>
            </a:avLst>
          </a:prstGeom>
          <a:solidFill>
            <a:srgbClr val="F4F9FC"/>
          </a:solidFill>
          <a:ln w="34290">
            <a:solidFill>
              <a:srgbClr val="000000"/>
            </a:solidFill>
          </a:ln>
        </p:spPr>
        <p:txBody>
          <a:bodyPr wrap="square" lIns="68580" tIns="68580" rIns="68580" bIns="68580" rtlCol="0" anchor="ctr"/>
          <a:lstStyle/>
          <a:p>
            <a:pPr marL="0" indent="0" algn="ctr">
              <a:lnSpc>
                <a:spcPts val="2160"/>
              </a:lnSpc>
              <a:spcBef>
                <a:spcPts val="360"/>
              </a:spcBef>
              <a:spcAft>
                <a:spcPts val="360"/>
              </a:spcAft>
              <a:buNone/>
            </a:pPr>
            <a:r>
              <a:rPr lang="en-US" sz="1800" b="1" dirty="0">
                <a:solidFill>
                  <a:srgbClr val="040F0F"/>
                </a:solidFill>
                <a:latin typeface="Comic Neue" pitchFamily="34" charset="0"/>
                <a:ea typeface="Comic Neue" pitchFamily="34" charset="-122"/>
                <a:cs typeface="Comic Neue" pitchFamily="34" charset="-120"/>
              </a:rPr>
              <a:t>Instructivo cívico</a:t>
            </a:r>
            <a:endParaRPr lang="en-US" sz="1800" dirty="0"/>
          </a:p>
        </p:txBody>
      </p:sp>
      <p:sp>
        <p:nvSpPr>
          <p:cNvPr id="7" name="be22be8c-778f-4a9b-b280-e88e5248f248"/>
          <p:cNvSpPr/>
          <p:nvPr/>
        </p:nvSpPr>
        <p:spPr>
          <a:xfrm>
            <a:off x="285750" y="4051935"/>
            <a:ext cx="2286000" cy="617220"/>
          </a:xfrm>
          <a:prstGeom prst="roundRect">
            <a:avLst>
              <a:gd name="adj" fmla="val 18519"/>
            </a:avLst>
          </a:prstGeom>
          <a:solidFill>
            <a:srgbClr val="F4F9FC"/>
          </a:solidFill>
          <a:ln w="34290">
            <a:solidFill>
              <a:srgbClr val="000000"/>
            </a:solidFill>
          </a:ln>
        </p:spPr>
        <p:txBody>
          <a:bodyPr wrap="square" lIns="68580" tIns="68580" rIns="68580" bIns="68580" rtlCol="0" anchor="ctr"/>
          <a:lstStyle/>
          <a:p>
            <a:pPr marL="0" indent="0" algn="ctr">
              <a:lnSpc>
                <a:spcPts val="2160"/>
              </a:lnSpc>
              <a:spcBef>
                <a:spcPts val="360"/>
              </a:spcBef>
              <a:spcAft>
                <a:spcPts val="360"/>
              </a:spcAft>
              <a:buNone/>
            </a:pPr>
            <a:r>
              <a:rPr lang="en-US" sz="1800" b="1" dirty="0">
                <a:solidFill>
                  <a:srgbClr val="040F0F"/>
                </a:solidFill>
                <a:latin typeface="Comic Neue" pitchFamily="34" charset="0"/>
                <a:ea typeface="Comic Neue" pitchFamily="34" charset="-122"/>
                <a:cs typeface="Comic Neue" pitchFamily="34" charset="-120"/>
              </a:rPr>
              <a:t>Protocolo</a:t>
            </a:r>
            <a:endParaRPr lang="en-US" sz="1800" dirty="0"/>
          </a:p>
        </p:txBody>
      </p:sp>
      <p:sp>
        <p:nvSpPr>
          <p:cNvPr id="8" name="0cf61ae1-a45c-4d40-a7a3-82a642d79fb5"/>
          <p:cNvSpPr/>
          <p:nvPr/>
        </p:nvSpPr>
        <p:spPr>
          <a:xfrm>
            <a:off x="3829050" y="1309307"/>
            <a:ext cx="5143500" cy="676656"/>
          </a:xfrm>
          <a:prstGeom prst="rect">
            <a:avLst/>
          </a:prstGeom>
          <a:noFill/>
          <a:ln/>
        </p:spPr>
        <p:txBody>
          <a:bodyPr wrap="square" lIns="45720" tIns="45720" rIns="45720" bIns="45720" rtlCol="0" anchor="t"/>
          <a:lstStyle/>
          <a:p>
            <a:pPr marL="0" indent="0" algn="l">
              <a:lnSpc>
                <a:spcPts val="1944"/>
              </a:lnSpc>
              <a:spcBef>
                <a:spcPts val="360"/>
              </a:spcBef>
              <a:spcAft>
                <a:spcPts val="360"/>
              </a:spcAft>
              <a:buNone/>
            </a:pPr>
            <a:r>
              <a:rPr lang="en-US" sz="1620" dirty="0">
                <a:solidFill>
                  <a:srgbClr val="FFFFFF"/>
                </a:solidFill>
                <a:latin typeface="Comic Neue" pitchFamily="34" charset="0"/>
                <a:ea typeface="Comic Neue" pitchFamily="34" charset="-122"/>
                <a:cs typeface="Comic Neue" pitchFamily="34" charset="-120"/>
              </a:rPr>
              <a:t>Norma rígida y estandarizada de acción ante riesgos o situaciones críticas.</a:t>
            </a:r>
            <a:endParaRPr lang="en-US" sz="1620" dirty="0"/>
          </a:p>
        </p:txBody>
      </p:sp>
      <p:sp>
        <p:nvSpPr>
          <p:cNvPr id="9" name="6212a721-0595-48a8-ac56-3630ece2fe1a"/>
          <p:cNvSpPr/>
          <p:nvPr/>
        </p:nvSpPr>
        <p:spPr>
          <a:xfrm>
            <a:off x="3829050" y="2223707"/>
            <a:ext cx="5143500" cy="676656"/>
          </a:xfrm>
          <a:prstGeom prst="rect">
            <a:avLst/>
          </a:prstGeom>
          <a:noFill/>
          <a:ln/>
        </p:spPr>
        <p:txBody>
          <a:bodyPr wrap="square" lIns="45720" tIns="45720" rIns="45720" bIns="45720" rtlCol="0" anchor="t"/>
          <a:lstStyle/>
          <a:p>
            <a:pPr marL="0" indent="0" algn="l">
              <a:lnSpc>
                <a:spcPts val="1944"/>
              </a:lnSpc>
              <a:spcBef>
                <a:spcPts val="360"/>
              </a:spcBef>
              <a:spcAft>
                <a:spcPts val="360"/>
              </a:spcAft>
              <a:buNone/>
            </a:pPr>
            <a:r>
              <a:rPr lang="en-US" sz="1620" dirty="0">
                <a:solidFill>
                  <a:srgbClr val="FFFFFF"/>
                </a:solidFill>
                <a:latin typeface="Comic Neue" pitchFamily="34" charset="0"/>
                <a:ea typeface="Comic Neue" pitchFamily="34" charset="-122"/>
                <a:cs typeface="Comic Neue" pitchFamily="34" charset="-120"/>
              </a:rPr>
              <a:t>Guía paso a paso para el ejercicio de trámites o derechos comunitarios.</a:t>
            </a:r>
            <a:endParaRPr lang="en-US" sz="1620" dirty="0"/>
          </a:p>
        </p:txBody>
      </p:sp>
      <p:sp>
        <p:nvSpPr>
          <p:cNvPr id="10" name="86ec6839-be30-49f5-aa7c-7edbb9c78698"/>
          <p:cNvSpPr/>
          <p:nvPr/>
        </p:nvSpPr>
        <p:spPr>
          <a:xfrm>
            <a:off x="3829050" y="3138107"/>
            <a:ext cx="5143500" cy="676656"/>
          </a:xfrm>
          <a:prstGeom prst="rect">
            <a:avLst/>
          </a:prstGeom>
          <a:noFill/>
          <a:ln/>
        </p:spPr>
        <p:txBody>
          <a:bodyPr wrap="square" lIns="45720" tIns="45720" rIns="45720" bIns="45720" rtlCol="0" anchor="t"/>
          <a:lstStyle/>
          <a:p>
            <a:pPr marL="0" indent="0" algn="l">
              <a:lnSpc>
                <a:spcPts val="1944"/>
              </a:lnSpc>
              <a:spcBef>
                <a:spcPts val="360"/>
              </a:spcBef>
              <a:spcAft>
                <a:spcPts val="360"/>
              </a:spcAft>
              <a:buNone/>
            </a:pPr>
            <a:r>
              <a:rPr lang="en-US" sz="1620" dirty="0">
                <a:solidFill>
                  <a:srgbClr val="FFFFFF"/>
                </a:solidFill>
                <a:latin typeface="Comic Neue" pitchFamily="34" charset="0"/>
                <a:ea typeface="Comic Neue" pitchFamily="34" charset="-122"/>
                <a:cs typeface="Comic Neue" pitchFamily="34" charset="-120"/>
              </a:rPr>
              <a:t>Secuencia de operaciones para ejecutar una tarea administrativa o técnica concreta.</a:t>
            </a:r>
            <a:endParaRPr lang="en-US" sz="1620" dirty="0"/>
          </a:p>
        </p:txBody>
      </p:sp>
      <p:sp>
        <p:nvSpPr>
          <p:cNvPr id="11" name="51460779-974f-420e-9477-7b7ff2b84fbf"/>
          <p:cNvSpPr/>
          <p:nvPr/>
        </p:nvSpPr>
        <p:spPr>
          <a:xfrm>
            <a:off x="3829050" y="4052507"/>
            <a:ext cx="5143500" cy="676656"/>
          </a:xfrm>
          <a:prstGeom prst="rect">
            <a:avLst/>
          </a:prstGeom>
          <a:noFill/>
          <a:ln/>
        </p:spPr>
        <p:txBody>
          <a:bodyPr wrap="square" lIns="45720" tIns="45720" rIns="45720" bIns="45720" rtlCol="0" anchor="t"/>
          <a:lstStyle/>
          <a:p>
            <a:pPr marL="0" indent="0" algn="l">
              <a:lnSpc>
                <a:spcPts val="1944"/>
              </a:lnSpc>
              <a:spcBef>
                <a:spcPts val="360"/>
              </a:spcBef>
              <a:spcAft>
                <a:spcPts val="360"/>
              </a:spcAft>
              <a:buNone/>
            </a:pPr>
            <a:r>
              <a:rPr lang="en-US" sz="1620" dirty="0">
                <a:solidFill>
                  <a:srgbClr val="FFFFFF"/>
                </a:solidFill>
                <a:latin typeface="Comic Neue" pitchFamily="34" charset="0"/>
                <a:ea typeface="Comic Neue" pitchFamily="34" charset="-122"/>
                <a:cs typeface="Comic Neue" pitchFamily="34" charset="-120"/>
              </a:rPr>
              <a:t>Documento integral de operación, componentes y mantención de un sistema.</a:t>
            </a:r>
            <a:endParaRPr lang="en-US" sz="162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3150cf14-d805-4984-ba72-88d2b7513b1f"/>
          <p:cNvSpPr/>
          <p:nvPr/>
        </p:nvSpPr>
        <p:spPr>
          <a:xfrm>
            <a:off x="285750" y="201442"/>
            <a:ext cx="8572500" cy="644652"/>
          </a:xfrm>
          <a:prstGeom prst="rect">
            <a:avLst/>
          </a:prstGeom>
          <a:noFill/>
          <a:ln/>
        </p:spPr>
        <p:txBody>
          <a:bodyPr wrap="square" lIns="45720" tIns="45720" rIns="45720" bIns="45720" rtlCol="0" anchor="t"/>
          <a:lstStyle/>
          <a:p>
            <a:pPr marL="0" indent="0" algn="l">
              <a:lnSpc>
                <a:spcPts val="3456"/>
              </a:lnSpc>
              <a:spcBef>
                <a:spcPts val="450"/>
              </a:spcBef>
              <a:spcAft>
                <a:spcPts val="450"/>
              </a:spcAft>
              <a:buNone/>
            </a:pPr>
            <a:r>
              <a:rPr lang="en-US" sz="2880" b="1" dirty="0">
                <a:solidFill>
                  <a:srgbClr val="FFFFFF"/>
                </a:solidFill>
                <a:latin typeface="Nunito" pitchFamily="34" charset="0"/>
                <a:ea typeface="Nunito" pitchFamily="34" charset="-122"/>
                <a:cs typeface="Nunito" pitchFamily="34" charset="-120"/>
              </a:rPr>
              <a:t>Relacionar Términos Técnicos</a:t>
            </a:r>
            <a:endParaRPr lang="en-US" sz="2880" dirty="0"/>
          </a:p>
        </p:txBody>
      </p:sp>
      <p:sp>
        <p:nvSpPr>
          <p:cNvPr id="3" name="a387d611-4e6e-433b-ae22-7b65fda79287"/>
          <p:cNvSpPr/>
          <p:nvPr/>
        </p:nvSpPr>
        <p:spPr>
          <a:xfrm>
            <a:off x="285750" y="738378"/>
            <a:ext cx="8572500" cy="379603"/>
          </a:xfrm>
          <a:prstGeom prst="rect">
            <a:avLst/>
          </a:prstGeom>
          <a:noFill/>
          <a:ln/>
        </p:spPr>
        <p:txBody>
          <a:bodyPr wrap="square" lIns="45720" tIns="45720" rIns="45720" bIns="45720" rtlCol="0" anchor="t"/>
          <a:lstStyle/>
          <a:p>
            <a:pPr marL="0" indent="0" algn="l">
              <a:lnSpc>
                <a:spcPts val="1728"/>
              </a:lnSpc>
              <a:spcBef>
                <a:spcPts val="270"/>
              </a:spcBef>
              <a:spcAft>
                <a:spcPts val="270"/>
              </a:spcAft>
              <a:buNone/>
            </a:pPr>
            <a:r>
              <a:rPr lang="en-US" sz="1440" dirty="0">
                <a:solidFill>
                  <a:srgbClr val="FFFFFF"/>
                </a:solidFill>
                <a:latin typeface="Comic Neue" pitchFamily="34" charset="0"/>
                <a:ea typeface="Comic Neue" pitchFamily="34" charset="-122"/>
                <a:cs typeface="Comic Neue" pitchFamily="34" charset="-120"/>
              </a:rPr>
              <a:t>Relaciona las palabras con las definiciones</a:t>
            </a:r>
            <a:endParaRPr lang="en-US" sz="1440" dirty="0"/>
          </a:p>
        </p:txBody>
      </p:sp>
      <p:sp>
        <p:nvSpPr>
          <p:cNvPr id="4" name="8e8bbafc-7dc9-4aed-bc47-1bbd608d66b8"/>
          <p:cNvSpPr/>
          <p:nvPr/>
        </p:nvSpPr>
        <p:spPr>
          <a:xfrm>
            <a:off x="285750" y="1308735"/>
            <a:ext cx="2286000" cy="617220"/>
          </a:xfrm>
          <a:prstGeom prst="roundRect">
            <a:avLst>
              <a:gd name="adj" fmla="val 18519"/>
            </a:avLst>
          </a:prstGeom>
          <a:solidFill>
            <a:srgbClr val="F4F9FC"/>
          </a:solidFill>
          <a:ln w="34290">
            <a:solidFill>
              <a:srgbClr val="409E9E"/>
            </a:solidFill>
          </a:ln>
        </p:spPr>
        <p:txBody>
          <a:bodyPr wrap="square" lIns="68580" tIns="68580" rIns="68580" bIns="68580" rtlCol="0" anchor="ctr"/>
          <a:lstStyle/>
          <a:p>
            <a:pPr marL="0" indent="0" algn="ctr">
              <a:lnSpc>
                <a:spcPts val="2160"/>
              </a:lnSpc>
              <a:spcBef>
                <a:spcPts val="360"/>
              </a:spcBef>
              <a:spcAft>
                <a:spcPts val="360"/>
              </a:spcAft>
              <a:buNone/>
            </a:pPr>
            <a:r>
              <a:rPr lang="en-US" sz="1800" b="1" dirty="0">
                <a:solidFill>
                  <a:srgbClr val="040F0F"/>
                </a:solidFill>
                <a:latin typeface="Comic Neue" pitchFamily="34" charset="0"/>
                <a:ea typeface="Comic Neue" pitchFamily="34" charset="-122"/>
                <a:cs typeface="Comic Neue" pitchFamily="34" charset="-120"/>
              </a:rPr>
              <a:t>Procedimiento</a:t>
            </a:r>
            <a:endParaRPr lang="en-US" sz="1800" dirty="0"/>
          </a:p>
        </p:txBody>
      </p:sp>
      <p:sp>
        <p:nvSpPr>
          <p:cNvPr id="5" name="d69cdc44-35c9-4f35-8ba8-0fb61fb33cb9"/>
          <p:cNvSpPr/>
          <p:nvPr/>
        </p:nvSpPr>
        <p:spPr>
          <a:xfrm>
            <a:off x="285750" y="2223135"/>
            <a:ext cx="2286000" cy="617220"/>
          </a:xfrm>
          <a:prstGeom prst="roundRect">
            <a:avLst>
              <a:gd name="adj" fmla="val 18519"/>
            </a:avLst>
          </a:prstGeom>
          <a:solidFill>
            <a:srgbClr val="F4F9FC"/>
          </a:solidFill>
          <a:ln w="34290">
            <a:solidFill>
              <a:srgbClr val="D90368"/>
            </a:solidFill>
          </a:ln>
        </p:spPr>
        <p:txBody>
          <a:bodyPr wrap="square" lIns="68580" tIns="68580" rIns="68580" bIns="68580" rtlCol="0" anchor="ctr"/>
          <a:lstStyle/>
          <a:p>
            <a:pPr marL="0" indent="0" algn="ctr">
              <a:lnSpc>
                <a:spcPts val="2160"/>
              </a:lnSpc>
              <a:spcBef>
                <a:spcPts val="360"/>
              </a:spcBef>
              <a:spcAft>
                <a:spcPts val="360"/>
              </a:spcAft>
              <a:buNone/>
            </a:pPr>
            <a:r>
              <a:rPr lang="en-US" sz="1800" b="1" dirty="0">
                <a:solidFill>
                  <a:srgbClr val="040F0F"/>
                </a:solidFill>
                <a:latin typeface="Comic Neue" pitchFamily="34" charset="0"/>
                <a:ea typeface="Comic Neue" pitchFamily="34" charset="-122"/>
                <a:cs typeface="Comic Neue" pitchFamily="34" charset="-120"/>
              </a:rPr>
              <a:t>Manual de usuario</a:t>
            </a:r>
            <a:endParaRPr lang="en-US" sz="1800" dirty="0"/>
          </a:p>
        </p:txBody>
      </p:sp>
      <p:sp>
        <p:nvSpPr>
          <p:cNvPr id="6" name="3342758d-a243-4b8e-86ef-169d26010182"/>
          <p:cNvSpPr/>
          <p:nvPr/>
        </p:nvSpPr>
        <p:spPr>
          <a:xfrm>
            <a:off x="285750" y="3137535"/>
            <a:ext cx="2286000" cy="617220"/>
          </a:xfrm>
          <a:prstGeom prst="roundRect">
            <a:avLst>
              <a:gd name="adj" fmla="val 18519"/>
            </a:avLst>
          </a:prstGeom>
          <a:solidFill>
            <a:srgbClr val="F4F9FC"/>
          </a:solidFill>
          <a:ln w="34290">
            <a:solidFill>
              <a:srgbClr val="D68C45"/>
            </a:solidFill>
          </a:ln>
        </p:spPr>
        <p:txBody>
          <a:bodyPr wrap="square" lIns="68580" tIns="68580" rIns="68580" bIns="68580" rtlCol="0" anchor="ctr"/>
          <a:lstStyle/>
          <a:p>
            <a:pPr marL="0" indent="0" algn="ctr">
              <a:lnSpc>
                <a:spcPts val="2160"/>
              </a:lnSpc>
              <a:spcBef>
                <a:spcPts val="360"/>
              </a:spcBef>
              <a:spcAft>
                <a:spcPts val="360"/>
              </a:spcAft>
              <a:buNone/>
            </a:pPr>
            <a:r>
              <a:rPr lang="en-US" sz="1800" b="1" dirty="0">
                <a:solidFill>
                  <a:srgbClr val="040F0F"/>
                </a:solidFill>
                <a:latin typeface="Comic Neue" pitchFamily="34" charset="0"/>
                <a:ea typeface="Comic Neue" pitchFamily="34" charset="-122"/>
                <a:cs typeface="Comic Neue" pitchFamily="34" charset="-120"/>
              </a:rPr>
              <a:t>Instructivo cívico</a:t>
            </a:r>
            <a:endParaRPr lang="en-US" sz="1800" dirty="0"/>
          </a:p>
        </p:txBody>
      </p:sp>
      <p:sp>
        <p:nvSpPr>
          <p:cNvPr id="7" name="be22be8c-778f-4a9b-b280-e88e5248f248"/>
          <p:cNvSpPr/>
          <p:nvPr/>
        </p:nvSpPr>
        <p:spPr>
          <a:xfrm>
            <a:off x="285750" y="4051935"/>
            <a:ext cx="2286000" cy="617220"/>
          </a:xfrm>
          <a:prstGeom prst="roundRect">
            <a:avLst>
              <a:gd name="adj" fmla="val 18519"/>
            </a:avLst>
          </a:prstGeom>
          <a:solidFill>
            <a:srgbClr val="F4F9FC"/>
          </a:solidFill>
          <a:ln w="34290">
            <a:solidFill>
              <a:srgbClr val="4579A9"/>
            </a:solidFill>
          </a:ln>
        </p:spPr>
        <p:txBody>
          <a:bodyPr wrap="square" lIns="68580" tIns="68580" rIns="68580" bIns="68580" rtlCol="0" anchor="ctr"/>
          <a:lstStyle/>
          <a:p>
            <a:pPr marL="0" indent="0" algn="ctr">
              <a:lnSpc>
                <a:spcPts val="2160"/>
              </a:lnSpc>
              <a:spcBef>
                <a:spcPts val="360"/>
              </a:spcBef>
              <a:spcAft>
                <a:spcPts val="360"/>
              </a:spcAft>
              <a:buNone/>
            </a:pPr>
            <a:r>
              <a:rPr lang="en-US" sz="1800" b="1" dirty="0">
                <a:solidFill>
                  <a:srgbClr val="040F0F"/>
                </a:solidFill>
                <a:latin typeface="Comic Neue" pitchFamily="34" charset="0"/>
                <a:ea typeface="Comic Neue" pitchFamily="34" charset="-122"/>
                <a:cs typeface="Comic Neue" pitchFamily="34" charset="-120"/>
              </a:rPr>
              <a:t>Protocolo</a:t>
            </a:r>
            <a:endParaRPr lang="en-US" sz="1800" dirty="0"/>
          </a:p>
        </p:txBody>
      </p:sp>
      <p:sp>
        <p:nvSpPr>
          <p:cNvPr id="8" name="0cf61ae1-a45c-4d40-a7a3-82a642d79fb5"/>
          <p:cNvSpPr/>
          <p:nvPr/>
        </p:nvSpPr>
        <p:spPr>
          <a:xfrm>
            <a:off x="3829050" y="1309307"/>
            <a:ext cx="5143500" cy="676656"/>
          </a:xfrm>
          <a:prstGeom prst="rect">
            <a:avLst/>
          </a:prstGeom>
          <a:noFill/>
          <a:ln/>
        </p:spPr>
        <p:txBody>
          <a:bodyPr wrap="square" lIns="45720" tIns="45720" rIns="45720" bIns="45720" rtlCol="0" anchor="t"/>
          <a:lstStyle/>
          <a:p>
            <a:pPr marL="0" indent="0" algn="l">
              <a:lnSpc>
                <a:spcPts val="1944"/>
              </a:lnSpc>
              <a:spcBef>
                <a:spcPts val="360"/>
              </a:spcBef>
              <a:spcAft>
                <a:spcPts val="360"/>
              </a:spcAft>
              <a:buNone/>
            </a:pPr>
            <a:r>
              <a:rPr lang="en-US" sz="1620" dirty="0">
                <a:solidFill>
                  <a:srgbClr val="FFFFFF"/>
                </a:solidFill>
                <a:latin typeface="Comic Neue" pitchFamily="34" charset="0"/>
                <a:ea typeface="Comic Neue" pitchFamily="34" charset="-122"/>
                <a:cs typeface="Comic Neue" pitchFamily="34" charset="-120"/>
              </a:rPr>
              <a:t>Norma rígida y estandarizada de acción ante riesgos o situaciones críticas.</a:t>
            </a:r>
            <a:endParaRPr lang="en-US" sz="1620" dirty="0"/>
          </a:p>
        </p:txBody>
      </p:sp>
      <p:sp>
        <p:nvSpPr>
          <p:cNvPr id="9" name="6212a721-0595-48a8-ac56-3630ece2fe1a"/>
          <p:cNvSpPr/>
          <p:nvPr/>
        </p:nvSpPr>
        <p:spPr>
          <a:xfrm>
            <a:off x="3829050" y="2223707"/>
            <a:ext cx="5143500" cy="676656"/>
          </a:xfrm>
          <a:prstGeom prst="rect">
            <a:avLst/>
          </a:prstGeom>
          <a:noFill/>
          <a:ln/>
        </p:spPr>
        <p:txBody>
          <a:bodyPr wrap="square" lIns="45720" tIns="45720" rIns="45720" bIns="45720" rtlCol="0" anchor="t"/>
          <a:lstStyle/>
          <a:p>
            <a:pPr marL="0" indent="0" algn="l">
              <a:lnSpc>
                <a:spcPts val="1944"/>
              </a:lnSpc>
              <a:spcBef>
                <a:spcPts val="360"/>
              </a:spcBef>
              <a:spcAft>
                <a:spcPts val="360"/>
              </a:spcAft>
              <a:buNone/>
            </a:pPr>
            <a:r>
              <a:rPr lang="en-US" sz="1620" dirty="0">
                <a:solidFill>
                  <a:srgbClr val="FFFFFF"/>
                </a:solidFill>
                <a:latin typeface="Comic Neue" pitchFamily="34" charset="0"/>
                <a:ea typeface="Comic Neue" pitchFamily="34" charset="-122"/>
                <a:cs typeface="Comic Neue" pitchFamily="34" charset="-120"/>
              </a:rPr>
              <a:t>Guía paso a paso para el ejercicio de trámites o derechos comunitarios.</a:t>
            </a:r>
            <a:endParaRPr lang="en-US" sz="1620" dirty="0"/>
          </a:p>
        </p:txBody>
      </p:sp>
      <p:sp>
        <p:nvSpPr>
          <p:cNvPr id="10" name="86ec6839-be30-49f5-aa7c-7edbb9c78698"/>
          <p:cNvSpPr/>
          <p:nvPr/>
        </p:nvSpPr>
        <p:spPr>
          <a:xfrm>
            <a:off x="3829050" y="3138107"/>
            <a:ext cx="5143500" cy="676656"/>
          </a:xfrm>
          <a:prstGeom prst="rect">
            <a:avLst/>
          </a:prstGeom>
          <a:noFill/>
          <a:ln/>
        </p:spPr>
        <p:txBody>
          <a:bodyPr wrap="square" lIns="45720" tIns="45720" rIns="45720" bIns="45720" rtlCol="0" anchor="t"/>
          <a:lstStyle/>
          <a:p>
            <a:pPr marL="0" indent="0" algn="l">
              <a:lnSpc>
                <a:spcPts val="1944"/>
              </a:lnSpc>
              <a:spcBef>
                <a:spcPts val="360"/>
              </a:spcBef>
              <a:spcAft>
                <a:spcPts val="360"/>
              </a:spcAft>
              <a:buNone/>
            </a:pPr>
            <a:r>
              <a:rPr lang="en-US" sz="1620" dirty="0">
                <a:solidFill>
                  <a:srgbClr val="FFFFFF"/>
                </a:solidFill>
                <a:latin typeface="Comic Neue" pitchFamily="34" charset="0"/>
                <a:ea typeface="Comic Neue" pitchFamily="34" charset="-122"/>
                <a:cs typeface="Comic Neue" pitchFamily="34" charset="-120"/>
              </a:rPr>
              <a:t>Secuencia de operaciones para ejecutar una tarea administrativa o técnica concreta.</a:t>
            </a:r>
            <a:endParaRPr lang="en-US" sz="1620" dirty="0"/>
          </a:p>
        </p:txBody>
      </p:sp>
      <p:sp>
        <p:nvSpPr>
          <p:cNvPr id="11" name="51460779-974f-420e-9477-7b7ff2b84fbf"/>
          <p:cNvSpPr/>
          <p:nvPr/>
        </p:nvSpPr>
        <p:spPr>
          <a:xfrm>
            <a:off x="3829050" y="4052507"/>
            <a:ext cx="5143500" cy="676656"/>
          </a:xfrm>
          <a:prstGeom prst="rect">
            <a:avLst/>
          </a:prstGeom>
          <a:noFill/>
          <a:ln/>
        </p:spPr>
        <p:txBody>
          <a:bodyPr wrap="square" lIns="45720" tIns="45720" rIns="45720" bIns="45720" rtlCol="0" anchor="t"/>
          <a:lstStyle/>
          <a:p>
            <a:pPr marL="0" indent="0" algn="l">
              <a:lnSpc>
                <a:spcPts val="1944"/>
              </a:lnSpc>
              <a:spcBef>
                <a:spcPts val="360"/>
              </a:spcBef>
              <a:spcAft>
                <a:spcPts val="360"/>
              </a:spcAft>
              <a:buNone/>
            </a:pPr>
            <a:r>
              <a:rPr lang="en-US" sz="1620" dirty="0">
                <a:solidFill>
                  <a:srgbClr val="FFFFFF"/>
                </a:solidFill>
                <a:latin typeface="Comic Neue" pitchFamily="34" charset="0"/>
                <a:ea typeface="Comic Neue" pitchFamily="34" charset="-122"/>
                <a:cs typeface="Comic Neue" pitchFamily="34" charset="-120"/>
              </a:rPr>
              <a:t>Documento integral de operación, componentes y mantención de un sistema.</a:t>
            </a:r>
            <a:endParaRPr lang="en-US" sz="1620" dirty="0"/>
          </a:p>
        </p:txBody>
      </p:sp>
      <p:sp>
        <p:nvSpPr>
          <p:cNvPr id="12" name="3851ef51-4db7-4208-a7fd-852c5f4dbcef"/>
          <p:cNvSpPr/>
          <p:nvPr/>
        </p:nvSpPr>
        <p:spPr>
          <a:xfrm>
            <a:off x="8366760" y="331470"/>
            <a:ext cx="548640" cy="548640"/>
          </a:xfrm>
          <a:prstGeom prst="rect">
            <a:avLst/>
          </a:prstGeom>
          <a:noFill/>
          <a:ln/>
        </p:spPr>
        <p:txBody>
          <a:bodyPr wrap="square" lIns="45720" tIns="45720" rIns="45720" bIns="45720" rtlCol="0" anchor="ctr"/>
          <a:lstStyle/>
          <a:p>
            <a:pPr marL="0" indent="0" algn="r">
              <a:lnSpc>
                <a:spcPts val="4320"/>
              </a:lnSpc>
              <a:spcBef>
                <a:spcPts val="450"/>
              </a:spcBef>
              <a:spcAft>
                <a:spcPts val="450"/>
              </a:spcAft>
              <a:buNone/>
            </a:pPr>
            <a:r>
              <a:rPr lang="en-US" sz="3600" dirty="0">
                <a:solidFill>
                  <a:srgbClr val="FFFFFF"/>
                </a:solidFill>
                <a:latin typeface="Comic Neue" pitchFamily="34" charset="0"/>
                <a:ea typeface="Comic Neue" pitchFamily="34" charset="-122"/>
                <a:cs typeface="Comic Neue" pitchFamily="34" charset="-120"/>
              </a:rPr>
              <a:t>✅</a:t>
            </a:r>
            <a:endParaRPr lang="en-US" sz="3600" dirty="0"/>
          </a:p>
        </p:txBody>
      </p:sp>
      <p:sp>
        <p:nvSpPr>
          <p:cNvPr id="13" name="connector-b5aa82fa-03df-4448-ab8f-729757bf23df-0"/>
          <p:cNvSpPr/>
          <p:nvPr/>
        </p:nvSpPr>
        <p:spPr>
          <a:xfrm>
            <a:off x="2571750" y="1623060"/>
            <a:ext cx="994410" cy="1858518"/>
          </a:xfrm>
          <a:prstGeom prst="line">
            <a:avLst/>
          </a:prstGeom>
          <a:noFill/>
          <a:ln w="28575">
            <a:solidFill>
              <a:srgbClr val="409E9E"/>
            </a:solidFill>
            <a:prstDash val="solid"/>
          </a:ln>
        </p:spPr>
      </p:sp>
      <p:sp>
        <p:nvSpPr>
          <p:cNvPr id="14" name="connector-b5aa82fa-03df-4448-ab8f-729757bf23df-1"/>
          <p:cNvSpPr/>
          <p:nvPr/>
        </p:nvSpPr>
        <p:spPr>
          <a:xfrm>
            <a:off x="2571750" y="2537460"/>
            <a:ext cx="994410" cy="1858518"/>
          </a:xfrm>
          <a:prstGeom prst="line">
            <a:avLst/>
          </a:prstGeom>
          <a:noFill/>
          <a:ln w="28575">
            <a:solidFill>
              <a:srgbClr val="D90368"/>
            </a:solidFill>
            <a:prstDash val="solid"/>
          </a:ln>
        </p:spPr>
      </p:sp>
      <p:sp>
        <p:nvSpPr>
          <p:cNvPr id="15" name="connector-b5aa82fa-03df-4448-ab8f-729757bf23df-2"/>
          <p:cNvSpPr/>
          <p:nvPr/>
        </p:nvSpPr>
        <p:spPr>
          <a:xfrm flipV="1">
            <a:off x="2571750" y="2567178"/>
            <a:ext cx="994410" cy="884682"/>
          </a:xfrm>
          <a:prstGeom prst="line">
            <a:avLst/>
          </a:prstGeom>
          <a:noFill/>
          <a:ln w="28575">
            <a:solidFill>
              <a:srgbClr val="D68C45"/>
            </a:solidFill>
            <a:prstDash val="solid"/>
          </a:ln>
        </p:spPr>
      </p:sp>
      <p:sp>
        <p:nvSpPr>
          <p:cNvPr id="16" name="connector-b5aa82fa-03df-4448-ab8f-729757bf23df-3"/>
          <p:cNvSpPr/>
          <p:nvPr/>
        </p:nvSpPr>
        <p:spPr>
          <a:xfrm flipV="1">
            <a:off x="2571750" y="1652778"/>
            <a:ext cx="994410" cy="2713482"/>
          </a:xfrm>
          <a:prstGeom prst="line">
            <a:avLst/>
          </a:prstGeom>
          <a:noFill/>
          <a:ln w="28575">
            <a:solidFill>
              <a:srgbClr val="4579A9"/>
            </a:solidFill>
            <a:prstDash val="solid"/>
          </a:ln>
        </p:spPr>
      </p:sp>
      <p:sp>
        <p:nvSpPr>
          <p:cNvPr id="17" name="93ddf27c-36e8-48c6-b449-6589df7799c7"/>
          <p:cNvSpPr/>
          <p:nvPr/>
        </p:nvSpPr>
        <p:spPr>
          <a:xfrm>
            <a:off x="3394710" y="3291554"/>
            <a:ext cx="342900" cy="342900"/>
          </a:xfrm>
          <a:prstGeom prst="roundRect">
            <a:avLst>
              <a:gd name="adj" fmla="val 50000"/>
            </a:avLst>
          </a:prstGeom>
          <a:solidFill>
            <a:srgbClr val="409E9E"/>
          </a:solidFill>
          <a:ln/>
        </p:spPr>
        <p:txBody>
          <a:bodyPr wrap="square" lIns="45720" tIns="45720" rIns="45720" bIns="45720" rtlCol="0" anchor="ctr"/>
          <a:lstStyle/>
          <a:p>
            <a:pPr marL="0" indent="0" algn="ctr">
              <a:lnSpc>
                <a:spcPts val="1638"/>
              </a:lnSpc>
              <a:spcBef>
                <a:spcPts val="270"/>
              </a:spcBef>
              <a:spcAft>
                <a:spcPts val="270"/>
              </a:spcAft>
              <a:buNone/>
            </a:pPr>
            <a:r>
              <a:rPr lang="en-US" sz="1170" b="1" dirty="0">
                <a:solidFill>
                  <a:srgbClr val="FFFFFF"/>
                </a:solidFill>
                <a:latin typeface="Comic Neue" pitchFamily="34" charset="0"/>
                <a:ea typeface="Comic Neue" pitchFamily="34" charset="-122"/>
                <a:cs typeface="Comic Neue" pitchFamily="34" charset="-120"/>
              </a:rPr>
              <a:t>C</a:t>
            </a:r>
            <a:endParaRPr lang="en-US" sz="1170" dirty="0"/>
          </a:p>
        </p:txBody>
      </p:sp>
      <p:sp>
        <p:nvSpPr>
          <p:cNvPr id="18" name="90d7f230-1353-41b3-9fb8-fce6d98d98f8"/>
          <p:cNvSpPr/>
          <p:nvPr/>
        </p:nvSpPr>
        <p:spPr>
          <a:xfrm>
            <a:off x="3394710" y="4205954"/>
            <a:ext cx="342900" cy="342900"/>
          </a:xfrm>
          <a:prstGeom prst="roundRect">
            <a:avLst>
              <a:gd name="adj" fmla="val 50000"/>
            </a:avLst>
          </a:prstGeom>
          <a:solidFill>
            <a:srgbClr val="D90368"/>
          </a:solidFill>
          <a:ln/>
        </p:spPr>
        <p:txBody>
          <a:bodyPr wrap="square" lIns="45720" tIns="45720" rIns="45720" bIns="45720" rtlCol="0" anchor="ctr"/>
          <a:lstStyle/>
          <a:p>
            <a:pPr marL="0" indent="0" algn="ctr">
              <a:lnSpc>
                <a:spcPts val="1638"/>
              </a:lnSpc>
              <a:spcBef>
                <a:spcPts val="270"/>
              </a:spcBef>
              <a:spcAft>
                <a:spcPts val="270"/>
              </a:spcAft>
              <a:buNone/>
            </a:pPr>
            <a:r>
              <a:rPr lang="en-US" sz="1170" b="1" dirty="0">
                <a:solidFill>
                  <a:srgbClr val="FFFFFF"/>
                </a:solidFill>
                <a:latin typeface="Comic Neue" pitchFamily="34" charset="0"/>
                <a:ea typeface="Comic Neue" pitchFamily="34" charset="-122"/>
                <a:cs typeface="Comic Neue" pitchFamily="34" charset="-120"/>
              </a:rPr>
              <a:t>D</a:t>
            </a:r>
            <a:endParaRPr lang="en-US" sz="1170" dirty="0"/>
          </a:p>
        </p:txBody>
      </p:sp>
      <p:sp>
        <p:nvSpPr>
          <p:cNvPr id="19" name="07c5684d-8c93-4e29-abbb-92d07e8fff83"/>
          <p:cNvSpPr/>
          <p:nvPr/>
        </p:nvSpPr>
        <p:spPr>
          <a:xfrm>
            <a:off x="3394710" y="2377154"/>
            <a:ext cx="342900" cy="342900"/>
          </a:xfrm>
          <a:prstGeom prst="roundRect">
            <a:avLst>
              <a:gd name="adj" fmla="val 50000"/>
            </a:avLst>
          </a:prstGeom>
          <a:solidFill>
            <a:srgbClr val="D68C45"/>
          </a:solidFill>
          <a:ln/>
        </p:spPr>
        <p:txBody>
          <a:bodyPr wrap="square" lIns="45720" tIns="45720" rIns="45720" bIns="45720" rtlCol="0" anchor="ctr"/>
          <a:lstStyle/>
          <a:p>
            <a:pPr marL="0" indent="0" algn="ctr">
              <a:lnSpc>
                <a:spcPts val="1638"/>
              </a:lnSpc>
              <a:spcBef>
                <a:spcPts val="270"/>
              </a:spcBef>
              <a:spcAft>
                <a:spcPts val="270"/>
              </a:spcAft>
              <a:buNone/>
            </a:pPr>
            <a:r>
              <a:rPr lang="en-US" sz="1170" b="1" dirty="0">
                <a:solidFill>
                  <a:srgbClr val="FFFFFF"/>
                </a:solidFill>
                <a:latin typeface="Comic Neue" pitchFamily="34" charset="0"/>
                <a:ea typeface="Comic Neue" pitchFamily="34" charset="-122"/>
                <a:cs typeface="Comic Neue" pitchFamily="34" charset="-120"/>
              </a:rPr>
              <a:t>B</a:t>
            </a:r>
            <a:endParaRPr lang="en-US" sz="1170" dirty="0"/>
          </a:p>
        </p:txBody>
      </p:sp>
      <p:sp>
        <p:nvSpPr>
          <p:cNvPr id="20" name="ed86f283-784f-4080-96dc-e9a580bbd2ae"/>
          <p:cNvSpPr/>
          <p:nvPr/>
        </p:nvSpPr>
        <p:spPr>
          <a:xfrm>
            <a:off x="3394710" y="1462754"/>
            <a:ext cx="342900" cy="342900"/>
          </a:xfrm>
          <a:prstGeom prst="roundRect">
            <a:avLst>
              <a:gd name="adj" fmla="val 50000"/>
            </a:avLst>
          </a:prstGeom>
          <a:solidFill>
            <a:srgbClr val="4579A9"/>
          </a:solidFill>
          <a:ln/>
        </p:spPr>
        <p:txBody>
          <a:bodyPr wrap="square" lIns="45720" tIns="45720" rIns="45720" bIns="45720" rtlCol="0" anchor="ctr"/>
          <a:lstStyle/>
          <a:p>
            <a:pPr marL="0" indent="0" algn="ctr">
              <a:lnSpc>
                <a:spcPts val="1638"/>
              </a:lnSpc>
              <a:spcBef>
                <a:spcPts val="270"/>
              </a:spcBef>
              <a:spcAft>
                <a:spcPts val="270"/>
              </a:spcAft>
              <a:buNone/>
            </a:pPr>
            <a:r>
              <a:rPr lang="en-US" sz="1170" b="1" dirty="0">
                <a:solidFill>
                  <a:srgbClr val="FFFFFF"/>
                </a:solidFill>
                <a:latin typeface="Comic Neue" pitchFamily="34" charset="0"/>
                <a:ea typeface="Comic Neue" pitchFamily="34" charset="-122"/>
                <a:cs typeface="Comic Neue" pitchFamily="34" charset="-120"/>
              </a:rPr>
              <a:t>A</a:t>
            </a:r>
            <a:endParaRPr lang="en-US" sz="117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8q4o1bY"/>
          <p:cNvSpPr/>
          <p:nvPr/>
        </p:nvSpPr>
        <p:spPr>
          <a:xfrm>
            <a:off x="274320" y="212872"/>
            <a:ext cx="8595360" cy="651510"/>
          </a:xfrm>
          <a:prstGeom prst="rect">
            <a:avLst/>
          </a:prstGeom>
          <a:noFill/>
          <a:ln/>
        </p:spPr>
        <p:txBody>
          <a:bodyPr wrap="square" lIns="45720" tIns="45720" rIns="45720" bIns="45720" rtlCol="0" anchor="t"/>
          <a:lstStyle/>
          <a:p>
            <a:pPr marL="0" indent="0" algn="l">
              <a:lnSpc>
                <a:spcPts val="3456"/>
              </a:lnSpc>
              <a:spcBef>
                <a:spcPts val="450"/>
              </a:spcBef>
              <a:spcAft>
                <a:spcPts val="450"/>
              </a:spcAft>
              <a:buNone/>
            </a:pPr>
            <a:r>
              <a:rPr lang="en-US" sz="2880" b="1" dirty="0">
                <a:solidFill>
                  <a:srgbClr val="FFFFFF"/>
                </a:solidFill>
                <a:latin typeface="Nunito" pitchFamily="34" charset="0"/>
                <a:ea typeface="Nunito" pitchFamily="34" charset="-122"/>
                <a:cs typeface="Nunito" pitchFamily="34" charset="-120"/>
              </a:rPr>
              <a:t>El Rigor del Orden Cronológico</a:t>
            </a:r>
            <a:endParaRPr lang="en-US" sz="2880" dirty="0"/>
          </a:p>
        </p:txBody>
      </p:sp>
      <p:sp>
        <p:nvSpPr>
          <p:cNvPr id="3" name="HwHkGKrr"/>
          <p:cNvSpPr/>
          <p:nvPr/>
        </p:nvSpPr>
        <p:spPr>
          <a:xfrm>
            <a:off x="457200" y="2926080"/>
            <a:ext cx="8229600" cy="22860"/>
          </a:xfrm>
          <a:prstGeom prst="rect">
            <a:avLst/>
          </a:prstGeom>
          <a:solidFill>
            <a:srgbClr val="FA9B59"/>
          </a:solidFill>
          <a:ln/>
        </p:spPr>
      </p:sp>
      <p:sp>
        <p:nvSpPr>
          <p:cNvPr id="4" name="lBIvPU8w"/>
          <p:cNvSpPr/>
          <p:nvPr/>
        </p:nvSpPr>
        <p:spPr>
          <a:xfrm>
            <a:off x="1668780" y="2777490"/>
            <a:ext cx="320040" cy="320040"/>
          </a:xfrm>
          <a:prstGeom prst="ellipse">
            <a:avLst/>
          </a:prstGeom>
          <a:solidFill>
            <a:srgbClr val="2B4572"/>
          </a:solidFill>
          <a:ln w="22860">
            <a:solidFill>
              <a:srgbClr val="FA9B59"/>
            </a:solidFill>
            <a:prstDash val="solid"/>
          </a:ln>
        </p:spPr>
      </p:sp>
      <p:sp>
        <p:nvSpPr>
          <p:cNvPr id="5" name="ZYlbwmRH"/>
          <p:cNvSpPr/>
          <p:nvPr/>
        </p:nvSpPr>
        <p:spPr>
          <a:xfrm>
            <a:off x="685800" y="3151823"/>
            <a:ext cx="2286000" cy="1143000"/>
          </a:xfrm>
          <a:prstGeom prst="rect">
            <a:avLst/>
          </a:prstGeom>
          <a:noFill/>
          <a:ln/>
        </p:spPr>
        <p:txBody>
          <a:bodyPr wrap="square" lIns="45720" tIns="45720" rIns="45720" bIns="45720" rtlCol="0" anchor="t"/>
          <a:lstStyle/>
          <a:p>
            <a:pPr marL="0" indent="0" algn="ctr">
              <a:lnSpc>
                <a:spcPts val="2268"/>
              </a:lnSpc>
              <a:spcBef>
                <a:spcPts val="360"/>
              </a:spcBef>
              <a:spcAft>
                <a:spcPts val="360"/>
              </a:spcAft>
              <a:buNone/>
            </a:pPr>
            <a:r>
              <a:rPr lang="en-US" sz="1620" b="1" dirty="0">
                <a:solidFill>
                  <a:srgbClr val="FA9B59"/>
                </a:solidFill>
                <a:latin typeface="Comic Neue" pitchFamily="34" charset="0"/>
                <a:ea typeface="Comic Neue" pitchFamily="34" charset="-122"/>
                <a:cs typeface="Comic Neue" pitchFamily="34" charset="-120"/>
              </a:rPr>
              <a:t>Fase 1: Preparación</a:t>
            </a:r>
            <a:endParaRPr lang="en-US" sz="1620" dirty="0"/>
          </a:p>
          <a:p>
            <a:pPr marL="0" indent="0" algn="ctr">
              <a:lnSpc>
                <a:spcPts val="2268"/>
              </a:lnSpc>
              <a:spcBef>
                <a:spcPts val="360"/>
              </a:spcBef>
              <a:spcAft>
                <a:spcPts val="360"/>
              </a:spcAft>
              <a:buNone/>
            </a:pPr>
            <a:r>
              <a:rPr lang="en-US" sz="1620" dirty="0">
                <a:solidFill>
                  <a:srgbClr val="FFFFFF"/>
                </a:solidFill>
                <a:latin typeface="Comic Neue" pitchFamily="34" charset="0"/>
                <a:ea typeface="Comic Neue" pitchFamily="34" charset="-122"/>
                <a:cs typeface="Comic Neue" pitchFamily="34" charset="-120"/>
              </a:rPr>
              <a:t>Reunir cédula y clave de acceso vigentes.</a:t>
            </a:r>
            <a:endParaRPr lang="en-US" sz="1620" dirty="0"/>
          </a:p>
        </p:txBody>
      </p:sp>
      <p:sp>
        <p:nvSpPr>
          <p:cNvPr id="6" name="AnNKy4OK"/>
          <p:cNvSpPr/>
          <p:nvPr/>
        </p:nvSpPr>
        <p:spPr>
          <a:xfrm>
            <a:off x="4411980" y="2777490"/>
            <a:ext cx="320040" cy="320040"/>
          </a:xfrm>
          <a:prstGeom prst="ellipse">
            <a:avLst/>
          </a:prstGeom>
          <a:solidFill>
            <a:srgbClr val="2B4572"/>
          </a:solidFill>
          <a:ln w="22860">
            <a:solidFill>
              <a:srgbClr val="FA9B59"/>
            </a:solidFill>
            <a:prstDash val="solid"/>
          </a:ln>
        </p:spPr>
      </p:sp>
      <p:sp>
        <p:nvSpPr>
          <p:cNvPr id="7" name="CZZEe5xk"/>
          <p:cNvSpPr/>
          <p:nvPr/>
        </p:nvSpPr>
        <p:spPr>
          <a:xfrm>
            <a:off x="3429000" y="1574482"/>
            <a:ext cx="2286000" cy="1143000"/>
          </a:xfrm>
          <a:prstGeom prst="rect">
            <a:avLst/>
          </a:prstGeom>
          <a:noFill/>
          <a:ln/>
        </p:spPr>
        <p:txBody>
          <a:bodyPr wrap="square" lIns="45720" tIns="45720" rIns="45720" bIns="45720" rtlCol="0" anchor="t"/>
          <a:lstStyle/>
          <a:p>
            <a:pPr marL="0" indent="0" algn="ctr">
              <a:lnSpc>
                <a:spcPts val="2268"/>
              </a:lnSpc>
              <a:spcBef>
                <a:spcPts val="360"/>
              </a:spcBef>
              <a:spcAft>
                <a:spcPts val="360"/>
              </a:spcAft>
              <a:buNone/>
            </a:pPr>
            <a:r>
              <a:rPr lang="en-US" sz="1620" b="1" dirty="0">
                <a:solidFill>
                  <a:srgbClr val="FA9B59"/>
                </a:solidFill>
                <a:latin typeface="Comic Neue" pitchFamily="34" charset="0"/>
                <a:ea typeface="Comic Neue" pitchFamily="34" charset="-122"/>
                <a:cs typeface="Comic Neue" pitchFamily="34" charset="-120"/>
              </a:rPr>
              <a:t>Fase 2: Ejecución</a:t>
            </a:r>
            <a:endParaRPr lang="en-US" sz="1620" dirty="0"/>
          </a:p>
          <a:p>
            <a:pPr marL="0" indent="0" algn="ctr">
              <a:lnSpc>
                <a:spcPts val="2268"/>
              </a:lnSpc>
              <a:spcBef>
                <a:spcPts val="360"/>
              </a:spcBef>
              <a:spcAft>
                <a:spcPts val="360"/>
              </a:spcAft>
              <a:buNone/>
            </a:pPr>
            <a:r>
              <a:rPr lang="en-US" sz="1620" dirty="0">
                <a:solidFill>
                  <a:srgbClr val="FFFFFF"/>
                </a:solidFill>
                <a:latin typeface="Comic Neue" pitchFamily="34" charset="0"/>
                <a:ea typeface="Comic Neue" pitchFamily="34" charset="-122"/>
                <a:cs typeface="Comic Neue" pitchFamily="34" charset="-120"/>
              </a:rPr>
              <a:t>Completar el formulario y anexar documentos.</a:t>
            </a:r>
            <a:endParaRPr lang="en-US" sz="1620" dirty="0"/>
          </a:p>
        </p:txBody>
      </p:sp>
      <p:sp>
        <p:nvSpPr>
          <p:cNvPr id="8" name="xApsm5xW"/>
          <p:cNvSpPr/>
          <p:nvPr/>
        </p:nvSpPr>
        <p:spPr>
          <a:xfrm>
            <a:off x="7155180" y="2777490"/>
            <a:ext cx="320040" cy="320040"/>
          </a:xfrm>
          <a:prstGeom prst="ellipse">
            <a:avLst/>
          </a:prstGeom>
          <a:solidFill>
            <a:srgbClr val="2B4572"/>
          </a:solidFill>
          <a:ln w="22860">
            <a:solidFill>
              <a:srgbClr val="FA9B59"/>
            </a:solidFill>
            <a:prstDash val="solid"/>
          </a:ln>
        </p:spPr>
      </p:sp>
      <p:sp>
        <p:nvSpPr>
          <p:cNvPr id="9" name="Dny3spyL"/>
          <p:cNvSpPr/>
          <p:nvPr/>
        </p:nvSpPr>
        <p:spPr>
          <a:xfrm>
            <a:off x="6172200" y="3151823"/>
            <a:ext cx="2286000" cy="1428750"/>
          </a:xfrm>
          <a:prstGeom prst="rect">
            <a:avLst/>
          </a:prstGeom>
          <a:noFill/>
          <a:ln/>
        </p:spPr>
        <p:txBody>
          <a:bodyPr wrap="square" lIns="45720" tIns="45720" rIns="45720" bIns="45720" rtlCol="0" anchor="t"/>
          <a:lstStyle/>
          <a:p>
            <a:pPr marL="0" indent="0" algn="ctr">
              <a:lnSpc>
                <a:spcPts val="2268"/>
              </a:lnSpc>
              <a:spcBef>
                <a:spcPts val="360"/>
              </a:spcBef>
              <a:spcAft>
                <a:spcPts val="360"/>
              </a:spcAft>
              <a:buNone/>
            </a:pPr>
            <a:r>
              <a:rPr lang="en-US" sz="1620" b="1" dirty="0">
                <a:solidFill>
                  <a:srgbClr val="FA9B59"/>
                </a:solidFill>
                <a:latin typeface="Comic Neue" pitchFamily="34" charset="0"/>
                <a:ea typeface="Comic Neue" pitchFamily="34" charset="-122"/>
                <a:cs typeface="Comic Neue" pitchFamily="34" charset="-120"/>
              </a:rPr>
              <a:t>Fase 3: Verificación</a:t>
            </a:r>
            <a:endParaRPr lang="en-US" sz="1620" dirty="0"/>
          </a:p>
          <a:p>
            <a:pPr marL="0" indent="0" algn="ctr">
              <a:lnSpc>
                <a:spcPts val="2268"/>
              </a:lnSpc>
              <a:spcBef>
                <a:spcPts val="360"/>
              </a:spcBef>
              <a:spcAft>
                <a:spcPts val="360"/>
              </a:spcAft>
              <a:buNone/>
            </a:pPr>
            <a:r>
              <a:rPr lang="en-US" sz="1620" dirty="0">
                <a:solidFill>
                  <a:srgbClr val="FFFFFF"/>
                </a:solidFill>
                <a:latin typeface="Comic Neue" pitchFamily="34" charset="0"/>
                <a:ea typeface="Comic Neue" pitchFamily="34" charset="-122"/>
                <a:cs typeface="Comic Neue" pitchFamily="34" charset="-120"/>
              </a:rPr>
              <a:t>Guardar el comprobante de folio obtenido.</a:t>
            </a:r>
            <a:endParaRPr lang="en-US" sz="162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2fteV6W5"/>
          <p:cNvSpPr/>
          <p:nvPr/>
        </p:nvSpPr>
        <p:spPr>
          <a:xfrm>
            <a:off x="274320" y="212872"/>
            <a:ext cx="8595360" cy="651510"/>
          </a:xfrm>
          <a:prstGeom prst="rect">
            <a:avLst/>
          </a:prstGeom>
          <a:noFill/>
          <a:ln/>
        </p:spPr>
        <p:txBody>
          <a:bodyPr wrap="square" lIns="45720" tIns="45720" rIns="45720" bIns="45720" rtlCol="0" anchor="t"/>
          <a:lstStyle/>
          <a:p>
            <a:pPr marL="0" indent="0" algn="l">
              <a:lnSpc>
                <a:spcPts val="3456"/>
              </a:lnSpc>
              <a:spcBef>
                <a:spcPts val="450"/>
              </a:spcBef>
              <a:spcAft>
                <a:spcPts val="450"/>
              </a:spcAft>
              <a:buNone/>
            </a:pPr>
            <a:r>
              <a:rPr lang="en-US" sz="2880" b="1" dirty="0">
                <a:solidFill>
                  <a:srgbClr val="FFFFFF"/>
                </a:solidFill>
                <a:latin typeface="Nunito" pitchFamily="34" charset="0"/>
                <a:ea typeface="Nunito" pitchFamily="34" charset="-122"/>
                <a:cs typeface="Nunito" pitchFamily="34" charset="-120"/>
              </a:rPr>
              <a:t>Claridad Sintáctica vs Ambigüedad</a:t>
            </a:r>
            <a:endParaRPr lang="en-US" sz="2880" dirty="0"/>
          </a:p>
        </p:txBody>
      </p:sp>
      <p:sp>
        <p:nvSpPr>
          <p:cNvPr id="3" name="RdorfwkQ"/>
          <p:cNvSpPr/>
          <p:nvPr/>
        </p:nvSpPr>
        <p:spPr>
          <a:xfrm>
            <a:off x="274320" y="902970"/>
            <a:ext cx="4914900" cy="937260"/>
          </a:xfrm>
          <a:prstGeom prst="rect">
            <a:avLst/>
          </a:prstGeom>
          <a:noFill/>
          <a:ln/>
        </p:spPr>
        <p:txBody>
          <a:bodyPr wrap="square" lIns="45720" tIns="45720" rIns="45720" bIns="45720" rtlCol="0" anchor="t"/>
          <a:lstStyle/>
          <a:p>
            <a:pPr marL="0" indent="0" algn="l">
              <a:lnSpc>
                <a:spcPts val="2016"/>
              </a:lnSpc>
              <a:spcBef>
                <a:spcPts val="270"/>
              </a:spcBef>
              <a:spcAft>
                <a:spcPts val="270"/>
              </a:spcAft>
              <a:buNone/>
            </a:pPr>
            <a:r>
              <a:rPr lang="en-US" sz="1440" dirty="0">
                <a:solidFill>
                  <a:srgbClr val="FFFFFF"/>
                </a:solidFill>
                <a:latin typeface="Comic Neue" pitchFamily="34" charset="0"/>
                <a:ea typeface="Comic Neue" pitchFamily="34" charset="-122"/>
                <a:cs typeface="Comic Neue" pitchFamily="34" charset="-120"/>
              </a:rPr>
              <a:t>En un texto expositivo instructivo, cada frase debe admitir </a:t>
            </a:r>
            <a:r>
              <a:rPr lang="en-US" sz="1440" b="1" dirty="0">
                <a:solidFill>
                  <a:srgbClr val="FFFFFF"/>
                </a:solidFill>
                <a:latin typeface="Comic Neue" pitchFamily="34" charset="0"/>
                <a:ea typeface="Comic Neue" pitchFamily="34" charset="-122"/>
                <a:cs typeface="Comic Neue" pitchFamily="34" charset="-120"/>
              </a:rPr>
              <a:t>una sola interpretación posible</a:t>
            </a:r>
            <a:r>
              <a:rPr lang="en-US" sz="1440" dirty="0">
                <a:solidFill>
                  <a:srgbClr val="FFFFFF"/>
                </a:solidFill>
                <a:latin typeface="Comic Neue" pitchFamily="34" charset="0"/>
                <a:ea typeface="Comic Neue" pitchFamily="34" charset="-122"/>
                <a:cs typeface="Comic Neue" pitchFamily="34" charset="-120"/>
              </a:rPr>
              <a:t>. Las oraciones complejas con exceso de subordinadas provocan errores del usuario.</a:t>
            </a:r>
            <a:endParaRPr lang="en-US" sz="1440" dirty="0"/>
          </a:p>
        </p:txBody>
      </p:sp>
      <p:sp>
        <p:nvSpPr>
          <p:cNvPr id="4" name="EBpkeg47-bar"/>
          <p:cNvSpPr/>
          <p:nvPr/>
        </p:nvSpPr>
        <p:spPr>
          <a:xfrm>
            <a:off x="274320" y="1931670"/>
            <a:ext cx="45720" cy="720090"/>
          </a:xfrm>
          <a:prstGeom prst="rect">
            <a:avLst/>
          </a:prstGeom>
          <a:solidFill>
            <a:srgbClr val="667999"/>
          </a:solidFill>
          <a:ln/>
        </p:spPr>
      </p:sp>
      <p:sp>
        <p:nvSpPr>
          <p:cNvPr id="5" name="EBpkeg47"/>
          <p:cNvSpPr/>
          <p:nvPr/>
        </p:nvSpPr>
        <p:spPr>
          <a:xfrm>
            <a:off x="320040" y="1908810"/>
            <a:ext cx="4869180" cy="720090"/>
          </a:xfrm>
          <a:prstGeom prst="roundRect">
            <a:avLst>
              <a:gd name="adj" fmla="val 12698"/>
            </a:avLst>
          </a:prstGeom>
          <a:solidFill>
            <a:srgbClr val="38507A"/>
          </a:solidFill>
          <a:ln/>
        </p:spPr>
        <p:txBody>
          <a:bodyPr wrap="square" lIns="148590" tIns="102870" rIns="148590" bIns="102870" rtlCol="0" anchor="t"/>
          <a:lstStyle/>
          <a:p>
            <a:pPr marL="0" indent="0" algn="l">
              <a:lnSpc>
                <a:spcPts val="2016"/>
              </a:lnSpc>
              <a:spcBef>
                <a:spcPts val="270"/>
              </a:spcBef>
              <a:spcAft>
                <a:spcPts val="270"/>
              </a:spcAft>
              <a:buNone/>
            </a:pPr>
            <a:r>
              <a:rPr lang="en-US" sz="1440" b="1" dirty="0">
                <a:solidFill>
                  <a:srgbClr val="BBC3D2"/>
                </a:solidFill>
                <a:latin typeface="Comic Neue" pitchFamily="34" charset="0"/>
                <a:ea typeface="Comic Neue" pitchFamily="34" charset="-122"/>
                <a:cs typeface="Comic Neue" pitchFamily="34" charset="-120"/>
              </a:rPr>
              <a:t>Ambiguo:</a:t>
            </a:r>
            <a:r>
              <a:rPr lang="en-US" sz="1440" dirty="0">
                <a:solidFill>
                  <a:srgbClr val="BBC3D2"/>
                </a:solidFill>
                <a:latin typeface="Comic Neue" pitchFamily="34" charset="0"/>
                <a:ea typeface="Comic Neue" pitchFamily="34" charset="-122"/>
                <a:cs typeface="Comic Neue" pitchFamily="34" charset="-120"/>
              </a:rPr>
              <a:t> "Se presiona el botón cuando la luz cambie si es necesario."</a:t>
            </a:r>
            <a:endParaRPr lang="en-US" sz="1440" dirty="0"/>
          </a:p>
        </p:txBody>
      </p:sp>
      <p:sp>
        <p:nvSpPr>
          <p:cNvPr id="6" name="8oOITpcv-bar"/>
          <p:cNvSpPr/>
          <p:nvPr/>
        </p:nvSpPr>
        <p:spPr>
          <a:xfrm>
            <a:off x="274320" y="2720340"/>
            <a:ext cx="45720" cy="720090"/>
          </a:xfrm>
          <a:prstGeom prst="rect">
            <a:avLst/>
          </a:prstGeom>
          <a:solidFill>
            <a:srgbClr val="FA9B59"/>
          </a:solidFill>
          <a:ln/>
        </p:spPr>
      </p:sp>
      <p:sp>
        <p:nvSpPr>
          <p:cNvPr id="7" name="8oOITpcv"/>
          <p:cNvSpPr/>
          <p:nvPr/>
        </p:nvSpPr>
        <p:spPr>
          <a:xfrm>
            <a:off x="320040" y="2697480"/>
            <a:ext cx="4869180" cy="720090"/>
          </a:xfrm>
          <a:prstGeom prst="roundRect">
            <a:avLst>
              <a:gd name="adj" fmla="val 12698"/>
            </a:avLst>
          </a:prstGeom>
          <a:solidFill>
            <a:srgbClr val="FFFFFF">
              <a:alpha val="10196"/>
            </a:srgbClr>
          </a:solidFill>
          <a:ln/>
        </p:spPr>
        <p:txBody>
          <a:bodyPr wrap="square" lIns="148590" tIns="102870" rIns="148590" bIns="102870" rtlCol="0" anchor="t"/>
          <a:lstStyle/>
          <a:p>
            <a:pPr marL="0" indent="0" algn="l">
              <a:lnSpc>
                <a:spcPts val="2016"/>
              </a:lnSpc>
              <a:spcBef>
                <a:spcPts val="270"/>
              </a:spcBef>
              <a:spcAft>
                <a:spcPts val="270"/>
              </a:spcAft>
              <a:buNone/>
            </a:pPr>
            <a:r>
              <a:rPr lang="en-US" sz="1440" b="1" dirty="0">
                <a:solidFill>
                  <a:srgbClr val="FFFFFF"/>
                </a:solidFill>
                <a:latin typeface="Comic Neue" pitchFamily="34" charset="0"/>
                <a:ea typeface="Comic Neue" pitchFamily="34" charset="-122"/>
                <a:cs typeface="Comic Neue" pitchFamily="34" charset="-120"/>
              </a:rPr>
              <a:t>Preciso:</a:t>
            </a:r>
            <a:r>
              <a:rPr lang="en-US" sz="1440" dirty="0">
                <a:solidFill>
                  <a:srgbClr val="FFFFFF"/>
                </a:solidFill>
                <a:latin typeface="Comic Neue" pitchFamily="34" charset="0"/>
                <a:ea typeface="Comic Neue" pitchFamily="34" charset="-122"/>
                <a:cs typeface="Comic Neue" pitchFamily="34" charset="-120"/>
              </a:rPr>
              <a:t> "Espere a que la luz verde titile. Luego presione el botón de inicio."</a:t>
            </a:r>
            <a:endParaRPr lang="en-US" sz="1440" dirty="0"/>
          </a:p>
        </p:txBody>
      </p:sp>
      <p:sp>
        <p:nvSpPr>
          <p:cNvPr id="8" name="ALKcFVyY"/>
          <p:cNvSpPr/>
          <p:nvPr/>
        </p:nvSpPr>
        <p:spPr>
          <a:xfrm>
            <a:off x="274320" y="3486150"/>
            <a:ext cx="4914900" cy="937260"/>
          </a:xfrm>
          <a:prstGeom prst="rect">
            <a:avLst/>
          </a:prstGeom>
          <a:noFill/>
          <a:ln/>
        </p:spPr>
        <p:txBody>
          <a:bodyPr wrap="square" lIns="45720" tIns="45720" rIns="45720" bIns="45720" rtlCol="0" anchor="t"/>
          <a:lstStyle/>
          <a:p>
            <a:pPr marL="0" indent="0" algn="l">
              <a:lnSpc>
                <a:spcPts val="2016"/>
              </a:lnSpc>
              <a:spcBef>
                <a:spcPts val="270"/>
              </a:spcBef>
              <a:spcAft>
                <a:spcPts val="270"/>
              </a:spcAft>
              <a:buNone/>
            </a:pPr>
            <a:r>
              <a:rPr lang="en-US" sz="1440" dirty="0">
                <a:solidFill>
                  <a:srgbClr val="FFFFFF"/>
                </a:solidFill>
                <a:latin typeface="Comic Neue" pitchFamily="34" charset="0"/>
                <a:ea typeface="Comic Neue" pitchFamily="34" charset="-122"/>
                <a:cs typeface="Comic Neue" pitchFamily="34" charset="-120"/>
              </a:rPr>
              <a:t>El uso de conectores temporales explícitos (</a:t>
            </a:r>
            <a:r>
              <a:rPr lang="en-US" sz="1440" i="1" dirty="0">
                <a:solidFill>
                  <a:srgbClr val="FFFFFF"/>
                </a:solidFill>
                <a:latin typeface="Comic Neue" pitchFamily="34" charset="0"/>
                <a:ea typeface="Comic Neue" pitchFamily="34" charset="-122"/>
                <a:cs typeface="Comic Neue" pitchFamily="34" charset="-120"/>
              </a:rPr>
              <a:t>antes de</a:t>
            </a:r>
            <a:r>
              <a:rPr lang="en-US" sz="1440" dirty="0">
                <a:solidFill>
                  <a:srgbClr val="FFFFFF"/>
                </a:solidFill>
                <a:latin typeface="Comic Neue" pitchFamily="34" charset="0"/>
                <a:ea typeface="Comic Neue" pitchFamily="34" charset="-122"/>
                <a:cs typeface="Comic Neue" pitchFamily="34" charset="-120"/>
              </a:rPr>
              <a:t>, </a:t>
            </a:r>
            <a:r>
              <a:rPr lang="en-US" sz="1440" i="1" dirty="0">
                <a:solidFill>
                  <a:srgbClr val="FFFFFF"/>
                </a:solidFill>
                <a:latin typeface="Comic Neue" pitchFamily="34" charset="0"/>
                <a:ea typeface="Comic Neue" pitchFamily="34" charset="-122"/>
                <a:cs typeface="Comic Neue" pitchFamily="34" charset="-120"/>
              </a:rPr>
              <a:t>luego de</a:t>
            </a:r>
            <a:r>
              <a:rPr lang="en-US" sz="1440" dirty="0">
                <a:solidFill>
                  <a:srgbClr val="FFFFFF"/>
                </a:solidFill>
                <a:latin typeface="Comic Neue" pitchFamily="34" charset="0"/>
                <a:ea typeface="Comic Neue" pitchFamily="34" charset="-122"/>
                <a:cs typeface="Comic Neue" pitchFamily="34" charset="-120"/>
              </a:rPr>
              <a:t>, </a:t>
            </a:r>
            <a:r>
              <a:rPr lang="en-US" sz="1440" i="1" dirty="0">
                <a:solidFill>
                  <a:srgbClr val="FFFFFF"/>
                </a:solidFill>
                <a:latin typeface="Comic Neue" pitchFamily="34" charset="0"/>
                <a:ea typeface="Comic Neue" pitchFamily="34" charset="-122"/>
                <a:cs typeface="Comic Neue" pitchFamily="34" charset="-120"/>
              </a:rPr>
              <a:t>simultáneamente</a:t>
            </a:r>
            <a:r>
              <a:rPr lang="en-US" sz="1440" dirty="0">
                <a:solidFill>
                  <a:srgbClr val="FFFFFF"/>
                </a:solidFill>
                <a:latin typeface="Comic Neue" pitchFamily="34" charset="0"/>
                <a:ea typeface="Comic Neue" pitchFamily="34" charset="-122"/>
                <a:cs typeface="Comic Neue" pitchFamily="34" charset="-120"/>
              </a:rPr>
              <a:t>) delimita cada acción con certidumbre.</a:t>
            </a:r>
            <a:endParaRPr lang="en-US" sz="1440" dirty="0"/>
          </a:p>
        </p:txBody>
      </p:sp>
      <p:pic>
        <p:nvPicPr>
          <p:cNvPr id="9" name="medsint1" descr="/home/forge/chalkie-production-workers-1/releases/78214647/backend/storage/app/render-specs/d47d17d7-f00f-4e22-a48b-cf3fa2d97e42/img_14bf7e03f65302b2fa0e0e0c68a5f41e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372100" y="925830"/>
            <a:ext cx="3497580" cy="3246120"/>
          </a:xfrm>
          <a:prstGeom prst="roundRect">
            <a:avLst>
              <a:gd name="adj" fmla="val 4225"/>
            </a:avLst>
          </a:prstGeom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DwQkTLl"/>
          <p:cNvSpPr/>
          <p:nvPr/>
        </p:nvSpPr>
        <p:spPr>
          <a:xfrm>
            <a:off x="274320" y="212872"/>
            <a:ext cx="8595360" cy="651510"/>
          </a:xfrm>
          <a:prstGeom prst="rect">
            <a:avLst/>
          </a:prstGeom>
          <a:noFill/>
          <a:ln/>
        </p:spPr>
        <p:txBody>
          <a:bodyPr wrap="square" lIns="45720" tIns="45720" rIns="45720" bIns="45720" rtlCol="0" anchor="t"/>
          <a:lstStyle/>
          <a:p>
            <a:pPr marL="0" indent="0" algn="l">
              <a:lnSpc>
                <a:spcPts val="3456"/>
              </a:lnSpc>
              <a:spcBef>
                <a:spcPts val="450"/>
              </a:spcBef>
              <a:spcAft>
                <a:spcPts val="450"/>
              </a:spcAft>
              <a:buNone/>
            </a:pPr>
            <a:r>
              <a:rPr lang="en-US" sz="2880" b="1" dirty="0">
                <a:solidFill>
                  <a:srgbClr val="FFFFFF"/>
                </a:solidFill>
                <a:latin typeface="Nunito" pitchFamily="34" charset="0"/>
                <a:ea typeface="Nunito" pitchFamily="34" charset="-122"/>
                <a:cs typeface="Nunito" pitchFamily="34" charset="-120"/>
              </a:rPr>
              <a:t>Taller Integrador: Trámite ClaveÚnica</a:t>
            </a:r>
            <a:endParaRPr lang="en-US" sz="2880" dirty="0"/>
          </a:p>
        </p:txBody>
      </p:sp>
      <p:pic>
        <p:nvPicPr>
          <p:cNvPr id="3" name="medclaveu1" descr="/home/forge/chalkie-production-workers-1/releases/78214647/backend/storage/app/render-specs/d47d17d7-f00f-4e22-a48b-cf3fa2d97e42/img_7f234f0e85cc23eaf0bf1d9c501afb40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74320" y="925830"/>
            <a:ext cx="8595360" cy="2720340"/>
          </a:xfrm>
          <a:prstGeom prst="roundRect">
            <a:avLst>
              <a:gd name="adj" fmla="val 5042"/>
            </a:avLst>
          </a:prstGeom>
        </p:spPr>
      </p:pic>
      <p:sp>
        <p:nvSpPr>
          <p:cNvPr id="4" name="1JUGv5ZH"/>
          <p:cNvSpPr/>
          <p:nvPr/>
        </p:nvSpPr>
        <p:spPr>
          <a:xfrm>
            <a:off x="274320" y="3701891"/>
            <a:ext cx="8595360" cy="731520"/>
          </a:xfrm>
          <a:prstGeom prst="rect">
            <a:avLst/>
          </a:prstGeom>
          <a:noFill/>
          <a:ln/>
        </p:spPr>
        <p:txBody>
          <a:bodyPr wrap="square" lIns="45720" tIns="45720" rIns="45720" bIns="45720" rtlCol="0" anchor="t"/>
          <a:lstStyle/>
          <a:p>
            <a:pPr marL="0" indent="0" algn="ctr">
              <a:lnSpc>
                <a:spcPts val="2142"/>
              </a:lnSpc>
              <a:spcBef>
                <a:spcPts val="360"/>
              </a:spcBef>
              <a:spcAft>
                <a:spcPts val="360"/>
              </a:spcAft>
              <a:buNone/>
            </a:pPr>
            <a:r>
              <a:rPr lang="en-US" sz="1530" dirty="0">
                <a:solidFill>
                  <a:srgbClr val="FFFFFF"/>
                </a:solidFill>
                <a:latin typeface="Comic Neue" pitchFamily="34" charset="0"/>
                <a:ea typeface="Comic Neue" pitchFamily="34" charset="-122"/>
                <a:cs typeface="Comic Neue" pitchFamily="34" charset="-120"/>
              </a:rPr>
              <a:t>La plataforma </a:t>
            </a:r>
            <a:r>
              <a:rPr lang="en-US" sz="1530" b="1" dirty="0">
                <a:solidFill>
                  <a:srgbClr val="FFFFFF"/>
                </a:solidFill>
                <a:latin typeface="Comic Neue" pitchFamily="34" charset="0"/>
                <a:ea typeface="Comic Neue" pitchFamily="34" charset="-122"/>
                <a:cs typeface="Comic Neue" pitchFamily="34" charset="-120"/>
              </a:rPr>
              <a:t>ClaveÚnica</a:t>
            </a:r>
            <a:r>
              <a:rPr lang="en-US" sz="1530" dirty="0">
                <a:solidFill>
                  <a:srgbClr val="FFFFFF"/>
                </a:solidFill>
                <a:latin typeface="Comic Neue" pitchFamily="34" charset="0"/>
                <a:ea typeface="Comic Neue" pitchFamily="34" charset="-122"/>
                <a:cs typeface="Comic Neue" pitchFamily="34" charset="-120"/>
              </a:rPr>
              <a:t> del Estado de Chile centraliza el acceso a fonasa, subsidios habitacionales y certificados del Registro Civil. Analizaremos su instructivo de recuperación remota.</a:t>
            </a:r>
            <a:endParaRPr lang="en-US" sz="153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DpABqJ9"/>
          <p:cNvSpPr/>
          <p:nvPr/>
        </p:nvSpPr>
        <p:spPr>
          <a:xfrm>
            <a:off x="274320" y="212872"/>
            <a:ext cx="8595360" cy="651510"/>
          </a:xfrm>
          <a:prstGeom prst="rect">
            <a:avLst/>
          </a:prstGeom>
          <a:noFill/>
          <a:ln/>
        </p:spPr>
        <p:txBody>
          <a:bodyPr wrap="square" lIns="45720" tIns="45720" rIns="45720" bIns="45720" rtlCol="0" anchor="t"/>
          <a:lstStyle/>
          <a:p>
            <a:pPr marL="0" indent="0" algn="l">
              <a:lnSpc>
                <a:spcPts val="3456"/>
              </a:lnSpc>
              <a:spcBef>
                <a:spcPts val="450"/>
              </a:spcBef>
              <a:spcAft>
                <a:spcPts val="450"/>
              </a:spcAft>
              <a:buNone/>
            </a:pPr>
            <a:r>
              <a:rPr lang="en-US" sz="2880" b="1" dirty="0">
                <a:solidFill>
                  <a:srgbClr val="FFFFFF"/>
                </a:solidFill>
                <a:latin typeface="Nunito" pitchFamily="34" charset="0"/>
                <a:ea typeface="Nunito" pitchFamily="34" charset="-122"/>
                <a:cs typeface="Nunito" pitchFamily="34" charset="-120"/>
              </a:rPr>
              <a:t>Análisis: Estructura de ClaveÚnica</a:t>
            </a:r>
            <a:endParaRPr lang="en-US" sz="2880" dirty="0"/>
          </a:p>
        </p:txBody>
      </p:sp>
      <p:pic>
        <p:nvPicPr>
          <p:cNvPr id="3" name="medclvpaso1" descr="/home/forge/chalkie-production-workers-1/releases/78214647/backend/storage/app/render-specs/d47d17d7-f00f-4e22-a48b-cf3fa2d97e42/img_9b8de875bd480771bd234039d12044e3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74320" y="925830"/>
            <a:ext cx="2811780" cy="1954530"/>
          </a:xfrm>
          <a:prstGeom prst="roundRect">
            <a:avLst>
              <a:gd name="adj" fmla="val 7018"/>
            </a:avLst>
          </a:prstGeom>
        </p:spPr>
      </p:pic>
      <p:sp>
        <p:nvSpPr>
          <p:cNvPr id="4" name="Z7Tas4ps"/>
          <p:cNvSpPr/>
          <p:nvPr/>
        </p:nvSpPr>
        <p:spPr>
          <a:xfrm>
            <a:off x="274320" y="2921348"/>
            <a:ext cx="2811780" cy="1485900"/>
          </a:xfrm>
          <a:prstGeom prst="rect">
            <a:avLst/>
          </a:prstGeom>
          <a:noFill/>
          <a:ln/>
        </p:spPr>
        <p:txBody>
          <a:bodyPr wrap="square" lIns="45720" tIns="45720" rIns="45720" bIns="45720" rtlCol="0" anchor="t"/>
          <a:lstStyle/>
          <a:p>
            <a:pPr marL="0" indent="0" algn="l">
              <a:lnSpc>
                <a:spcPts val="2898"/>
              </a:lnSpc>
              <a:spcBef>
                <a:spcPts val="450"/>
              </a:spcBef>
              <a:spcAft>
                <a:spcPts val="450"/>
              </a:spcAft>
              <a:buNone/>
            </a:pPr>
            <a:r>
              <a:rPr lang="en-US" sz="2070" b="1" dirty="0">
                <a:solidFill>
                  <a:srgbClr val="FFFFFF"/>
                </a:solidFill>
                <a:latin typeface="Nunito" pitchFamily="34" charset="0"/>
                <a:ea typeface="Nunito" pitchFamily="34" charset="-122"/>
                <a:cs typeface="Nunito" pitchFamily="34" charset="-120"/>
              </a:rPr>
              <a:t>1. Ingreso de Datos</a:t>
            </a:r>
            <a:endParaRPr lang="en-US" sz="2070" dirty="0"/>
          </a:p>
          <a:p>
            <a:pPr marL="0" indent="0" algn="l">
              <a:lnSpc>
                <a:spcPts val="2142"/>
              </a:lnSpc>
              <a:spcBef>
                <a:spcPts val="360"/>
              </a:spcBef>
              <a:spcAft>
                <a:spcPts val="360"/>
              </a:spcAft>
              <a:buNone/>
            </a:pPr>
            <a:r>
              <a:rPr lang="en-US" sz="1530" dirty="0">
                <a:solidFill>
                  <a:srgbClr val="FFFFFF"/>
                </a:solidFill>
                <a:latin typeface="Comic Neue" pitchFamily="34" charset="0"/>
                <a:ea typeface="Comic Neue" pitchFamily="34" charset="-122"/>
                <a:cs typeface="Comic Neue" pitchFamily="34" charset="-120"/>
              </a:rPr>
              <a:t>Digitar el RUN chileno y el número de documento de la cédula vigente.</a:t>
            </a:r>
            <a:endParaRPr lang="en-US" sz="2070" dirty="0"/>
          </a:p>
        </p:txBody>
      </p:sp>
      <p:pic>
        <p:nvPicPr>
          <p:cNvPr id="5" name="medclvpaso2" descr="/home/forge/chalkie-production-workers-1/releases/78214647/backend/storage/app/render-specs/d47d17d7-f00f-4e22-a48b-cf3fa2d97e42/img_a0313ad8f35f9594ece292f0fd8dedb3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166110" y="925830"/>
            <a:ext cx="2811780" cy="1954530"/>
          </a:xfrm>
          <a:prstGeom prst="roundRect">
            <a:avLst>
              <a:gd name="adj" fmla="val 7018"/>
            </a:avLst>
          </a:prstGeom>
        </p:spPr>
      </p:pic>
      <p:sp>
        <p:nvSpPr>
          <p:cNvPr id="6" name="EiBuTnmU"/>
          <p:cNvSpPr/>
          <p:nvPr/>
        </p:nvSpPr>
        <p:spPr>
          <a:xfrm>
            <a:off x="3166110" y="2921348"/>
            <a:ext cx="2811780" cy="1851660"/>
          </a:xfrm>
          <a:prstGeom prst="rect">
            <a:avLst/>
          </a:prstGeom>
          <a:noFill/>
          <a:ln/>
        </p:spPr>
        <p:txBody>
          <a:bodyPr wrap="square" lIns="45720" tIns="45720" rIns="45720" bIns="45720" rtlCol="0" anchor="t"/>
          <a:lstStyle/>
          <a:p>
            <a:pPr marL="0" indent="0" algn="l">
              <a:lnSpc>
                <a:spcPts val="2898"/>
              </a:lnSpc>
              <a:spcBef>
                <a:spcPts val="450"/>
              </a:spcBef>
              <a:spcAft>
                <a:spcPts val="450"/>
              </a:spcAft>
              <a:buNone/>
            </a:pPr>
            <a:r>
              <a:rPr lang="en-US" sz="2070" b="1" dirty="0">
                <a:solidFill>
                  <a:srgbClr val="FFFFFF"/>
                </a:solidFill>
                <a:latin typeface="Nunito" pitchFamily="34" charset="0"/>
                <a:ea typeface="Nunito" pitchFamily="34" charset="-122"/>
                <a:cs typeface="Nunito" pitchFamily="34" charset="-120"/>
              </a:rPr>
              <a:t>2. Validación por Correo</a:t>
            </a:r>
            <a:endParaRPr lang="en-US" sz="2070" dirty="0"/>
          </a:p>
          <a:p>
            <a:pPr marL="0" indent="0" algn="l">
              <a:lnSpc>
                <a:spcPts val="2142"/>
              </a:lnSpc>
              <a:spcBef>
                <a:spcPts val="360"/>
              </a:spcBef>
              <a:spcAft>
                <a:spcPts val="360"/>
              </a:spcAft>
              <a:buNone/>
            </a:pPr>
            <a:r>
              <a:rPr lang="en-US" sz="1530" dirty="0">
                <a:solidFill>
                  <a:srgbClr val="FFFFFF"/>
                </a:solidFill>
                <a:latin typeface="Comic Neue" pitchFamily="34" charset="0"/>
                <a:ea typeface="Comic Neue" pitchFamily="34" charset="-122"/>
                <a:cs typeface="Comic Neue" pitchFamily="34" charset="-120"/>
              </a:rPr>
              <a:t>Abrir el enlace temporal recibido y registrar el código de activación numérico.</a:t>
            </a:r>
            <a:endParaRPr lang="en-US" sz="2070" dirty="0"/>
          </a:p>
        </p:txBody>
      </p:sp>
      <p:pic>
        <p:nvPicPr>
          <p:cNvPr id="7" name="medclvpaso3" descr="/home/forge/chalkie-production-workers-1/releases/78214647/backend/storage/app/render-specs/d47d17d7-f00f-4e22-a48b-cf3fa2d97e42/img_4a11762284db6c9d59db9aee6d83cca3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069330" y="925830"/>
            <a:ext cx="2811780" cy="1954530"/>
          </a:xfrm>
          <a:prstGeom prst="roundRect">
            <a:avLst>
              <a:gd name="adj" fmla="val 7018"/>
            </a:avLst>
          </a:prstGeom>
        </p:spPr>
      </p:pic>
      <p:sp>
        <p:nvSpPr>
          <p:cNvPr id="8" name="twLuJi45"/>
          <p:cNvSpPr/>
          <p:nvPr/>
        </p:nvSpPr>
        <p:spPr>
          <a:xfrm>
            <a:off x="6069330" y="2921348"/>
            <a:ext cx="2811780" cy="1485900"/>
          </a:xfrm>
          <a:prstGeom prst="rect">
            <a:avLst/>
          </a:prstGeom>
          <a:noFill/>
          <a:ln/>
        </p:spPr>
        <p:txBody>
          <a:bodyPr wrap="square" lIns="45720" tIns="45720" rIns="45720" bIns="45720" rtlCol="0" anchor="t"/>
          <a:lstStyle/>
          <a:p>
            <a:pPr marL="0" indent="0" algn="l">
              <a:lnSpc>
                <a:spcPts val="2898"/>
              </a:lnSpc>
              <a:spcBef>
                <a:spcPts val="450"/>
              </a:spcBef>
              <a:spcAft>
                <a:spcPts val="450"/>
              </a:spcAft>
              <a:buNone/>
            </a:pPr>
            <a:r>
              <a:rPr lang="en-US" sz="2070" b="1" dirty="0">
                <a:solidFill>
                  <a:srgbClr val="FFFFFF"/>
                </a:solidFill>
                <a:latin typeface="Nunito" pitchFamily="34" charset="0"/>
                <a:ea typeface="Nunito" pitchFamily="34" charset="-122"/>
                <a:cs typeface="Nunito" pitchFamily="34" charset="-120"/>
              </a:rPr>
              <a:t>3. Creación de Clave</a:t>
            </a:r>
            <a:endParaRPr lang="en-US" sz="2070" dirty="0"/>
          </a:p>
          <a:p>
            <a:pPr marL="0" indent="0" algn="l">
              <a:lnSpc>
                <a:spcPts val="2142"/>
              </a:lnSpc>
              <a:spcBef>
                <a:spcPts val="360"/>
              </a:spcBef>
              <a:spcAft>
                <a:spcPts val="360"/>
              </a:spcAft>
              <a:buNone/>
            </a:pPr>
            <a:r>
              <a:rPr lang="en-US" sz="1530" dirty="0">
                <a:solidFill>
                  <a:srgbClr val="FFFFFF"/>
                </a:solidFill>
                <a:latin typeface="Comic Neue" pitchFamily="34" charset="0"/>
                <a:ea typeface="Comic Neue" pitchFamily="34" charset="-122"/>
                <a:cs typeface="Comic Neue" pitchFamily="34" charset="-120"/>
              </a:rPr>
              <a:t>Escribir una contraseña alfanumérica de al menos 8 caracteres seguros.</a:t>
            </a:r>
            <a:endParaRPr lang="en-US" sz="207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0h2olai"/>
          <p:cNvSpPr/>
          <p:nvPr/>
        </p:nvSpPr>
        <p:spPr>
          <a:xfrm>
            <a:off x="274320" y="212872"/>
            <a:ext cx="8595360" cy="651510"/>
          </a:xfrm>
          <a:prstGeom prst="rect">
            <a:avLst/>
          </a:prstGeom>
          <a:noFill/>
          <a:ln/>
        </p:spPr>
        <p:txBody>
          <a:bodyPr wrap="square" lIns="45720" tIns="45720" rIns="45720" bIns="45720" rtlCol="0" anchor="t"/>
          <a:lstStyle/>
          <a:p>
            <a:pPr marL="0" indent="0" algn="l">
              <a:lnSpc>
                <a:spcPts val="3456"/>
              </a:lnSpc>
              <a:spcBef>
                <a:spcPts val="450"/>
              </a:spcBef>
              <a:spcAft>
                <a:spcPts val="450"/>
              </a:spcAft>
              <a:buNone/>
            </a:pPr>
            <a:r>
              <a:rPr lang="en-US" sz="2880" b="1" dirty="0">
                <a:solidFill>
                  <a:srgbClr val="FFFFFF"/>
                </a:solidFill>
                <a:latin typeface="Nunito" pitchFamily="34" charset="0"/>
                <a:ea typeface="Nunito" pitchFamily="34" charset="-122"/>
                <a:cs typeface="Nunito" pitchFamily="34" charset="-120"/>
              </a:rPr>
              <a:t>Caso Práctico: Instructivo del SII</a:t>
            </a:r>
            <a:endParaRPr lang="en-US" sz="2880" dirty="0"/>
          </a:p>
        </p:txBody>
      </p:sp>
      <p:sp>
        <p:nvSpPr>
          <p:cNvPr id="3" name="DVhuZxSk"/>
          <p:cNvSpPr/>
          <p:nvPr/>
        </p:nvSpPr>
        <p:spPr>
          <a:xfrm>
            <a:off x="274320" y="902970"/>
            <a:ext cx="4914900" cy="2388870"/>
          </a:xfrm>
          <a:prstGeom prst="rect">
            <a:avLst/>
          </a:prstGeom>
          <a:noFill/>
          <a:ln/>
        </p:spPr>
        <p:txBody>
          <a:bodyPr wrap="square" lIns="45720" tIns="45720" rIns="45720" bIns="45720" rtlCol="0" anchor="t"/>
          <a:lstStyle/>
          <a:p>
            <a:pPr marL="0" indent="0" algn="l">
              <a:lnSpc>
                <a:spcPts val="2016"/>
              </a:lnSpc>
              <a:spcBef>
                <a:spcPts val="270"/>
              </a:spcBef>
              <a:spcAft>
                <a:spcPts val="270"/>
              </a:spcAft>
              <a:buNone/>
            </a:pPr>
            <a:r>
              <a:rPr lang="en-US" sz="1440" dirty="0">
                <a:solidFill>
                  <a:srgbClr val="FFFFFF"/>
                </a:solidFill>
                <a:latin typeface="Comic Neue" pitchFamily="34" charset="0"/>
                <a:ea typeface="Comic Neue" pitchFamily="34" charset="-122"/>
                <a:cs typeface="Comic Neue" pitchFamily="34" charset="-120"/>
              </a:rPr>
              <a:t>La emisión de boletas de honorarios electrónicas en el portal del </a:t>
            </a:r>
            <a:r>
              <a:rPr lang="en-US" sz="1440" b="1" dirty="0">
                <a:solidFill>
                  <a:srgbClr val="FFFFFF"/>
                </a:solidFill>
                <a:latin typeface="Comic Neue" pitchFamily="34" charset="0"/>
                <a:ea typeface="Comic Neue" pitchFamily="34" charset="-122"/>
                <a:cs typeface="Comic Neue" pitchFamily="34" charset="-120"/>
              </a:rPr>
              <a:t>Servicio de Impuestos Internos (SII)</a:t>
            </a:r>
            <a:r>
              <a:rPr lang="en-US" sz="1440" dirty="0">
                <a:solidFill>
                  <a:srgbClr val="FFFFFF"/>
                </a:solidFill>
                <a:latin typeface="Comic Neue" pitchFamily="34" charset="0"/>
                <a:ea typeface="Comic Neue" pitchFamily="34" charset="-122"/>
                <a:cs typeface="Comic Neue" pitchFamily="34" charset="-120"/>
              </a:rPr>
              <a:t> exige un cumplimiento riguroso de condiciones previas:</a:t>
            </a:r>
            <a:endParaRPr lang="en-US" sz="1440" dirty="0"/>
          </a:p>
          <a:p>
            <a:pPr marL="228600" indent="-68580" algn="l">
              <a:lnSpc>
                <a:spcPts val="2016"/>
              </a:lnSpc>
              <a:spcBef>
                <a:spcPts val="225"/>
              </a:spcBef>
              <a:spcAft>
                <a:spcPts val="225"/>
              </a:spcAft>
              <a:buSzPct val="100000"/>
              <a:buFontTx/>
              <a:buChar char="•"/>
            </a:pPr>
            <a:r>
              <a:rPr lang="en-US" sz="1440" dirty="0">
                <a:solidFill>
                  <a:srgbClr val="FFFFFF"/>
                </a:solidFill>
                <a:latin typeface="Comic Neue" pitchFamily="34" charset="0"/>
                <a:ea typeface="Comic Neue" pitchFamily="34" charset="-122"/>
                <a:cs typeface="Comic Neue" pitchFamily="34" charset="-120"/>
              </a:rPr>
              <a:t>Tener inicio de actividades vigente en segunda categoría.</a:t>
            </a:r>
            <a:endParaRPr lang="en-US" sz="1440" dirty="0"/>
          </a:p>
          <a:p>
            <a:pPr marL="228600" indent="-68580" algn="l">
              <a:lnSpc>
                <a:spcPts val="2016"/>
              </a:lnSpc>
              <a:spcBef>
                <a:spcPts val="225"/>
              </a:spcBef>
              <a:spcAft>
                <a:spcPts val="225"/>
              </a:spcAft>
              <a:buSzPct val="100000"/>
              <a:buFontTx/>
              <a:buChar char="•"/>
            </a:pPr>
            <a:r>
              <a:rPr lang="en-US" sz="1440" dirty="0">
                <a:solidFill>
                  <a:srgbClr val="FFFFFF"/>
                </a:solidFill>
                <a:latin typeface="Comic Neue" pitchFamily="34" charset="0"/>
                <a:ea typeface="Comic Neue" pitchFamily="34" charset="-122"/>
                <a:cs typeface="Comic Neue" pitchFamily="34" charset="-120"/>
              </a:rPr>
              <a:t>Seleccionar si la retención la efectúa el emisor o el receptor.</a:t>
            </a:r>
            <a:endParaRPr lang="en-US" sz="1440" dirty="0"/>
          </a:p>
          <a:p>
            <a:pPr marL="228600" indent="-68580" algn="l">
              <a:lnSpc>
                <a:spcPts val="2016"/>
              </a:lnSpc>
              <a:spcBef>
                <a:spcPts val="225"/>
              </a:spcBef>
              <a:spcAft>
                <a:spcPts val="225"/>
              </a:spcAft>
              <a:buSzPct val="100000"/>
              <a:buFontTx/>
              <a:buChar char="•"/>
            </a:pPr>
            <a:r>
              <a:rPr lang="en-US" sz="1440" dirty="0">
                <a:solidFill>
                  <a:srgbClr val="FFFFFF"/>
                </a:solidFill>
                <a:latin typeface="Comic Neue" pitchFamily="34" charset="0"/>
                <a:ea typeface="Comic Neue" pitchFamily="34" charset="-122"/>
                <a:cs typeface="Comic Neue" pitchFamily="34" charset="-120"/>
              </a:rPr>
              <a:t>Confirmar los datos del receptor antes de emitir definitivamente.</a:t>
            </a:r>
            <a:endParaRPr lang="en-US" sz="1440" dirty="0"/>
          </a:p>
        </p:txBody>
      </p:sp>
      <p:sp>
        <p:nvSpPr>
          <p:cNvPr id="4" name="UxxHve8X"/>
          <p:cNvSpPr/>
          <p:nvPr/>
        </p:nvSpPr>
        <p:spPr>
          <a:xfrm>
            <a:off x="274320" y="3383280"/>
            <a:ext cx="4914900" cy="1234440"/>
          </a:xfrm>
          <a:prstGeom prst="roundRect">
            <a:avLst>
              <a:gd name="adj" fmla="val 7407"/>
            </a:avLst>
          </a:prstGeom>
          <a:solidFill>
            <a:srgbClr val="82B4EB">
              <a:alpha val="14902"/>
            </a:srgbClr>
          </a:solidFill>
          <a:ln w="11430">
            <a:solidFill>
              <a:srgbClr val="0B2F50">
                <a:alpha val="20000"/>
              </a:srgbClr>
            </a:solidFill>
            <a:prstDash val="solid"/>
          </a:ln>
        </p:spPr>
      </p:sp>
      <p:sp>
        <p:nvSpPr>
          <p:cNvPr id="5" name="esKMmm3P"/>
          <p:cNvSpPr/>
          <p:nvPr/>
        </p:nvSpPr>
        <p:spPr>
          <a:xfrm>
            <a:off x="388620" y="3516440"/>
            <a:ext cx="320040" cy="434340"/>
          </a:xfrm>
          <a:prstGeom prst="rect">
            <a:avLst/>
          </a:prstGeom>
          <a:noFill/>
          <a:ln/>
        </p:spPr>
        <p:txBody>
          <a:bodyPr wrap="square" lIns="45720" tIns="45720" rIns="45720" bIns="45720" rtlCol="0" anchor="t"/>
          <a:lstStyle/>
          <a:p>
            <a:pPr marL="0" indent="0" algn="l">
              <a:lnSpc>
                <a:spcPts val="1980"/>
              </a:lnSpc>
              <a:spcBef>
                <a:spcPts val="360"/>
              </a:spcBef>
              <a:spcAft>
                <a:spcPts val="360"/>
              </a:spcAft>
              <a:buNone/>
            </a:pPr>
            <a:r>
              <a:rPr lang="en-US" sz="1980" dirty="0">
                <a:solidFill>
                  <a:srgbClr val="B5D4F4"/>
                </a:solidFill>
                <a:latin typeface="Comic Neue" pitchFamily="34" charset="0"/>
                <a:ea typeface="Comic Neue" pitchFamily="34" charset="-122"/>
                <a:cs typeface="Comic Neue" pitchFamily="34" charset="-120"/>
              </a:rPr>
              <a:t>📌</a:t>
            </a:r>
            <a:endParaRPr lang="en-US" sz="1980" dirty="0"/>
          </a:p>
        </p:txBody>
      </p:sp>
      <p:sp>
        <p:nvSpPr>
          <p:cNvPr id="6" name="DehIavK9"/>
          <p:cNvSpPr/>
          <p:nvPr/>
        </p:nvSpPr>
        <p:spPr>
          <a:xfrm>
            <a:off x="754380" y="3474720"/>
            <a:ext cx="4320540" cy="1005840"/>
          </a:xfrm>
          <a:prstGeom prst="rect">
            <a:avLst/>
          </a:prstGeom>
          <a:noFill/>
          <a:ln/>
        </p:spPr>
        <p:txBody>
          <a:bodyPr wrap="square" lIns="45720" tIns="45720" rIns="45720" bIns="45720" rtlCol="0" anchor="t"/>
          <a:lstStyle/>
          <a:p>
            <a:pPr marL="0" indent="0" algn="l">
              <a:lnSpc>
                <a:spcPts val="2016"/>
              </a:lnSpc>
              <a:spcBef>
                <a:spcPts val="270"/>
              </a:spcBef>
              <a:spcAft>
                <a:spcPts val="270"/>
              </a:spcAft>
              <a:buNone/>
            </a:pPr>
            <a:r>
              <a:rPr lang="en-US" sz="1440" b="1" dirty="0">
                <a:solidFill>
                  <a:srgbClr val="B5D4F4"/>
                </a:solidFill>
                <a:latin typeface="Comic Neue" pitchFamily="34" charset="0"/>
                <a:ea typeface="Comic Neue" pitchFamily="34" charset="-122"/>
                <a:cs typeface="Comic Neue" pitchFamily="34" charset="-120"/>
              </a:rPr>
              <a:t>Dato clave</a:t>
            </a:r>
            <a:endParaRPr lang="en-US" sz="1440" dirty="0"/>
          </a:p>
          <a:p>
            <a:pPr marL="0" indent="0" algn="l">
              <a:lnSpc>
                <a:spcPts val="2016"/>
              </a:lnSpc>
              <a:spcBef>
                <a:spcPts val="270"/>
              </a:spcBef>
              <a:spcAft>
                <a:spcPts val="270"/>
              </a:spcAft>
              <a:buNone/>
            </a:pPr>
            <a:r>
              <a:rPr lang="en-US" sz="1440" dirty="0">
                <a:solidFill>
                  <a:srgbClr val="B5D4F4"/>
                </a:solidFill>
                <a:latin typeface="Comic Neue" pitchFamily="34" charset="0"/>
                <a:ea typeface="Comic Neue" pitchFamily="34" charset="-122"/>
                <a:cs typeface="Comic Neue" pitchFamily="34" charset="-120"/>
              </a:rPr>
              <a:t>Si el orden se altera, el sistema tributario rechaza la boleta.</a:t>
            </a:r>
            <a:endParaRPr lang="en-US" sz="1440" dirty="0"/>
          </a:p>
        </p:txBody>
      </p:sp>
      <p:pic>
        <p:nvPicPr>
          <p:cNvPr id="7" name="medsii1" descr="/home/forge/chalkie-production-workers-1/releases/78214647/backend/storage/app/render-specs/d47d17d7-f00f-4e22-a48b-cf3fa2d97e42/img_a53bc880caf2bb7fd61cdd845a5ec9e9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372100" y="925830"/>
            <a:ext cx="3497580" cy="3246120"/>
          </a:xfrm>
          <a:prstGeom prst="roundRect">
            <a:avLst>
              <a:gd name="adj" fmla="val 4225"/>
            </a:avLst>
          </a:prstGeom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97d56821-0ac2-467b-8704-e9d0df97c2e2"/>
          <p:cNvSpPr/>
          <p:nvPr/>
        </p:nvSpPr>
        <p:spPr>
          <a:xfrm>
            <a:off x="285750" y="201442"/>
            <a:ext cx="8572500" cy="644652"/>
          </a:xfrm>
          <a:prstGeom prst="rect">
            <a:avLst/>
          </a:prstGeom>
          <a:noFill/>
          <a:ln/>
        </p:spPr>
        <p:txBody>
          <a:bodyPr wrap="square" lIns="45720" tIns="45720" rIns="45720" bIns="45720" rtlCol="0" anchor="t"/>
          <a:lstStyle/>
          <a:p>
            <a:pPr marL="0" indent="0" algn="l">
              <a:lnSpc>
                <a:spcPts val="3456"/>
              </a:lnSpc>
              <a:spcBef>
                <a:spcPts val="450"/>
              </a:spcBef>
              <a:spcAft>
                <a:spcPts val="450"/>
              </a:spcAft>
              <a:buNone/>
            </a:pPr>
            <a:r>
              <a:rPr lang="en-US" sz="2880" b="1" dirty="0">
                <a:solidFill>
                  <a:srgbClr val="FFFFFF"/>
                </a:solidFill>
                <a:latin typeface="Nunito" pitchFamily="34" charset="0"/>
                <a:ea typeface="Nunito" pitchFamily="34" charset="-122"/>
                <a:cs typeface="Nunito" pitchFamily="34" charset="-120"/>
              </a:rPr>
              <a:t>Ordenar Pasos de Emisión SII</a:t>
            </a:r>
            <a:endParaRPr lang="en-US" sz="2880" dirty="0"/>
          </a:p>
        </p:txBody>
      </p:sp>
      <p:sp>
        <p:nvSpPr>
          <p:cNvPr id="3" name="bc3d347a-8e37-4592-9ef0-532ca9d86ca2"/>
          <p:cNvSpPr/>
          <p:nvPr/>
        </p:nvSpPr>
        <p:spPr>
          <a:xfrm>
            <a:off x="285750" y="680657"/>
            <a:ext cx="8572500" cy="429768"/>
          </a:xfrm>
          <a:prstGeom prst="rect">
            <a:avLst/>
          </a:prstGeom>
          <a:noFill/>
          <a:ln/>
        </p:spPr>
        <p:txBody>
          <a:bodyPr wrap="square" lIns="45720" tIns="45720" rIns="45720" bIns="45720" rtlCol="0" anchor="t"/>
          <a:lstStyle/>
          <a:p>
            <a:pPr marL="0" indent="0" algn="l">
              <a:lnSpc>
                <a:spcPts val="1944"/>
              </a:lnSpc>
              <a:spcBef>
                <a:spcPts val="360"/>
              </a:spcBef>
              <a:spcAft>
                <a:spcPts val="360"/>
              </a:spcAft>
              <a:buNone/>
            </a:pPr>
            <a:r>
              <a:rPr lang="en-US" sz="1620" dirty="0">
                <a:solidFill>
                  <a:srgbClr val="FFFFFF"/>
                </a:solidFill>
                <a:latin typeface="Comic Neue" pitchFamily="34" charset="0"/>
                <a:ea typeface="Comic Neue" pitchFamily="34" charset="-122"/>
                <a:cs typeface="Comic Neue" pitchFamily="34" charset="-120"/>
              </a:rPr>
              <a:t>Ordene la secuencia lógica para emitir una boleta electrónica en el SII:</a:t>
            </a:r>
            <a:endParaRPr lang="en-US" sz="1620" dirty="0"/>
          </a:p>
        </p:txBody>
      </p:sp>
      <p:sp>
        <p:nvSpPr>
          <p:cNvPr id="4" name="6d470630-0af5-4cf9-ad97-1dc2af75fd82"/>
          <p:cNvSpPr/>
          <p:nvPr/>
        </p:nvSpPr>
        <p:spPr>
          <a:xfrm>
            <a:off x="1714500" y="1652207"/>
            <a:ext cx="5715000" cy="617220"/>
          </a:xfrm>
          <a:prstGeom prst="roundRect">
            <a:avLst>
              <a:gd name="adj" fmla="val 18519"/>
            </a:avLst>
          </a:prstGeom>
          <a:solidFill>
            <a:srgbClr val="F4F9FC"/>
          </a:solidFill>
          <a:ln w="34290">
            <a:solidFill>
              <a:srgbClr val="000000"/>
            </a:solidFill>
          </a:ln>
        </p:spPr>
        <p:txBody>
          <a:bodyPr wrap="square" lIns="80010" tIns="80010" rIns="80010" bIns="80010" rtlCol="0" anchor="ctr"/>
          <a:lstStyle/>
          <a:p>
            <a:pPr marL="0" indent="0" algn="ctr">
              <a:lnSpc>
                <a:spcPts val="1944"/>
              </a:lnSpc>
              <a:spcBef>
                <a:spcPts val="360"/>
              </a:spcBef>
              <a:spcAft>
                <a:spcPts val="360"/>
              </a:spcAft>
              <a:buNone/>
            </a:pPr>
            <a:r>
              <a:rPr lang="en-US" sz="1620" b="1" dirty="0">
                <a:solidFill>
                  <a:srgbClr val="040F0F"/>
                </a:solidFill>
                <a:latin typeface="Comic Neue" pitchFamily="34" charset="0"/>
                <a:ea typeface="Comic Neue" pitchFamily="34" charset="-122"/>
                <a:cs typeface="Comic Neue" pitchFamily="34" charset="-120"/>
              </a:rPr>
              <a:t>Completar el RUT del cliente y la descripción exacta del servicio</a:t>
            </a:r>
            <a:endParaRPr lang="en-US" sz="1620" dirty="0"/>
          </a:p>
        </p:txBody>
      </p:sp>
      <p:sp>
        <p:nvSpPr>
          <p:cNvPr id="5" name="ea5cde04-caaa-4c32-851e-cf4e2a4ef5b3"/>
          <p:cNvSpPr/>
          <p:nvPr/>
        </p:nvSpPr>
        <p:spPr>
          <a:xfrm>
            <a:off x="1714500" y="2395157"/>
            <a:ext cx="5715000" cy="617220"/>
          </a:xfrm>
          <a:prstGeom prst="roundRect">
            <a:avLst>
              <a:gd name="adj" fmla="val 18519"/>
            </a:avLst>
          </a:prstGeom>
          <a:solidFill>
            <a:srgbClr val="F4F9FC"/>
          </a:solidFill>
          <a:ln w="34290">
            <a:solidFill>
              <a:srgbClr val="000000"/>
            </a:solidFill>
          </a:ln>
        </p:spPr>
        <p:txBody>
          <a:bodyPr wrap="square" lIns="80010" tIns="80010" rIns="80010" bIns="80010" rtlCol="0" anchor="ctr"/>
          <a:lstStyle/>
          <a:p>
            <a:pPr marL="0" indent="0" algn="ctr">
              <a:lnSpc>
                <a:spcPts val="1944"/>
              </a:lnSpc>
              <a:spcBef>
                <a:spcPts val="360"/>
              </a:spcBef>
              <a:spcAft>
                <a:spcPts val="360"/>
              </a:spcAft>
              <a:buNone/>
            </a:pPr>
            <a:r>
              <a:rPr lang="en-US" sz="1620" b="1" dirty="0">
                <a:solidFill>
                  <a:srgbClr val="040F0F"/>
                </a:solidFill>
                <a:latin typeface="Comic Neue" pitchFamily="34" charset="0"/>
                <a:ea typeface="Comic Neue" pitchFamily="34" charset="-122"/>
                <a:cs typeface="Comic Neue" pitchFamily="34" charset="-120"/>
              </a:rPr>
              <a:t>Revisar el borrador preliminar y confirmar la emisión definitiva</a:t>
            </a:r>
            <a:endParaRPr lang="en-US" sz="1620" dirty="0"/>
          </a:p>
        </p:txBody>
      </p:sp>
      <p:sp>
        <p:nvSpPr>
          <p:cNvPr id="6" name="342f0409-46e5-4395-838a-9280e465e35f"/>
          <p:cNvSpPr/>
          <p:nvPr/>
        </p:nvSpPr>
        <p:spPr>
          <a:xfrm>
            <a:off x="1714500" y="3138107"/>
            <a:ext cx="5715000" cy="617220"/>
          </a:xfrm>
          <a:prstGeom prst="roundRect">
            <a:avLst>
              <a:gd name="adj" fmla="val 18519"/>
            </a:avLst>
          </a:prstGeom>
          <a:solidFill>
            <a:srgbClr val="F4F9FC"/>
          </a:solidFill>
          <a:ln w="34290">
            <a:solidFill>
              <a:srgbClr val="000000"/>
            </a:solidFill>
          </a:ln>
        </p:spPr>
        <p:txBody>
          <a:bodyPr wrap="square" lIns="80010" tIns="80010" rIns="80010" bIns="80010" rtlCol="0" anchor="ctr"/>
          <a:lstStyle/>
          <a:p>
            <a:pPr marL="0" indent="0" algn="ctr">
              <a:lnSpc>
                <a:spcPts val="1944"/>
              </a:lnSpc>
              <a:spcBef>
                <a:spcPts val="360"/>
              </a:spcBef>
              <a:spcAft>
                <a:spcPts val="360"/>
              </a:spcAft>
              <a:buNone/>
            </a:pPr>
            <a:r>
              <a:rPr lang="en-US" sz="1620" b="1" dirty="0">
                <a:solidFill>
                  <a:srgbClr val="040F0F"/>
                </a:solidFill>
                <a:latin typeface="Comic Neue" pitchFamily="34" charset="0"/>
                <a:ea typeface="Comic Neue" pitchFamily="34" charset="-122"/>
                <a:cs typeface="Comic Neue" pitchFamily="34" charset="-120"/>
              </a:rPr>
              <a:t>Ingresar al sitio oficial del SII con RUT y clave tributaria</a:t>
            </a:r>
            <a:endParaRPr lang="en-US" sz="1620" dirty="0"/>
          </a:p>
        </p:txBody>
      </p:sp>
      <p:sp>
        <p:nvSpPr>
          <p:cNvPr id="7" name="d2785217-a324-49e2-82bb-a723def64ae1"/>
          <p:cNvSpPr/>
          <p:nvPr/>
        </p:nvSpPr>
        <p:spPr>
          <a:xfrm>
            <a:off x="1714500" y="3881057"/>
            <a:ext cx="5715000" cy="617220"/>
          </a:xfrm>
          <a:prstGeom prst="roundRect">
            <a:avLst>
              <a:gd name="adj" fmla="val 18519"/>
            </a:avLst>
          </a:prstGeom>
          <a:solidFill>
            <a:srgbClr val="F4F9FC"/>
          </a:solidFill>
          <a:ln w="34290">
            <a:solidFill>
              <a:srgbClr val="000000"/>
            </a:solidFill>
          </a:ln>
        </p:spPr>
        <p:txBody>
          <a:bodyPr wrap="square" lIns="80010" tIns="80010" rIns="80010" bIns="80010" rtlCol="0" anchor="ctr"/>
          <a:lstStyle/>
          <a:p>
            <a:pPr marL="0" indent="0" algn="ctr">
              <a:lnSpc>
                <a:spcPts val="1944"/>
              </a:lnSpc>
              <a:spcBef>
                <a:spcPts val="360"/>
              </a:spcBef>
              <a:spcAft>
                <a:spcPts val="360"/>
              </a:spcAft>
              <a:buNone/>
            </a:pPr>
            <a:r>
              <a:rPr lang="en-US" sz="1620" b="1" dirty="0">
                <a:solidFill>
                  <a:srgbClr val="040F0F"/>
                </a:solidFill>
                <a:latin typeface="Comic Neue" pitchFamily="34" charset="0"/>
                <a:ea typeface="Comic Neue" pitchFamily="34" charset="-122"/>
                <a:cs typeface="Comic Neue" pitchFamily="34" charset="-120"/>
              </a:rPr>
              <a:t>Seleccionar el menú Servicios Online y acceder a Boletas de Honorarios</a:t>
            </a:r>
            <a:endParaRPr lang="en-US" sz="1620" dirty="0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1"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97d56821-0ac2-467b-8704-e9d0df97c2e2"/>
          <p:cNvSpPr/>
          <p:nvPr/>
        </p:nvSpPr>
        <p:spPr>
          <a:xfrm>
            <a:off x="285750" y="201442"/>
            <a:ext cx="8572500" cy="644652"/>
          </a:xfrm>
          <a:prstGeom prst="rect">
            <a:avLst/>
          </a:prstGeom>
          <a:noFill/>
          <a:ln/>
        </p:spPr>
        <p:txBody>
          <a:bodyPr wrap="square" lIns="45720" tIns="45720" rIns="45720" bIns="45720" rtlCol="0" anchor="t"/>
          <a:lstStyle/>
          <a:p>
            <a:pPr marL="0" indent="0" algn="l">
              <a:lnSpc>
                <a:spcPts val="3456"/>
              </a:lnSpc>
              <a:spcBef>
                <a:spcPts val="450"/>
              </a:spcBef>
              <a:spcAft>
                <a:spcPts val="450"/>
              </a:spcAft>
              <a:buNone/>
            </a:pPr>
            <a:r>
              <a:rPr lang="en-US" sz="2880" b="1" dirty="0">
                <a:solidFill>
                  <a:srgbClr val="FFFFFF"/>
                </a:solidFill>
                <a:latin typeface="Nunito" pitchFamily="34" charset="0"/>
                <a:ea typeface="Nunito" pitchFamily="34" charset="-122"/>
                <a:cs typeface="Nunito" pitchFamily="34" charset="-120"/>
              </a:rPr>
              <a:t>Ordenar Pasos de Emisión SII</a:t>
            </a:r>
            <a:endParaRPr lang="en-US" sz="2880" dirty="0"/>
          </a:p>
        </p:txBody>
      </p:sp>
      <p:sp>
        <p:nvSpPr>
          <p:cNvPr id="3" name="bc3d347a-8e37-4592-9ef0-532ca9d86ca2"/>
          <p:cNvSpPr/>
          <p:nvPr/>
        </p:nvSpPr>
        <p:spPr>
          <a:xfrm>
            <a:off x="285750" y="680657"/>
            <a:ext cx="8572500" cy="429768"/>
          </a:xfrm>
          <a:prstGeom prst="rect">
            <a:avLst/>
          </a:prstGeom>
          <a:noFill/>
          <a:ln/>
        </p:spPr>
        <p:txBody>
          <a:bodyPr wrap="square" lIns="45720" tIns="45720" rIns="45720" bIns="45720" rtlCol="0" anchor="t"/>
          <a:lstStyle/>
          <a:p>
            <a:pPr marL="0" indent="0" algn="l">
              <a:lnSpc>
                <a:spcPts val="1944"/>
              </a:lnSpc>
              <a:spcBef>
                <a:spcPts val="360"/>
              </a:spcBef>
              <a:spcAft>
                <a:spcPts val="360"/>
              </a:spcAft>
              <a:buNone/>
            </a:pPr>
            <a:r>
              <a:rPr lang="en-US" sz="1620" dirty="0">
                <a:solidFill>
                  <a:srgbClr val="FFFFFF"/>
                </a:solidFill>
                <a:latin typeface="Comic Neue" pitchFamily="34" charset="0"/>
                <a:ea typeface="Comic Neue" pitchFamily="34" charset="-122"/>
                <a:cs typeface="Comic Neue" pitchFamily="34" charset="-120"/>
              </a:rPr>
              <a:t>Ordene la secuencia lógica para emitir una boleta electrónica en el SII:</a:t>
            </a:r>
            <a:endParaRPr lang="en-US" sz="1620" dirty="0"/>
          </a:p>
        </p:txBody>
      </p:sp>
      <p:sp>
        <p:nvSpPr>
          <p:cNvPr id="4" name="6d470630-0af5-4cf9-ad97-1dc2af75fd82"/>
          <p:cNvSpPr/>
          <p:nvPr/>
        </p:nvSpPr>
        <p:spPr>
          <a:xfrm>
            <a:off x="1714500" y="3138107"/>
            <a:ext cx="5715000" cy="617220"/>
          </a:xfrm>
          <a:prstGeom prst="roundRect">
            <a:avLst>
              <a:gd name="adj" fmla="val 18519"/>
            </a:avLst>
          </a:prstGeom>
          <a:solidFill>
            <a:srgbClr val="F4F9FC"/>
          </a:solidFill>
          <a:ln w="34290">
            <a:solidFill>
              <a:srgbClr val="000000"/>
            </a:solidFill>
          </a:ln>
        </p:spPr>
        <p:txBody>
          <a:bodyPr wrap="square" lIns="80010" tIns="80010" rIns="80010" bIns="80010" rtlCol="0" anchor="ctr"/>
          <a:lstStyle/>
          <a:p>
            <a:pPr marL="0" indent="0" algn="ctr">
              <a:lnSpc>
                <a:spcPts val="1944"/>
              </a:lnSpc>
              <a:spcBef>
                <a:spcPts val="360"/>
              </a:spcBef>
              <a:spcAft>
                <a:spcPts val="360"/>
              </a:spcAft>
              <a:buNone/>
            </a:pPr>
            <a:r>
              <a:rPr lang="en-US" sz="1620" b="1" dirty="0">
                <a:solidFill>
                  <a:srgbClr val="040F0F"/>
                </a:solidFill>
                <a:latin typeface="Comic Neue" pitchFamily="34" charset="0"/>
                <a:ea typeface="Comic Neue" pitchFamily="34" charset="-122"/>
                <a:cs typeface="Comic Neue" pitchFamily="34" charset="-120"/>
              </a:rPr>
              <a:t>Completar el RUT del cliente y la descripción exacta del servicio</a:t>
            </a:r>
            <a:endParaRPr lang="en-US" sz="1620" dirty="0"/>
          </a:p>
        </p:txBody>
      </p:sp>
      <p:sp>
        <p:nvSpPr>
          <p:cNvPr id="5" name="ea5cde04-caaa-4c32-851e-cf4e2a4ef5b3"/>
          <p:cNvSpPr/>
          <p:nvPr/>
        </p:nvSpPr>
        <p:spPr>
          <a:xfrm>
            <a:off x="1714500" y="3881057"/>
            <a:ext cx="5715000" cy="617220"/>
          </a:xfrm>
          <a:prstGeom prst="roundRect">
            <a:avLst>
              <a:gd name="adj" fmla="val 18519"/>
            </a:avLst>
          </a:prstGeom>
          <a:solidFill>
            <a:srgbClr val="F4F9FC"/>
          </a:solidFill>
          <a:ln w="34290">
            <a:solidFill>
              <a:srgbClr val="000000"/>
            </a:solidFill>
          </a:ln>
        </p:spPr>
        <p:txBody>
          <a:bodyPr wrap="square" lIns="80010" tIns="80010" rIns="80010" bIns="80010" rtlCol="0" anchor="ctr"/>
          <a:lstStyle/>
          <a:p>
            <a:pPr marL="0" indent="0" algn="ctr">
              <a:lnSpc>
                <a:spcPts val="1944"/>
              </a:lnSpc>
              <a:spcBef>
                <a:spcPts val="360"/>
              </a:spcBef>
              <a:spcAft>
                <a:spcPts val="360"/>
              </a:spcAft>
              <a:buNone/>
            </a:pPr>
            <a:r>
              <a:rPr lang="en-US" sz="1620" b="1" dirty="0">
                <a:solidFill>
                  <a:srgbClr val="040F0F"/>
                </a:solidFill>
                <a:latin typeface="Comic Neue" pitchFamily="34" charset="0"/>
                <a:ea typeface="Comic Neue" pitchFamily="34" charset="-122"/>
                <a:cs typeface="Comic Neue" pitchFamily="34" charset="-120"/>
              </a:rPr>
              <a:t>Revisar el borrador preliminar y confirmar la emisión definitiva</a:t>
            </a:r>
            <a:endParaRPr lang="en-US" sz="1620" dirty="0"/>
          </a:p>
        </p:txBody>
      </p:sp>
      <p:sp>
        <p:nvSpPr>
          <p:cNvPr id="6" name="342f0409-46e5-4395-838a-9280e465e35f"/>
          <p:cNvSpPr/>
          <p:nvPr/>
        </p:nvSpPr>
        <p:spPr>
          <a:xfrm>
            <a:off x="1714500" y="1652207"/>
            <a:ext cx="5715000" cy="617220"/>
          </a:xfrm>
          <a:prstGeom prst="roundRect">
            <a:avLst>
              <a:gd name="adj" fmla="val 18519"/>
            </a:avLst>
          </a:prstGeom>
          <a:solidFill>
            <a:srgbClr val="F4F9FC"/>
          </a:solidFill>
          <a:ln w="34290">
            <a:solidFill>
              <a:srgbClr val="000000"/>
            </a:solidFill>
          </a:ln>
        </p:spPr>
        <p:txBody>
          <a:bodyPr wrap="square" lIns="80010" tIns="80010" rIns="80010" bIns="80010" rtlCol="0" anchor="ctr"/>
          <a:lstStyle/>
          <a:p>
            <a:pPr marL="0" indent="0" algn="ctr">
              <a:lnSpc>
                <a:spcPts val="1944"/>
              </a:lnSpc>
              <a:spcBef>
                <a:spcPts val="360"/>
              </a:spcBef>
              <a:spcAft>
                <a:spcPts val="360"/>
              </a:spcAft>
              <a:buNone/>
            </a:pPr>
            <a:r>
              <a:rPr lang="en-US" sz="1620" b="1" dirty="0">
                <a:solidFill>
                  <a:srgbClr val="040F0F"/>
                </a:solidFill>
                <a:latin typeface="Comic Neue" pitchFamily="34" charset="0"/>
                <a:ea typeface="Comic Neue" pitchFamily="34" charset="-122"/>
                <a:cs typeface="Comic Neue" pitchFamily="34" charset="-120"/>
              </a:rPr>
              <a:t>Ingresar al sitio oficial del SII con RUT y clave tributaria</a:t>
            </a:r>
            <a:endParaRPr lang="en-US" sz="1620" dirty="0"/>
          </a:p>
        </p:txBody>
      </p:sp>
      <p:sp>
        <p:nvSpPr>
          <p:cNvPr id="7" name="d2785217-a324-49e2-82bb-a723def64ae1"/>
          <p:cNvSpPr/>
          <p:nvPr/>
        </p:nvSpPr>
        <p:spPr>
          <a:xfrm>
            <a:off x="1714500" y="2395157"/>
            <a:ext cx="5715000" cy="617220"/>
          </a:xfrm>
          <a:prstGeom prst="roundRect">
            <a:avLst>
              <a:gd name="adj" fmla="val 18519"/>
            </a:avLst>
          </a:prstGeom>
          <a:solidFill>
            <a:srgbClr val="F4F9FC"/>
          </a:solidFill>
          <a:ln w="34290">
            <a:solidFill>
              <a:srgbClr val="000000"/>
            </a:solidFill>
          </a:ln>
        </p:spPr>
        <p:txBody>
          <a:bodyPr wrap="square" lIns="80010" tIns="80010" rIns="80010" bIns="80010" rtlCol="0" anchor="ctr"/>
          <a:lstStyle/>
          <a:p>
            <a:pPr marL="0" indent="0" algn="ctr">
              <a:lnSpc>
                <a:spcPts val="1944"/>
              </a:lnSpc>
              <a:spcBef>
                <a:spcPts val="360"/>
              </a:spcBef>
              <a:spcAft>
                <a:spcPts val="360"/>
              </a:spcAft>
              <a:buNone/>
            </a:pPr>
            <a:r>
              <a:rPr lang="en-US" sz="1620" b="1" dirty="0">
                <a:solidFill>
                  <a:srgbClr val="040F0F"/>
                </a:solidFill>
                <a:latin typeface="Comic Neue" pitchFamily="34" charset="0"/>
                <a:ea typeface="Comic Neue" pitchFamily="34" charset="-122"/>
                <a:cs typeface="Comic Neue" pitchFamily="34" charset="-120"/>
              </a:rPr>
              <a:t>Seleccionar el menú Servicios Online y acceder a Boletas de Honorarios</a:t>
            </a:r>
            <a:endParaRPr lang="en-US" sz="1620" dirty="0"/>
          </a:p>
        </p:txBody>
      </p:sp>
      <p:sp>
        <p:nvSpPr>
          <p:cNvPr id="8" name="0267b6fe-ff9e-456f-9b6e-060696132990"/>
          <p:cNvSpPr/>
          <p:nvPr/>
        </p:nvSpPr>
        <p:spPr>
          <a:xfrm>
            <a:off x="8366760" y="331470"/>
            <a:ext cx="548640" cy="548640"/>
          </a:xfrm>
          <a:prstGeom prst="rect">
            <a:avLst/>
          </a:prstGeom>
          <a:noFill/>
          <a:ln/>
        </p:spPr>
        <p:txBody>
          <a:bodyPr wrap="square" lIns="45720" tIns="45720" rIns="45720" bIns="45720" rtlCol="0" anchor="ctr"/>
          <a:lstStyle/>
          <a:p>
            <a:pPr marL="0" indent="0" algn="r">
              <a:lnSpc>
                <a:spcPts val="4320"/>
              </a:lnSpc>
              <a:spcBef>
                <a:spcPts val="450"/>
              </a:spcBef>
              <a:spcAft>
                <a:spcPts val="450"/>
              </a:spcAft>
              <a:buNone/>
            </a:pPr>
            <a:r>
              <a:rPr lang="en-US" sz="3600" dirty="0">
                <a:solidFill>
                  <a:srgbClr val="FFFFFF"/>
                </a:solidFill>
                <a:latin typeface="Comic Neue" pitchFamily="34" charset="0"/>
                <a:ea typeface="Comic Neue" pitchFamily="34" charset="-122"/>
                <a:cs typeface="Comic Neue" pitchFamily="34" charset="-120"/>
              </a:rPr>
              <a:t>✅</a:t>
            </a:r>
            <a:endParaRPr lang="en-US" sz="3600" dirty="0"/>
          </a:p>
        </p:txBody>
      </p:sp>
      <p:sp>
        <p:nvSpPr>
          <p:cNvPr id="9" name="0b4fb912-1457-4838-b231-e6f9b5629543"/>
          <p:cNvSpPr/>
          <p:nvPr/>
        </p:nvSpPr>
        <p:spPr>
          <a:xfrm>
            <a:off x="7292340" y="1501616"/>
            <a:ext cx="274320" cy="274320"/>
          </a:xfrm>
          <a:prstGeom prst="roundRect">
            <a:avLst>
              <a:gd name="adj" fmla="val 25000"/>
            </a:avLst>
          </a:prstGeom>
          <a:solidFill>
            <a:srgbClr val="000000"/>
          </a:solidFill>
          <a:ln/>
        </p:spPr>
        <p:txBody>
          <a:bodyPr wrap="square" lIns="45720" tIns="45720" rIns="45720" bIns="45720" rtlCol="0" anchor="ctr"/>
          <a:lstStyle/>
          <a:p>
            <a:pPr marL="0" indent="0" algn="ctr">
              <a:lnSpc>
                <a:spcPts val="1638"/>
              </a:lnSpc>
              <a:spcBef>
                <a:spcPts val="270"/>
              </a:spcBef>
              <a:spcAft>
                <a:spcPts val="270"/>
              </a:spcAft>
              <a:buNone/>
            </a:pPr>
            <a:r>
              <a:rPr lang="en-US" sz="1170" b="1" dirty="0">
                <a:solidFill>
                  <a:srgbClr val="FFFFFF"/>
                </a:solidFill>
                <a:latin typeface="Comic Neue" pitchFamily="34" charset="0"/>
                <a:ea typeface="Comic Neue" pitchFamily="34" charset="-122"/>
                <a:cs typeface="Comic Neue" pitchFamily="34" charset="-120"/>
              </a:rPr>
              <a:t>1</a:t>
            </a:r>
            <a:endParaRPr lang="en-US" sz="1170" dirty="0"/>
          </a:p>
        </p:txBody>
      </p:sp>
      <p:sp>
        <p:nvSpPr>
          <p:cNvPr id="10" name="5c8370f0-60b9-4cd5-9bf9-9b731e587c1f"/>
          <p:cNvSpPr/>
          <p:nvPr/>
        </p:nvSpPr>
        <p:spPr>
          <a:xfrm>
            <a:off x="7292340" y="2244566"/>
            <a:ext cx="274320" cy="274320"/>
          </a:xfrm>
          <a:prstGeom prst="roundRect">
            <a:avLst>
              <a:gd name="adj" fmla="val 25000"/>
            </a:avLst>
          </a:prstGeom>
          <a:solidFill>
            <a:srgbClr val="000000"/>
          </a:solidFill>
          <a:ln/>
        </p:spPr>
        <p:txBody>
          <a:bodyPr wrap="square" lIns="45720" tIns="45720" rIns="45720" bIns="45720" rtlCol="0" anchor="ctr"/>
          <a:lstStyle/>
          <a:p>
            <a:pPr marL="0" indent="0" algn="ctr">
              <a:lnSpc>
                <a:spcPts val="1638"/>
              </a:lnSpc>
              <a:spcBef>
                <a:spcPts val="270"/>
              </a:spcBef>
              <a:spcAft>
                <a:spcPts val="270"/>
              </a:spcAft>
              <a:buNone/>
            </a:pPr>
            <a:r>
              <a:rPr lang="en-US" sz="1170" b="1" dirty="0">
                <a:solidFill>
                  <a:srgbClr val="FFFFFF"/>
                </a:solidFill>
                <a:latin typeface="Comic Neue" pitchFamily="34" charset="0"/>
                <a:ea typeface="Comic Neue" pitchFamily="34" charset="-122"/>
                <a:cs typeface="Comic Neue" pitchFamily="34" charset="-120"/>
              </a:rPr>
              <a:t>2</a:t>
            </a:r>
            <a:endParaRPr lang="en-US" sz="1170" dirty="0"/>
          </a:p>
        </p:txBody>
      </p:sp>
      <p:sp>
        <p:nvSpPr>
          <p:cNvPr id="11" name="3d7b151d-3656-4884-aec2-ecf058beb49e"/>
          <p:cNvSpPr/>
          <p:nvPr/>
        </p:nvSpPr>
        <p:spPr>
          <a:xfrm>
            <a:off x="7292340" y="2987516"/>
            <a:ext cx="274320" cy="274320"/>
          </a:xfrm>
          <a:prstGeom prst="roundRect">
            <a:avLst>
              <a:gd name="adj" fmla="val 25000"/>
            </a:avLst>
          </a:prstGeom>
          <a:solidFill>
            <a:srgbClr val="000000"/>
          </a:solidFill>
          <a:ln/>
        </p:spPr>
        <p:txBody>
          <a:bodyPr wrap="square" lIns="45720" tIns="45720" rIns="45720" bIns="45720" rtlCol="0" anchor="ctr"/>
          <a:lstStyle/>
          <a:p>
            <a:pPr marL="0" indent="0" algn="ctr">
              <a:lnSpc>
                <a:spcPts val="1638"/>
              </a:lnSpc>
              <a:spcBef>
                <a:spcPts val="270"/>
              </a:spcBef>
              <a:spcAft>
                <a:spcPts val="270"/>
              </a:spcAft>
              <a:buNone/>
            </a:pPr>
            <a:r>
              <a:rPr lang="en-US" sz="1170" b="1" dirty="0">
                <a:solidFill>
                  <a:srgbClr val="FFFFFF"/>
                </a:solidFill>
                <a:latin typeface="Comic Neue" pitchFamily="34" charset="0"/>
                <a:ea typeface="Comic Neue" pitchFamily="34" charset="-122"/>
                <a:cs typeface="Comic Neue" pitchFamily="34" charset="-120"/>
              </a:rPr>
              <a:t>3</a:t>
            </a:r>
            <a:endParaRPr lang="en-US" sz="1170" dirty="0"/>
          </a:p>
        </p:txBody>
      </p:sp>
      <p:sp>
        <p:nvSpPr>
          <p:cNvPr id="12" name="2d9258f1-56d5-4e38-99fa-7b8e4c879147"/>
          <p:cNvSpPr/>
          <p:nvPr/>
        </p:nvSpPr>
        <p:spPr>
          <a:xfrm>
            <a:off x="7292340" y="3730466"/>
            <a:ext cx="274320" cy="274320"/>
          </a:xfrm>
          <a:prstGeom prst="roundRect">
            <a:avLst>
              <a:gd name="adj" fmla="val 25000"/>
            </a:avLst>
          </a:prstGeom>
          <a:solidFill>
            <a:srgbClr val="000000"/>
          </a:solidFill>
          <a:ln/>
        </p:spPr>
        <p:txBody>
          <a:bodyPr wrap="square" lIns="45720" tIns="45720" rIns="45720" bIns="45720" rtlCol="0" anchor="ctr"/>
          <a:lstStyle/>
          <a:p>
            <a:pPr marL="0" indent="0" algn="ctr">
              <a:lnSpc>
                <a:spcPts val="1638"/>
              </a:lnSpc>
              <a:spcBef>
                <a:spcPts val="270"/>
              </a:spcBef>
              <a:spcAft>
                <a:spcPts val="270"/>
              </a:spcAft>
              <a:buNone/>
            </a:pPr>
            <a:r>
              <a:rPr lang="en-US" sz="1170" b="1" dirty="0">
                <a:solidFill>
                  <a:srgbClr val="FFFFFF"/>
                </a:solidFill>
                <a:latin typeface="Comic Neue" pitchFamily="34" charset="0"/>
                <a:ea typeface="Comic Neue" pitchFamily="34" charset="-122"/>
                <a:cs typeface="Comic Neue" pitchFamily="34" charset="-120"/>
              </a:rPr>
              <a:t>4</a:t>
            </a:r>
            <a:endParaRPr lang="en-US" sz="1170" dirty="0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2"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Uo55wv"/>
          <p:cNvSpPr/>
          <p:nvPr/>
        </p:nvSpPr>
        <p:spPr>
          <a:xfrm>
            <a:off x="274320" y="212872"/>
            <a:ext cx="8595360" cy="651510"/>
          </a:xfrm>
          <a:prstGeom prst="rect">
            <a:avLst/>
          </a:prstGeom>
          <a:noFill/>
          <a:ln/>
        </p:spPr>
        <p:txBody>
          <a:bodyPr wrap="square" lIns="45720" tIns="45720" rIns="45720" bIns="45720" rtlCol="0" anchor="t"/>
          <a:lstStyle/>
          <a:p>
            <a:pPr marL="0" indent="0" algn="l">
              <a:lnSpc>
                <a:spcPts val="3456"/>
              </a:lnSpc>
              <a:spcBef>
                <a:spcPts val="450"/>
              </a:spcBef>
              <a:spcAft>
                <a:spcPts val="450"/>
              </a:spcAft>
              <a:buNone/>
            </a:pPr>
            <a:r>
              <a:rPr lang="en-US" sz="2880" b="1" dirty="0">
                <a:solidFill>
                  <a:srgbClr val="FFFFFF"/>
                </a:solidFill>
                <a:latin typeface="Nunito" pitchFamily="34" charset="0"/>
                <a:ea typeface="Nunito" pitchFamily="34" charset="-122"/>
                <a:cs typeface="Nunito" pitchFamily="34" charset="-120"/>
              </a:rPr>
              <a:t>Elementos Gráficos de Apoyo</a:t>
            </a:r>
            <a:endParaRPr lang="en-US" sz="2880" dirty="0"/>
          </a:p>
        </p:txBody>
      </p:sp>
      <p:sp>
        <p:nvSpPr>
          <p:cNvPr id="3" name="WGLsyMeB"/>
          <p:cNvSpPr/>
          <p:nvPr/>
        </p:nvSpPr>
        <p:spPr>
          <a:xfrm>
            <a:off x="274320" y="991552"/>
            <a:ext cx="4343400" cy="3851910"/>
          </a:xfrm>
          <a:prstGeom prst="rect">
            <a:avLst/>
          </a:prstGeom>
          <a:noFill/>
          <a:ln/>
        </p:spPr>
        <p:txBody>
          <a:bodyPr wrap="square" lIns="45720" tIns="45720" rIns="45720" bIns="45720" rtlCol="0" anchor="t"/>
          <a:lstStyle/>
          <a:p>
            <a:pPr marL="0" indent="0" algn="l">
              <a:lnSpc>
                <a:spcPts val="2268"/>
              </a:lnSpc>
              <a:spcBef>
                <a:spcPts val="360"/>
              </a:spcBef>
              <a:spcAft>
                <a:spcPts val="360"/>
              </a:spcAft>
              <a:buNone/>
            </a:pPr>
            <a:r>
              <a:rPr lang="en-US" sz="1620" dirty="0">
                <a:solidFill>
                  <a:srgbClr val="FFFFFF"/>
                </a:solidFill>
                <a:latin typeface="Comic Neue" pitchFamily="34" charset="0"/>
                <a:ea typeface="Comic Neue" pitchFamily="34" charset="-122"/>
                <a:cs typeface="Comic Neue" pitchFamily="34" charset="-120"/>
              </a:rPr>
              <a:t>Los textos instructivos contemporáneos integran recursos visuales esenciales para evitar malentendidos:</a:t>
            </a:r>
            <a:endParaRPr lang="en-US" sz="1620" dirty="0"/>
          </a:p>
          <a:p>
            <a:pPr marL="228600" indent="-68580" algn="l">
              <a:lnSpc>
                <a:spcPts val="2268"/>
              </a:lnSpc>
              <a:spcBef>
                <a:spcPts val="225"/>
              </a:spcBef>
              <a:spcAft>
                <a:spcPts val="225"/>
              </a:spcAft>
              <a:buSzPct val="100000"/>
              <a:buFontTx/>
              <a:buChar char="•"/>
            </a:pPr>
            <a:r>
              <a:rPr lang="en-US" sz="1620" b="1" dirty="0">
                <a:solidFill>
                  <a:srgbClr val="FFFFFF"/>
                </a:solidFill>
                <a:latin typeface="Comic Neue" pitchFamily="34" charset="0"/>
                <a:ea typeface="Comic Neue" pitchFamily="34" charset="-122"/>
                <a:cs typeface="Comic Neue" pitchFamily="34" charset="-120"/>
              </a:rPr>
              <a:t>Capturas de pantalla:</a:t>
            </a:r>
            <a:r>
              <a:rPr lang="en-US" sz="1620" dirty="0">
                <a:solidFill>
                  <a:srgbClr val="FFFFFF"/>
                </a:solidFill>
                <a:latin typeface="Comic Neue" pitchFamily="34" charset="0"/>
                <a:ea typeface="Comic Neue" pitchFamily="34" charset="-122"/>
                <a:cs typeface="Comic Neue" pitchFamily="34" charset="-120"/>
              </a:rPr>
              <a:t> Indican la ubicación exacta de botones y casillas.</a:t>
            </a:r>
            <a:endParaRPr lang="en-US" sz="1620" dirty="0"/>
          </a:p>
          <a:p>
            <a:pPr marL="228600" indent="-68580" algn="l">
              <a:lnSpc>
                <a:spcPts val="2268"/>
              </a:lnSpc>
              <a:spcBef>
                <a:spcPts val="225"/>
              </a:spcBef>
              <a:spcAft>
                <a:spcPts val="225"/>
              </a:spcAft>
              <a:buSzPct val="100000"/>
              <a:buFontTx/>
              <a:buChar char="•"/>
            </a:pPr>
            <a:r>
              <a:rPr lang="en-US" sz="1620" b="1" dirty="0">
                <a:solidFill>
                  <a:srgbClr val="FFFFFF"/>
                </a:solidFill>
                <a:latin typeface="Comic Neue" pitchFamily="34" charset="0"/>
                <a:ea typeface="Comic Neue" pitchFamily="34" charset="-122"/>
                <a:cs typeface="Comic Neue" pitchFamily="34" charset="-120"/>
              </a:rPr>
              <a:t>Flechas y destacados:</a:t>
            </a:r>
            <a:r>
              <a:rPr lang="en-US" sz="1620" dirty="0">
                <a:solidFill>
                  <a:srgbClr val="FFFFFF"/>
                </a:solidFill>
                <a:latin typeface="Comic Neue" pitchFamily="34" charset="0"/>
                <a:ea typeface="Comic Neue" pitchFamily="34" charset="-122"/>
                <a:cs typeface="Comic Neue" pitchFamily="34" charset="-120"/>
              </a:rPr>
              <a:t> Dirigen la atención hacia campos obligatorios.</a:t>
            </a:r>
            <a:endParaRPr lang="en-US" sz="1620" dirty="0"/>
          </a:p>
          <a:p>
            <a:pPr marL="228600" indent="-68580" algn="l">
              <a:lnSpc>
                <a:spcPts val="2268"/>
              </a:lnSpc>
              <a:spcBef>
                <a:spcPts val="225"/>
              </a:spcBef>
              <a:spcAft>
                <a:spcPts val="225"/>
              </a:spcAft>
              <a:buSzPct val="100000"/>
              <a:buFontTx/>
              <a:buChar char="•"/>
            </a:pPr>
            <a:r>
              <a:rPr lang="en-US" sz="1620" b="1" dirty="0">
                <a:solidFill>
                  <a:srgbClr val="FFFFFF"/>
                </a:solidFill>
                <a:latin typeface="Comic Neue" pitchFamily="34" charset="0"/>
                <a:ea typeface="Comic Neue" pitchFamily="34" charset="-122"/>
                <a:cs typeface="Comic Neue" pitchFamily="34" charset="-120"/>
              </a:rPr>
              <a:t>Iconografía de peligro:</a:t>
            </a:r>
            <a:r>
              <a:rPr lang="en-US" sz="1620" dirty="0">
                <a:solidFill>
                  <a:srgbClr val="FFFFFF"/>
                </a:solidFill>
                <a:latin typeface="Comic Neue" pitchFamily="34" charset="0"/>
                <a:ea typeface="Comic Neue" pitchFamily="34" charset="-122"/>
                <a:cs typeface="Comic Neue" pitchFamily="34" charset="-120"/>
              </a:rPr>
              <a:t> Alerta sobre acciones irreversibles (ej. eliminar datos).</a:t>
            </a:r>
            <a:endParaRPr lang="en-US" sz="1620" dirty="0"/>
          </a:p>
          <a:p>
            <a:pPr marL="0" indent="0" algn="l">
              <a:lnSpc>
                <a:spcPts val="2268"/>
              </a:lnSpc>
              <a:spcBef>
                <a:spcPts val="360"/>
              </a:spcBef>
              <a:spcAft>
                <a:spcPts val="360"/>
              </a:spcAft>
              <a:buNone/>
            </a:pPr>
            <a:r>
              <a:rPr lang="en-US" sz="1620" dirty="0">
                <a:solidFill>
                  <a:srgbClr val="FFFFFF"/>
                </a:solidFill>
                <a:latin typeface="Comic Neue" pitchFamily="34" charset="0"/>
                <a:ea typeface="Comic Neue" pitchFamily="34" charset="-122"/>
                <a:cs typeface="Comic Neue" pitchFamily="34" charset="-120"/>
              </a:rPr>
              <a:t>El texto explica el porqué y el cómo; la imagen ratifica la referencia visual exacta.</a:t>
            </a:r>
            <a:endParaRPr lang="en-US" sz="1620" dirty="0"/>
          </a:p>
        </p:txBody>
      </p:sp>
      <p:pic>
        <p:nvPicPr>
          <p:cNvPr id="4" name="medgraf1" descr="/home/forge/chalkie-production-workers-1/releases/78214647/backend/storage/app/render-specs/d47d17d7-f00f-4e22-a48b-cf3fa2d97e42/img_4bca0451d96d69b24c15df33b02b38a3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983480" y="1017270"/>
            <a:ext cx="3886200" cy="3429000"/>
          </a:xfrm>
          <a:prstGeom prst="roundRect">
            <a:avLst>
              <a:gd name="adj" fmla="val 4000"/>
            </a:avLst>
          </a:prstGeom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3"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wXOkrYMr"/>
          <p:cNvSpPr/>
          <p:nvPr/>
        </p:nvSpPr>
        <p:spPr>
          <a:xfrm>
            <a:off x="274320" y="212872"/>
            <a:ext cx="8595360" cy="651510"/>
          </a:xfrm>
          <a:prstGeom prst="rect">
            <a:avLst/>
          </a:prstGeom>
          <a:noFill/>
          <a:ln/>
        </p:spPr>
        <p:txBody>
          <a:bodyPr wrap="square" lIns="45720" tIns="45720" rIns="45720" bIns="45720" rtlCol="0" anchor="t"/>
          <a:lstStyle/>
          <a:p>
            <a:pPr marL="0" indent="0" algn="l">
              <a:lnSpc>
                <a:spcPts val="3456"/>
              </a:lnSpc>
              <a:spcBef>
                <a:spcPts val="450"/>
              </a:spcBef>
              <a:spcAft>
                <a:spcPts val="450"/>
              </a:spcAft>
              <a:buNone/>
            </a:pPr>
            <a:r>
              <a:rPr lang="en-US" sz="2880" b="1" dirty="0">
                <a:solidFill>
                  <a:srgbClr val="FFFFFF"/>
                </a:solidFill>
                <a:latin typeface="Nunito" pitchFamily="34" charset="0"/>
                <a:ea typeface="Nunito" pitchFamily="34" charset="-122"/>
                <a:cs typeface="Nunito" pitchFamily="34" charset="-120"/>
              </a:rPr>
              <a:t>Pauta del Proyecto de Redacción</a:t>
            </a:r>
            <a:endParaRPr lang="en-US" sz="2880" dirty="0"/>
          </a:p>
        </p:txBody>
      </p:sp>
      <p:sp>
        <p:nvSpPr>
          <p:cNvPr id="3" name="xguOcVmX"/>
          <p:cNvSpPr/>
          <p:nvPr/>
        </p:nvSpPr>
        <p:spPr>
          <a:xfrm>
            <a:off x="274320" y="1303020"/>
            <a:ext cx="8595360" cy="971550"/>
          </a:xfrm>
          <a:prstGeom prst="roundRect">
            <a:avLst>
              <a:gd name="adj" fmla="val 14118"/>
            </a:avLst>
          </a:prstGeom>
          <a:solidFill>
            <a:srgbClr val="FFFFFF">
              <a:alpha val="10196"/>
            </a:srgbClr>
          </a:solidFill>
          <a:ln w="11430">
            <a:solidFill>
              <a:srgbClr val="FA9B59"/>
            </a:solidFill>
            <a:prstDash val="solid"/>
          </a:ln>
        </p:spPr>
      </p:sp>
      <p:sp>
        <p:nvSpPr>
          <p:cNvPr id="4" name="vVdY8Khu"/>
          <p:cNvSpPr/>
          <p:nvPr/>
        </p:nvSpPr>
        <p:spPr>
          <a:xfrm>
            <a:off x="468630" y="1581341"/>
            <a:ext cx="457200" cy="457200"/>
          </a:xfrm>
          <a:prstGeom prst="roundRect">
            <a:avLst>
              <a:gd name="adj" fmla="val 50000"/>
            </a:avLst>
          </a:prstGeom>
          <a:solidFill>
            <a:srgbClr val="FA9B59"/>
          </a:solidFill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ts val="1620"/>
              </a:lnSpc>
              <a:spcBef>
                <a:spcPts val="360"/>
              </a:spcBef>
              <a:spcAft>
                <a:spcPts val="360"/>
              </a:spcAft>
              <a:buNone/>
            </a:pPr>
            <a:r>
              <a:rPr lang="en-US" sz="1620" b="1" dirty="0">
                <a:solidFill>
                  <a:srgbClr val="040F0F"/>
                </a:solidFill>
                <a:latin typeface="Comic Neue" pitchFamily="34" charset="0"/>
                <a:ea typeface="Comic Neue" pitchFamily="34" charset="-122"/>
                <a:cs typeface="Comic Neue" pitchFamily="34" charset="-120"/>
              </a:rPr>
              <a:t>1</a:t>
            </a:r>
            <a:endParaRPr lang="en-US" sz="1620" dirty="0"/>
          </a:p>
        </p:txBody>
      </p:sp>
      <p:sp>
        <p:nvSpPr>
          <p:cNvPr id="5" name="f0Pvl3ci"/>
          <p:cNvSpPr/>
          <p:nvPr/>
        </p:nvSpPr>
        <p:spPr>
          <a:xfrm>
            <a:off x="1108710" y="1380173"/>
            <a:ext cx="7566660" cy="765810"/>
          </a:xfrm>
          <a:prstGeom prst="rect">
            <a:avLst/>
          </a:prstGeom>
          <a:noFill/>
          <a:ln/>
        </p:spPr>
        <p:txBody>
          <a:bodyPr wrap="square" lIns="45720" tIns="45720" rIns="45720" bIns="45720" rtlCol="0" anchor="t"/>
          <a:lstStyle/>
          <a:p>
            <a:pPr marL="0" indent="0" algn="l">
              <a:lnSpc>
                <a:spcPts val="2268"/>
              </a:lnSpc>
              <a:spcBef>
                <a:spcPts val="360"/>
              </a:spcBef>
              <a:spcAft>
                <a:spcPts val="360"/>
              </a:spcAft>
              <a:buNone/>
            </a:pPr>
            <a:r>
              <a:rPr lang="en-US" sz="1620" b="1" dirty="0">
                <a:solidFill>
                  <a:srgbClr val="FFFFFF"/>
                </a:solidFill>
                <a:latin typeface="Comic Neue" pitchFamily="34" charset="0"/>
                <a:ea typeface="Comic Neue" pitchFamily="34" charset="-122"/>
                <a:cs typeface="Comic Neue" pitchFamily="34" charset="-120"/>
              </a:rPr>
              <a:t>Definir el problema:</a:t>
            </a:r>
            <a:r>
              <a:rPr lang="en-US" sz="1620" dirty="0">
                <a:solidFill>
                  <a:srgbClr val="FFFFFF"/>
                </a:solidFill>
                <a:latin typeface="Comic Neue" pitchFamily="34" charset="0"/>
                <a:ea typeface="Comic Neue" pitchFamily="34" charset="-122"/>
                <a:cs typeface="Comic Neue" pitchFamily="34" charset="-120"/>
              </a:rPr>
              <a:t> Seleccionar una situación práctica real (trámite barrial, reciclaje, o taller).</a:t>
            </a:r>
            <a:endParaRPr lang="en-US" sz="1620" dirty="0"/>
          </a:p>
        </p:txBody>
      </p:sp>
      <p:sp>
        <p:nvSpPr>
          <p:cNvPr id="6" name="14frUAlp"/>
          <p:cNvSpPr/>
          <p:nvPr/>
        </p:nvSpPr>
        <p:spPr>
          <a:xfrm>
            <a:off x="274320" y="2457450"/>
            <a:ext cx="8595360" cy="971550"/>
          </a:xfrm>
          <a:prstGeom prst="roundRect">
            <a:avLst>
              <a:gd name="adj" fmla="val 14118"/>
            </a:avLst>
          </a:prstGeom>
          <a:solidFill>
            <a:srgbClr val="FFFFFF">
              <a:alpha val="10196"/>
            </a:srgbClr>
          </a:solidFill>
          <a:ln w="11430">
            <a:solidFill>
              <a:srgbClr val="FA9B59"/>
            </a:solidFill>
            <a:prstDash val="solid"/>
          </a:ln>
        </p:spPr>
      </p:sp>
      <p:sp>
        <p:nvSpPr>
          <p:cNvPr id="7" name="PqtPQh73"/>
          <p:cNvSpPr/>
          <p:nvPr/>
        </p:nvSpPr>
        <p:spPr>
          <a:xfrm>
            <a:off x="468630" y="2735771"/>
            <a:ext cx="457200" cy="457200"/>
          </a:xfrm>
          <a:prstGeom prst="roundRect">
            <a:avLst>
              <a:gd name="adj" fmla="val 50000"/>
            </a:avLst>
          </a:prstGeom>
          <a:solidFill>
            <a:srgbClr val="FA9B59"/>
          </a:solidFill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ts val="1620"/>
              </a:lnSpc>
              <a:spcBef>
                <a:spcPts val="360"/>
              </a:spcBef>
              <a:spcAft>
                <a:spcPts val="360"/>
              </a:spcAft>
              <a:buNone/>
            </a:pPr>
            <a:r>
              <a:rPr lang="en-US" sz="1620" b="1" dirty="0">
                <a:solidFill>
                  <a:srgbClr val="040F0F"/>
                </a:solidFill>
                <a:latin typeface="Comic Neue" pitchFamily="34" charset="0"/>
                <a:ea typeface="Comic Neue" pitchFamily="34" charset="-122"/>
                <a:cs typeface="Comic Neue" pitchFamily="34" charset="-120"/>
              </a:rPr>
              <a:t>2</a:t>
            </a:r>
            <a:endParaRPr lang="en-US" sz="1620" dirty="0"/>
          </a:p>
        </p:txBody>
      </p:sp>
      <p:sp>
        <p:nvSpPr>
          <p:cNvPr id="8" name="ribFSuM6"/>
          <p:cNvSpPr/>
          <p:nvPr/>
        </p:nvSpPr>
        <p:spPr>
          <a:xfrm>
            <a:off x="1108710" y="2534602"/>
            <a:ext cx="7566660" cy="765810"/>
          </a:xfrm>
          <a:prstGeom prst="rect">
            <a:avLst/>
          </a:prstGeom>
          <a:noFill/>
          <a:ln/>
        </p:spPr>
        <p:txBody>
          <a:bodyPr wrap="square" lIns="45720" tIns="45720" rIns="45720" bIns="45720" rtlCol="0" anchor="t"/>
          <a:lstStyle/>
          <a:p>
            <a:pPr marL="0" indent="0" algn="l">
              <a:lnSpc>
                <a:spcPts val="2268"/>
              </a:lnSpc>
              <a:spcBef>
                <a:spcPts val="360"/>
              </a:spcBef>
              <a:spcAft>
                <a:spcPts val="360"/>
              </a:spcAft>
              <a:buNone/>
            </a:pPr>
            <a:r>
              <a:rPr lang="en-US" sz="1620" b="1" dirty="0">
                <a:solidFill>
                  <a:srgbClr val="FFFFFF"/>
                </a:solidFill>
                <a:latin typeface="Comic Neue" pitchFamily="34" charset="0"/>
                <a:ea typeface="Comic Neue" pitchFamily="34" charset="-122"/>
                <a:cs typeface="Comic Neue" pitchFamily="34" charset="-120"/>
              </a:rPr>
              <a:t>Listar requisitos previos:</a:t>
            </a:r>
            <a:r>
              <a:rPr lang="en-US" sz="1620" dirty="0">
                <a:solidFill>
                  <a:srgbClr val="FFFFFF"/>
                </a:solidFill>
                <a:latin typeface="Comic Neue" pitchFamily="34" charset="0"/>
                <a:ea typeface="Comic Neue" pitchFamily="34" charset="-122"/>
                <a:cs typeface="Comic Neue" pitchFamily="34" charset="-120"/>
              </a:rPr>
              <a:t> Detallar herramientas o documentos indispensables para iniciar la tarea.</a:t>
            </a:r>
            <a:endParaRPr lang="en-US" sz="1620" dirty="0"/>
          </a:p>
        </p:txBody>
      </p:sp>
      <p:sp>
        <p:nvSpPr>
          <p:cNvPr id="9" name="HCrxBuhn"/>
          <p:cNvSpPr/>
          <p:nvPr/>
        </p:nvSpPr>
        <p:spPr>
          <a:xfrm>
            <a:off x="274320" y="3611880"/>
            <a:ext cx="8595360" cy="971550"/>
          </a:xfrm>
          <a:prstGeom prst="roundRect">
            <a:avLst>
              <a:gd name="adj" fmla="val 14118"/>
            </a:avLst>
          </a:prstGeom>
          <a:solidFill>
            <a:srgbClr val="FFFFFF">
              <a:alpha val="10196"/>
            </a:srgbClr>
          </a:solidFill>
          <a:ln w="11430">
            <a:solidFill>
              <a:srgbClr val="FA9B59"/>
            </a:solidFill>
            <a:prstDash val="solid"/>
          </a:ln>
        </p:spPr>
      </p:sp>
      <p:sp>
        <p:nvSpPr>
          <p:cNvPr id="10" name="nQiDtg4m"/>
          <p:cNvSpPr/>
          <p:nvPr/>
        </p:nvSpPr>
        <p:spPr>
          <a:xfrm>
            <a:off x="468630" y="3890200"/>
            <a:ext cx="457200" cy="457200"/>
          </a:xfrm>
          <a:prstGeom prst="roundRect">
            <a:avLst>
              <a:gd name="adj" fmla="val 50000"/>
            </a:avLst>
          </a:prstGeom>
          <a:solidFill>
            <a:srgbClr val="FA9B59"/>
          </a:solidFill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ts val="1620"/>
              </a:lnSpc>
              <a:spcBef>
                <a:spcPts val="360"/>
              </a:spcBef>
              <a:spcAft>
                <a:spcPts val="360"/>
              </a:spcAft>
              <a:buNone/>
            </a:pPr>
            <a:r>
              <a:rPr lang="en-US" sz="1620" b="1" dirty="0">
                <a:solidFill>
                  <a:srgbClr val="040F0F"/>
                </a:solidFill>
                <a:latin typeface="Comic Neue" pitchFamily="34" charset="0"/>
                <a:ea typeface="Comic Neue" pitchFamily="34" charset="-122"/>
                <a:cs typeface="Comic Neue" pitchFamily="34" charset="-120"/>
              </a:rPr>
              <a:t>3</a:t>
            </a:r>
            <a:endParaRPr lang="en-US" sz="1620" dirty="0"/>
          </a:p>
        </p:txBody>
      </p:sp>
      <p:sp>
        <p:nvSpPr>
          <p:cNvPr id="11" name="Uvn84da6"/>
          <p:cNvSpPr/>
          <p:nvPr/>
        </p:nvSpPr>
        <p:spPr>
          <a:xfrm>
            <a:off x="1108710" y="3689033"/>
            <a:ext cx="7566660" cy="765810"/>
          </a:xfrm>
          <a:prstGeom prst="rect">
            <a:avLst/>
          </a:prstGeom>
          <a:noFill/>
          <a:ln/>
        </p:spPr>
        <p:txBody>
          <a:bodyPr wrap="square" lIns="45720" tIns="45720" rIns="45720" bIns="45720" rtlCol="0" anchor="t"/>
          <a:lstStyle/>
          <a:p>
            <a:pPr marL="0" indent="0" algn="l">
              <a:lnSpc>
                <a:spcPts val="2268"/>
              </a:lnSpc>
              <a:spcBef>
                <a:spcPts val="360"/>
              </a:spcBef>
              <a:spcAft>
                <a:spcPts val="360"/>
              </a:spcAft>
              <a:buNone/>
            </a:pPr>
            <a:r>
              <a:rPr lang="en-US" sz="1620" b="1" dirty="0">
                <a:solidFill>
                  <a:srgbClr val="FFFFFF"/>
                </a:solidFill>
                <a:latin typeface="Comic Neue" pitchFamily="34" charset="0"/>
                <a:ea typeface="Comic Neue" pitchFamily="34" charset="-122"/>
                <a:cs typeface="Comic Neue" pitchFamily="34" charset="-120"/>
              </a:rPr>
              <a:t>Redactar la secuencia cronológica:</a:t>
            </a:r>
            <a:r>
              <a:rPr lang="en-US" sz="1620" dirty="0">
                <a:solidFill>
                  <a:srgbClr val="FFFFFF"/>
                </a:solidFill>
                <a:latin typeface="Comic Neue" pitchFamily="34" charset="0"/>
                <a:ea typeface="Comic Neue" pitchFamily="34" charset="-122"/>
                <a:cs typeface="Comic Neue" pitchFamily="34" charset="-120"/>
              </a:rPr>
              <a:t> Aplicar un único registro verbal en oraciones breves y precisas.</a:t>
            </a:r>
            <a:endParaRPr lang="en-US" sz="1620" dirty="0"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4"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GNDwA0b"/>
          <p:cNvSpPr/>
          <p:nvPr/>
        </p:nvSpPr>
        <p:spPr>
          <a:xfrm>
            <a:off x="274320" y="212872"/>
            <a:ext cx="2743200" cy="1531620"/>
          </a:xfrm>
          <a:prstGeom prst="rect">
            <a:avLst/>
          </a:prstGeom>
          <a:noFill/>
          <a:ln/>
        </p:spPr>
        <p:txBody>
          <a:bodyPr wrap="square" lIns="45720" tIns="45720" rIns="45720" bIns="45720" rtlCol="0" anchor="t"/>
          <a:lstStyle/>
          <a:p>
            <a:pPr marL="0" indent="0" algn="l">
              <a:lnSpc>
                <a:spcPts val="3456"/>
              </a:lnSpc>
              <a:spcBef>
                <a:spcPts val="450"/>
              </a:spcBef>
              <a:spcAft>
                <a:spcPts val="450"/>
              </a:spcAft>
              <a:buNone/>
            </a:pPr>
            <a:r>
              <a:rPr lang="en-US" sz="2880" b="1" dirty="0">
                <a:solidFill>
                  <a:srgbClr val="FFFFFF"/>
                </a:solidFill>
                <a:latin typeface="Nunito" pitchFamily="34" charset="0"/>
                <a:ea typeface="Nunito" pitchFamily="34" charset="-122"/>
                <a:cs typeface="Nunito" pitchFamily="34" charset="-120"/>
              </a:rPr>
              <a:t>Modelo: Protocolo Barrial</a:t>
            </a:r>
            <a:endParaRPr lang="en-US" sz="2880" dirty="0"/>
          </a:p>
        </p:txBody>
      </p:sp>
      <p:sp>
        <p:nvSpPr>
          <p:cNvPr id="3" name="jUMTDLwO"/>
          <p:cNvSpPr/>
          <p:nvPr/>
        </p:nvSpPr>
        <p:spPr>
          <a:xfrm>
            <a:off x="274320" y="1783080"/>
            <a:ext cx="2743200" cy="937260"/>
          </a:xfrm>
          <a:prstGeom prst="rect">
            <a:avLst/>
          </a:prstGeom>
          <a:noFill/>
          <a:ln/>
        </p:spPr>
        <p:txBody>
          <a:bodyPr wrap="square" lIns="45720" tIns="45720" rIns="45720" bIns="45720" rtlCol="0" anchor="t"/>
          <a:lstStyle/>
          <a:p>
            <a:pPr marL="0" indent="0" algn="l">
              <a:lnSpc>
                <a:spcPts val="2016"/>
              </a:lnSpc>
              <a:spcBef>
                <a:spcPts val="270"/>
              </a:spcBef>
              <a:spcAft>
                <a:spcPts val="270"/>
              </a:spcAft>
              <a:buNone/>
            </a:pPr>
            <a:r>
              <a:rPr lang="en-US" sz="1440" dirty="0">
                <a:solidFill>
                  <a:srgbClr val="BBC3D2"/>
                </a:solidFill>
                <a:latin typeface="Comic Neue" pitchFamily="34" charset="0"/>
                <a:ea typeface="Comic Neue" pitchFamily="34" charset="-122"/>
                <a:cs typeface="Comic Neue" pitchFamily="34" charset="-120"/>
              </a:rPr>
              <a:t>Ejemplo de redacción técnica para una Junta de Vecinos en Santiago.</a:t>
            </a:r>
            <a:endParaRPr lang="en-US" sz="1440" dirty="0"/>
          </a:p>
        </p:txBody>
      </p:sp>
      <p:pic>
        <p:nvPicPr>
          <p:cNvPr id="4" name="medbarr1" descr="/home/forge/chalkie-production-workers-1/releases/78214647/backend/storage/app/render-specs/d47d17d7-f00f-4e22-a48b-cf3fa2d97e42/img_350eca0c1d62d8d9b7cda81f749860eb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74320" y="2834640"/>
            <a:ext cx="2286000" cy="1714500"/>
          </a:xfrm>
          <a:prstGeom prst="roundRect">
            <a:avLst>
              <a:gd name="adj" fmla="val 5333"/>
            </a:avLst>
          </a:prstGeom>
        </p:spPr>
      </p:pic>
      <p:sp>
        <p:nvSpPr>
          <p:cNvPr id="5" name="H5Y943dH-bar"/>
          <p:cNvSpPr/>
          <p:nvPr/>
        </p:nvSpPr>
        <p:spPr>
          <a:xfrm>
            <a:off x="3291840" y="182880"/>
            <a:ext cx="45720" cy="1154430"/>
          </a:xfrm>
          <a:prstGeom prst="rect">
            <a:avLst/>
          </a:prstGeom>
          <a:solidFill>
            <a:srgbClr val="FA9B59"/>
          </a:solidFill>
          <a:ln/>
        </p:spPr>
      </p:sp>
      <p:sp>
        <p:nvSpPr>
          <p:cNvPr id="6" name="H5Y943dH"/>
          <p:cNvSpPr/>
          <p:nvPr/>
        </p:nvSpPr>
        <p:spPr>
          <a:xfrm>
            <a:off x="3337560" y="160020"/>
            <a:ext cx="5532120" cy="1154430"/>
          </a:xfrm>
          <a:prstGeom prst="roundRect">
            <a:avLst>
              <a:gd name="adj" fmla="val 7921"/>
            </a:avLst>
          </a:prstGeom>
          <a:solidFill>
            <a:srgbClr val="FFFFFF">
              <a:alpha val="10196"/>
            </a:srgbClr>
          </a:solidFill>
          <a:ln/>
        </p:spPr>
        <p:txBody>
          <a:bodyPr wrap="square" lIns="137160" tIns="137160" rIns="137160" bIns="137160" rtlCol="0" anchor="t"/>
          <a:lstStyle/>
          <a:p>
            <a:pPr marL="0" indent="0" algn="l">
              <a:lnSpc>
                <a:spcPts val="2016"/>
              </a:lnSpc>
              <a:spcBef>
                <a:spcPts val="270"/>
              </a:spcBef>
              <a:spcAft>
                <a:spcPts val="270"/>
              </a:spcAft>
              <a:buNone/>
            </a:pPr>
            <a:r>
              <a:rPr lang="en-US" sz="1440" b="1" dirty="0">
                <a:solidFill>
                  <a:srgbClr val="FA9B59"/>
                </a:solidFill>
                <a:latin typeface="Comic Neue" pitchFamily="34" charset="0"/>
                <a:ea typeface="Comic Neue" pitchFamily="34" charset="-122"/>
                <a:cs typeface="Comic Neue" pitchFamily="34" charset="-120"/>
              </a:rPr>
              <a:t>PROTOCOLO DE USO DE SEDE COMUNITARIA</a:t>
            </a:r>
            <a:endParaRPr lang="en-US" sz="1440" dirty="0"/>
          </a:p>
          <a:p>
            <a:pPr marL="0" indent="0" algn="l">
              <a:lnSpc>
                <a:spcPts val="2268"/>
              </a:lnSpc>
              <a:spcBef>
                <a:spcPts val="360"/>
              </a:spcBef>
              <a:spcAft>
                <a:spcPts val="360"/>
              </a:spcAft>
              <a:buNone/>
            </a:pPr>
            <a:r>
              <a:rPr lang="en-US" sz="1620" b="1" dirty="0">
                <a:solidFill>
                  <a:srgbClr val="FFFFFF"/>
                </a:solidFill>
                <a:latin typeface="Comic Neue" pitchFamily="34" charset="0"/>
                <a:ea typeface="Comic Neue" pitchFamily="34" charset="-122"/>
                <a:cs typeface="Comic Neue" pitchFamily="34" charset="-120"/>
              </a:rPr>
              <a:t>Objetivo:</a:t>
            </a:r>
            <a:r>
              <a:rPr lang="en-US" sz="1620" dirty="0">
                <a:solidFill>
                  <a:srgbClr val="FFFFFF"/>
                </a:solidFill>
                <a:latin typeface="Comic Neue" pitchFamily="34" charset="0"/>
                <a:ea typeface="Comic Neue" pitchFamily="34" charset="-122"/>
                <a:cs typeface="Comic Neue" pitchFamily="34" charset="-120"/>
              </a:rPr>
              <a:t> Regular la entrega y recepción limpia del espacio.</a:t>
            </a:r>
            <a:endParaRPr lang="en-US" sz="1440" dirty="0"/>
          </a:p>
        </p:txBody>
      </p:sp>
      <p:sp>
        <p:nvSpPr>
          <p:cNvPr id="7" name="S8VTZIgy"/>
          <p:cNvSpPr/>
          <p:nvPr/>
        </p:nvSpPr>
        <p:spPr>
          <a:xfrm>
            <a:off x="3291840" y="1448752"/>
            <a:ext cx="5577840" cy="2194560"/>
          </a:xfrm>
          <a:prstGeom prst="rect">
            <a:avLst/>
          </a:prstGeom>
          <a:noFill/>
          <a:ln/>
        </p:spPr>
        <p:txBody>
          <a:bodyPr wrap="square" lIns="45720" tIns="45720" rIns="45720" bIns="45720" rtlCol="0" anchor="t"/>
          <a:lstStyle/>
          <a:p>
            <a:pPr marL="0" indent="0" algn="l">
              <a:lnSpc>
                <a:spcPts val="2268"/>
              </a:lnSpc>
              <a:spcBef>
                <a:spcPts val="360"/>
              </a:spcBef>
              <a:spcAft>
                <a:spcPts val="360"/>
              </a:spcAft>
              <a:buNone/>
            </a:pPr>
            <a:r>
              <a:rPr lang="en-US" sz="1620" b="1" dirty="0">
                <a:solidFill>
                  <a:srgbClr val="FFFFFF"/>
                </a:solidFill>
                <a:latin typeface="Comic Neue" pitchFamily="34" charset="0"/>
                <a:ea typeface="Comic Neue" pitchFamily="34" charset="-122"/>
                <a:cs typeface="Comic Neue" pitchFamily="34" charset="-120"/>
              </a:rPr>
              <a:t>1. Solicitar</a:t>
            </a:r>
            <a:r>
              <a:rPr lang="en-US" sz="1620" dirty="0">
                <a:solidFill>
                  <a:srgbClr val="FFFFFF"/>
                </a:solidFill>
                <a:latin typeface="Comic Neue" pitchFamily="34" charset="0"/>
                <a:ea typeface="Comic Neue" pitchFamily="34" charset="-122"/>
                <a:cs typeface="Comic Neue" pitchFamily="34" charset="-120"/>
              </a:rPr>
              <a:t> la fecha en secretaría con 5 días hábiles de anticipación.</a:t>
            </a:r>
            <a:endParaRPr lang="en-US" sz="1620" dirty="0"/>
          </a:p>
          <a:p>
            <a:pPr marL="0" indent="0" algn="l">
              <a:lnSpc>
                <a:spcPts val="2268"/>
              </a:lnSpc>
              <a:spcBef>
                <a:spcPts val="360"/>
              </a:spcBef>
              <a:spcAft>
                <a:spcPts val="360"/>
              </a:spcAft>
              <a:buNone/>
            </a:pPr>
            <a:r>
              <a:rPr lang="en-US" sz="1620" b="1" dirty="0">
                <a:solidFill>
                  <a:srgbClr val="FFFFFF"/>
                </a:solidFill>
                <a:latin typeface="Comic Neue" pitchFamily="34" charset="0"/>
                <a:ea typeface="Comic Neue" pitchFamily="34" charset="-122"/>
                <a:cs typeface="Comic Neue" pitchFamily="34" charset="-120"/>
              </a:rPr>
              <a:t>2. Firmar</a:t>
            </a:r>
            <a:r>
              <a:rPr lang="en-US" sz="1620" dirty="0">
                <a:solidFill>
                  <a:srgbClr val="FFFFFF"/>
                </a:solidFill>
                <a:latin typeface="Comic Neue" pitchFamily="34" charset="0"/>
                <a:ea typeface="Comic Neue" pitchFamily="34" charset="-122"/>
                <a:cs typeface="Comic Neue" pitchFamily="34" charset="-120"/>
              </a:rPr>
              <a:t> el acta de inventario inicial junto al encargado de sede.</a:t>
            </a:r>
            <a:endParaRPr lang="en-US" sz="1620" dirty="0"/>
          </a:p>
          <a:p>
            <a:pPr marL="0" indent="0" algn="l">
              <a:lnSpc>
                <a:spcPts val="2268"/>
              </a:lnSpc>
              <a:spcBef>
                <a:spcPts val="360"/>
              </a:spcBef>
              <a:spcAft>
                <a:spcPts val="360"/>
              </a:spcAft>
              <a:buNone/>
            </a:pPr>
            <a:r>
              <a:rPr lang="en-US" sz="1620" b="1" dirty="0">
                <a:solidFill>
                  <a:srgbClr val="FFFFFF"/>
                </a:solidFill>
                <a:latin typeface="Comic Neue" pitchFamily="34" charset="0"/>
                <a:ea typeface="Comic Neue" pitchFamily="34" charset="-122"/>
                <a:cs typeface="Comic Neue" pitchFamily="34" charset="-120"/>
              </a:rPr>
              <a:t>3. Asear</a:t>
            </a:r>
            <a:r>
              <a:rPr lang="en-US" sz="1620" dirty="0">
                <a:solidFill>
                  <a:srgbClr val="FFFFFF"/>
                </a:solidFill>
                <a:latin typeface="Comic Neue" pitchFamily="34" charset="0"/>
                <a:ea typeface="Comic Neue" pitchFamily="34" charset="-122"/>
                <a:cs typeface="Comic Neue" pitchFamily="34" charset="-120"/>
              </a:rPr>
              <a:t> pisos y sanitarios al término del evento comunitario.</a:t>
            </a:r>
            <a:endParaRPr lang="en-US" sz="1620" dirty="0"/>
          </a:p>
          <a:p>
            <a:pPr marL="0" indent="0" algn="l">
              <a:lnSpc>
                <a:spcPts val="2268"/>
              </a:lnSpc>
              <a:spcBef>
                <a:spcPts val="360"/>
              </a:spcBef>
              <a:spcAft>
                <a:spcPts val="360"/>
              </a:spcAft>
              <a:buNone/>
            </a:pPr>
            <a:r>
              <a:rPr lang="en-US" sz="1620" b="1" dirty="0">
                <a:solidFill>
                  <a:srgbClr val="FFFFFF"/>
                </a:solidFill>
                <a:latin typeface="Comic Neue" pitchFamily="34" charset="0"/>
                <a:ea typeface="Comic Neue" pitchFamily="34" charset="-122"/>
                <a:cs typeface="Comic Neue" pitchFamily="34" charset="-120"/>
              </a:rPr>
              <a:t>4. Entregar</a:t>
            </a:r>
            <a:r>
              <a:rPr lang="en-US" sz="1620" dirty="0">
                <a:solidFill>
                  <a:srgbClr val="FFFFFF"/>
                </a:solidFill>
                <a:latin typeface="Comic Neue" pitchFamily="34" charset="0"/>
                <a:ea typeface="Comic Neue" pitchFamily="34" charset="-122"/>
                <a:cs typeface="Comic Neue" pitchFamily="34" charset="-120"/>
              </a:rPr>
              <a:t> las llaves y verificar el cierre seguro de ventanas.</a:t>
            </a:r>
            <a:endParaRPr lang="en-US" sz="1620" dirty="0"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5"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xB1hDa4I"/>
          <p:cNvSpPr/>
          <p:nvPr/>
        </p:nvSpPr>
        <p:spPr>
          <a:xfrm>
            <a:off x="274320" y="212872"/>
            <a:ext cx="8595360" cy="651510"/>
          </a:xfrm>
          <a:prstGeom prst="rect">
            <a:avLst/>
          </a:prstGeom>
          <a:noFill/>
          <a:ln/>
        </p:spPr>
        <p:txBody>
          <a:bodyPr wrap="square" lIns="45720" tIns="45720" rIns="45720" bIns="45720" rtlCol="0" anchor="t"/>
          <a:lstStyle/>
          <a:p>
            <a:pPr marL="0" indent="0" algn="l">
              <a:lnSpc>
                <a:spcPts val="3456"/>
              </a:lnSpc>
              <a:spcBef>
                <a:spcPts val="450"/>
              </a:spcBef>
              <a:spcAft>
                <a:spcPts val="450"/>
              </a:spcAft>
              <a:buNone/>
            </a:pPr>
            <a:r>
              <a:rPr lang="en-US" sz="2880" b="1" dirty="0">
                <a:solidFill>
                  <a:srgbClr val="FFFFFF"/>
                </a:solidFill>
                <a:latin typeface="Nunito" pitchFamily="34" charset="0"/>
                <a:ea typeface="Nunito" pitchFamily="34" charset="-122"/>
                <a:cs typeface="Nunito" pitchFamily="34" charset="-120"/>
              </a:rPr>
              <a:t>Criterios de Evaluación Técnica</a:t>
            </a:r>
            <a:endParaRPr lang="en-US" sz="2880" dirty="0"/>
          </a:p>
        </p:txBody>
      </p:sp>
      <p:sp>
        <p:nvSpPr>
          <p:cNvPr id="3" name="vYltWNCm"/>
          <p:cNvSpPr/>
          <p:nvPr/>
        </p:nvSpPr>
        <p:spPr>
          <a:xfrm>
            <a:off x="274320" y="925830"/>
            <a:ext cx="2811780" cy="4034790"/>
          </a:xfrm>
          <a:prstGeom prst="roundRect">
            <a:avLst>
              <a:gd name="adj" fmla="val 4878"/>
            </a:avLst>
          </a:prstGeom>
          <a:solidFill>
            <a:srgbClr val="FFFFFF">
              <a:alpha val="10196"/>
            </a:srgbClr>
          </a:solidFill>
          <a:ln w="11430">
            <a:solidFill>
              <a:srgbClr val="667999"/>
            </a:solidFill>
            <a:prstDash val="solid"/>
          </a:ln>
        </p:spPr>
      </p:sp>
      <p:pic>
        <p:nvPicPr>
          <p:cNvPr id="4" name="medcrit1" descr="/home/forge/chalkie-production-workers-1/releases/78214647/backend/storage/app/render-specs/d47d17d7-f00f-4e22-a48b-cf3fa2d97e42/img_153d48589ab56ec7b6c8db29fc52e7e6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11480" y="1062990"/>
            <a:ext cx="2537460" cy="1954530"/>
          </a:xfrm>
          <a:prstGeom prst="roundRect">
            <a:avLst>
              <a:gd name="adj" fmla="val 4678"/>
            </a:avLst>
          </a:prstGeom>
        </p:spPr>
      </p:pic>
      <p:sp>
        <p:nvSpPr>
          <p:cNvPr id="5" name="yB17rlQ0"/>
          <p:cNvSpPr/>
          <p:nvPr/>
        </p:nvSpPr>
        <p:spPr>
          <a:xfrm>
            <a:off x="411480" y="3058508"/>
            <a:ext cx="2537460" cy="1760220"/>
          </a:xfrm>
          <a:prstGeom prst="rect">
            <a:avLst/>
          </a:prstGeom>
          <a:noFill/>
          <a:ln/>
        </p:spPr>
        <p:txBody>
          <a:bodyPr wrap="square" lIns="45720" tIns="45720" rIns="45720" bIns="45720" rtlCol="0" anchor="t"/>
          <a:lstStyle/>
          <a:p>
            <a:pPr marL="0" indent="0" algn="l">
              <a:lnSpc>
                <a:spcPts val="2898"/>
              </a:lnSpc>
              <a:spcBef>
                <a:spcPts val="450"/>
              </a:spcBef>
              <a:spcAft>
                <a:spcPts val="450"/>
              </a:spcAft>
              <a:buNone/>
            </a:pPr>
            <a:r>
              <a:rPr lang="en-US" sz="2070" b="1" dirty="0">
                <a:solidFill>
                  <a:srgbClr val="FFFFFF"/>
                </a:solidFill>
                <a:latin typeface="Nunito" pitchFamily="34" charset="0"/>
                <a:ea typeface="Nunito" pitchFamily="34" charset="-122"/>
                <a:cs typeface="Nunito" pitchFamily="34" charset="-120"/>
              </a:rPr>
              <a:t>Eficacia Práctica</a:t>
            </a:r>
            <a:endParaRPr lang="en-US" sz="2070" dirty="0"/>
          </a:p>
          <a:p>
            <a:pPr marL="0" indent="0" algn="l">
              <a:lnSpc>
                <a:spcPts val="2142"/>
              </a:lnSpc>
              <a:spcBef>
                <a:spcPts val="360"/>
              </a:spcBef>
              <a:spcAft>
                <a:spcPts val="360"/>
              </a:spcAft>
              <a:buNone/>
            </a:pPr>
            <a:r>
              <a:rPr lang="en-US" sz="1530" dirty="0">
                <a:solidFill>
                  <a:srgbClr val="FFFFFF"/>
                </a:solidFill>
                <a:latin typeface="Comic Neue" pitchFamily="34" charset="0"/>
                <a:ea typeface="Comic Neue" pitchFamily="34" charset="-122"/>
                <a:cs typeface="Comic Neue" pitchFamily="34" charset="-120"/>
              </a:rPr>
              <a:t>¿Cualquier lector logra ejecutar la tarea sin formular preguntas adicionales?</a:t>
            </a:r>
            <a:endParaRPr lang="en-US" sz="2070" dirty="0"/>
          </a:p>
        </p:txBody>
      </p:sp>
      <p:sp>
        <p:nvSpPr>
          <p:cNvPr id="6" name="wx7SOAja"/>
          <p:cNvSpPr/>
          <p:nvPr/>
        </p:nvSpPr>
        <p:spPr>
          <a:xfrm>
            <a:off x="3166110" y="925830"/>
            <a:ext cx="2811780" cy="4034790"/>
          </a:xfrm>
          <a:prstGeom prst="roundRect">
            <a:avLst>
              <a:gd name="adj" fmla="val 4878"/>
            </a:avLst>
          </a:prstGeom>
          <a:solidFill>
            <a:srgbClr val="FFFFFF">
              <a:alpha val="10196"/>
            </a:srgbClr>
          </a:solidFill>
          <a:ln w="11430">
            <a:solidFill>
              <a:srgbClr val="667999"/>
            </a:solidFill>
            <a:prstDash val="solid"/>
          </a:ln>
        </p:spPr>
      </p:sp>
      <p:pic>
        <p:nvPicPr>
          <p:cNvPr id="7" name="medcrit2" descr="/home/forge/chalkie-production-workers-1/releases/78214647/backend/storage/app/render-specs/d47d17d7-f00f-4e22-a48b-cf3fa2d97e42/img_317295d15f2fc8de8c29f1bab47941ef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303270" y="1062990"/>
            <a:ext cx="2537460" cy="1954530"/>
          </a:xfrm>
          <a:prstGeom prst="roundRect">
            <a:avLst>
              <a:gd name="adj" fmla="val 4678"/>
            </a:avLst>
          </a:prstGeom>
        </p:spPr>
      </p:pic>
      <p:sp>
        <p:nvSpPr>
          <p:cNvPr id="8" name="4eUZSTYI"/>
          <p:cNvSpPr/>
          <p:nvPr/>
        </p:nvSpPr>
        <p:spPr>
          <a:xfrm>
            <a:off x="3303270" y="3058508"/>
            <a:ext cx="2537460" cy="1485900"/>
          </a:xfrm>
          <a:prstGeom prst="rect">
            <a:avLst/>
          </a:prstGeom>
          <a:noFill/>
          <a:ln/>
        </p:spPr>
        <p:txBody>
          <a:bodyPr wrap="square" lIns="45720" tIns="45720" rIns="45720" bIns="45720" rtlCol="0" anchor="t"/>
          <a:lstStyle/>
          <a:p>
            <a:pPr marL="0" indent="0" algn="l">
              <a:lnSpc>
                <a:spcPts val="2898"/>
              </a:lnSpc>
              <a:spcBef>
                <a:spcPts val="450"/>
              </a:spcBef>
              <a:spcAft>
                <a:spcPts val="450"/>
              </a:spcAft>
              <a:buNone/>
            </a:pPr>
            <a:r>
              <a:rPr lang="en-US" sz="2070" b="1" dirty="0">
                <a:solidFill>
                  <a:srgbClr val="FFFFFF"/>
                </a:solidFill>
                <a:latin typeface="Nunito" pitchFamily="34" charset="0"/>
                <a:ea typeface="Nunito" pitchFamily="34" charset="-122"/>
                <a:cs typeface="Nunito" pitchFamily="34" charset="-120"/>
              </a:rPr>
              <a:t>Coherencia Verbal</a:t>
            </a:r>
            <a:endParaRPr lang="en-US" sz="2070" dirty="0"/>
          </a:p>
          <a:p>
            <a:pPr marL="0" indent="0" algn="l">
              <a:lnSpc>
                <a:spcPts val="2142"/>
              </a:lnSpc>
              <a:spcBef>
                <a:spcPts val="360"/>
              </a:spcBef>
              <a:spcAft>
                <a:spcPts val="360"/>
              </a:spcAft>
              <a:buNone/>
            </a:pPr>
            <a:r>
              <a:rPr lang="en-US" sz="1530" dirty="0">
                <a:solidFill>
                  <a:srgbClr val="FFFFFF"/>
                </a:solidFill>
                <a:latin typeface="Comic Neue" pitchFamily="34" charset="0"/>
                <a:ea typeface="Comic Neue" pitchFamily="34" charset="-122"/>
                <a:cs typeface="Comic Neue" pitchFamily="34" charset="-120"/>
              </a:rPr>
              <a:t>¿Mantiene el infinitivo, imperativo o impersonal en todos los pasos redactados?</a:t>
            </a:r>
            <a:endParaRPr lang="en-US" sz="2070" dirty="0"/>
          </a:p>
        </p:txBody>
      </p:sp>
      <p:sp>
        <p:nvSpPr>
          <p:cNvPr id="9" name="dAUbgjuN"/>
          <p:cNvSpPr/>
          <p:nvPr/>
        </p:nvSpPr>
        <p:spPr>
          <a:xfrm>
            <a:off x="6069330" y="925830"/>
            <a:ext cx="2811780" cy="4034790"/>
          </a:xfrm>
          <a:prstGeom prst="roundRect">
            <a:avLst>
              <a:gd name="adj" fmla="val 4878"/>
            </a:avLst>
          </a:prstGeom>
          <a:solidFill>
            <a:srgbClr val="FFFFFF">
              <a:alpha val="10196"/>
            </a:srgbClr>
          </a:solidFill>
          <a:ln w="11430">
            <a:solidFill>
              <a:srgbClr val="667999"/>
            </a:solidFill>
            <a:prstDash val="solid"/>
          </a:ln>
        </p:spPr>
      </p:sp>
      <p:pic>
        <p:nvPicPr>
          <p:cNvPr id="10" name="medcrit3" descr="/home/forge/chalkie-production-workers-1/releases/78214647/backend/storage/app/render-specs/d47d17d7-f00f-4e22-a48b-cf3fa2d97e42/img_fa9c244e80eb75ddbb4ac0bbdcdc6f72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206490" y="1062990"/>
            <a:ext cx="2537460" cy="1954530"/>
          </a:xfrm>
          <a:prstGeom prst="roundRect">
            <a:avLst>
              <a:gd name="adj" fmla="val 4678"/>
            </a:avLst>
          </a:prstGeom>
        </p:spPr>
      </p:pic>
      <p:sp>
        <p:nvSpPr>
          <p:cNvPr id="11" name="zMgZwAFZ"/>
          <p:cNvSpPr/>
          <p:nvPr/>
        </p:nvSpPr>
        <p:spPr>
          <a:xfrm>
            <a:off x="6206490" y="3058508"/>
            <a:ext cx="2537460" cy="1485900"/>
          </a:xfrm>
          <a:prstGeom prst="rect">
            <a:avLst/>
          </a:prstGeom>
          <a:noFill/>
          <a:ln/>
        </p:spPr>
        <p:txBody>
          <a:bodyPr wrap="square" lIns="45720" tIns="45720" rIns="45720" bIns="45720" rtlCol="0" anchor="t"/>
          <a:lstStyle/>
          <a:p>
            <a:pPr marL="0" indent="0" algn="l">
              <a:lnSpc>
                <a:spcPts val="2898"/>
              </a:lnSpc>
              <a:spcBef>
                <a:spcPts val="450"/>
              </a:spcBef>
              <a:spcAft>
                <a:spcPts val="450"/>
              </a:spcAft>
              <a:buNone/>
            </a:pPr>
            <a:r>
              <a:rPr lang="en-US" sz="2070" b="1" dirty="0">
                <a:solidFill>
                  <a:srgbClr val="FFFFFF"/>
                </a:solidFill>
                <a:latin typeface="Nunito" pitchFamily="34" charset="0"/>
                <a:ea typeface="Nunito" pitchFamily="34" charset="-122"/>
                <a:cs typeface="Nunito" pitchFamily="34" charset="-120"/>
              </a:rPr>
              <a:t>Lógica Temporal</a:t>
            </a:r>
            <a:endParaRPr lang="en-US" sz="2070" dirty="0"/>
          </a:p>
          <a:p>
            <a:pPr marL="0" indent="0" algn="l">
              <a:lnSpc>
                <a:spcPts val="2142"/>
              </a:lnSpc>
              <a:spcBef>
                <a:spcPts val="360"/>
              </a:spcBef>
              <a:spcAft>
                <a:spcPts val="360"/>
              </a:spcAft>
              <a:buNone/>
            </a:pPr>
            <a:r>
              <a:rPr lang="en-US" sz="1530" dirty="0">
                <a:solidFill>
                  <a:srgbClr val="FFFFFF"/>
                </a:solidFill>
                <a:latin typeface="Comic Neue" pitchFamily="34" charset="0"/>
                <a:ea typeface="Comic Neue" pitchFamily="34" charset="-122"/>
                <a:cs typeface="Comic Neue" pitchFamily="34" charset="-120"/>
              </a:rPr>
              <a:t>¿El orden respeta dependencias previas sin saltos temporales confusos?</a:t>
            </a:r>
            <a:endParaRPr lang="en-US" sz="2070" dirty="0"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6"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gDd8I5G"/>
          <p:cNvSpPr/>
          <p:nvPr/>
        </p:nvSpPr>
        <p:spPr>
          <a:xfrm>
            <a:off x="274320" y="212872"/>
            <a:ext cx="8595360" cy="651510"/>
          </a:xfrm>
          <a:prstGeom prst="rect">
            <a:avLst/>
          </a:prstGeom>
          <a:noFill/>
          <a:ln/>
        </p:spPr>
        <p:txBody>
          <a:bodyPr wrap="square" lIns="45720" tIns="45720" rIns="45720" bIns="45720" rtlCol="0" anchor="t"/>
          <a:lstStyle/>
          <a:p>
            <a:pPr marL="0" indent="0" algn="l">
              <a:lnSpc>
                <a:spcPts val="3456"/>
              </a:lnSpc>
              <a:spcBef>
                <a:spcPts val="450"/>
              </a:spcBef>
              <a:spcAft>
                <a:spcPts val="450"/>
              </a:spcAft>
              <a:buNone/>
            </a:pPr>
            <a:r>
              <a:rPr lang="en-US" sz="2880" b="1" dirty="0">
                <a:solidFill>
                  <a:srgbClr val="FFFFFF"/>
                </a:solidFill>
                <a:latin typeface="Nunito" pitchFamily="34" charset="0"/>
                <a:ea typeface="Nunito" pitchFamily="34" charset="-122"/>
                <a:cs typeface="Nunito" pitchFamily="34" charset="-120"/>
              </a:rPr>
              <a:t>Síntesis: El Módulo Expositivo</a:t>
            </a:r>
            <a:endParaRPr lang="en-US" sz="2880" dirty="0"/>
          </a:p>
        </p:txBody>
      </p:sp>
      <p:sp>
        <p:nvSpPr>
          <p:cNvPr id="3" name="JKpAj0LZ"/>
          <p:cNvSpPr/>
          <p:nvPr/>
        </p:nvSpPr>
        <p:spPr>
          <a:xfrm>
            <a:off x="274320" y="1017270"/>
            <a:ext cx="4206240" cy="1851660"/>
          </a:xfrm>
          <a:prstGeom prst="roundRect">
            <a:avLst>
              <a:gd name="adj" fmla="val 7407"/>
            </a:avLst>
          </a:prstGeom>
          <a:solidFill>
            <a:srgbClr val="FFFFFF">
              <a:alpha val="10196"/>
            </a:srgbClr>
          </a:solidFill>
          <a:ln w="11430">
            <a:solidFill>
              <a:srgbClr val="667999"/>
            </a:solidFill>
            <a:prstDash val="solid"/>
          </a:ln>
        </p:spPr>
      </p:sp>
      <p:pic>
        <p:nvPicPr>
          <p:cNvPr id="4" name="medsum1" descr="/home/forge/chalkie-production-workers-1/releases/78214647/backend/storage/app/render-specs/d47d17d7-f00f-4e22-a48b-cf3fa2d97e42/img_982c6ab15ca29d2e3d9348116301750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22910" y="1165860"/>
            <a:ext cx="548640" cy="548640"/>
          </a:xfrm>
          <a:prstGeom prst="rect">
            <a:avLst/>
          </a:prstGeom>
        </p:spPr>
      </p:pic>
      <p:sp>
        <p:nvSpPr>
          <p:cNvPr id="5" name="VGpoEs4e"/>
          <p:cNvSpPr/>
          <p:nvPr/>
        </p:nvSpPr>
        <p:spPr>
          <a:xfrm>
            <a:off x="1108710" y="1160922"/>
            <a:ext cx="3223260" cy="1554480"/>
          </a:xfrm>
          <a:prstGeom prst="rect">
            <a:avLst/>
          </a:prstGeom>
          <a:noFill/>
          <a:ln/>
        </p:spPr>
        <p:txBody>
          <a:bodyPr wrap="square" lIns="45720" tIns="45720" rIns="45720" bIns="45720" rtlCol="0" anchor="t"/>
          <a:lstStyle/>
          <a:p>
            <a:pPr marL="0" indent="0" algn="l">
              <a:lnSpc>
                <a:spcPts val="3024"/>
              </a:lnSpc>
              <a:spcBef>
                <a:spcPts val="450"/>
              </a:spcBef>
              <a:spcAft>
                <a:spcPts val="450"/>
              </a:spcAft>
              <a:buNone/>
            </a:pPr>
            <a:r>
              <a:rPr lang="en-US" sz="2160" b="1" dirty="0">
                <a:solidFill>
                  <a:srgbClr val="FFFFFF"/>
                </a:solidFill>
                <a:latin typeface="Nunito" pitchFamily="34" charset="0"/>
                <a:ea typeface="Nunito" pitchFamily="34" charset="-122"/>
                <a:cs typeface="Nunito" pitchFamily="34" charset="-120"/>
              </a:rPr>
              <a:t>Clase 1: Definición</a:t>
            </a:r>
            <a:endParaRPr lang="en-US" sz="2160" dirty="0"/>
          </a:p>
          <a:p>
            <a:pPr marL="0" indent="0" algn="l">
              <a:lnSpc>
                <a:spcPts val="2268"/>
              </a:lnSpc>
              <a:spcBef>
                <a:spcPts val="360"/>
              </a:spcBef>
              <a:spcAft>
                <a:spcPts val="360"/>
              </a:spcAft>
              <a:buNone/>
            </a:pPr>
            <a:r>
              <a:rPr lang="en-US" sz="1620" dirty="0">
                <a:solidFill>
                  <a:srgbClr val="FFFFFF"/>
                </a:solidFill>
                <a:latin typeface="Comic Neue" pitchFamily="34" charset="0"/>
                <a:ea typeface="Comic Neue" pitchFamily="34" charset="-122"/>
                <a:cs typeface="Comic Neue" pitchFamily="34" charset="-120"/>
              </a:rPr>
              <a:t>Responde qué es un concepto usando género próximo y diferencia específica.</a:t>
            </a:r>
            <a:endParaRPr lang="en-US" sz="2160" dirty="0"/>
          </a:p>
        </p:txBody>
      </p:sp>
      <p:sp>
        <p:nvSpPr>
          <p:cNvPr id="6" name="H0mOQAe7"/>
          <p:cNvSpPr/>
          <p:nvPr/>
        </p:nvSpPr>
        <p:spPr>
          <a:xfrm>
            <a:off x="4663440" y="1017270"/>
            <a:ext cx="4206240" cy="1851660"/>
          </a:xfrm>
          <a:prstGeom prst="roundRect">
            <a:avLst>
              <a:gd name="adj" fmla="val 7407"/>
            </a:avLst>
          </a:prstGeom>
          <a:solidFill>
            <a:srgbClr val="FFFFFF">
              <a:alpha val="10196"/>
            </a:srgbClr>
          </a:solidFill>
          <a:ln w="11430">
            <a:solidFill>
              <a:srgbClr val="667999"/>
            </a:solidFill>
            <a:prstDash val="solid"/>
          </a:ln>
        </p:spPr>
      </p:sp>
      <p:pic>
        <p:nvPicPr>
          <p:cNvPr id="7" name="medsum2" descr="/home/forge/chalkie-production-workers-1/releases/78214647/backend/storage/app/render-specs/d47d17d7-f00f-4e22-a48b-cf3fa2d97e42/img_a2bde57542eb2db5ebb2b62dca2d0928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812030" y="1165860"/>
            <a:ext cx="548640" cy="548640"/>
          </a:xfrm>
          <a:prstGeom prst="rect">
            <a:avLst/>
          </a:prstGeom>
        </p:spPr>
      </p:pic>
      <p:sp>
        <p:nvSpPr>
          <p:cNvPr id="8" name="CN75zpAf"/>
          <p:cNvSpPr/>
          <p:nvPr/>
        </p:nvSpPr>
        <p:spPr>
          <a:xfrm>
            <a:off x="5497830" y="1160922"/>
            <a:ext cx="3223260" cy="1554480"/>
          </a:xfrm>
          <a:prstGeom prst="rect">
            <a:avLst/>
          </a:prstGeom>
          <a:noFill/>
          <a:ln/>
        </p:spPr>
        <p:txBody>
          <a:bodyPr wrap="square" lIns="45720" tIns="45720" rIns="45720" bIns="45720" rtlCol="0" anchor="t"/>
          <a:lstStyle/>
          <a:p>
            <a:pPr marL="0" indent="0" algn="l">
              <a:lnSpc>
                <a:spcPts val="3024"/>
              </a:lnSpc>
              <a:spcBef>
                <a:spcPts val="450"/>
              </a:spcBef>
              <a:spcAft>
                <a:spcPts val="450"/>
              </a:spcAft>
              <a:buNone/>
            </a:pPr>
            <a:r>
              <a:rPr lang="en-US" sz="2160" b="1" dirty="0">
                <a:solidFill>
                  <a:srgbClr val="FFFFFF"/>
                </a:solidFill>
                <a:latin typeface="Nunito" pitchFamily="34" charset="0"/>
                <a:ea typeface="Nunito" pitchFamily="34" charset="-122"/>
                <a:cs typeface="Nunito" pitchFamily="34" charset="-120"/>
              </a:rPr>
              <a:t>Clase 2: Explicación</a:t>
            </a:r>
            <a:endParaRPr lang="en-US" sz="2160" dirty="0"/>
          </a:p>
          <a:p>
            <a:pPr marL="0" indent="0" algn="l">
              <a:lnSpc>
                <a:spcPts val="2268"/>
              </a:lnSpc>
              <a:spcBef>
                <a:spcPts val="360"/>
              </a:spcBef>
              <a:spcAft>
                <a:spcPts val="360"/>
              </a:spcAft>
              <a:buNone/>
            </a:pPr>
            <a:r>
              <a:rPr lang="en-US" sz="1620" dirty="0">
                <a:solidFill>
                  <a:srgbClr val="FFFFFF"/>
                </a:solidFill>
                <a:latin typeface="Comic Neue" pitchFamily="34" charset="0"/>
                <a:ea typeface="Comic Neue" pitchFamily="34" charset="-122"/>
                <a:cs typeface="Comic Neue" pitchFamily="34" charset="-120"/>
              </a:rPr>
              <a:t>Aclara fenómenos complejos empleando conectores causales y ejemplos esclarecedores.</a:t>
            </a:r>
            <a:endParaRPr lang="en-US" sz="2160" dirty="0"/>
          </a:p>
        </p:txBody>
      </p:sp>
      <p:sp>
        <p:nvSpPr>
          <p:cNvPr id="9" name="PrTmdkZ3"/>
          <p:cNvSpPr/>
          <p:nvPr/>
        </p:nvSpPr>
        <p:spPr>
          <a:xfrm>
            <a:off x="274320" y="3051810"/>
            <a:ext cx="4206240" cy="1851660"/>
          </a:xfrm>
          <a:prstGeom prst="roundRect">
            <a:avLst>
              <a:gd name="adj" fmla="val 7407"/>
            </a:avLst>
          </a:prstGeom>
          <a:solidFill>
            <a:srgbClr val="FFFFFF">
              <a:alpha val="10196"/>
            </a:srgbClr>
          </a:solidFill>
          <a:ln w="11430">
            <a:solidFill>
              <a:srgbClr val="667999"/>
            </a:solidFill>
            <a:prstDash val="solid"/>
          </a:ln>
        </p:spPr>
      </p:sp>
      <p:pic>
        <p:nvPicPr>
          <p:cNvPr id="10" name="medsum3" descr="/home/forge/chalkie-production-workers-1/releases/78214647/backend/storage/app/render-specs/d47d17d7-f00f-4e22-a48b-cf3fa2d97e42/img_c4bf3be9018473048594b2d331c618ff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22910" y="3200400"/>
            <a:ext cx="548640" cy="548640"/>
          </a:xfrm>
          <a:prstGeom prst="rect">
            <a:avLst/>
          </a:prstGeom>
        </p:spPr>
      </p:pic>
      <p:sp>
        <p:nvSpPr>
          <p:cNvPr id="11" name="EE2ephNj"/>
          <p:cNvSpPr/>
          <p:nvPr/>
        </p:nvSpPr>
        <p:spPr>
          <a:xfrm>
            <a:off x="1108710" y="3195462"/>
            <a:ext cx="3223260" cy="1554480"/>
          </a:xfrm>
          <a:prstGeom prst="rect">
            <a:avLst/>
          </a:prstGeom>
          <a:noFill/>
          <a:ln/>
        </p:spPr>
        <p:txBody>
          <a:bodyPr wrap="square" lIns="45720" tIns="45720" rIns="45720" bIns="45720" rtlCol="0" anchor="t"/>
          <a:lstStyle/>
          <a:p>
            <a:pPr marL="0" indent="0" algn="l">
              <a:lnSpc>
                <a:spcPts val="3024"/>
              </a:lnSpc>
              <a:spcBef>
                <a:spcPts val="450"/>
              </a:spcBef>
              <a:spcAft>
                <a:spcPts val="450"/>
              </a:spcAft>
              <a:buNone/>
            </a:pPr>
            <a:r>
              <a:rPr lang="en-US" sz="2160" b="1" dirty="0">
                <a:solidFill>
                  <a:srgbClr val="FFFFFF"/>
                </a:solidFill>
                <a:latin typeface="Nunito" pitchFamily="34" charset="0"/>
                <a:ea typeface="Nunito" pitchFamily="34" charset="-122"/>
                <a:cs typeface="Nunito" pitchFamily="34" charset="-120"/>
              </a:rPr>
              <a:t>Clase 3: Enumeración</a:t>
            </a:r>
            <a:endParaRPr lang="en-US" sz="2160" dirty="0"/>
          </a:p>
          <a:p>
            <a:pPr marL="0" indent="0" algn="l">
              <a:lnSpc>
                <a:spcPts val="2268"/>
              </a:lnSpc>
              <a:spcBef>
                <a:spcPts val="360"/>
              </a:spcBef>
              <a:spcAft>
                <a:spcPts val="360"/>
              </a:spcAft>
              <a:buNone/>
            </a:pPr>
            <a:r>
              <a:rPr lang="en-US" sz="1620" dirty="0">
                <a:solidFill>
                  <a:srgbClr val="FFFFFF"/>
                </a:solidFill>
                <a:latin typeface="Comic Neue" pitchFamily="34" charset="0"/>
                <a:ea typeface="Comic Neue" pitchFamily="34" charset="-122"/>
                <a:cs typeface="Comic Neue" pitchFamily="34" charset="-120"/>
              </a:rPr>
              <a:t>Presenta y clasifica datos bajo criterios espaciales, de rango o jerarquía.</a:t>
            </a:r>
            <a:endParaRPr lang="en-US" sz="2160" dirty="0"/>
          </a:p>
        </p:txBody>
      </p:sp>
      <p:sp>
        <p:nvSpPr>
          <p:cNvPr id="12" name="Uk7wpdlp"/>
          <p:cNvSpPr/>
          <p:nvPr/>
        </p:nvSpPr>
        <p:spPr>
          <a:xfrm>
            <a:off x="4663440" y="3051810"/>
            <a:ext cx="4206240" cy="1851660"/>
          </a:xfrm>
          <a:prstGeom prst="roundRect">
            <a:avLst>
              <a:gd name="adj" fmla="val 7407"/>
            </a:avLst>
          </a:prstGeom>
          <a:solidFill>
            <a:srgbClr val="FFFFFF">
              <a:alpha val="10196"/>
            </a:srgbClr>
          </a:solidFill>
          <a:ln w="11430">
            <a:solidFill>
              <a:srgbClr val="667999"/>
            </a:solidFill>
            <a:prstDash val="solid"/>
          </a:ln>
        </p:spPr>
      </p:sp>
      <p:pic>
        <p:nvPicPr>
          <p:cNvPr id="13" name="medsum4" descr="/home/forge/chalkie-production-workers-1/releases/78214647/backend/storage/app/render-specs/d47d17d7-f00f-4e22-a48b-cf3fa2d97e42/img_171ba87ef0a0a85957208707ede019bb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812030" y="3200400"/>
            <a:ext cx="548640" cy="548640"/>
          </a:xfrm>
          <a:prstGeom prst="rect">
            <a:avLst/>
          </a:prstGeom>
        </p:spPr>
      </p:pic>
      <p:sp>
        <p:nvSpPr>
          <p:cNvPr id="14" name="pIOjMsCK"/>
          <p:cNvSpPr/>
          <p:nvPr/>
        </p:nvSpPr>
        <p:spPr>
          <a:xfrm>
            <a:off x="5497830" y="3195462"/>
            <a:ext cx="3223260" cy="1554480"/>
          </a:xfrm>
          <a:prstGeom prst="rect">
            <a:avLst/>
          </a:prstGeom>
          <a:noFill/>
          <a:ln/>
        </p:spPr>
        <p:txBody>
          <a:bodyPr wrap="square" lIns="45720" tIns="45720" rIns="45720" bIns="45720" rtlCol="0" anchor="t"/>
          <a:lstStyle/>
          <a:p>
            <a:pPr marL="0" indent="0" algn="l">
              <a:lnSpc>
                <a:spcPts val="3024"/>
              </a:lnSpc>
              <a:spcBef>
                <a:spcPts val="450"/>
              </a:spcBef>
              <a:spcAft>
                <a:spcPts val="450"/>
              </a:spcAft>
              <a:buNone/>
            </a:pPr>
            <a:r>
              <a:rPr lang="en-US" sz="2160" b="1" dirty="0">
                <a:solidFill>
                  <a:srgbClr val="FFFFFF"/>
                </a:solidFill>
                <a:latin typeface="Nunito" pitchFamily="34" charset="0"/>
                <a:ea typeface="Nunito" pitchFamily="34" charset="-122"/>
                <a:cs typeface="Nunito" pitchFamily="34" charset="-120"/>
              </a:rPr>
              <a:t>Clase 4: Instrucción</a:t>
            </a:r>
            <a:endParaRPr lang="en-US" sz="2160" dirty="0"/>
          </a:p>
          <a:p>
            <a:pPr marL="0" indent="0" algn="l">
              <a:lnSpc>
                <a:spcPts val="2268"/>
              </a:lnSpc>
              <a:spcBef>
                <a:spcPts val="360"/>
              </a:spcBef>
              <a:spcAft>
                <a:spcPts val="360"/>
              </a:spcAft>
              <a:buNone/>
            </a:pPr>
            <a:r>
              <a:rPr lang="en-US" sz="1620" dirty="0">
                <a:solidFill>
                  <a:srgbClr val="FFFFFF"/>
                </a:solidFill>
                <a:latin typeface="Comic Neue" pitchFamily="34" charset="0"/>
                <a:ea typeface="Comic Neue" pitchFamily="34" charset="-122"/>
                <a:cs typeface="Comic Neue" pitchFamily="34" charset="-120"/>
              </a:rPr>
              <a:t>Orienta la acción humana de manera secuencial, cronológica y operativa.</a:t>
            </a:r>
            <a:endParaRPr lang="en-US" sz="2160" dirty="0"/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7"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9c64307b-0bb3-4a25-a529-e6ded537a4bf" descr="/home/forge/chalkie-production-workers-1/releases/78214647/backend/storage/app/render-specs/d47d17d7-f00f-4e22-a48b-cf3fa2d97e42/img_74db676abbf9321227487417a15623c8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349490" y="-91440"/>
            <a:ext cx="1828800" cy="1828800"/>
          </a:xfrm>
          <a:prstGeom prst="rect">
            <a:avLst/>
          </a:prstGeom>
        </p:spPr>
      </p:pic>
      <p:sp>
        <p:nvSpPr>
          <p:cNvPr id="3" name="e5d5e73e-8713-45a7-a00e-9ae43b28afb8"/>
          <p:cNvSpPr/>
          <p:nvPr/>
        </p:nvSpPr>
        <p:spPr>
          <a:xfrm>
            <a:off x="285750" y="201442"/>
            <a:ext cx="8572500" cy="644652"/>
          </a:xfrm>
          <a:prstGeom prst="rect">
            <a:avLst/>
          </a:prstGeom>
          <a:noFill/>
          <a:ln/>
        </p:spPr>
        <p:txBody>
          <a:bodyPr wrap="square" lIns="45720" tIns="45720" rIns="45720" bIns="45720" rtlCol="0" anchor="t"/>
          <a:lstStyle/>
          <a:p>
            <a:pPr marL="0" indent="0" algn="l">
              <a:lnSpc>
                <a:spcPts val="3456"/>
              </a:lnSpc>
              <a:spcBef>
                <a:spcPts val="450"/>
              </a:spcBef>
              <a:spcAft>
                <a:spcPts val="450"/>
              </a:spcAft>
              <a:buNone/>
            </a:pPr>
            <a:r>
              <a:rPr lang="en-US" sz="2880" b="1" dirty="0">
                <a:solidFill>
                  <a:srgbClr val="FFFFFF"/>
                </a:solidFill>
                <a:latin typeface="Nunito" pitchFamily="34" charset="0"/>
                <a:ea typeface="Nunito" pitchFamily="34" charset="-122"/>
                <a:cs typeface="Nunito" pitchFamily="34" charset="-120"/>
              </a:rPr>
              <a:t>Check Your Understanding</a:t>
            </a:r>
            <a:endParaRPr lang="en-US" sz="2880" dirty="0"/>
          </a:p>
        </p:txBody>
      </p:sp>
      <p:sp>
        <p:nvSpPr>
          <p:cNvPr id="4" name="c37ac175-ff03-4bfa-97cd-94c775365b1c"/>
          <p:cNvSpPr/>
          <p:nvPr/>
        </p:nvSpPr>
        <p:spPr>
          <a:xfrm>
            <a:off x="285750" y="1137857"/>
            <a:ext cx="8572500" cy="768096"/>
          </a:xfrm>
          <a:prstGeom prst="rect">
            <a:avLst/>
          </a:prstGeom>
          <a:noFill/>
          <a:ln/>
        </p:spPr>
        <p:txBody>
          <a:bodyPr wrap="square" lIns="45720" tIns="45720" rIns="45720" bIns="45720" rtlCol="0" anchor="t"/>
          <a:lstStyle/>
          <a:p>
            <a:pPr marL="0" indent="0" algn="l">
              <a:lnSpc>
                <a:spcPts val="1944"/>
              </a:lnSpc>
              <a:spcBef>
                <a:spcPts val="360"/>
              </a:spcBef>
              <a:spcAft>
                <a:spcPts val="360"/>
              </a:spcAft>
              <a:buNone/>
            </a:pPr>
            <a:r>
              <a:rPr lang="en-US" sz="1620" b="1" dirty="0">
                <a:solidFill>
                  <a:srgbClr val="FA9B59"/>
                </a:solidFill>
                <a:latin typeface="Comic Neue" pitchFamily="34" charset="0"/>
                <a:ea typeface="Comic Neue" pitchFamily="34" charset="-122"/>
                <a:cs typeface="Comic Neue" pitchFamily="34" charset="-120"/>
              </a:rPr>
              <a:t>Pregunta 1:</a:t>
            </a:r>
            <a:endParaRPr lang="en-US" sz="1620" dirty="0"/>
          </a:p>
          <a:p>
            <a:pPr marL="0" indent="0" algn="l">
              <a:lnSpc>
                <a:spcPts val="1944"/>
              </a:lnSpc>
              <a:spcBef>
                <a:spcPts val="360"/>
              </a:spcBef>
              <a:spcAft>
                <a:spcPts val="360"/>
              </a:spcAft>
              <a:buNone/>
            </a:pPr>
            <a:r>
              <a:rPr lang="en-US" sz="1620" dirty="0">
                <a:solidFill>
                  <a:srgbClr val="FFFFFF"/>
                </a:solidFill>
                <a:latin typeface="Comic Neue" pitchFamily="34" charset="0"/>
                <a:ea typeface="Comic Neue" pitchFamily="34" charset="-122"/>
                <a:cs typeface="Comic Neue" pitchFamily="34" charset="-120"/>
              </a:rPr>
              <a:t>¿Cuál es el propósito central que distingue al texto instructivo de los demás textos expositivos?</a:t>
            </a:r>
            <a:endParaRPr lang="en-US" sz="1620" dirty="0"/>
          </a:p>
        </p:txBody>
      </p:sp>
      <p:sp>
        <p:nvSpPr>
          <p:cNvPr id="5" name="fbc80fbd-0eb0-4e0e-b325-7dfae4eee271"/>
          <p:cNvSpPr/>
          <p:nvPr/>
        </p:nvSpPr>
        <p:spPr>
          <a:xfrm>
            <a:off x="285750" y="2280857"/>
            <a:ext cx="8572500" cy="768096"/>
          </a:xfrm>
          <a:prstGeom prst="rect">
            <a:avLst/>
          </a:prstGeom>
          <a:noFill/>
          <a:ln/>
        </p:spPr>
        <p:txBody>
          <a:bodyPr wrap="square" lIns="45720" tIns="45720" rIns="45720" bIns="45720" rtlCol="0" anchor="t"/>
          <a:lstStyle/>
          <a:p>
            <a:pPr marL="0" indent="0" algn="l">
              <a:lnSpc>
                <a:spcPts val="1944"/>
              </a:lnSpc>
              <a:spcBef>
                <a:spcPts val="360"/>
              </a:spcBef>
              <a:spcAft>
                <a:spcPts val="360"/>
              </a:spcAft>
              <a:buNone/>
            </a:pPr>
            <a:r>
              <a:rPr lang="en-US" sz="1620" b="1" dirty="0">
                <a:solidFill>
                  <a:srgbClr val="FA9B59"/>
                </a:solidFill>
                <a:latin typeface="Comic Neue" pitchFamily="34" charset="0"/>
                <a:ea typeface="Comic Neue" pitchFamily="34" charset="-122"/>
                <a:cs typeface="Comic Neue" pitchFamily="34" charset="-120"/>
              </a:rPr>
              <a:t>Pregunta 2:</a:t>
            </a:r>
            <a:endParaRPr lang="en-US" sz="1620" dirty="0"/>
          </a:p>
          <a:p>
            <a:pPr marL="0" indent="0" algn="l">
              <a:lnSpc>
                <a:spcPts val="1944"/>
              </a:lnSpc>
              <a:spcBef>
                <a:spcPts val="360"/>
              </a:spcBef>
              <a:spcAft>
                <a:spcPts val="360"/>
              </a:spcAft>
              <a:buNone/>
            </a:pPr>
            <a:r>
              <a:rPr lang="en-US" sz="1620" dirty="0">
                <a:solidFill>
                  <a:srgbClr val="FFFFFF"/>
                </a:solidFill>
                <a:latin typeface="Comic Neue" pitchFamily="34" charset="0"/>
                <a:ea typeface="Comic Neue" pitchFamily="34" charset="-122"/>
                <a:cs typeface="Comic Neue" pitchFamily="34" charset="-120"/>
              </a:rPr>
              <a:t>¿Cuáles son las tres formas verbales habituales en la redacción de instrucciones formales?</a:t>
            </a:r>
            <a:endParaRPr lang="en-US" sz="1620" dirty="0"/>
          </a:p>
        </p:txBody>
      </p:sp>
      <p:sp>
        <p:nvSpPr>
          <p:cNvPr id="6" name="0646eb6d-0fb7-4265-92c5-b57b62231685"/>
          <p:cNvSpPr/>
          <p:nvPr/>
        </p:nvSpPr>
        <p:spPr>
          <a:xfrm>
            <a:off x="285750" y="3423857"/>
            <a:ext cx="8572500" cy="1014984"/>
          </a:xfrm>
          <a:prstGeom prst="rect">
            <a:avLst/>
          </a:prstGeom>
          <a:noFill/>
          <a:ln/>
        </p:spPr>
        <p:txBody>
          <a:bodyPr wrap="square" lIns="45720" tIns="45720" rIns="45720" bIns="45720" rtlCol="0" anchor="t"/>
          <a:lstStyle/>
          <a:p>
            <a:pPr marL="0" indent="0" algn="l">
              <a:lnSpc>
                <a:spcPts val="1944"/>
              </a:lnSpc>
              <a:spcBef>
                <a:spcPts val="360"/>
              </a:spcBef>
              <a:spcAft>
                <a:spcPts val="360"/>
              </a:spcAft>
              <a:buNone/>
            </a:pPr>
            <a:r>
              <a:rPr lang="en-US" sz="1620" b="1" dirty="0">
                <a:solidFill>
                  <a:srgbClr val="FA9B59"/>
                </a:solidFill>
                <a:latin typeface="Comic Neue" pitchFamily="34" charset="0"/>
                <a:ea typeface="Comic Neue" pitchFamily="34" charset="-122"/>
                <a:cs typeface="Comic Neue" pitchFamily="34" charset="-120"/>
              </a:rPr>
              <a:t>Pregunta 3:</a:t>
            </a:r>
            <a:endParaRPr lang="en-US" sz="1620" dirty="0"/>
          </a:p>
          <a:p>
            <a:pPr marL="0" indent="0" algn="l">
              <a:lnSpc>
                <a:spcPts val="1944"/>
              </a:lnSpc>
              <a:spcBef>
                <a:spcPts val="360"/>
              </a:spcBef>
              <a:spcAft>
                <a:spcPts val="360"/>
              </a:spcAft>
              <a:buNone/>
            </a:pPr>
            <a:r>
              <a:rPr lang="en-US" sz="1620" dirty="0">
                <a:solidFill>
                  <a:srgbClr val="FFFFFF"/>
                </a:solidFill>
                <a:latin typeface="Comic Neue" pitchFamily="34" charset="0"/>
                <a:ea typeface="Comic Neue" pitchFamily="34" charset="-122"/>
                <a:cs typeface="Comic Neue" pitchFamily="34" charset="-120"/>
              </a:rPr>
              <a:t>¿Por qué resulta indispensable el orden cronológico estricto en un manual o protocolo de riesgo?</a:t>
            </a:r>
            <a:endParaRPr lang="en-US" sz="1620" dirty="0"/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8"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5d5e73e-8713-45a7-a00e-9ae43b28afb8"/>
          <p:cNvSpPr/>
          <p:nvPr/>
        </p:nvSpPr>
        <p:spPr>
          <a:xfrm>
            <a:off x="285750" y="201442"/>
            <a:ext cx="8572500" cy="644652"/>
          </a:xfrm>
          <a:prstGeom prst="rect">
            <a:avLst/>
          </a:prstGeom>
          <a:noFill/>
          <a:ln/>
        </p:spPr>
        <p:txBody>
          <a:bodyPr wrap="square" lIns="45720" tIns="45720" rIns="45720" bIns="45720" rtlCol="0" anchor="t"/>
          <a:lstStyle/>
          <a:p>
            <a:pPr marL="0" indent="0" algn="l">
              <a:lnSpc>
                <a:spcPts val="3456"/>
              </a:lnSpc>
              <a:spcBef>
                <a:spcPts val="450"/>
              </a:spcBef>
              <a:spcAft>
                <a:spcPts val="450"/>
              </a:spcAft>
              <a:buNone/>
            </a:pPr>
            <a:r>
              <a:rPr lang="en-US" sz="2880" b="1" dirty="0">
                <a:solidFill>
                  <a:srgbClr val="FFFFFF"/>
                </a:solidFill>
                <a:latin typeface="Nunito" pitchFamily="34" charset="0"/>
                <a:ea typeface="Nunito" pitchFamily="34" charset="-122"/>
                <a:cs typeface="Nunito" pitchFamily="34" charset="-120"/>
              </a:rPr>
              <a:t>Check Your Understanding</a:t>
            </a:r>
            <a:endParaRPr lang="en-US" sz="2880" dirty="0"/>
          </a:p>
        </p:txBody>
      </p:sp>
      <p:sp>
        <p:nvSpPr>
          <p:cNvPr id="3" name="3d2989fe-1a2e-456f-b86f-c6a728ccd55e"/>
          <p:cNvSpPr/>
          <p:nvPr/>
        </p:nvSpPr>
        <p:spPr>
          <a:xfrm>
            <a:off x="285750" y="1137857"/>
            <a:ext cx="8572500" cy="1014984"/>
          </a:xfrm>
          <a:prstGeom prst="rect">
            <a:avLst/>
          </a:prstGeom>
          <a:noFill/>
          <a:ln/>
        </p:spPr>
        <p:txBody>
          <a:bodyPr wrap="square" lIns="45720" tIns="45720" rIns="45720" bIns="45720" rtlCol="0" anchor="t"/>
          <a:lstStyle/>
          <a:p>
            <a:pPr marL="0" indent="0" algn="l">
              <a:lnSpc>
                <a:spcPts val="1944"/>
              </a:lnSpc>
              <a:spcBef>
                <a:spcPts val="360"/>
              </a:spcBef>
              <a:spcAft>
                <a:spcPts val="360"/>
              </a:spcAft>
              <a:buNone/>
            </a:pPr>
            <a:r>
              <a:rPr lang="en-US" sz="1620" b="1" dirty="0">
                <a:solidFill>
                  <a:srgbClr val="FA9B59"/>
                </a:solidFill>
                <a:latin typeface="Comic Neue" pitchFamily="34" charset="0"/>
                <a:ea typeface="Comic Neue" pitchFamily="34" charset="-122"/>
                <a:cs typeface="Comic Neue" pitchFamily="34" charset="-120"/>
              </a:rPr>
              <a:t>Respuesta 1:</a:t>
            </a:r>
            <a:endParaRPr lang="en-US" sz="1620" dirty="0"/>
          </a:p>
          <a:p>
            <a:pPr marL="0" indent="0" algn="l">
              <a:lnSpc>
                <a:spcPts val="1944"/>
              </a:lnSpc>
              <a:spcBef>
                <a:spcPts val="360"/>
              </a:spcBef>
              <a:spcAft>
                <a:spcPts val="360"/>
              </a:spcAft>
              <a:buNone/>
            </a:pPr>
            <a:r>
              <a:rPr lang="en-US" sz="1620" dirty="0">
                <a:solidFill>
                  <a:srgbClr val="FFFFFF"/>
                </a:solidFill>
                <a:latin typeface="Comic Neue" pitchFamily="34" charset="0"/>
                <a:ea typeface="Comic Neue" pitchFamily="34" charset="-122"/>
                <a:cs typeface="Comic Neue" pitchFamily="34" charset="-120"/>
              </a:rPr>
              <a:t>Guiar paso a paso la acción del receptor para que logre un resultado técnico u operativo específico.</a:t>
            </a:r>
            <a:endParaRPr lang="en-US" sz="1620" dirty="0"/>
          </a:p>
        </p:txBody>
      </p:sp>
      <p:sp>
        <p:nvSpPr>
          <p:cNvPr id="4" name="d1b7ac3b-9505-4d59-8685-b8cb942cd0ff"/>
          <p:cNvSpPr/>
          <p:nvPr/>
        </p:nvSpPr>
        <p:spPr>
          <a:xfrm>
            <a:off x="285750" y="2280857"/>
            <a:ext cx="8572500" cy="1014984"/>
          </a:xfrm>
          <a:prstGeom prst="rect">
            <a:avLst/>
          </a:prstGeom>
          <a:noFill/>
          <a:ln/>
        </p:spPr>
        <p:txBody>
          <a:bodyPr wrap="square" lIns="45720" tIns="45720" rIns="45720" bIns="45720" rtlCol="0" anchor="t"/>
          <a:lstStyle/>
          <a:p>
            <a:pPr marL="0" indent="0" algn="l">
              <a:lnSpc>
                <a:spcPts val="1944"/>
              </a:lnSpc>
              <a:spcBef>
                <a:spcPts val="360"/>
              </a:spcBef>
              <a:spcAft>
                <a:spcPts val="360"/>
              </a:spcAft>
              <a:buNone/>
            </a:pPr>
            <a:r>
              <a:rPr lang="en-US" sz="1620" b="1" dirty="0">
                <a:solidFill>
                  <a:srgbClr val="FA9B59"/>
                </a:solidFill>
                <a:latin typeface="Comic Neue" pitchFamily="34" charset="0"/>
                <a:ea typeface="Comic Neue" pitchFamily="34" charset="-122"/>
                <a:cs typeface="Comic Neue" pitchFamily="34" charset="-120"/>
              </a:rPr>
              <a:t>Respuesta 2:</a:t>
            </a:r>
            <a:endParaRPr lang="en-US" sz="1620" dirty="0"/>
          </a:p>
          <a:p>
            <a:pPr marL="0" indent="0" algn="l">
              <a:lnSpc>
                <a:spcPts val="1944"/>
              </a:lnSpc>
              <a:spcBef>
                <a:spcPts val="360"/>
              </a:spcBef>
              <a:spcAft>
                <a:spcPts val="360"/>
              </a:spcAft>
              <a:buNone/>
            </a:pPr>
            <a:r>
              <a:rPr lang="en-US" sz="1620" dirty="0">
                <a:solidFill>
                  <a:srgbClr val="FFFFFF"/>
                </a:solidFill>
                <a:latin typeface="Comic Neue" pitchFamily="34" charset="0"/>
                <a:ea typeface="Comic Neue" pitchFamily="34" charset="-122"/>
                <a:cs typeface="Comic Neue" pitchFamily="34" charset="-120"/>
              </a:rPr>
              <a:t>El modo infinitivo (hacer), el modo imperativo (haga) y la fórmula impersonal con se (se hace).</a:t>
            </a:r>
            <a:endParaRPr lang="en-US" sz="1620" dirty="0"/>
          </a:p>
        </p:txBody>
      </p:sp>
      <p:sp>
        <p:nvSpPr>
          <p:cNvPr id="5" name="e1054472-a596-4ec0-a947-5c457dfc808f"/>
          <p:cNvSpPr/>
          <p:nvPr/>
        </p:nvSpPr>
        <p:spPr>
          <a:xfrm>
            <a:off x="285750" y="3423857"/>
            <a:ext cx="8572500" cy="1014984"/>
          </a:xfrm>
          <a:prstGeom prst="rect">
            <a:avLst/>
          </a:prstGeom>
          <a:noFill/>
          <a:ln/>
        </p:spPr>
        <p:txBody>
          <a:bodyPr wrap="square" lIns="45720" tIns="45720" rIns="45720" bIns="45720" rtlCol="0" anchor="t"/>
          <a:lstStyle/>
          <a:p>
            <a:pPr marL="0" indent="0" algn="l">
              <a:lnSpc>
                <a:spcPts val="1944"/>
              </a:lnSpc>
              <a:spcBef>
                <a:spcPts val="360"/>
              </a:spcBef>
              <a:spcAft>
                <a:spcPts val="360"/>
              </a:spcAft>
              <a:buNone/>
            </a:pPr>
            <a:r>
              <a:rPr lang="en-US" sz="1620" b="1" dirty="0">
                <a:solidFill>
                  <a:srgbClr val="FA9B59"/>
                </a:solidFill>
                <a:latin typeface="Comic Neue" pitchFamily="34" charset="0"/>
                <a:ea typeface="Comic Neue" pitchFamily="34" charset="-122"/>
                <a:cs typeface="Comic Neue" pitchFamily="34" charset="-120"/>
              </a:rPr>
              <a:t>Respuesta 3:</a:t>
            </a:r>
            <a:endParaRPr lang="en-US" sz="1620" dirty="0"/>
          </a:p>
          <a:p>
            <a:pPr marL="0" indent="0" algn="l">
              <a:lnSpc>
                <a:spcPts val="1944"/>
              </a:lnSpc>
              <a:spcBef>
                <a:spcPts val="360"/>
              </a:spcBef>
              <a:spcAft>
                <a:spcPts val="360"/>
              </a:spcAft>
              <a:buNone/>
            </a:pPr>
            <a:r>
              <a:rPr lang="en-US" sz="1620" dirty="0">
                <a:solidFill>
                  <a:srgbClr val="FFFFFF"/>
                </a:solidFill>
                <a:latin typeface="Comic Neue" pitchFamily="34" charset="0"/>
                <a:ea typeface="Comic Neue" pitchFamily="34" charset="-122"/>
                <a:cs typeface="Comic Neue" pitchFamily="34" charset="-120"/>
              </a:rPr>
              <a:t>Porque la omisión o alteración de pasos previos impide el funcionamiento del sistema o pone en peligro la seguridad de las personas.</a:t>
            </a:r>
            <a:endParaRPr lang="en-US" sz="1620" dirty="0"/>
          </a:p>
        </p:txBody>
      </p:sp>
      <p:sp>
        <p:nvSpPr>
          <p:cNvPr id="6" name="665f5a8b-249d-4d03-9288-cf599ed4bad0"/>
          <p:cNvSpPr/>
          <p:nvPr/>
        </p:nvSpPr>
        <p:spPr>
          <a:xfrm>
            <a:off x="8366760" y="331470"/>
            <a:ext cx="548640" cy="548640"/>
          </a:xfrm>
          <a:prstGeom prst="rect">
            <a:avLst/>
          </a:prstGeom>
          <a:noFill/>
          <a:ln/>
        </p:spPr>
        <p:txBody>
          <a:bodyPr wrap="square" lIns="45720" tIns="45720" rIns="45720" bIns="45720" rtlCol="0" anchor="ctr"/>
          <a:lstStyle/>
          <a:p>
            <a:pPr marL="0" indent="0" algn="r">
              <a:lnSpc>
                <a:spcPts val="4320"/>
              </a:lnSpc>
              <a:spcBef>
                <a:spcPts val="450"/>
              </a:spcBef>
              <a:spcAft>
                <a:spcPts val="450"/>
              </a:spcAft>
              <a:buNone/>
            </a:pPr>
            <a:r>
              <a:rPr lang="en-US" sz="3600" dirty="0">
                <a:solidFill>
                  <a:srgbClr val="FFFFFF"/>
                </a:solidFill>
                <a:latin typeface="Comic Neue" pitchFamily="34" charset="0"/>
                <a:ea typeface="Comic Neue" pitchFamily="34" charset="-122"/>
                <a:cs typeface="Comic Neue" pitchFamily="34" charset="-120"/>
              </a:rPr>
              <a:t>✅</a:t>
            </a:r>
            <a:endParaRPr lang="en-US" sz="3600" dirty="0"/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9"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0tkyZGJ"/>
          <p:cNvSpPr/>
          <p:nvPr/>
        </p:nvSpPr>
        <p:spPr>
          <a:xfrm>
            <a:off x="274320" y="212872"/>
            <a:ext cx="8595360" cy="651510"/>
          </a:xfrm>
          <a:prstGeom prst="rect">
            <a:avLst/>
          </a:prstGeom>
          <a:noFill/>
          <a:ln/>
        </p:spPr>
        <p:txBody>
          <a:bodyPr wrap="square" lIns="45720" tIns="45720" rIns="45720" bIns="45720" rtlCol="0" anchor="t"/>
          <a:lstStyle/>
          <a:p>
            <a:pPr marL="0" indent="0" algn="l">
              <a:lnSpc>
                <a:spcPts val="3456"/>
              </a:lnSpc>
              <a:spcBef>
                <a:spcPts val="450"/>
              </a:spcBef>
              <a:spcAft>
                <a:spcPts val="450"/>
              </a:spcAft>
              <a:buNone/>
            </a:pPr>
            <a:r>
              <a:rPr lang="en-US" sz="2880" b="1" dirty="0">
                <a:solidFill>
                  <a:srgbClr val="FFFFFF"/>
                </a:solidFill>
                <a:latin typeface="Nunito" pitchFamily="34" charset="0"/>
                <a:ea typeface="Nunito" pitchFamily="34" charset="-122"/>
                <a:cs typeface="Nunito" pitchFamily="34" charset="-120"/>
              </a:rPr>
              <a:t>Autonomía y Comunicación Clara</a:t>
            </a:r>
            <a:endParaRPr lang="en-US" sz="2880" dirty="0"/>
          </a:p>
        </p:txBody>
      </p:sp>
      <p:sp>
        <p:nvSpPr>
          <p:cNvPr id="3" name="npobxReG"/>
          <p:cNvSpPr/>
          <p:nvPr/>
        </p:nvSpPr>
        <p:spPr>
          <a:xfrm>
            <a:off x="274320" y="901541"/>
            <a:ext cx="4720590" cy="1280160"/>
          </a:xfrm>
          <a:prstGeom prst="rect">
            <a:avLst/>
          </a:prstGeom>
          <a:noFill/>
          <a:ln/>
        </p:spPr>
        <p:txBody>
          <a:bodyPr wrap="square" lIns="45720" tIns="45720" rIns="45720" bIns="45720" rtlCol="0" anchor="t"/>
          <a:lstStyle/>
          <a:p>
            <a:pPr marL="0" indent="0" algn="l">
              <a:lnSpc>
                <a:spcPts val="2142"/>
              </a:lnSpc>
              <a:spcBef>
                <a:spcPts val="360"/>
              </a:spcBef>
              <a:spcAft>
                <a:spcPts val="360"/>
              </a:spcAft>
              <a:buNone/>
            </a:pPr>
            <a:r>
              <a:rPr lang="en-US" sz="1530" dirty="0">
                <a:solidFill>
                  <a:srgbClr val="FFFFFF"/>
                </a:solidFill>
                <a:latin typeface="Comic Neue" pitchFamily="34" charset="0"/>
                <a:ea typeface="Comic Neue" pitchFamily="34" charset="-122"/>
                <a:cs typeface="Comic Neue" pitchFamily="34" charset="-120"/>
              </a:rPr>
              <a:t>Dominar la lectura y redacción de textos expositivos (definición, explicación, enumeración e instrucción) consolida una competencia clave para la vida cívica y profesional adulta en Chile.</a:t>
            </a:r>
            <a:endParaRPr lang="en-US" sz="1530" dirty="0"/>
          </a:p>
        </p:txBody>
      </p:sp>
      <p:sp>
        <p:nvSpPr>
          <p:cNvPr id="4" name="76wqMV32-bar"/>
          <p:cNvSpPr/>
          <p:nvPr/>
        </p:nvSpPr>
        <p:spPr>
          <a:xfrm>
            <a:off x="274320" y="2286000"/>
            <a:ext cx="45720" cy="1314450"/>
          </a:xfrm>
          <a:prstGeom prst="rect">
            <a:avLst/>
          </a:prstGeom>
          <a:solidFill>
            <a:srgbClr val="FA9B59"/>
          </a:solidFill>
          <a:ln/>
        </p:spPr>
      </p:sp>
      <p:sp>
        <p:nvSpPr>
          <p:cNvPr id="5" name="76wqMV32"/>
          <p:cNvSpPr/>
          <p:nvPr/>
        </p:nvSpPr>
        <p:spPr>
          <a:xfrm>
            <a:off x="537210" y="2261711"/>
            <a:ext cx="4457700" cy="1314450"/>
          </a:xfrm>
          <a:prstGeom prst="rect">
            <a:avLst/>
          </a:prstGeom>
          <a:noFill/>
          <a:ln/>
        </p:spPr>
        <p:txBody>
          <a:bodyPr wrap="square" lIns="0" tIns="45720" rIns="0" bIns="45720" rtlCol="0" anchor="t"/>
          <a:lstStyle/>
          <a:p>
            <a:pPr marL="0" indent="0" algn="l">
              <a:lnSpc>
                <a:spcPts val="2142"/>
              </a:lnSpc>
              <a:spcBef>
                <a:spcPts val="360"/>
              </a:spcBef>
              <a:spcAft>
                <a:spcPts val="360"/>
              </a:spcAft>
              <a:buNone/>
            </a:pPr>
            <a:r>
              <a:rPr lang="en-US" sz="1530" i="1" dirty="0">
                <a:solidFill>
                  <a:srgbClr val="FFFFFF"/>
                </a:solidFill>
                <a:latin typeface="Comic Neue" pitchFamily="34" charset="0"/>
                <a:ea typeface="Comic Neue" pitchFamily="34" charset="-122"/>
                <a:cs typeface="Comic Neue" pitchFamily="34" charset="-120"/>
              </a:rPr>
              <a:t>"Escribir con precisión es un acto de respeto y cuidado hacia el tiempo y la seguridad del receptor."</a:t>
            </a:r>
            <a:endParaRPr lang="en-US" sz="1530" dirty="0"/>
          </a:p>
          <a:p>
            <a:pPr marL="0" indent="0" algn="l">
              <a:lnSpc>
                <a:spcPts val="2016"/>
              </a:lnSpc>
              <a:spcBef>
                <a:spcPts val="270"/>
              </a:spcBef>
              <a:spcAft>
                <a:spcPts val="270"/>
              </a:spcAft>
              <a:buNone/>
            </a:pPr>
            <a:r>
              <a:rPr lang="en-US" sz="1440" dirty="0">
                <a:solidFill>
                  <a:srgbClr val="BBC3D2"/>
                </a:solidFill>
                <a:latin typeface="Comic Neue" pitchFamily="34" charset="0"/>
                <a:ea typeface="Comic Neue" pitchFamily="34" charset="-122"/>
                <a:cs typeface="Comic Neue" pitchFamily="34" charset="-120"/>
              </a:rPr>
              <a:t>Manual de Buenas Prácticas de Comunicación Institucional</a:t>
            </a:r>
            <a:endParaRPr lang="en-US" sz="1530" dirty="0"/>
          </a:p>
        </p:txBody>
      </p:sp>
      <p:sp>
        <p:nvSpPr>
          <p:cNvPr id="6" name="VbEtBWXh"/>
          <p:cNvSpPr/>
          <p:nvPr/>
        </p:nvSpPr>
        <p:spPr>
          <a:xfrm>
            <a:off x="274320" y="3656171"/>
            <a:ext cx="4720590" cy="1005840"/>
          </a:xfrm>
          <a:prstGeom prst="rect">
            <a:avLst/>
          </a:prstGeom>
          <a:noFill/>
          <a:ln/>
        </p:spPr>
        <p:txBody>
          <a:bodyPr wrap="square" lIns="45720" tIns="45720" rIns="45720" bIns="45720" rtlCol="0" anchor="t"/>
          <a:lstStyle/>
          <a:p>
            <a:pPr marL="0" indent="0" algn="l">
              <a:lnSpc>
                <a:spcPts val="2142"/>
              </a:lnSpc>
              <a:spcBef>
                <a:spcPts val="360"/>
              </a:spcBef>
              <a:spcAft>
                <a:spcPts val="360"/>
              </a:spcAft>
              <a:buNone/>
            </a:pPr>
            <a:r>
              <a:rPr lang="en-US" sz="1530" dirty="0">
                <a:solidFill>
                  <a:srgbClr val="FFFFFF"/>
                </a:solidFill>
                <a:latin typeface="Comic Neue" pitchFamily="34" charset="0"/>
                <a:ea typeface="Comic Neue" pitchFamily="34" charset="-122"/>
                <a:cs typeface="Comic Neue" pitchFamily="34" charset="-120"/>
              </a:rPr>
              <a:t>Aplique estas herramientas en sus trámites con ClaveÚnica, declaraciones ante el SII y protocolos en su entorno laboral.</a:t>
            </a:r>
            <a:endParaRPr lang="en-US" sz="1530" dirty="0"/>
          </a:p>
        </p:txBody>
      </p:sp>
      <p:pic>
        <p:nvPicPr>
          <p:cNvPr id="7" name="medclosing1" descr="/home/forge/chalkie-production-workers-1/releases/78214647/backend/storage/app/render-specs/d47d17d7-f00f-4e22-a48b-cf3fa2d97e42/img_1b5a0cb96d6249ebad269992f1feb81f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177790" y="925830"/>
            <a:ext cx="3691890" cy="3429000"/>
          </a:xfrm>
          <a:prstGeom prst="roundRect">
            <a:avLst>
              <a:gd name="adj" fmla="val 4000"/>
            </a:avLst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1911</Words>
  <Application>Microsoft Office PowerPoint</Application>
  <PresentationFormat>Presentación en pantalla (16:9)</PresentationFormat>
  <Paragraphs>234</Paragraphs>
  <Slides>29</Slides>
  <Notes>29</Notes>
  <HiddenSlides>0</HiddenSlides>
  <MMClips>0</MMClips>
  <ScaleCrop>false</ScaleCrop>
  <HeadingPairs>
    <vt:vector size="6" baseType="variant">
      <vt:variant>
        <vt:lpstr>Fuentes usadas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29</vt:i4>
      </vt:variant>
    </vt:vector>
  </HeadingPairs>
  <TitlesOfParts>
    <vt:vector size="34" baseType="lpstr">
      <vt:lpstr>Calibri</vt:lpstr>
      <vt:lpstr>Nunito</vt:lpstr>
      <vt:lpstr>Comic Neue</vt:lpstr>
      <vt:lpstr>Arial</vt:lpstr>
      <vt:lpstr>Office Theme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El Texto Instructivo</dc:title>
  <dc:subject>PptxGenJS Presentation</dc:subject>
  <dc:creator>PptxGenJS</dc:creator>
  <cp:lastModifiedBy>Ivan</cp:lastModifiedBy>
  <cp:revision>1</cp:revision>
  <dcterms:created xsi:type="dcterms:W3CDTF">2026-09-21T22:23:14Z</dcterms:created>
  <dcterms:modified xsi:type="dcterms:W3CDTF">2026-09-21T22:26:21Z</dcterms:modified>
</cp:coreProperties>
</file>