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5" r:id="rId14"/>
    <p:sldId id="267" r:id="rId15"/>
    <p:sldId id="268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Comic Neue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9f75eb40d9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9f75eb40d9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69f75eb4472e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69f75eb4472e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69f75eb469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69f75eb469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69f75eb4bfd5f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69f75eb4bfd5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69f75eb4e8fd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69f75eb4e8fd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69f75eb51fa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69f75eb51fa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69f75eb5968a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69f75eb5968a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69f75eb5b12f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69f75eb5b12f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69f75eb61091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69f75eb61091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69f75eb610eef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69f75eb610ee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69f75eb6114b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69f75eb6114b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69f75eb653ca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69f75eb653ca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69f75eb6a4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69f75eb6a4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69f75eb716b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69f75eb716b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69f75eb73e7a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69f75eb73e7a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69f75eb766ed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69f75eb766ed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69f75eb76722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69f75eb76722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260" y="74295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14900" y="1531620"/>
            <a:ext cx="38292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24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Fundamentos del Formato APA</a:t>
            </a:r>
            <a:endParaRPr sz="324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914900" y="2697480"/>
            <a:ext cx="38292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Dominando el Estándar Internacional de la Escritura Académica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Objetivos de Aprendizaje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4286250" y="788670"/>
            <a:ext cx="45720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Al finalizar esta sesión, serás capaz de: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Comprender la importancia de la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propiedad intelectual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Configurar los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márgenes y fuentes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según APA 7.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Diseñar una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portada institucional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correcta.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Estructurar el texto mediante una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jerarquía de títulos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clara.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88770"/>
            <a:ext cx="196596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0295" y="896160"/>
            <a:ext cx="196596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6300" y="1588770"/>
            <a:ext cx="196596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0860" y="902970"/>
            <a:ext cx="196596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Vocabulario Clave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85750" y="3417570"/>
            <a:ext cx="1965900" cy="18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Formateo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El conjunto de características técnicas y visuales de un documento.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480310" y="2731770"/>
            <a:ext cx="19659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Citación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Referencia a la fuente original de una idea o dato.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4686300" y="3417570"/>
            <a:ext cx="1965900" cy="18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Sangría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Espacio en blanco al inicio de la primera línea de un párrafo.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6880860" y="2731770"/>
            <a:ext cx="19659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Jerarquía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Orden de importancia de los títulos de un texto.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850" y="0"/>
            <a:ext cx="34861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285750" y="3257550"/>
            <a:ext cx="5143500" cy="1086000"/>
          </a:xfrm>
          <a:prstGeom prst="roundRect">
            <a:avLst>
              <a:gd name="adj" fmla="val 16667"/>
            </a:avLst>
          </a:prstGeom>
          <a:solidFill>
            <a:srgbClr val="FAC873">
              <a:alpha val="14900"/>
            </a:srgbClr>
          </a:solidFill>
          <a:ln w="12700" cap="flat" cmpd="sng">
            <a:solidFill>
              <a:srgbClr val="573B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308610" y="33147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FAC775"/>
                </a:solidFill>
              </a:rPr>
              <a:t>🔑</a:t>
            </a:r>
            <a:endParaRPr sz="2160">
              <a:solidFill>
                <a:srgbClr val="FAC775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285750" y="537210"/>
            <a:ext cx="5143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¿Por qué importa el estilo?</a:t>
            </a:r>
            <a:endParaRPr sz="2880" b="1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285750" y="1154430"/>
            <a:ext cx="5143500" cy="21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Imagina que diseñas un edificio pero no sigues los planos universales de arquitectura. Nadie sabría cómo leer tus diseños.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El estilo APA es el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lenguaje común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de los investigadores. No se trata solo de estética, sino de proteger la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honestidad académica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y facilitar la lectura en todo el mundo.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765810" y="3280410"/>
            <a:ext cx="45492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 dirty="0" smtClean="0">
                <a:solidFill>
                  <a:srgbClr val="FAC775"/>
                </a:solidFill>
                <a:latin typeface="Comic Neue"/>
                <a:ea typeface="Comic Neue"/>
                <a:cs typeface="Comic Neue"/>
                <a:sym typeface="Comic Neue"/>
              </a:rPr>
              <a:t>Punto Clave</a:t>
            </a:r>
            <a:endParaRPr sz="1440" b="1" dirty="0">
              <a:solidFill>
                <a:srgbClr val="FAC775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FAC775"/>
                </a:solidFill>
                <a:latin typeface="Comic Neue"/>
                <a:ea typeface="Comic Neue"/>
                <a:cs typeface="Comic Neue"/>
                <a:sym typeface="Comic Neue"/>
              </a:rPr>
              <a:t>El plagio es el uso de ideas ajenas como propias; APA es tu escudo contra este error ético.</a:t>
            </a:r>
            <a:endParaRPr sz="1620" dirty="0">
              <a:solidFill>
                <a:srgbClr val="FAC77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789724"/>
            <a:ext cx="3829049" cy="406697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/>
          <p:nvPr/>
        </p:nvSpPr>
        <p:spPr>
          <a:xfrm>
            <a:off x="4286250" y="857250"/>
            <a:ext cx="1394400" cy="262800"/>
          </a:xfrm>
          <a:prstGeom prst="roundRect">
            <a:avLst>
              <a:gd name="adj" fmla="val 16667"/>
            </a:avLst>
          </a:prstGeom>
          <a:solidFill>
            <a:srgbClr val="F489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ÉTICA ACADÉMICA</a:t>
            </a:r>
            <a:endParaRPr sz="1080" b="1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La Propiedad Intelectual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4286250" y="1165860"/>
            <a:ext cx="4572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En Chile, la ley 17.336 protege el derecho de autor. Al usar APA, estás:</a:t>
            </a:r>
            <a:endParaRPr sz="200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AutoNum type="arabicPeriod"/>
            </a:pPr>
            <a:r>
              <a:rPr lang="en" sz="200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Dando crédito a quien investigó primero.</a:t>
            </a:r>
            <a:endParaRPr sz="200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AutoNum type="arabicPeriod"/>
            </a:pPr>
            <a:r>
              <a:rPr lang="en" sz="200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Permitiendo que tu lector verifique tus fuentes.</a:t>
            </a:r>
            <a:endParaRPr sz="200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AutoNum type="arabicPeriod"/>
            </a:pPr>
            <a:r>
              <a:rPr lang="en" sz="200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Fortaleciendo tu propia credibilidad como profesional.</a:t>
            </a:r>
            <a:endParaRPr sz="200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/>
          <p:nvPr/>
        </p:nvSpPr>
        <p:spPr>
          <a:xfrm>
            <a:off x="285750" y="2811780"/>
            <a:ext cx="4572000" cy="1086000"/>
          </a:xfrm>
          <a:prstGeom prst="roundRect">
            <a:avLst>
              <a:gd name="adj" fmla="val 16667"/>
            </a:avLst>
          </a:prstGeom>
          <a:solidFill>
            <a:srgbClr val="82B4EB">
              <a:alpha val="14900"/>
            </a:srgbClr>
          </a:solidFill>
          <a:ln w="12700" cap="flat" cmpd="sng">
            <a:solidFill>
              <a:srgbClr val="0B2F50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308610" y="286893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B5D4F4"/>
                </a:solidFill>
              </a:rPr>
              <a:t>🧠</a:t>
            </a:r>
            <a:endParaRPr sz="2160">
              <a:solidFill>
                <a:srgbClr val="B5D4F4"/>
              </a:solidFill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Configuración del Papel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285750" y="788670"/>
            <a:ext cx="45720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Para un documento APA estándar: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Tamaño: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Carta (Letter), no A4.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Márgenes: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2.54 cm (1 pulgada) en los cuatro costados.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Alineación: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Izquierda </a:t>
            </a:r>
            <a:r>
              <a:rPr lang="en" sz="1620" dirty="0" smtClean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(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sin justificar el lado derecho).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765810" y="2834640"/>
            <a:ext cx="3977700" cy="10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 dirty="0" smtClean="0">
                <a:solidFill>
                  <a:srgbClr val="B5D4F4"/>
                </a:solidFill>
                <a:latin typeface="Comic Neue"/>
                <a:ea typeface="Comic Neue"/>
                <a:cs typeface="Comic Neue"/>
                <a:sym typeface="Comic Neue"/>
              </a:rPr>
              <a:t>Recuerda</a:t>
            </a:r>
            <a:endParaRPr sz="1440" b="1" dirty="0">
              <a:solidFill>
                <a:srgbClr val="B5D4F4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B5D4F4"/>
                </a:solidFill>
                <a:latin typeface="Comic Neue"/>
                <a:ea typeface="Comic Neue"/>
                <a:cs typeface="Comic Neue"/>
                <a:sym typeface="Comic Neue"/>
              </a:rPr>
              <a:t>A diferencia de los informes tradicionales chilenos, APA nunca justifica el texto.</a:t>
            </a:r>
            <a:endParaRPr sz="1620" dirty="0">
              <a:solidFill>
                <a:srgbClr val="B5D4F4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98" y="3086100"/>
            <a:ext cx="8557404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Elección de Tipografía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194400" y="741739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APA 7 permite mayor flexibilidad: elige fuentes legibles con o sin </a:t>
            </a:r>
            <a:r>
              <a:rPr lang="en" sz="1620" dirty="0" smtClean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remates. Se sugiere   sin remates.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285750" y="1337310"/>
            <a:ext cx="41949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Con Remates</a:t>
            </a:r>
            <a:endParaRPr sz="216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Times New Roman (12 pt)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Georgia (11 pt)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Computer Modern (10 pt)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4652010" y="1337310"/>
            <a:ext cx="41949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Sin Remates</a:t>
            </a:r>
            <a:endParaRPr sz="216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Calibri (11 pt)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Arial (11 pt)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Lucida Sans (10 pt)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/>
          <p:nvPr/>
        </p:nvSpPr>
        <p:spPr>
          <a:xfrm>
            <a:off x="285750" y="2228850"/>
            <a:ext cx="4572000" cy="1326000"/>
          </a:xfrm>
          <a:prstGeom prst="roundRect">
            <a:avLst>
              <a:gd name="adj" fmla="val 16667"/>
            </a:avLst>
          </a:prstGeom>
          <a:solidFill>
            <a:srgbClr val="AFAAEC">
              <a:alpha val="14900"/>
            </a:srgbClr>
          </a:solidFill>
          <a:ln w="12700" cap="flat" cmpd="sng">
            <a:solidFill>
              <a:srgbClr val="08044D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308610" y="22860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CECBF6"/>
                </a:solidFill>
              </a:rPr>
              <a:t>🤯</a:t>
            </a:r>
            <a:endParaRPr sz="2160">
              <a:solidFill>
                <a:srgbClr val="CECBF6"/>
              </a:solidFill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Numeración de Páginas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285750" y="788670"/>
            <a:ext cx="4572000" cy="16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¿Dónde va el número?</a:t>
            </a:r>
            <a:endParaRPr sz="216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Debe ubicarse en la esquina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superior derecha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de todas las páginas, incluyendo la portada institucional.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765810" y="2251710"/>
            <a:ext cx="3977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 dirty="0" smtClean="0">
                <a:solidFill>
                  <a:srgbClr val="CECBF6"/>
                </a:solidFill>
                <a:latin typeface="Comic Neue"/>
                <a:ea typeface="Comic Neue"/>
                <a:cs typeface="Comic Neue"/>
                <a:sym typeface="Comic Neue"/>
              </a:rPr>
              <a:t>Dato curioso</a:t>
            </a:r>
            <a:endParaRPr sz="1440" b="1" dirty="0">
              <a:solidFill>
                <a:srgbClr val="CECBF6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CECBF6"/>
                </a:solidFill>
                <a:latin typeface="Comic Neue"/>
                <a:ea typeface="Comic Neue"/>
                <a:cs typeface="Comic Neue"/>
                <a:sym typeface="Comic Neue"/>
              </a:rPr>
              <a:t>En trabajos estudiantiles ya no se requiere el 'Running Head' (título corto) a menos que tu profesor lo pida expresamente.</a:t>
            </a:r>
            <a:endParaRPr sz="1620" dirty="0">
              <a:solidFill>
                <a:srgbClr val="CECBF6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Verificación Rápida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Según APA 7, ¿cuál es el margen correcto para un documento académico?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1.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2 cm en todos los lados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2.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2.54 cm (1 pulgada) en todos los lados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1.5 cm arriba y abajo, 3 cm laterales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6" name="Google Shape;136;p21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4.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3 cm para encuadernación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Respuestas en la siguiente diapositiva...</a:t>
            </a:r>
            <a:endParaRPr sz="1620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Verificación Rápida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Según APA 7, ¿cuál es el margen correcto para un documento académico?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1.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6" name="Google Shape;146;p22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2 cm en todos los lados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7" name="Google Shape;147;p22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2.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2C6E49"/>
                </a:solidFill>
                <a:latin typeface="Comic Neue"/>
                <a:ea typeface="Comic Neue"/>
                <a:cs typeface="Comic Neue"/>
                <a:sym typeface="Comic Neue"/>
              </a:rPr>
              <a:t>2.54 cm (1 pulgada) en todos los lados</a:t>
            </a:r>
            <a:endParaRPr sz="1620" b="1">
              <a:solidFill>
                <a:srgbClr val="2C6E49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9" name="Google Shape;149;p22"/>
          <p:cNvSpPr txBox="1"/>
          <p:nvPr/>
        </p:nvSpPr>
        <p:spPr>
          <a:xfrm>
            <a:off x="8515350" y="257175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👍​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1.5 cm arriba y abajo, 3 cm laterales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4.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3 cm para encuadernación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✅​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88770"/>
            <a:ext cx="269748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1830" y="1588770"/>
            <a:ext cx="269748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9340" y="1588770"/>
            <a:ext cx="269748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/>
          <p:nvPr/>
        </p:nvSpPr>
        <p:spPr>
          <a:xfrm>
            <a:off x="171450" y="3531870"/>
            <a:ext cx="2926200" cy="400200"/>
          </a:xfrm>
          <a:prstGeom prst="chevron">
            <a:avLst>
              <a:gd name="adj" fmla="val 50000"/>
            </a:avLst>
          </a:prstGeom>
          <a:solidFill>
            <a:srgbClr val="FFFFFF"/>
          </a:solidFill>
          <a:ln w="25400" cap="flat" cmpd="sng">
            <a:solidFill>
              <a:srgbClr val="F489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3"/>
          <p:cNvSpPr/>
          <p:nvPr/>
        </p:nvSpPr>
        <p:spPr>
          <a:xfrm>
            <a:off x="3097530" y="3531870"/>
            <a:ext cx="2926200" cy="400200"/>
          </a:xfrm>
          <a:prstGeom prst="chevron">
            <a:avLst>
              <a:gd name="adj" fmla="val 50000"/>
            </a:avLst>
          </a:prstGeom>
          <a:solidFill>
            <a:srgbClr val="FFFFFF"/>
          </a:solidFill>
          <a:ln w="25400" cap="flat" cmpd="sng">
            <a:solidFill>
              <a:srgbClr val="F489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3"/>
          <p:cNvSpPr/>
          <p:nvPr/>
        </p:nvSpPr>
        <p:spPr>
          <a:xfrm>
            <a:off x="6035040" y="3531870"/>
            <a:ext cx="2926200" cy="400200"/>
          </a:xfrm>
          <a:prstGeom prst="chevron">
            <a:avLst>
              <a:gd name="adj" fmla="val 50000"/>
            </a:avLst>
          </a:prstGeom>
          <a:solidFill>
            <a:srgbClr val="FFFFFF"/>
          </a:solidFill>
          <a:ln w="25400" cap="flat" cmpd="sng">
            <a:solidFill>
              <a:srgbClr val="F489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3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La Portada Institucional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285750" y="78867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La portada es la 'cara' de tu investigación. Debe incluir la información de forma centrada y clara en la mitad superior de la página.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285750" y="3989070"/>
            <a:ext cx="26976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Título del Trabajo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En negrita y centrado, describiendo el contenido.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211830" y="3989070"/>
            <a:ext cx="26976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Identificación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Nombre del autor, universidad y departamento.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69" name="Google Shape;169;p23"/>
          <p:cNvSpPr txBox="1"/>
          <p:nvPr/>
        </p:nvSpPr>
        <p:spPr>
          <a:xfrm>
            <a:off x="6149340" y="3989070"/>
            <a:ext cx="2697600" cy="11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Curso y Fecha</a:t>
            </a:r>
            <a:endParaRPr sz="19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Nombre del curso, profesor y fecha de entrega.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822" y="101231"/>
            <a:ext cx="4514850" cy="504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007"/>
            <a:ext cx="8696325" cy="493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3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4"/>
          <p:cNvSpPr/>
          <p:nvPr/>
        </p:nvSpPr>
        <p:spPr>
          <a:xfrm>
            <a:off x="4286250" y="857250"/>
            <a:ext cx="1566000" cy="262800"/>
          </a:xfrm>
          <a:prstGeom prst="roundRect">
            <a:avLst>
              <a:gd name="adj" fmla="val 16667"/>
            </a:avLst>
          </a:prstGeom>
          <a:solidFill>
            <a:srgbClr val="F489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NIVELES DE TÍTULOS</a:t>
            </a:r>
            <a:endParaRPr sz="1080" b="1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Jerarquía de Títulos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4286250" y="1165860"/>
            <a:ext cx="4572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APA utiliza </a:t>
            </a:r>
            <a:r>
              <a:rPr lang="en" sz="1620" dirty="0" smtClean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 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niveles de títulos para organizar el texto. Los más usados son: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Nivel 1: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Centrado, Negrita.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Nivel 2: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Alineado Izquierda, Negrita.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Nivel 3: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Alineado Izquierda, Negrita, Cursiva.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3337560"/>
            <a:ext cx="8572500" cy="152019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5"/>
          <p:cNvSpPr/>
          <p:nvPr/>
        </p:nvSpPr>
        <p:spPr>
          <a:xfrm>
            <a:off x="285750" y="1337310"/>
            <a:ext cx="4194900" cy="1725900"/>
          </a:xfrm>
          <a:prstGeom prst="roundRect">
            <a:avLst>
              <a:gd name="adj" fmla="val 16667"/>
            </a:avLst>
          </a:prstGeom>
          <a:solidFill>
            <a:srgbClr val="5AC8A5">
              <a:alpha val="14900"/>
            </a:srgbClr>
          </a:solidFill>
          <a:ln w="12700" cap="flat" cmpd="sng">
            <a:solidFill>
              <a:srgbClr val="084D3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5"/>
          <p:cNvSpPr txBox="1"/>
          <p:nvPr/>
        </p:nvSpPr>
        <p:spPr>
          <a:xfrm>
            <a:off x="308610" y="13944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9FE1CB"/>
                </a:solidFill>
              </a:rPr>
              <a:t>🔍</a:t>
            </a:r>
            <a:endParaRPr sz="2160">
              <a:solidFill>
                <a:srgbClr val="9FE1CB"/>
              </a:solidFill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4652010" y="1337310"/>
            <a:ext cx="4194900" cy="1485900"/>
          </a:xfrm>
          <a:prstGeom prst="roundRect">
            <a:avLst>
              <a:gd name="adj" fmla="val 16667"/>
            </a:avLst>
          </a:prstGeom>
          <a:solidFill>
            <a:srgbClr val="5AC8A5">
              <a:alpha val="14900"/>
            </a:srgbClr>
          </a:solidFill>
          <a:ln w="12700" cap="flat" cmpd="sng">
            <a:solidFill>
              <a:srgbClr val="084D3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4674870" y="13944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9FE1CB"/>
                </a:solidFill>
              </a:rPr>
              <a:t>🔍</a:t>
            </a:r>
            <a:endParaRPr sz="2160">
              <a:solidFill>
                <a:srgbClr val="9FE1CB"/>
              </a:solidFill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Interlineado y Sangría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285750" y="78867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La regla de oro en APA es la consistencia. Todo el texto debe ser fácil de leer para el revisor.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89" name="Google Shape;189;p25"/>
          <p:cNvSpPr txBox="1"/>
          <p:nvPr/>
        </p:nvSpPr>
        <p:spPr>
          <a:xfrm>
            <a:off x="765810" y="1360170"/>
            <a:ext cx="3600600" cy="16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 dirty="0" smtClean="0">
                <a:solidFill>
                  <a:srgbClr val="9FE1CB"/>
                </a:solidFill>
                <a:latin typeface="Comic Neue"/>
                <a:ea typeface="Comic Neue"/>
                <a:cs typeface="Comic Neue"/>
                <a:sym typeface="Comic Neue"/>
              </a:rPr>
              <a:t>Ejemplo</a:t>
            </a:r>
            <a:endParaRPr sz="1440" b="1" dirty="0">
              <a:solidFill>
                <a:srgbClr val="9FE1CB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 dirty="0">
                <a:solidFill>
                  <a:srgbClr val="9FE1CB"/>
                </a:solidFill>
                <a:latin typeface="Comic Neue"/>
                <a:ea typeface="Comic Neue"/>
                <a:cs typeface="Comic Neue"/>
                <a:sym typeface="Comic Neue"/>
              </a:rPr>
              <a:t>Interlineado Doble</a:t>
            </a:r>
            <a:endParaRPr sz="2160" b="1" dirty="0">
              <a:solidFill>
                <a:srgbClr val="9FE1CB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9FE1CB"/>
                </a:solidFill>
                <a:latin typeface="Comic Neue"/>
                <a:ea typeface="Comic Neue"/>
                <a:cs typeface="Comic Neue"/>
                <a:sym typeface="Comic Neue"/>
              </a:rPr>
              <a:t>Usa doble espacio en todo el documento. No añadas espacio extra entre párrafos.</a:t>
            </a:r>
            <a:endParaRPr sz="1620" dirty="0">
              <a:solidFill>
                <a:srgbClr val="9FE1C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5132070" y="1360170"/>
            <a:ext cx="3600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 dirty="0" smtClean="0">
                <a:solidFill>
                  <a:srgbClr val="9FE1CB"/>
                </a:solidFill>
                <a:latin typeface="Comic Neue"/>
                <a:ea typeface="Comic Neue"/>
                <a:cs typeface="Comic Neue"/>
                <a:sym typeface="Comic Neue"/>
              </a:rPr>
              <a:t>Ejemplo</a:t>
            </a:r>
            <a:endParaRPr sz="1440" b="1" dirty="0">
              <a:solidFill>
                <a:srgbClr val="9FE1CB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 dirty="0">
                <a:solidFill>
                  <a:srgbClr val="9FE1CB"/>
                </a:solidFill>
                <a:latin typeface="Comic Neue"/>
                <a:ea typeface="Comic Neue"/>
                <a:cs typeface="Comic Neue"/>
                <a:sym typeface="Comic Neue"/>
              </a:rPr>
              <a:t>Sangría de Párrafo</a:t>
            </a:r>
            <a:endParaRPr sz="2160" b="1" dirty="0">
              <a:solidFill>
                <a:srgbClr val="9FE1CB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9FE1CB"/>
                </a:solidFill>
                <a:latin typeface="Comic Neue"/>
                <a:ea typeface="Comic Neue"/>
                <a:cs typeface="Comic Neue"/>
                <a:sym typeface="Comic Neue"/>
              </a:rPr>
              <a:t>Aplica sangría de 1.27 cm en la primera línea de cada párrafo.</a:t>
            </a:r>
            <a:endParaRPr sz="1620" dirty="0">
              <a:solidFill>
                <a:srgbClr val="9FE1CB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914400"/>
            <a:ext cx="857250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7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Práctica de Formato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754380" y="1211580"/>
            <a:ext cx="74295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En el formato APA, el interlineado debe ser ____ y la sangría en la primera línea de cada párrafo debe medir ____.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285750" y="3429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Banco de palabras 🏦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​</a:t>
            </a:r>
            <a:endParaRPr sz="1620" b="1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sencillo, justificado, doble, 1.27 cm, 2.54 c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m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4743450" y="4389120"/>
            <a:ext cx="3966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Respuestas en la siguiente diapositiva...</a:t>
            </a:r>
            <a:endParaRPr sz="1620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914400"/>
            <a:ext cx="857250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Práctica de Formato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754380" y="1211580"/>
            <a:ext cx="74295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En el formato APA, el interlineado debe ser </a:t>
            </a:r>
            <a:r>
              <a:rPr lang="en" sz="1620" b="1">
                <a:solidFill>
                  <a:srgbClr val="2C6E49"/>
                </a:solidFill>
                <a:latin typeface="Comic Neue"/>
                <a:ea typeface="Comic Neue"/>
                <a:cs typeface="Comic Neue"/>
                <a:sym typeface="Comic Neue"/>
              </a:rPr>
              <a:t>doble</a:t>
            </a: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 y la sangría en la primera línea de cada párrafo debe medir </a:t>
            </a:r>
            <a:r>
              <a:rPr lang="en" sz="1620" b="1">
                <a:solidFill>
                  <a:srgbClr val="2C6E49"/>
                </a:solidFill>
                <a:latin typeface="Comic Neue"/>
                <a:ea typeface="Comic Neue"/>
                <a:cs typeface="Comic Neue"/>
                <a:sym typeface="Comic Neue"/>
              </a:rPr>
              <a:t>1.27 cm</a:t>
            </a: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285750" y="3429000"/>
            <a:ext cx="85725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Banco de palabras 🏦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​</a:t>
            </a:r>
            <a:endParaRPr sz="1620" b="1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sencillo, justificado, doble, 1.27 cm, 2.54 c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m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6" name="Google Shape;216;p28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✅​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Orden de la Portada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Ordena los elementos de arriba hacia abajo en una portada estudiantil APA 7: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1714500" y="16573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Fecha de Entrega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1714500" y="24003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Afiliación (Universidad y Departamento)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5" name="Google Shape;225;p29"/>
          <p:cNvSpPr txBox="1"/>
          <p:nvPr/>
        </p:nvSpPr>
        <p:spPr>
          <a:xfrm>
            <a:off x="1714500" y="31432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Título del Trabajo (en negrita)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6" name="Google Shape;226;p29"/>
          <p:cNvSpPr txBox="1"/>
          <p:nvPr/>
        </p:nvSpPr>
        <p:spPr>
          <a:xfrm>
            <a:off x="1714500" y="38862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Nombre del Autor (estudiante)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7" name="Google Shape;227;p29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Respuestas en la siguiente diapositiva...</a:t>
            </a:r>
            <a:endParaRPr sz="1620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Orden de la Portada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Ordena los elementos de arriba hacia abajo en una portada estudiantil APA 7: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1714500" y="16573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Título del Trabajo (en negrita)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7635240" y="17716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1.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1714500" y="24003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Nombre del Autor (estudiante)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7635240" y="2514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2.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8" name="Google Shape;238;p30"/>
          <p:cNvSpPr txBox="1"/>
          <p:nvPr/>
        </p:nvSpPr>
        <p:spPr>
          <a:xfrm>
            <a:off x="1714500" y="31432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Afiliación (Universidad y Departamento)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9" name="Google Shape;239;p30"/>
          <p:cNvSpPr txBox="1"/>
          <p:nvPr/>
        </p:nvSpPr>
        <p:spPr>
          <a:xfrm>
            <a:off x="7635240" y="32575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1714500" y="38862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Fecha de Entrega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7635240" y="40005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4.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✅​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885</Words>
  <Application>Microsoft Office PowerPoint</Application>
  <PresentationFormat>Presentación en pantalla (16:9)</PresentationFormat>
  <Paragraphs>128</Paragraphs>
  <Slides>19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Comic Neue</vt:lpstr>
      <vt:lpstr>Arial</vt:lpstr>
      <vt:lpstr>Fredoka One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6</cp:revision>
  <dcterms:modified xsi:type="dcterms:W3CDTF">2026-05-07T14:05:12Z</dcterms:modified>
</cp:coreProperties>
</file>