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97" r:id="rId6"/>
    <p:sldId id="299" r:id="rId7"/>
    <p:sldId id="298" r:id="rId8"/>
    <p:sldId id="260" r:id="rId9"/>
    <p:sldId id="261" r:id="rId10"/>
    <p:sldId id="262" r:id="rId11"/>
    <p:sldId id="264" r:id="rId12"/>
    <p:sldId id="266" r:id="rId13"/>
    <p:sldId id="267" r:id="rId14"/>
    <p:sldId id="268" r:id="rId15"/>
    <p:sldId id="269" r:id="rId16"/>
    <p:sldId id="271" r:id="rId17"/>
    <p:sldId id="272" r:id="rId18"/>
    <p:sldId id="296" r:id="rId19"/>
    <p:sldId id="275" r:id="rId20"/>
    <p:sldId id="276" r:id="rId21"/>
    <p:sldId id="277" r:id="rId22"/>
    <p:sldId id="278" r:id="rId23"/>
    <p:sldId id="280" r:id="rId24"/>
    <p:sldId id="283" r:id="rId25"/>
    <p:sldId id="284" r:id="rId26"/>
    <p:sldId id="285" r:id="rId27"/>
    <p:sldId id="287" r:id="rId28"/>
    <p:sldId id="291" r:id="rId29"/>
    <p:sldId id="288" r:id="rId30"/>
    <p:sldId id="289" r:id="rId31"/>
    <p:sldId id="290" r:id="rId32"/>
    <p:sldId id="300" r:id="rId33"/>
    <p:sldId id="301" r:id="rId34"/>
    <p:sldId id="302" r:id="rId35"/>
    <p:sldId id="304" r:id="rId36"/>
    <p:sldId id="305" r:id="rId37"/>
    <p:sldId id="306" r:id="rId38"/>
    <p:sldId id="307" r:id="rId39"/>
    <p:sldId id="308" r:id="rId40"/>
    <p:sldId id="295" r:id="rId41"/>
    <p:sldId id="31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68474" y="969184"/>
            <a:ext cx="5648338" cy="1156807"/>
          </a:xfrm>
        </p:spPr>
        <p:txBody>
          <a:bodyPr/>
          <a:lstStyle/>
          <a:p>
            <a:r>
              <a:rPr lang="es-ES" dirty="0" smtClean="0"/>
              <a:t>REDACCIÓN  UNIVERSITARIA</a:t>
            </a:r>
            <a:endParaRPr lang="en-US" dirty="0"/>
          </a:p>
        </p:txBody>
      </p:sp>
      <p:pic>
        <p:nvPicPr>
          <p:cNvPr id="4" name="Imagen 3" descr="Ancile: FE, &lt;strong&gt;CIENCIA&lt;/strong&gt; Y CONCIENCIA DE LA POESÍ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988" y="2614694"/>
            <a:ext cx="7239000" cy="3778244"/>
          </a:xfrm>
          <a:prstGeom prst="rect">
            <a:avLst/>
          </a:prstGeom>
        </p:spPr>
      </p:pic>
      <p:pic>
        <p:nvPicPr>
          <p:cNvPr id="5" name="Imagen 4" descr="[Declaración pública] Chile: El Rector Zolezzi y la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867" y="111776"/>
            <a:ext cx="2860242" cy="1179696"/>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7309" y="111776"/>
            <a:ext cx="3111571" cy="1022453"/>
          </a:xfrm>
          <a:prstGeom prst="rect">
            <a:avLst/>
          </a:prstGeom>
        </p:spPr>
      </p:pic>
    </p:spTree>
    <p:extLst>
      <p:ext uri="{BB962C8B-B14F-4D97-AF65-F5344CB8AC3E}">
        <p14:creationId xmlns:p14="http://schemas.microsoft.com/office/powerpoint/2010/main" val="1606257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38656" y="609600"/>
            <a:ext cx="4954840" cy="1320800"/>
          </a:xfrm>
        </p:spPr>
        <p:txBody>
          <a:bodyPr>
            <a:normAutofit/>
          </a:bodyPr>
          <a:lstStyle/>
          <a:p>
            <a:pPr lvl="1" algn="l" defTabSz="457200" rtl="0">
              <a:spcBef>
                <a:spcPct val="0"/>
              </a:spcBef>
            </a:pPr>
            <a:r>
              <a:rPr lang="es-ES" sz="3200" b="1" dirty="0"/>
              <a:t>LA COMUNICACIÓN</a:t>
            </a:r>
            <a:r>
              <a:rPr lang="en-US" b="1" dirty="0"/>
              <a:t/>
            </a:r>
            <a:br>
              <a:rPr lang="en-US" b="1" dirty="0"/>
            </a:br>
            <a:r>
              <a:rPr lang="en-US" b="1" dirty="0"/>
              <a:t>&lt;</a:t>
            </a:r>
            <a:endParaRPr lang="en-US" dirty="0"/>
          </a:p>
        </p:txBody>
      </p:sp>
      <p:sp>
        <p:nvSpPr>
          <p:cNvPr id="3" name="Marcador de contenido 2"/>
          <p:cNvSpPr>
            <a:spLocks noGrp="1"/>
          </p:cNvSpPr>
          <p:nvPr>
            <p:ph idx="1"/>
          </p:nvPr>
        </p:nvSpPr>
        <p:spPr/>
        <p:txBody>
          <a:bodyPr/>
          <a:lstStyle/>
          <a:p>
            <a:r>
              <a:rPr lang="es-ES" b="1" dirty="0"/>
              <a:t> </a:t>
            </a:r>
            <a:endParaRPr lang="en-US" dirty="0"/>
          </a:p>
          <a:p>
            <a:pPr algn="just"/>
            <a:r>
              <a:rPr lang="es-ES" sz="2400" dirty="0"/>
              <a:t>Todo grupo humano o sociedad funciona gracias a la comunicación; la necesidad de esta acción es fundamental para el desarrollo de las relaciones humanas en sus diversos niveles y para un correcto desenvolvimiento del engranaje social. La comunicación se da a través de diversos medios, ya sean mecánicos, visuales, orales, auditivos, electrónicos, etc., cuya finalidad primordial es el intercambio de mensajes entre los individuos.</a:t>
            </a:r>
            <a:endParaRPr lang="en-US" sz="2400" dirty="0"/>
          </a:p>
          <a:p>
            <a:pPr algn="just"/>
            <a:endParaRPr lang="en-US" sz="2400" dirty="0"/>
          </a:p>
        </p:txBody>
      </p:sp>
    </p:spTree>
    <p:extLst>
      <p:ext uri="{BB962C8B-B14F-4D97-AF65-F5344CB8AC3E}">
        <p14:creationId xmlns:p14="http://schemas.microsoft.com/office/powerpoint/2010/main" val="1946047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Elementos de la comunicación</a:t>
            </a:r>
            <a:br>
              <a:rPr lang="es-ES" dirty="0"/>
            </a:br>
            <a:endParaRPr lang="en-US" dirty="0"/>
          </a:p>
        </p:txBody>
      </p:sp>
      <p:sp>
        <p:nvSpPr>
          <p:cNvPr id="23" name="Marcador de contenido 22"/>
          <p:cNvSpPr>
            <a:spLocks noGrp="1"/>
          </p:cNvSpPr>
          <p:nvPr>
            <p:ph idx="1"/>
          </p:nvPr>
        </p:nvSpPr>
        <p:spPr>
          <a:xfrm>
            <a:off x="582026" y="1364344"/>
            <a:ext cx="8596668" cy="3880773"/>
          </a:xfrm>
        </p:spPr>
        <p:txBody>
          <a:bodyPr/>
          <a:lstStyle/>
          <a:p>
            <a:endParaRPr lang="es-ES" dirty="0"/>
          </a:p>
          <a:p>
            <a:pPr algn="just"/>
            <a:r>
              <a:rPr lang="es-ES" sz="2400" dirty="0"/>
              <a:t>Todo acto de comunicación se produce necesariamente entre una persona (o varias) que actúa como emisor y un destinatario (o varios) que actúa como receptor. Además de éstos, hay otros elementos que intervienen en un acto de comunicación, los cuales pueden representarse esquemáticamente así:</a:t>
            </a:r>
          </a:p>
          <a:p>
            <a:pPr algn="just"/>
            <a:r>
              <a:rPr lang="es-ES" sz="2400" dirty="0"/>
              <a:t> </a:t>
            </a:r>
          </a:p>
          <a:p>
            <a:endParaRPr lang="es-ES" dirty="0"/>
          </a:p>
          <a:p>
            <a:endParaRPr lang="en-US" dirty="0"/>
          </a:p>
        </p:txBody>
      </p:sp>
      <p:sp>
        <p:nvSpPr>
          <p:cNvPr id="38" name="Text Box 74"/>
          <p:cNvSpPr txBox="1">
            <a:spLocks noChangeArrowheads="1"/>
          </p:cNvSpPr>
          <p:nvPr/>
        </p:nvSpPr>
        <p:spPr bwMode="auto">
          <a:xfrm>
            <a:off x="3210793" y="1979613"/>
            <a:ext cx="1397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smtClean="0">
                <a:ln>
                  <a:noFill/>
                </a:ln>
                <a:solidFill>
                  <a:srgbClr val="231F20"/>
                </a:solidFill>
                <a:effectLst/>
                <a:latin typeface="Symbola" charset="0"/>
                <a:ea typeface="Verdana" panose="020B0604030504040204" pitchFamily="34" charset="0"/>
                <a:cs typeface="Verdana" panose="020B0604030504040204" pitchFamily="34" charset="0"/>
              </a:rPr>
              <a:t>▲</a:t>
            </a:r>
            <a:endParaRPr kumimoji="0" lang="es-ES" altLang="en-US" sz="1800" b="0" i="0" u="none" strike="noStrike" cap="none" normalizeH="0" baseline="0" smtClean="0">
              <a:ln>
                <a:noFill/>
              </a:ln>
              <a:solidFill>
                <a:schemeClr val="tx1"/>
              </a:solidFill>
              <a:effectLst/>
              <a:latin typeface="Arial" panose="020B0604020202020204" pitchFamily="34" charset="0"/>
            </a:endParaRPr>
          </a:p>
        </p:txBody>
      </p:sp>
      <p:sp>
        <p:nvSpPr>
          <p:cNvPr id="39" name="Text Box 73"/>
          <p:cNvSpPr txBox="1">
            <a:spLocks noChangeArrowheads="1"/>
          </p:cNvSpPr>
          <p:nvPr/>
        </p:nvSpPr>
        <p:spPr bwMode="auto">
          <a:xfrm>
            <a:off x="1958255" y="1978025"/>
            <a:ext cx="1397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smtClean="0">
                <a:ln>
                  <a:noFill/>
                </a:ln>
                <a:solidFill>
                  <a:srgbClr val="231F20"/>
                </a:solidFill>
                <a:effectLst/>
                <a:latin typeface="Symbola" charset="0"/>
                <a:ea typeface="Verdana" panose="020B0604030504040204" pitchFamily="34" charset="0"/>
                <a:cs typeface="Verdana" panose="020B0604030504040204" pitchFamily="34" charset="0"/>
              </a:rPr>
              <a:t>▲</a:t>
            </a:r>
            <a:endParaRPr kumimoji="0" lang="es-ES" altLang="en-US" sz="1800" b="0" i="0" u="none" strike="noStrike" cap="none" normalizeH="0" baseline="0" smtClean="0">
              <a:ln>
                <a:noFill/>
              </a:ln>
              <a:solidFill>
                <a:schemeClr val="tx1"/>
              </a:solidFill>
              <a:effectLst/>
              <a:latin typeface="Arial" panose="020B0604020202020204" pitchFamily="34" charset="0"/>
            </a:endParaRPr>
          </a:p>
        </p:txBody>
      </p:sp>
      <p:sp>
        <p:nvSpPr>
          <p:cNvPr id="40" name="Rectangle 42"/>
          <p:cNvSpPr>
            <a:spLocks noChangeArrowheads="1"/>
          </p:cNvSpPr>
          <p:nvPr/>
        </p:nvSpPr>
        <p:spPr bwMode="auto">
          <a:xfrm>
            <a:off x="-23567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 tIns="0" rIns="533232"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800" b="1"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Elementos de la comunicación</a:t>
            </a:r>
            <a:endParaRPr kumimoji="0" lang="es-ES" altLang="en-US" sz="800" b="1" i="0" u="none" strike="noStrike" cap="none" normalizeH="0" baseline="0" smtClean="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smtClean="0">
              <a:ln>
                <a:noFill/>
              </a:ln>
              <a:solidFill>
                <a:schemeClr val="tx1"/>
              </a:solidFill>
              <a:effectLst/>
              <a:latin typeface="Arial" panose="020B0604020202020204" pitchFamily="34" charset="0"/>
            </a:endParaRPr>
          </a:p>
        </p:txBody>
      </p:sp>
      <p:sp>
        <p:nvSpPr>
          <p:cNvPr id="41" name="Rectangle 50"/>
          <p:cNvSpPr>
            <a:spLocks noChangeArrowheads="1"/>
          </p:cNvSpPr>
          <p:nvPr/>
        </p:nvSpPr>
        <p:spPr bwMode="auto">
          <a:xfrm>
            <a:off x="-23567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800" b="0" i="0" u="none" strike="noStrike" cap="none" normalizeH="0" baseline="0" smtClean="0">
              <a:ln>
                <a:noFill/>
              </a:ln>
              <a:solidFill>
                <a:srgbClr val="231F20"/>
              </a:solidFill>
              <a:effectLst/>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800" b="0"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Todo acto de comunicación se produce necesariamente entre una persona (o varias) que actúa como </a:t>
            </a:r>
            <a:r>
              <a:rPr kumimoji="0" lang="es-ES" altLang="en-US" sz="800" b="1"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emisor </a:t>
            </a:r>
            <a:r>
              <a:rPr kumimoji="0" lang="es-ES" altLang="en-US" sz="800" b="0"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y un destinatario (o varios) que actúa como </a:t>
            </a:r>
            <a:r>
              <a:rPr kumimoji="0" lang="es-ES" altLang="en-US" sz="800" b="1"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receptor</a:t>
            </a:r>
            <a:r>
              <a:rPr kumimoji="0" lang="es-ES" altLang="en-US" sz="800" b="0"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 Además de éstos, hay otros elementos que intervienen en un acto de comunicación, los cuales pueden representarse esquemáticamente así:</a:t>
            </a:r>
            <a:endParaRPr kumimoji="0" lang="es-ES" altLang="en-US" sz="1100" b="0" i="0" u="none" strike="noStrike" cap="none" normalizeH="0" baseline="0" smtClean="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100" b="0" i="0" u="none" strike="noStrike" cap="none" normalizeH="0" baseline="0" smtClean="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t/>
            </a:r>
            <a:br>
              <a:rPr kumimoji="0" lang="es-ES" altLang="en-US" sz="1100" b="0" i="0" u="none" strike="noStrike" cap="none" normalizeH="0" baseline="0" smtClean="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rPr>
            </a:br>
            <a:endParaRPr kumimoji="0" lang="en-US" altLang="en-US" sz="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grpSp>
        <p:nvGrpSpPr>
          <p:cNvPr id="42" name="Group 75"/>
          <p:cNvGrpSpPr>
            <a:grpSpLocks/>
          </p:cNvGrpSpPr>
          <p:nvPr/>
        </p:nvGrpSpPr>
        <p:grpSpPr bwMode="auto">
          <a:xfrm>
            <a:off x="2238130" y="4496586"/>
            <a:ext cx="5284460" cy="1998939"/>
            <a:chOff x="1495" y="1680"/>
            <a:chExt cx="5263" cy="1633"/>
          </a:xfrm>
        </p:grpSpPr>
        <p:sp>
          <p:nvSpPr>
            <p:cNvPr id="43" name="Rectangle 88"/>
            <p:cNvSpPr>
              <a:spLocks noChangeArrowheads="1"/>
            </p:cNvSpPr>
            <p:nvPr/>
          </p:nvSpPr>
          <p:spPr bwMode="auto">
            <a:xfrm>
              <a:off x="1495" y="1680"/>
              <a:ext cx="5263" cy="1633"/>
            </a:xfrm>
            <a:prstGeom prst="rect">
              <a:avLst/>
            </a:prstGeom>
            <a:solidFill>
              <a:srgbClr val="D1D3D4"/>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US"/>
            </a:p>
          </p:txBody>
        </p:sp>
        <p:sp>
          <p:nvSpPr>
            <p:cNvPr id="44" name="Freeform 87"/>
            <p:cNvSpPr>
              <a:spLocks/>
            </p:cNvSpPr>
            <p:nvPr/>
          </p:nvSpPr>
          <p:spPr bwMode="auto">
            <a:xfrm>
              <a:off x="1745" y="2216"/>
              <a:ext cx="974" cy="577"/>
            </a:xfrm>
            <a:custGeom>
              <a:avLst/>
              <a:gdLst>
                <a:gd name="T0" fmla="+- 0 2433 1746"/>
                <a:gd name="T1" fmla="*/ T0 w 974"/>
                <a:gd name="T2" fmla="+- 0 2217 2217"/>
                <a:gd name="T3" fmla="*/ 2217 h 577"/>
                <a:gd name="T4" fmla="+- 0 1746 1746"/>
                <a:gd name="T5" fmla="*/ T4 w 974"/>
                <a:gd name="T6" fmla="+- 0 2217 2217"/>
                <a:gd name="T7" fmla="*/ 2217 h 577"/>
                <a:gd name="T8" fmla="+- 0 1746 1746"/>
                <a:gd name="T9" fmla="*/ T8 w 974"/>
                <a:gd name="T10" fmla="+- 0 2793 2217"/>
                <a:gd name="T11" fmla="*/ 2793 h 577"/>
                <a:gd name="T12" fmla="+- 0 2433 1746"/>
                <a:gd name="T13" fmla="*/ T12 w 974"/>
                <a:gd name="T14" fmla="+- 0 2793 2217"/>
                <a:gd name="T15" fmla="*/ 2793 h 577"/>
                <a:gd name="T16" fmla="+- 0 2719 1746"/>
                <a:gd name="T17" fmla="*/ T16 w 974"/>
                <a:gd name="T18" fmla="+- 0 2508 2217"/>
                <a:gd name="T19" fmla="*/ 2508 h 577"/>
                <a:gd name="T20" fmla="+- 0 2719 1746"/>
                <a:gd name="T21" fmla="*/ T20 w 974"/>
                <a:gd name="T22" fmla="+- 0 2491 2217"/>
                <a:gd name="T23" fmla="*/ 2491 h 577"/>
                <a:gd name="T24" fmla="+- 0 2433 1746"/>
                <a:gd name="T25" fmla="*/ T24 w 974"/>
                <a:gd name="T26" fmla="+- 0 2217 2217"/>
                <a:gd name="T27" fmla="*/ 2217 h 577"/>
              </a:gdLst>
              <a:ahLst/>
              <a:cxnLst>
                <a:cxn ang="0">
                  <a:pos x="T1" y="T3"/>
                </a:cxn>
                <a:cxn ang="0">
                  <a:pos x="T5" y="T7"/>
                </a:cxn>
                <a:cxn ang="0">
                  <a:pos x="T9" y="T11"/>
                </a:cxn>
                <a:cxn ang="0">
                  <a:pos x="T13" y="T15"/>
                </a:cxn>
                <a:cxn ang="0">
                  <a:pos x="T17" y="T19"/>
                </a:cxn>
                <a:cxn ang="0">
                  <a:pos x="T21" y="T23"/>
                </a:cxn>
                <a:cxn ang="0">
                  <a:pos x="T25" y="T27"/>
                </a:cxn>
              </a:cxnLst>
              <a:rect l="0" t="0" r="r" b="b"/>
              <a:pathLst>
                <a:path w="974" h="577">
                  <a:moveTo>
                    <a:pt x="687" y="0"/>
                  </a:moveTo>
                  <a:lnTo>
                    <a:pt x="0" y="0"/>
                  </a:lnTo>
                  <a:lnTo>
                    <a:pt x="0" y="576"/>
                  </a:lnTo>
                  <a:lnTo>
                    <a:pt x="687" y="576"/>
                  </a:lnTo>
                  <a:lnTo>
                    <a:pt x="973" y="291"/>
                  </a:lnTo>
                  <a:lnTo>
                    <a:pt x="973" y="274"/>
                  </a:lnTo>
                  <a:lnTo>
                    <a:pt x="6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45" name="Freeform 86"/>
            <p:cNvSpPr>
              <a:spLocks/>
            </p:cNvSpPr>
            <p:nvPr/>
          </p:nvSpPr>
          <p:spPr bwMode="auto">
            <a:xfrm>
              <a:off x="1745" y="2216"/>
              <a:ext cx="974" cy="577"/>
            </a:xfrm>
            <a:custGeom>
              <a:avLst/>
              <a:gdLst>
                <a:gd name="T0" fmla="+- 0 2719 1746"/>
                <a:gd name="T1" fmla="*/ T0 w 974"/>
                <a:gd name="T2" fmla="+- 0 2491 2217"/>
                <a:gd name="T3" fmla="*/ 2491 h 577"/>
                <a:gd name="T4" fmla="+- 0 2433 1746"/>
                <a:gd name="T5" fmla="*/ T4 w 974"/>
                <a:gd name="T6" fmla="+- 0 2217 2217"/>
                <a:gd name="T7" fmla="*/ 2217 h 577"/>
                <a:gd name="T8" fmla="+- 0 1746 1746"/>
                <a:gd name="T9" fmla="*/ T8 w 974"/>
                <a:gd name="T10" fmla="+- 0 2217 2217"/>
                <a:gd name="T11" fmla="*/ 2217 h 577"/>
                <a:gd name="T12" fmla="+- 0 1746 1746"/>
                <a:gd name="T13" fmla="*/ T12 w 974"/>
                <a:gd name="T14" fmla="+- 0 2793 2217"/>
                <a:gd name="T15" fmla="*/ 2793 h 577"/>
                <a:gd name="T16" fmla="+- 0 2433 1746"/>
                <a:gd name="T17" fmla="*/ T16 w 974"/>
                <a:gd name="T18" fmla="+- 0 2793 2217"/>
                <a:gd name="T19" fmla="*/ 2793 h 577"/>
                <a:gd name="T20" fmla="+- 0 2719 1746"/>
                <a:gd name="T21" fmla="*/ T20 w 974"/>
                <a:gd name="T22" fmla="+- 0 2508 2217"/>
                <a:gd name="T23" fmla="*/ 2508 h 577"/>
              </a:gdLst>
              <a:ahLst/>
              <a:cxnLst>
                <a:cxn ang="0">
                  <a:pos x="T1" y="T3"/>
                </a:cxn>
                <a:cxn ang="0">
                  <a:pos x="T5" y="T7"/>
                </a:cxn>
                <a:cxn ang="0">
                  <a:pos x="T9" y="T11"/>
                </a:cxn>
                <a:cxn ang="0">
                  <a:pos x="T13" y="T15"/>
                </a:cxn>
                <a:cxn ang="0">
                  <a:pos x="T17" y="T19"/>
                </a:cxn>
                <a:cxn ang="0">
                  <a:pos x="T21" y="T23"/>
                </a:cxn>
              </a:cxnLst>
              <a:rect l="0" t="0" r="r" b="b"/>
              <a:pathLst>
                <a:path w="974" h="577">
                  <a:moveTo>
                    <a:pt x="973" y="274"/>
                  </a:moveTo>
                  <a:lnTo>
                    <a:pt x="687" y="0"/>
                  </a:lnTo>
                  <a:lnTo>
                    <a:pt x="0" y="0"/>
                  </a:lnTo>
                  <a:lnTo>
                    <a:pt x="0" y="576"/>
                  </a:lnTo>
                  <a:lnTo>
                    <a:pt x="687" y="576"/>
                  </a:lnTo>
                  <a:lnTo>
                    <a:pt x="973" y="291"/>
                  </a:lnTo>
                </a:path>
              </a:pathLst>
            </a:custGeom>
            <a:noFill/>
            <a:ln w="6350">
              <a:solidFill>
                <a:srgbClr val="231F2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46" name="Rectangle 85"/>
            <p:cNvSpPr>
              <a:spLocks noChangeArrowheads="1"/>
            </p:cNvSpPr>
            <p:nvPr/>
          </p:nvSpPr>
          <p:spPr bwMode="auto">
            <a:xfrm>
              <a:off x="3635" y="2196"/>
              <a:ext cx="1016" cy="5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US"/>
            </a:p>
          </p:txBody>
        </p:sp>
        <p:sp>
          <p:nvSpPr>
            <p:cNvPr id="47" name="Rectangle 84"/>
            <p:cNvSpPr>
              <a:spLocks noChangeArrowheads="1"/>
            </p:cNvSpPr>
            <p:nvPr/>
          </p:nvSpPr>
          <p:spPr bwMode="auto">
            <a:xfrm>
              <a:off x="3635" y="2196"/>
              <a:ext cx="1016" cy="586"/>
            </a:xfrm>
            <a:prstGeom prst="rect">
              <a:avLst/>
            </a:prstGeom>
            <a:noFill/>
            <a:ln w="6350">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sp>
          <p:nvSpPr>
            <p:cNvPr id="48" name="Freeform 83"/>
            <p:cNvSpPr>
              <a:spLocks/>
            </p:cNvSpPr>
            <p:nvPr/>
          </p:nvSpPr>
          <p:spPr bwMode="auto">
            <a:xfrm>
              <a:off x="5591" y="2204"/>
              <a:ext cx="974" cy="577"/>
            </a:xfrm>
            <a:custGeom>
              <a:avLst/>
              <a:gdLst>
                <a:gd name="T0" fmla="+- 0 6564 5591"/>
                <a:gd name="T1" fmla="*/ T0 w 974"/>
                <a:gd name="T2" fmla="+- 0 2204 2204"/>
                <a:gd name="T3" fmla="*/ 2204 h 577"/>
                <a:gd name="T4" fmla="+- 0 5877 5591"/>
                <a:gd name="T5" fmla="*/ T4 w 974"/>
                <a:gd name="T6" fmla="+- 0 2204 2204"/>
                <a:gd name="T7" fmla="*/ 2204 h 577"/>
                <a:gd name="T8" fmla="+- 0 5591 5591"/>
                <a:gd name="T9" fmla="*/ T8 w 974"/>
                <a:gd name="T10" fmla="+- 0 2489 2204"/>
                <a:gd name="T11" fmla="*/ 2489 h 577"/>
                <a:gd name="T12" fmla="+- 0 5591 5591"/>
                <a:gd name="T13" fmla="*/ T12 w 974"/>
                <a:gd name="T14" fmla="+- 0 2507 2204"/>
                <a:gd name="T15" fmla="*/ 2507 h 577"/>
                <a:gd name="T16" fmla="+- 0 5877 5591"/>
                <a:gd name="T17" fmla="*/ T16 w 974"/>
                <a:gd name="T18" fmla="+- 0 2781 2204"/>
                <a:gd name="T19" fmla="*/ 2781 h 577"/>
                <a:gd name="T20" fmla="+- 0 6564 5591"/>
                <a:gd name="T21" fmla="*/ T20 w 974"/>
                <a:gd name="T22" fmla="+- 0 2781 2204"/>
                <a:gd name="T23" fmla="*/ 2781 h 577"/>
                <a:gd name="T24" fmla="+- 0 6564 5591"/>
                <a:gd name="T25" fmla="*/ T24 w 974"/>
                <a:gd name="T26" fmla="+- 0 2204 2204"/>
                <a:gd name="T27" fmla="*/ 2204 h 577"/>
              </a:gdLst>
              <a:ahLst/>
              <a:cxnLst>
                <a:cxn ang="0">
                  <a:pos x="T1" y="T3"/>
                </a:cxn>
                <a:cxn ang="0">
                  <a:pos x="T5" y="T7"/>
                </a:cxn>
                <a:cxn ang="0">
                  <a:pos x="T9" y="T11"/>
                </a:cxn>
                <a:cxn ang="0">
                  <a:pos x="T13" y="T15"/>
                </a:cxn>
                <a:cxn ang="0">
                  <a:pos x="T17" y="T19"/>
                </a:cxn>
                <a:cxn ang="0">
                  <a:pos x="T21" y="T23"/>
                </a:cxn>
                <a:cxn ang="0">
                  <a:pos x="T25" y="T27"/>
                </a:cxn>
              </a:cxnLst>
              <a:rect l="0" t="0" r="r" b="b"/>
              <a:pathLst>
                <a:path w="974" h="577">
                  <a:moveTo>
                    <a:pt x="973" y="0"/>
                  </a:moveTo>
                  <a:lnTo>
                    <a:pt x="286" y="0"/>
                  </a:lnTo>
                  <a:lnTo>
                    <a:pt x="0" y="285"/>
                  </a:lnTo>
                  <a:lnTo>
                    <a:pt x="0" y="303"/>
                  </a:lnTo>
                  <a:lnTo>
                    <a:pt x="286" y="577"/>
                  </a:lnTo>
                  <a:lnTo>
                    <a:pt x="973" y="577"/>
                  </a:lnTo>
                  <a:lnTo>
                    <a:pt x="9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49" name="Freeform 82"/>
            <p:cNvSpPr>
              <a:spLocks/>
            </p:cNvSpPr>
            <p:nvPr/>
          </p:nvSpPr>
          <p:spPr bwMode="auto">
            <a:xfrm>
              <a:off x="5591" y="2204"/>
              <a:ext cx="974" cy="577"/>
            </a:xfrm>
            <a:custGeom>
              <a:avLst/>
              <a:gdLst>
                <a:gd name="T0" fmla="+- 0 5591 5591"/>
                <a:gd name="T1" fmla="*/ T0 w 974"/>
                <a:gd name="T2" fmla="+- 0 2507 2204"/>
                <a:gd name="T3" fmla="*/ 2507 h 577"/>
                <a:gd name="T4" fmla="+- 0 5877 5591"/>
                <a:gd name="T5" fmla="*/ T4 w 974"/>
                <a:gd name="T6" fmla="+- 0 2781 2204"/>
                <a:gd name="T7" fmla="*/ 2781 h 577"/>
                <a:gd name="T8" fmla="+- 0 6564 5591"/>
                <a:gd name="T9" fmla="*/ T8 w 974"/>
                <a:gd name="T10" fmla="+- 0 2781 2204"/>
                <a:gd name="T11" fmla="*/ 2781 h 577"/>
                <a:gd name="T12" fmla="+- 0 6564 5591"/>
                <a:gd name="T13" fmla="*/ T12 w 974"/>
                <a:gd name="T14" fmla="+- 0 2204 2204"/>
                <a:gd name="T15" fmla="*/ 2204 h 577"/>
                <a:gd name="T16" fmla="+- 0 5877 5591"/>
                <a:gd name="T17" fmla="*/ T16 w 974"/>
                <a:gd name="T18" fmla="+- 0 2204 2204"/>
                <a:gd name="T19" fmla="*/ 2204 h 577"/>
                <a:gd name="T20" fmla="+- 0 5591 5591"/>
                <a:gd name="T21" fmla="*/ T20 w 974"/>
                <a:gd name="T22" fmla="+- 0 2489 2204"/>
                <a:gd name="T23" fmla="*/ 2489 h 577"/>
              </a:gdLst>
              <a:ahLst/>
              <a:cxnLst>
                <a:cxn ang="0">
                  <a:pos x="T1" y="T3"/>
                </a:cxn>
                <a:cxn ang="0">
                  <a:pos x="T5" y="T7"/>
                </a:cxn>
                <a:cxn ang="0">
                  <a:pos x="T9" y="T11"/>
                </a:cxn>
                <a:cxn ang="0">
                  <a:pos x="T13" y="T15"/>
                </a:cxn>
                <a:cxn ang="0">
                  <a:pos x="T17" y="T19"/>
                </a:cxn>
                <a:cxn ang="0">
                  <a:pos x="T21" y="T23"/>
                </a:cxn>
              </a:cxnLst>
              <a:rect l="0" t="0" r="r" b="b"/>
              <a:pathLst>
                <a:path w="974" h="577">
                  <a:moveTo>
                    <a:pt x="0" y="303"/>
                  </a:moveTo>
                  <a:lnTo>
                    <a:pt x="286" y="577"/>
                  </a:lnTo>
                  <a:lnTo>
                    <a:pt x="973" y="577"/>
                  </a:lnTo>
                  <a:lnTo>
                    <a:pt x="973" y="0"/>
                  </a:lnTo>
                  <a:lnTo>
                    <a:pt x="286" y="0"/>
                  </a:lnTo>
                  <a:lnTo>
                    <a:pt x="0" y="285"/>
                  </a:lnTo>
                </a:path>
              </a:pathLst>
            </a:custGeom>
            <a:noFill/>
            <a:ln w="6350">
              <a:solidFill>
                <a:srgbClr val="231F2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50" name="Line 81"/>
            <p:cNvCxnSpPr>
              <a:cxnSpLocks noChangeShapeType="1"/>
            </p:cNvCxnSpPr>
            <p:nvPr/>
          </p:nvCxnSpPr>
          <p:spPr bwMode="auto">
            <a:xfrm>
              <a:off x="4654" y="2497"/>
              <a:ext cx="914" cy="0"/>
            </a:xfrm>
            <a:prstGeom prst="line">
              <a:avLst/>
            </a:prstGeom>
            <a:noFill/>
            <a:ln w="12700">
              <a:solidFill>
                <a:srgbClr val="231F20"/>
              </a:solidFill>
              <a:prstDash val="solid"/>
              <a:round/>
              <a:headEnd/>
              <a:tailEnd/>
            </a:ln>
            <a:extLst>
              <a:ext uri="{909E8E84-426E-40DD-AFC4-6F175D3DCCD1}">
                <a14:hiddenFill xmlns:a14="http://schemas.microsoft.com/office/drawing/2010/main">
                  <a:noFill/>
                </a14:hiddenFill>
              </a:ext>
            </a:extLst>
          </p:spPr>
        </p:cxnSp>
        <p:sp>
          <p:nvSpPr>
            <p:cNvPr id="51" name="Text Box 80"/>
            <p:cNvSpPr txBox="1">
              <a:spLocks noChangeArrowheads="1"/>
            </p:cNvSpPr>
            <p:nvPr/>
          </p:nvSpPr>
          <p:spPr bwMode="auto">
            <a:xfrm>
              <a:off x="1871" y="2367"/>
              <a:ext cx="556"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055"/>
                </a:lnSpc>
                <a:spcAft>
                  <a:spcPts val="0"/>
                </a:spcAft>
              </a:pPr>
              <a:r>
                <a:rPr lang="es-ES" sz="900">
                  <a:solidFill>
                    <a:srgbClr val="231F20"/>
                  </a:solidFill>
                  <a:effectLst/>
                  <a:latin typeface="Verdana" panose="020B0604030504040204" pitchFamily="34" charset="0"/>
                  <a:ea typeface="Verdana" panose="020B0604030504040204" pitchFamily="34" charset="0"/>
                  <a:cs typeface="Verdana" panose="020B0604030504040204" pitchFamily="34" charset="0"/>
                </a:rPr>
                <a:t>Emisor</a:t>
              </a:r>
              <a:endParaRPr lang="en-US" sz="1100">
                <a:effectLst/>
                <a:latin typeface="Verdana" panose="020B0604030504040204" pitchFamily="34" charset="0"/>
                <a:ea typeface="Verdana" panose="020B0604030504040204" pitchFamily="34" charset="0"/>
                <a:cs typeface="Verdana" panose="020B0604030504040204" pitchFamily="34" charset="0"/>
              </a:endParaRPr>
            </a:p>
          </p:txBody>
        </p:sp>
        <p:sp>
          <p:nvSpPr>
            <p:cNvPr id="52" name="Text Box 79"/>
            <p:cNvSpPr txBox="1">
              <a:spLocks noChangeArrowheads="1"/>
            </p:cNvSpPr>
            <p:nvPr/>
          </p:nvSpPr>
          <p:spPr bwMode="auto">
            <a:xfrm>
              <a:off x="2728" y="2271"/>
              <a:ext cx="880"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055"/>
                </a:lnSpc>
                <a:spcAft>
                  <a:spcPts val="0"/>
                </a:spcAft>
                <a:tabLst>
                  <a:tab pos="545465" algn="l"/>
                </a:tabLst>
              </a:pPr>
              <a:r>
                <a:rPr lang="es-ES" sz="900" u="sng">
                  <a:solidFill>
                    <a:srgbClr val="231F20"/>
                  </a:solidFill>
                  <a:effectLst/>
                  <a:uFill>
                    <a:solidFill>
                      <a:srgbClr val="231F20"/>
                    </a:solidFill>
                  </a:uFill>
                  <a:latin typeface="Times New Roman" panose="02020603050405020304" pitchFamily="18" charset="0"/>
                  <a:ea typeface="Verdana" panose="020B0604030504040204" pitchFamily="34" charset="0"/>
                  <a:cs typeface="Verdana" panose="020B0604030504040204" pitchFamily="34" charset="0"/>
                </a:rPr>
                <a:t>   </a:t>
              </a:r>
              <a:r>
                <a:rPr lang="es-ES" sz="900" u="sng" spc="-85">
                  <a:solidFill>
                    <a:srgbClr val="231F20"/>
                  </a:solidFill>
                  <a:effectLst/>
                  <a:uFill>
                    <a:solidFill>
                      <a:srgbClr val="231F20"/>
                    </a:solidFill>
                  </a:uFill>
                  <a:latin typeface="Times New Roman" panose="02020603050405020304" pitchFamily="18" charset="0"/>
                  <a:ea typeface="Verdana" panose="020B0604030504040204" pitchFamily="34" charset="0"/>
                  <a:cs typeface="Verdana" panose="020B0604030504040204" pitchFamily="34" charset="0"/>
                </a:rPr>
                <a:t> </a:t>
              </a:r>
              <a:r>
                <a:rPr lang="es-ES" sz="900" u="sng">
                  <a:solidFill>
                    <a:srgbClr val="231F20"/>
                  </a:solidFill>
                  <a:effectLst/>
                  <a:uFill>
                    <a:solidFill>
                      <a:srgbClr val="231F20"/>
                    </a:solidFill>
                  </a:uFill>
                  <a:latin typeface="Verdana" panose="020B0604030504040204" pitchFamily="34" charset="0"/>
                  <a:ea typeface="Verdana" panose="020B0604030504040204" pitchFamily="34" charset="0"/>
                  <a:cs typeface="Verdana" panose="020B0604030504040204" pitchFamily="34" charset="0"/>
                </a:rPr>
                <a:t>Canal	</a:t>
              </a:r>
              <a:endParaRPr lang="en-US" sz="1100">
                <a:effectLst/>
                <a:latin typeface="Verdana" panose="020B0604030504040204" pitchFamily="34" charset="0"/>
                <a:ea typeface="Verdana" panose="020B0604030504040204" pitchFamily="34" charset="0"/>
                <a:cs typeface="Verdana" panose="020B0604030504040204" pitchFamily="34" charset="0"/>
              </a:endParaRPr>
            </a:p>
          </p:txBody>
        </p:sp>
        <p:sp>
          <p:nvSpPr>
            <p:cNvPr id="53" name="Text Box 78"/>
            <p:cNvSpPr txBox="1">
              <a:spLocks noChangeArrowheads="1"/>
            </p:cNvSpPr>
            <p:nvPr/>
          </p:nvSpPr>
          <p:spPr bwMode="auto">
            <a:xfrm>
              <a:off x="3802" y="2367"/>
              <a:ext cx="686"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055"/>
                </a:lnSpc>
                <a:spcAft>
                  <a:spcPts val="0"/>
                </a:spcAft>
              </a:pPr>
              <a:r>
                <a:rPr lang="es-ES" sz="900">
                  <a:solidFill>
                    <a:srgbClr val="231F20"/>
                  </a:solidFill>
                  <a:effectLst/>
                  <a:latin typeface="Verdana" panose="020B0604030504040204" pitchFamily="34" charset="0"/>
                  <a:ea typeface="Verdana" panose="020B0604030504040204" pitchFamily="34" charset="0"/>
                  <a:cs typeface="Verdana" panose="020B0604030504040204" pitchFamily="34" charset="0"/>
                </a:rPr>
                <a:t>Mensaje</a:t>
              </a:r>
              <a:endParaRPr lang="en-US" sz="1100">
                <a:effectLst/>
                <a:latin typeface="Verdana" panose="020B0604030504040204" pitchFamily="34" charset="0"/>
                <a:ea typeface="Verdana" panose="020B0604030504040204" pitchFamily="34" charset="0"/>
                <a:cs typeface="Verdana" panose="020B0604030504040204" pitchFamily="34" charset="0"/>
              </a:endParaRPr>
            </a:p>
          </p:txBody>
        </p:sp>
        <p:sp>
          <p:nvSpPr>
            <p:cNvPr id="54" name="Text Box 77"/>
            <p:cNvSpPr txBox="1">
              <a:spLocks noChangeArrowheads="1"/>
            </p:cNvSpPr>
            <p:nvPr/>
          </p:nvSpPr>
          <p:spPr bwMode="auto">
            <a:xfrm>
              <a:off x="4817" y="2280"/>
              <a:ext cx="465"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055"/>
                </a:lnSpc>
                <a:spcAft>
                  <a:spcPts val="0"/>
                </a:spcAft>
              </a:pPr>
              <a:r>
                <a:rPr lang="es-ES" sz="900">
                  <a:solidFill>
                    <a:srgbClr val="231F20"/>
                  </a:solidFill>
                  <a:effectLst/>
                  <a:latin typeface="Verdana" panose="020B0604030504040204" pitchFamily="34" charset="0"/>
                  <a:ea typeface="Verdana" panose="020B0604030504040204" pitchFamily="34" charset="0"/>
                  <a:cs typeface="Verdana" panose="020B0604030504040204" pitchFamily="34" charset="0"/>
                </a:rPr>
                <a:t>Canal</a:t>
              </a:r>
              <a:endParaRPr lang="en-US" sz="1100">
                <a:effectLst/>
                <a:latin typeface="Verdana" panose="020B0604030504040204" pitchFamily="34" charset="0"/>
                <a:ea typeface="Verdana" panose="020B0604030504040204" pitchFamily="34" charset="0"/>
                <a:cs typeface="Verdana" panose="020B0604030504040204" pitchFamily="34" charset="0"/>
              </a:endParaRPr>
            </a:p>
          </p:txBody>
        </p:sp>
        <p:sp>
          <p:nvSpPr>
            <p:cNvPr id="55" name="Text Box 76"/>
            <p:cNvSpPr txBox="1">
              <a:spLocks noChangeArrowheads="1"/>
            </p:cNvSpPr>
            <p:nvPr/>
          </p:nvSpPr>
          <p:spPr bwMode="auto">
            <a:xfrm>
              <a:off x="5773" y="2367"/>
              <a:ext cx="731"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lnSpc>
                  <a:spcPts val="1055"/>
                </a:lnSpc>
                <a:spcAft>
                  <a:spcPts val="0"/>
                </a:spcAft>
              </a:pPr>
              <a:r>
                <a:rPr lang="es-ES" sz="900">
                  <a:solidFill>
                    <a:srgbClr val="231F20"/>
                  </a:solidFill>
                  <a:effectLst/>
                  <a:latin typeface="Verdana" panose="020B0604030504040204" pitchFamily="34" charset="0"/>
                  <a:ea typeface="Verdana" panose="020B0604030504040204" pitchFamily="34" charset="0"/>
                  <a:cs typeface="Verdana" panose="020B0604030504040204" pitchFamily="34" charset="0"/>
                </a:rPr>
                <a:t>Receptor</a:t>
              </a:r>
              <a:endParaRPr lang="en-US" sz="1100">
                <a:effectLst/>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338743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1" algn="ctr" defTabSz="457200" rtl="0">
              <a:spcBef>
                <a:spcPct val="0"/>
              </a:spcBef>
            </a:pPr>
            <a:r>
              <a:rPr lang="es-ES" sz="2800" b="1" dirty="0"/>
              <a:t>LA REDACCIÓN</a:t>
            </a:r>
            <a:r>
              <a:rPr lang="en-US" sz="2800" b="1" dirty="0"/>
              <a:t/>
            </a:r>
            <a:br>
              <a:rPr lang="en-US" sz="2800" b="1" dirty="0"/>
            </a:br>
            <a:endParaRPr lang="en-US" sz="2800" dirty="0"/>
          </a:p>
        </p:txBody>
      </p:sp>
      <p:sp>
        <p:nvSpPr>
          <p:cNvPr id="3" name="Marcador de contenido 2"/>
          <p:cNvSpPr>
            <a:spLocks noGrp="1"/>
          </p:cNvSpPr>
          <p:nvPr>
            <p:ph idx="1"/>
          </p:nvPr>
        </p:nvSpPr>
        <p:spPr>
          <a:xfrm>
            <a:off x="347395" y="1434725"/>
            <a:ext cx="9956101" cy="4768112"/>
          </a:xfrm>
        </p:spPr>
        <p:txBody>
          <a:bodyPr>
            <a:normAutofit lnSpcReduction="10000"/>
          </a:bodyPr>
          <a:lstStyle/>
          <a:p>
            <a:r>
              <a:rPr lang="es-ES" dirty="0"/>
              <a:t> </a:t>
            </a:r>
            <a:endParaRPr lang="en-US" dirty="0"/>
          </a:p>
          <a:p>
            <a:pPr algn="just"/>
            <a:r>
              <a:rPr lang="es-ES" sz="2400" dirty="0"/>
              <a:t>REDACCIÓN es la expresión escrita de un razonamiento metódico y ordenado, cuyo propósito es la comunicación; es otorgar un orden, una estructura, a aquello que se dice mediante la palabra escrita, combinándola, formando frases, separando las ideas en párrafos o secciones, para transmitir el pensamiento en forma coherente y armoniosa.</a:t>
            </a:r>
            <a:endParaRPr lang="en-US" sz="2400" dirty="0"/>
          </a:p>
          <a:p>
            <a:pPr algn="just"/>
            <a:r>
              <a:rPr lang="es-ES" sz="2400" dirty="0"/>
              <a:t> </a:t>
            </a:r>
            <a:endParaRPr lang="en-US" sz="2400" dirty="0"/>
          </a:p>
          <a:p>
            <a:pPr algn="just"/>
            <a:r>
              <a:rPr lang="es-ES" sz="2400" dirty="0"/>
              <a:t>El producto que obtendremos después de este proceso es un trabajo escrito que explica y detalla íntegramente, empleando ciertas técnicas de estilo, con limpieza y estética, una materia específica que se difundirá en un determinado espacio y tiempo.</a:t>
            </a:r>
            <a:endParaRPr lang="en-US" sz="2400" dirty="0"/>
          </a:p>
          <a:p>
            <a:endParaRPr lang="en-US" sz="2400" dirty="0"/>
          </a:p>
        </p:txBody>
      </p:sp>
    </p:spTree>
    <p:extLst>
      <p:ext uri="{BB962C8B-B14F-4D97-AF65-F5344CB8AC3E}">
        <p14:creationId xmlns:p14="http://schemas.microsoft.com/office/powerpoint/2010/main" val="3066987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1152" y="0"/>
            <a:ext cx="8596668" cy="870408"/>
          </a:xfrm>
        </p:spPr>
        <p:txBody>
          <a:bodyPr>
            <a:normAutofit fontScale="90000"/>
          </a:bodyPr>
          <a:lstStyle/>
          <a:p>
            <a:pPr lvl="0"/>
            <a:r>
              <a:rPr lang="es-ES" b="1" dirty="0"/>
              <a:t>El vocabulario científico y técnico</a:t>
            </a:r>
            <a:r>
              <a:rPr lang="en-US" b="1" dirty="0"/>
              <a:t/>
            </a:r>
            <a:br>
              <a:rPr lang="en-US" b="1" dirty="0"/>
            </a:br>
            <a:endParaRPr lang="en-US" dirty="0"/>
          </a:p>
        </p:txBody>
      </p:sp>
      <p:sp>
        <p:nvSpPr>
          <p:cNvPr id="3" name="Marcador de contenido 2"/>
          <p:cNvSpPr>
            <a:spLocks noGrp="1"/>
          </p:cNvSpPr>
          <p:nvPr>
            <p:ph idx="1"/>
          </p:nvPr>
        </p:nvSpPr>
        <p:spPr>
          <a:xfrm>
            <a:off x="0" y="548372"/>
            <a:ext cx="11913704" cy="6157227"/>
          </a:xfrm>
        </p:spPr>
        <p:txBody>
          <a:bodyPr>
            <a:normAutofit fontScale="55000" lnSpcReduction="20000"/>
          </a:bodyPr>
          <a:lstStyle/>
          <a:p>
            <a:r>
              <a:rPr lang="es-ES" b="1" dirty="0"/>
              <a:t> </a:t>
            </a:r>
            <a:endParaRPr lang="en-US" sz="1400" dirty="0"/>
          </a:p>
          <a:p>
            <a:r>
              <a:rPr lang="es-ES" sz="3600" dirty="0"/>
              <a:t>Una de las características principales de los textos científicos y técnicos es que presentan un  léxico específico, constituido por términos propios de las distintas ciencias. Estas palabras se denominan </a:t>
            </a:r>
            <a:r>
              <a:rPr lang="es-ES" sz="3600" b="1" dirty="0"/>
              <a:t>tecnicismos</a:t>
            </a:r>
            <a:r>
              <a:rPr lang="es-ES" sz="3600" dirty="0"/>
              <a:t>.</a:t>
            </a:r>
            <a:endParaRPr lang="en-US" sz="3600" dirty="0"/>
          </a:p>
          <a:p>
            <a:r>
              <a:rPr lang="es-ES" sz="3600" dirty="0"/>
              <a:t> </a:t>
            </a:r>
            <a:endParaRPr lang="en-US" sz="3600" dirty="0"/>
          </a:p>
          <a:p>
            <a:r>
              <a:rPr lang="es-ES" sz="3600" dirty="0"/>
              <a:t>La cantidad de tecnicismos en las lenguas es cada vez mayor, debido a que las ramas de la  ciencia y de la técnica son cada vez más numerosas. Esta situación ha llevado a la elaboración de </a:t>
            </a:r>
            <a:r>
              <a:rPr lang="es-ES" sz="3600" b="1" dirty="0"/>
              <a:t>diccionarios específicos </a:t>
            </a:r>
            <a:r>
              <a:rPr lang="es-ES" sz="3600" dirty="0"/>
              <a:t>de cada disciplina.</a:t>
            </a:r>
            <a:endParaRPr lang="en-US" sz="3600" dirty="0"/>
          </a:p>
          <a:p>
            <a:r>
              <a:rPr lang="es-ES" sz="3600" dirty="0"/>
              <a:t> </a:t>
            </a:r>
            <a:endParaRPr lang="en-US" sz="3600" dirty="0"/>
          </a:p>
          <a:p>
            <a:pPr lvl="1"/>
            <a:r>
              <a:rPr lang="es-ES" sz="3600" b="1" dirty="0">
                <a:solidFill>
                  <a:schemeClr val="accent1"/>
                </a:solidFill>
              </a:rPr>
              <a:t>Características de los tecnicismos</a:t>
            </a:r>
            <a:endParaRPr lang="en-US" sz="3600" b="1" dirty="0">
              <a:solidFill>
                <a:schemeClr val="accent1"/>
              </a:solidFill>
            </a:endParaRPr>
          </a:p>
          <a:p>
            <a:r>
              <a:rPr lang="es-ES" sz="3600" b="1" dirty="0"/>
              <a:t> </a:t>
            </a:r>
            <a:endParaRPr lang="en-US" sz="3600" dirty="0"/>
          </a:p>
          <a:p>
            <a:r>
              <a:rPr lang="es-ES" sz="3600" dirty="0"/>
              <a:t>Los términos científicos y técnicos son </a:t>
            </a:r>
            <a:r>
              <a:rPr lang="es-ES" sz="3600" b="1" dirty="0" err="1"/>
              <a:t>monosémicos</a:t>
            </a:r>
            <a:r>
              <a:rPr lang="es-ES" sz="3600" b="1" dirty="0"/>
              <a:t> y unívocos; </a:t>
            </a:r>
            <a:r>
              <a:rPr lang="es-ES" sz="3600" dirty="0"/>
              <a:t>se caracterizan por la  ausencia de polisemia, homonimia y connotación. Palabras y expresiones como </a:t>
            </a:r>
            <a:r>
              <a:rPr lang="es-ES" sz="3600" b="1" dirty="0"/>
              <a:t>aneurisma, </a:t>
            </a:r>
            <a:r>
              <a:rPr lang="es-ES" sz="3600" b="1" dirty="0" err="1"/>
              <a:t>tionema</a:t>
            </a:r>
            <a:r>
              <a:rPr lang="es-ES" sz="3600" b="1" dirty="0"/>
              <a:t>, pistilo, </a:t>
            </a:r>
            <a:r>
              <a:rPr lang="es-ES" sz="3600" b="1" dirty="0" err="1"/>
              <a:t>aírbag</a:t>
            </a:r>
            <a:r>
              <a:rPr lang="es-ES" sz="3600" b="1" dirty="0"/>
              <a:t>, coseno... </a:t>
            </a:r>
            <a:r>
              <a:rPr lang="es-ES" sz="3600" dirty="0"/>
              <a:t>poseen un solo significado posible.</a:t>
            </a:r>
            <a:endParaRPr lang="en-US" sz="3600" dirty="0"/>
          </a:p>
          <a:p>
            <a:r>
              <a:rPr lang="es-ES" sz="3600" dirty="0"/>
              <a:t> </a:t>
            </a:r>
            <a:endParaRPr lang="en-US" sz="3600" dirty="0"/>
          </a:p>
          <a:p>
            <a:r>
              <a:rPr lang="es-ES" sz="3600" dirty="0"/>
              <a:t>Otra característica de los tecnicismos es su </a:t>
            </a:r>
            <a:r>
              <a:rPr lang="es-ES" sz="3600" b="1" dirty="0"/>
              <a:t>inestabilidad: </a:t>
            </a:r>
            <a:r>
              <a:rPr lang="es-ES" sz="3600" dirty="0"/>
              <a:t>generalmente estos términos están sometidos a la presión de los cambios en la investigación y del surgimiento de nuevas teorías y escuelas que obligan a buscar nuevos nombres para realidades que ya tenían el suyo. Por ejemplo, el </a:t>
            </a:r>
            <a:r>
              <a:rPr lang="es-ES" sz="3600" b="1" dirty="0"/>
              <a:t>complemento de régimen </a:t>
            </a:r>
            <a:r>
              <a:rPr lang="es-ES" sz="3600" dirty="0"/>
              <a:t>también es llamado </a:t>
            </a:r>
            <a:r>
              <a:rPr lang="es-ES" sz="3600" b="1" dirty="0"/>
              <a:t>suplemento </a:t>
            </a:r>
            <a:r>
              <a:rPr lang="es-ES" sz="3600" dirty="0"/>
              <a:t>en algunas </a:t>
            </a:r>
            <a:r>
              <a:rPr lang="es-ES" sz="3600" dirty="0" err="1"/>
              <a:t>teorias</a:t>
            </a:r>
            <a:r>
              <a:rPr lang="es-ES" sz="3600" dirty="0"/>
              <a:t> gramaticales.</a:t>
            </a:r>
            <a:endParaRPr lang="en-US" sz="3600" dirty="0"/>
          </a:p>
          <a:p>
            <a:r>
              <a:rPr lang="es-ES" sz="3600" dirty="0"/>
              <a:t> </a:t>
            </a:r>
            <a:endParaRPr lang="en-US" sz="3600" dirty="0"/>
          </a:p>
          <a:p>
            <a:endParaRPr lang="en-US" dirty="0"/>
          </a:p>
        </p:txBody>
      </p:sp>
    </p:spTree>
    <p:extLst>
      <p:ext uri="{BB962C8B-B14F-4D97-AF65-F5344CB8AC3E}">
        <p14:creationId xmlns:p14="http://schemas.microsoft.com/office/powerpoint/2010/main" val="1398797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346" y="185394"/>
            <a:ext cx="8596668" cy="700726"/>
          </a:xfrm>
        </p:spPr>
        <p:txBody>
          <a:bodyPr>
            <a:normAutofit fontScale="90000"/>
          </a:bodyPr>
          <a:lstStyle/>
          <a:p>
            <a:pPr lvl="1" algn="l" defTabSz="457200" rtl="0">
              <a:spcBef>
                <a:spcPct val="0"/>
              </a:spcBef>
            </a:pPr>
            <a:r>
              <a:rPr lang="es-ES" sz="2800" b="1" dirty="0">
                <a:solidFill>
                  <a:schemeClr val="accent1"/>
                </a:solidFill>
              </a:rPr>
              <a:t>Los neologismos científicos</a:t>
            </a:r>
            <a:r>
              <a:rPr lang="en-US" b="1" dirty="0"/>
              <a:t/>
            </a:r>
            <a:br>
              <a:rPr lang="en-US" b="1" dirty="0"/>
            </a:br>
            <a:endParaRPr lang="en-US" dirty="0"/>
          </a:p>
        </p:txBody>
      </p:sp>
      <p:sp>
        <p:nvSpPr>
          <p:cNvPr id="3" name="Marcador de contenido 2"/>
          <p:cNvSpPr>
            <a:spLocks noGrp="1"/>
          </p:cNvSpPr>
          <p:nvPr>
            <p:ph idx="1"/>
          </p:nvPr>
        </p:nvSpPr>
        <p:spPr>
          <a:xfrm>
            <a:off x="-257539" y="738284"/>
            <a:ext cx="10917635" cy="5838006"/>
          </a:xfrm>
        </p:spPr>
        <p:txBody>
          <a:bodyPr>
            <a:normAutofit fontScale="85000" lnSpcReduction="20000"/>
          </a:bodyPr>
          <a:lstStyle/>
          <a:p>
            <a:r>
              <a:rPr lang="es-ES" b="1" dirty="0"/>
              <a:t> </a:t>
            </a:r>
            <a:endParaRPr lang="en-US" dirty="0"/>
          </a:p>
          <a:p>
            <a:pPr algn="just"/>
            <a:r>
              <a:rPr lang="es-ES" sz="2900" dirty="0"/>
              <a:t>Cuando se crean palabras para hablar de nuevas realidades científicas  hablamos  de  neologismos científicos </a:t>
            </a:r>
            <a:r>
              <a:rPr lang="es-ES" sz="2900" b="1" dirty="0"/>
              <a:t>(trombosis, módem, hidrógeno, isobaras... </a:t>
            </a:r>
            <a:r>
              <a:rPr lang="es-ES" sz="2900" dirty="0"/>
              <a:t>). Los  neologismos científicos pueden </a:t>
            </a:r>
            <a:r>
              <a:rPr lang="es-ES" sz="2900" dirty="0" smtClean="0"/>
              <a:t>tener orígenes </a:t>
            </a:r>
            <a:r>
              <a:rPr lang="es-ES" sz="2900" dirty="0"/>
              <a:t>diversos:</a:t>
            </a:r>
            <a:endParaRPr lang="en-US" sz="2900" dirty="0"/>
          </a:p>
          <a:p>
            <a:pPr algn="just"/>
            <a:r>
              <a:rPr lang="es-ES" sz="2900" dirty="0"/>
              <a:t> </a:t>
            </a:r>
            <a:endParaRPr lang="en-US" sz="2900" dirty="0"/>
          </a:p>
          <a:p>
            <a:pPr algn="just"/>
            <a:r>
              <a:rPr lang="es-ES" sz="2900" dirty="0"/>
              <a:t>Un gran porcentaje de palabras científicas tiene su origen en las lenguas clásicas: el latín y el griego </a:t>
            </a:r>
            <a:r>
              <a:rPr lang="es-ES" sz="2900" b="1" dirty="0"/>
              <a:t>(anestesia, hemiplejia, ósmosis). </a:t>
            </a:r>
            <a:r>
              <a:rPr lang="es-ES" sz="2900" dirty="0"/>
              <a:t>Además, algunos componentes griegos y latinos han quedado fijados para la creación de tecnicismos: </a:t>
            </a:r>
            <a:r>
              <a:rPr lang="es-ES" sz="2900" b="1" dirty="0"/>
              <a:t>-</a:t>
            </a:r>
            <a:r>
              <a:rPr lang="es-ES" sz="2900" b="1" dirty="0" err="1"/>
              <a:t>logía</a:t>
            </a:r>
            <a:r>
              <a:rPr lang="es-ES" sz="2900" b="1" dirty="0"/>
              <a:t> (biología, dermatología ... </a:t>
            </a:r>
            <a:r>
              <a:rPr lang="es-ES" sz="2900" dirty="0"/>
              <a:t>), </a:t>
            </a:r>
            <a:r>
              <a:rPr lang="es-ES" sz="2900" b="1" dirty="0"/>
              <a:t>micro- (microestructura, microcosmos, microorganismos ... ), -algia (cefalalgia, neuralgia...), -</a:t>
            </a:r>
            <a:r>
              <a:rPr lang="es-ES" sz="2900" b="1" dirty="0" err="1"/>
              <a:t>itis</a:t>
            </a:r>
            <a:r>
              <a:rPr lang="es-ES" sz="2900" b="1" dirty="0"/>
              <a:t> (otitis, apendicitis ... ).</a:t>
            </a:r>
            <a:endParaRPr lang="en-US" sz="2900" dirty="0"/>
          </a:p>
          <a:p>
            <a:pPr algn="just"/>
            <a:r>
              <a:rPr lang="es-ES" sz="2900" b="1" dirty="0"/>
              <a:t> </a:t>
            </a:r>
            <a:endParaRPr lang="en-US" sz="2900" dirty="0"/>
          </a:p>
          <a:p>
            <a:pPr algn="just"/>
            <a:r>
              <a:rPr lang="es-ES" sz="2900" dirty="0" smtClean="0"/>
              <a:t>En </a:t>
            </a:r>
            <a:r>
              <a:rPr lang="es-ES" sz="2900" dirty="0"/>
              <a:t>la actualidad, los tecnicismos proceden en su mayoría del </a:t>
            </a:r>
            <a:r>
              <a:rPr lang="es-ES" sz="2900" b="1" dirty="0"/>
              <a:t>inglés, </a:t>
            </a:r>
            <a:r>
              <a:rPr lang="es-ES" sz="2900" dirty="0"/>
              <a:t>debido a que Estados   Unidos se ha convertido en la primera potencia de exportación científica y tecnológica. </a:t>
            </a:r>
            <a:endParaRPr lang="en-US" sz="2900" dirty="0"/>
          </a:p>
        </p:txBody>
      </p:sp>
    </p:spTree>
    <p:extLst>
      <p:ext uri="{BB962C8B-B14F-4D97-AF65-F5344CB8AC3E}">
        <p14:creationId xmlns:p14="http://schemas.microsoft.com/office/powerpoint/2010/main" val="4238682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2810" y="194821"/>
            <a:ext cx="10154064" cy="1320800"/>
          </a:xfrm>
        </p:spPr>
        <p:txBody>
          <a:bodyPr>
            <a:normAutofit fontScale="90000"/>
          </a:bodyPr>
          <a:lstStyle/>
          <a:p>
            <a:pPr lvl="0"/>
            <a:r>
              <a:rPr lang="es-ES" b="1" dirty="0"/>
              <a:t>Características de los textos científicos y técnicos</a:t>
            </a:r>
            <a:r>
              <a:rPr lang="en-US" b="1" dirty="0"/>
              <a:t/>
            </a:r>
            <a:br>
              <a:rPr lang="en-US" b="1" dirty="0"/>
            </a:br>
            <a:endParaRPr lang="en-US" dirty="0"/>
          </a:p>
        </p:txBody>
      </p:sp>
      <p:sp>
        <p:nvSpPr>
          <p:cNvPr id="3" name="Marcador de contenido 2"/>
          <p:cNvSpPr>
            <a:spLocks noGrp="1"/>
          </p:cNvSpPr>
          <p:nvPr>
            <p:ph idx="1"/>
          </p:nvPr>
        </p:nvSpPr>
        <p:spPr>
          <a:xfrm>
            <a:off x="300261" y="905164"/>
            <a:ext cx="11313561" cy="5952836"/>
          </a:xfrm>
        </p:spPr>
        <p:txBody>
          <a:bodyPr>
            <a:normAutofit fontScale="85000" lnSpcReduction="20000"/>
          </a:bodyPr>
          <a:lstStyle/>
          <a:p>
            <a:r>
              <a:rPr lang="es-ES" b="1" dirty="0"/>
              <a:t> </a:t>
            </a:r>
            <a:endParaRPr lang="en-US" dirty="0"/>
          </a:p>
          <a:p>
            <a:r>
              <a:rPr lang="es-ES" sz="3600" dirty="0"/>
              <a:t>Los textos científicos y técnicos son aquellos que se emplean en la creación, investigación y divulgación de la ciencia y de la tecnología. Sus principales rasgos son los siguientes:</a:t>
            </a:r>
            <a:endParaRPr lang="en-US" sz="3600" dirty="0"/>
          </a:p>
          <a:p>
            <a:r>
              <a:rPr lang="es-ES" sz="3600" dirty="0" smtClean="0"/>
              <a:t>1.Son </a:t>
            </a:r>
            <a:r>
              <a:rPr lang="es-ES" sz="3600" dirty="0"/>
              <a:t>textos caracterizados por su </a:t>
            </a:r>
            <a:r>
              <a:rPr lang="es-ES" sz="3600" b="1" dirty="0"/>
              <a:t>claridad.</a:t>
            </a:r>
            <a:endParaRPr lang="en-US" sz="3600" dirty="0"/>
          </a:p>
          <a:p>
            <a:r>
              <a:rPr lang="es-ES" sz="3600" b="1" dirty="0"/>
              <a:t> </a:t>
            </a:r>
            <a:endParaRPr lang="en-US" sz="3600" dirty="0"/>
          </a:p>
          <a:p>
            <a:r>
              <a:rPr lang="es-ES" sz="3600" dirty="0" smtClean="0"/>
              <a:t>2-En </a:t>
            </a:r>
            <a:r>
              <a:rPr lang="es-ES" sz="3600" dirty="0"/>
              <a:t>la redacción de los textos científicos y técnicos se busca siempre la máxima </a:t>
            </a:r>
            <a:r>
              <a:rPr lang="es-ES" sz="3600" b="1" dirty="0"/>
              <a:t>objetividad</a:t>
            </a:r>
            <a:r>
              <a:rPr lang="es-ES" sz="3600" dirty="0"/>
              <a:t>. El    fin primordial de estos textos es la transmisión objetiva de información sobre la realidad, de manera que   la función del lenguaje con la que se relacionan es la </a:t>
            </a:r>
            <a:r>
              <a:rPr lang="es-ES" sz="3600" b="1" dirty="0"/>
              <a:t>representativa o referencial</a:t>
            </a:r>
            <a:r>
              <a:rPr lang="es-ES" sz="3600" dirty="0"/>
              <a:t>.</a:t>
            </a:r>
            <a:endParaRPr lang="en-US" sz="3600" dirty="0"/>
          </a:p>
          <a:p>
            <a:r>
              <a:rPr lang="es-ES" sz="3600" dirty="0"/>
              <a:t> </a:t>
            </a:r>
            <a:endParaRPr lang="en-US" sz="3600" dirty="0"/>
          </a:p>
          <a:p>
            <a:endParaRPr lang="en-US" sz="3600" dirty="0"/>
          </a:p>
        </p:txBody>
      </p:sp>
    </p:spTree>
    <p:extLst>
      <p:ext uri="{BB962C8B-B14F-4D97-AF65-F5344CB8AC3E}">
        <p14:creationId xmlns:p14="http://schemas.microsoft.com/office/powerpoint/2010/main" val="47266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0394" y="251382"/>
            <a:ext cx="8596668" cy="653591"/>
          </a:xfrm>
        </p:spPr>
        <p:txBody>
          <a:bodyPr>
            <a:normAutofit fontScale="90000"/>
          </a:bodyPr>
          <a:lstStyle/>
          <a:p>
            <a:pPr lvl="1" algn="ctr" defTabSz="457200" rtl="0">
              <a:spcBef>
                <a:spcPct val="0"/>
              </a:spcBef>
            </a:pPr>
            <a:r>
              <a:rPr lang="es-ES" sz="2800" b="1" dirty="0"/>
              <a:t>TÉCNICAS DE REDACCIÓN</a:t>
            </a:r>
            <a:r>
              <a:rPr lang="en-US" b="1" dirty="0"/>
              <a:t/>
            </a:r>
            <a:br>
              <a:rPr lang="en-US" b="1" dirty="0"/>
            </a:br>
            <a:endParaRPr lang="en-US" dirty="0"/>
          </a:p>
        </p:txBody>
      </p:sp>
      <p:sp>
        <p:nvSpPr>
          <p:cNvPr id="3" name="Marcador de contenido 2"/>
          <p:cNvSpPr>
            <a:spLocks noGrp="1"/>
          </p:cNvSpPr>
          <p:nvPr>
            <p:ph idx="1"/>
          </p:nvPr>
        </p:nvSpPr>
        <p:spPr>
          <a:xfrm>
            <a:off x="328542" y="904973"/>
            <a:ext cx="9701578" cy="5324294"/>
          </a:xfrm>
        </p:spPr>
        <p:txBody>
          <a:bodyPr>
            <a:normAutofit lnSpcReduction="10000"/>
          </a:bodyPr>
          <a:lstStyle/>
          <a:p>
            <a:r>
              <a:rPr lang="es-ES" b="1" dirty="0"/>
              <a:t> </a:t>
            </a:r>
            <a:r>
              <a:rPr lang="es-ES" dirty="0"/>
              <a:t>CONSEJOS PRÁCTICOS DE REDACCIÓN Y ESTILO</a:t>
            </a:r>
            <a:endParaRPr lang="en-US" dirty="0"/>
          </a:p>
          <a:p>
            <a:endParaRPr lang="en-US" dirty="0"/>
          </a:p>
          <a:p>
            <a:pPr algn="just"/>
            <a:r>
              <a:rPr lang="es-ES" sz="3200" dirty="0">
                <a:solidFill>
                  <a:srgbClr val="FFFF00"/>
                </a:solidFill>
              </a:rPr>
              <a:t>No emplear vocablos rebuscados</a:t>
            </a:r>
            <a:r>
              <a:rPr lang="es-ES" dirty="0"/>
              <a:t> </a:t>
            </a:r>
            <a:r>
              <a:rPr lang="es-ES" sz="2000" dirty="0" smtClean="0"/>
              <a:t>El </a:t>
            </a:r>
            <a:r>
              <a:rPr lang="es-ES" sz="2000" dirty="0"/>
              <a:t>uso de la palabra exacta, propia y adecuada (lenguaje sencillo y apropiado) es una de las reglas fundamentales del estilo, debe existir armonía en las palabras</a:t>
            </a:r>
            <a:r>
              <a:rPr lang="es-ES" sz="2000" dirty="0" smtClean="0">
                <a:solidFill>
                  <a:srgbClr val="FFFF00"/>
                </a:solidFill>
              </a:rPr>
              <a:t>.</a:t>
            </a:r>
            <a:r>
              <a:rPr lang="es-ES" sz="2000" dirty="0" smtClean="0"/>
              <a:t>. </a:t>
            </a:r>
            <a:r>
              <a:rPr lang="es-ES" sz="2000" dirty="0"/>
              <a:t>Ha de escribirse con sencillez para que pueda entenderse con el menor esfuerzo. No olvide que el lenguaje es un medio de comunicación y que las cualidades fundamentales del estilo son la claridad, la concisión, la sencillez, la naturalidad y la originalidad. </a:t>
            </a:r>
            <a:endParaRPr lang="es-ES" sz="2000" dirty="0" smtClean="0"/>
          </a:p>
          <a:p>
            <a:pPr algn="just"/>
            <a:r>
              <a:rPr lang="es-ES" sz="2000" dirty="0" smtClean="0"/>
              <a:t>No </a:t>
            </a:r>
            <a:r>
              <a:rPr lang="es-ES" sz="2000" dirty="0"/>
              <a:t>“irse por las ramas”, ni ser </a:t>
            </a:r>
            <a:r>
              <a:rPr lang="es-ES" sz="2000" dirty="0" smtClean="0"/>
              <a:t>“</a:t>
            </a:r>
            <a:r>
              <a:rPr lang="es-ES" sz="2000" dirty="0" smtClean="0">
                <a:solidFill>
                  <a:srgbClr val="FFFF00"/>
                </a:solidFill>
              </a:rPr>
              <a:t>redundante”</a:t>
            </a:r>
            <a:r>
              <a:rPr lang="es-ES" sz="2000" dirty="0" smtClean="0"/>
              <a:t> </a:t>
            </a:r>
            <a:r>
              <a:rPr lang="es-ES" sz="2000" dirty="0"/>
              <a:t>o </a:t>
            </a:r>
            <a:r>
              <a:rPr lang="es-ES" sz="2000" dirty="0" smtClean="0"/>
              <a:t>“</a:t>
            </a:r>
            <a:r>
              <a:rPr lang="es-ES" sz="2000" dirty="0" smtClean="0">
                <a:solidFill>
                  <a:srgbClr val="FFFF00"/>
                </a:solidFill>
              </a:rPr>
              <a:t> </a:t>
            </a:r>
            <a:r>
              <a:rPr lang="es-ES" sz="2000" dirty="0" err="1" smtClean="0">
                <a:solidFill>
                  <a:srgbClr val="FFFF00"/>
                </a:solidFill>
              </a:rPr>
              <a:t>verborreico</a:t>
            </a:r>
            <a:r>
              <a:rPr lang="es-ES" sz="2000" dirty="0" smtClean="0"/>
              <a:t>”. </a:t>
            </a:r>
            <a:r>
              <a:rPr lang="es-ES" sz="2000" dirty="0"/>
              <a:t>Los hechos narrados limpiamente convencen más que los elogios y ponderaciones.</a:t>
            </a:r>
            <a:endParaRPr lang="en-US" sz="2000" dirty="0"/>
          </a:p>
          <a:p>
            <a:pPr algn="just"/>
            <a:r>
              <a:rPr lang="es-ES" sz="2000" dirty="0"/>
              <a:t> </a:t>
            </a:r>
            <a:endParaRPr lang="en-US" sz="2000" dirty="0"/>
          </a:p>
          <a:p>
            <a:pPr lvl="0" algn="just"/>
            <a:r>
              <a:rPr lang="es-ES" sz="2000" dirty="0"/>
              <a:t>Tener siempre al alcance de la mano un buen diccionario, si se puede contar con uno de la Real Academia de la Lengua Española, es mucho mejor; también es recomendable usar un diccionario de </a:t>
            </a:r>
            <a:r>
              <a:rPr lang="es-ES" sz="2000" dirty="0" smtClean="0"/>
              <a:t>sinónimos </a:t>
            </a:r>
            <a:r>
              <a:rPr lang="es-ES" dirty="0" smtClean="0"/>
              <a:t>.</a:t>
            </a:r>
            <a:endParaRPr lang="en-US" sz="2800" dirty="0"/>
          </a:p>
        </p:txBody>
      </p:sp>
    </p:spTree>
    <p:extLst>
      <p:ext uri="{BB962C8B-B14F-4D97-AF65-F5344CB8AC3E}">
        <p14:creationId xmlns:p14="http://schemas.microsoft.com/office/powerpoint/2010/main" val="413157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415" y="350643"/>
            <a:ext cx="10234776" cy="3880773"/>
          </a:xfrm>
        </p:spPr>
        <p:txBody>
          <a:bodyPr>
            <a:noAutofit/>
          </a:bodyPr>
          <a:lstStyle/>
          <a:p>
            <a:pPr lvl="0" algn="just"/>
            <a:r>
              <a:rPr lang="es-ES" sz="2400" dirty="0" smtClean="0">
                <a:solidFill>
                  <a:srgbClr val="FFFF00"/>
                </a:solidFill>
              </a:rPr>
              <a:t>Evitar </a:t>
            </a:r>
            <a:r>
              <a:rPr lang="es-ES" sz="2400" dirty="0">
                <a:solidFill>
                  <a:srgbClr val="FFFF00"/>
                </a:solidFill>
              </a:rPr>
              <a:t>los verbos fáciles </a:t>
            </a:r>
            <a:r>
              <a:rPr lang="es-ES" sz="2400" dirty="0"/>
              <a:t>(hacer, poner, decir, etc.) </a:t>
            </a:r>
            <a:r>
              <a:rPr lang="es-ES" sz="2400" dirty="0">
                <a:solidFill>
                  <a:srgbClr val="FFFF00"/>
                </a:solidFill>
              </a:rPr>
              <a:t>y las muletillas </a:t>
            </a:r>
            <a:r>
              <a:rPr lang="es-ES" sz="2400" dirty="0"/>
              <a:t>(en efecto, por otra parte/lado, por su parte/lado, y es que además, en realidad, en definitiva, a nivel de, a raíz de, etc.); ya que éstas no contribuyen con el texto, por el contrario, empobrecen el léxico.</a:t>
            </a:r>
            <a:endParaRPr lang="en-US" sz="2400" dirty="0"/>
          </a:p>
          <a:p>
            <a:pPr algn="just"/>
            <a:r>
              <a:rPr lang="es-ES" sz="2400" dirty="0"/>
              <a:t> </a:t>
            </a:r>
            <a:endParaRPr lang="en-US" sz="2400" dirty="0"/>
          </a:p>
          <a:p>
            <a:pPr lvl="0" algn="just"/>
            <a:r>
              <a:rPr lang="es-ES" sz="2400" dirty="0">
                <a:solidFill>
                  <a:srgbClr val="FFFF00"/>
                </a:solidFill>
              </a:rPr>
              <a:t>Evitar el exceso de adverbios, sobre todo de los terminados en -mente</a:t>
            </a:r>
            <a:r>
              <a:rPr lang="es-ES" sz="2400" dirty="0"/>
              <a:t>. Cuidado con su uso, puesto que producen cacofonía cuando se repiten y transmiten una sensación de prosa rimada que molesta (</a:t>
            </a:r>
            <a:r>
              <a:rPr lang="es-ES" sz="2400" i="1" dirty="0"/>
              <a:t>precozmente y rápidamente el medicamento actuó de manera eficiente)</a:t>
            </a:r>
            <a:r>
              <a:rPr lang="es-ES" sz="2400" dirty="0"/>
              <a:t>. En español hay muchas palabras que terminan en ente, no sólo adverbios sino también sustantivos y adjetivos como: ingrediente, potente... En conclusión: es preferible evitar el excesivo uso de ese tipo de palabras.</a:t>
            </a:r>
            <a:endParaRPr lang="en-US" sz="2400" dirty="0"/>
          </a:p>
          <a:p>
            <a:pPr algn="just"/>
            <a:endParaRPr lang="en-US" sz="2400" dirty="0"/>
          </a:p>
        </p:txBody>
      </p:sp>
    </p:spTree>
    <p:extLst>
      <p:ext uri="{BB962C8B-B14F-4D97-AF65-F5344CB8AC3E}">
        <p14:creationId xmlns:p14="http://schemas.microsoft.com/office/powerpoint/2010/main" val="1233408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91190" y="93523"/>
            <a:ext cx="10220052" cy="6003023"/>
          </a:xfrm>
        </p:spPr>
        <p:txBody>
          <a:bodyPr>
            <a:noAutofit/>
          </a:bodyPr>
          <a:lstStyle/>
          <a:p>
            <a:pPr lvl="0" algn="just"/>
            <a:r>
              <a:rPr lang="es-ES" sz="2400" dirty="0" smtClean="0">
                <a:solidFill>
                  <a:srgbClr val="FFFF00"/>
                </a:solidFill>
              </a:rPr>
              <a:t>No </a:t>
            </a:r>
            <a:r>
              <a:rPr lang="es-ES" sz="2400" dirty="0">
                <a:solidFill>
                  <a:srgbClr val="FFFF00"/>
                </a:solidFill>
              </a:rPr>
              <a:t>reiterar una y otra vez ilativos tales </a:t>
            </a:r>
            <a:r>
              <a:rPr lang="es-ES" sz="2400" dirty="0"/>
              <a:t>como: “por la cual”, “por lo cual”, “por los cuales”, “la que”, “lo que”, “los que”; o los determinativos “sin duda”, “no cabe duda”.</a:t>
            </a:r>
            <a:endParaRPr lang="en-US" sz="2400" dirty="0"/>
          </a:p>
          <a:p>
            <a:pPr algn="just"/>
            <a:r>
              <a:rPr lang="es-ES" sz="2400" dirty="0"/>
              <a:t> </a:t>
            </a:r>
            <a:endParaRPr lang="en-US" sz="2400" dirty="0"/>
          </a:p>
          <a:p>
            <a:pPr algn="just"/>
            <a:r>
              <a:rPr lang="es-ES" sz="2400" b="1" u="sng" dirty="0"/>
              <a:t> </a:t>
            </a:r>
            <a:r>
              <a:rPr lang="es-ES" sz="2400" dirty="0" smtClean="0">
                <a:solidFill>
                  <a:srgbClr val="FFFF00"/>
                </a:solidFill>
              </a:rPr>
              <a:t>No </a:t>
            </a:r>
            <a:r>
              <a:rPr lang="es-ES" sz="2400" dirty="0">
                <a:solidFill>
                  <a:srgbClr val="FFFF00"/>
                </a:solidFill>
              </a:rPr>
              <a:t>abusar de los pronombres, sobre todo, del posesivo su, que es causa de confusión </a:t>
            </a:r>
            <a:r>
              <a:rPr lang="es-ES" sz="2400" dirty="0"/>
              <a:t>por el doble sentido que provoca (anfibología), por ejemplo: </a:t>
            </a:r>
            <a:r>
              <a:rPr lang="es-ES" sz="2400" i="1" dirty="0"/>
              <a:t>se conversó con los familiares acerca de su enfermedad</a:t>
            </a:r>
            <a:r>
              <a:rPr lang="es-ES" sz="2400" dirty="0"/>
              <a:t>; Cabe preguntarse (¿la enfermedad de quien?, ¿de los familiares? o ¿de algún paciente?.</a:t>
            </a:r>
            <a:endParaRPr lang="en-US" sz="2400" dirty="0"/>
          </a:p>
          <a:p>
            <a:pPr algn="just"/>
            <a:r>
              <a:rPr lang="es-ES" sz="2400" dirty="0"/>
              <a:t> </a:t>
            </a:r>
            <a:endParaRPr lang="en-US" sz="2400" dirty="0"/>
          </a:p>
          <a:p>
            <a:pPr lvl="0" algn="just"/>
            <a:r>
              <a:rPr lang="es-ES" sz="2400" dirty="0">
                <a:solidFill>
                  <a:srgbClr val="FFFF00"/>
                </a:solidFill>
              </a:rPr>
              <a:t>No tergiversar los oficios del gerundio</a:t>
            </a:r>
            <a:r>
              <a:rPr lang="es-ES" sz="2400" dirty="0"/>
              <a:t>. El gerundio es una forma verbal impersonal que expresa simultaneidad de la acción con el tiempo en que se habla. Entre los errores que con mayor frecuencia observamos, tenemos el mal uso de las construcciones con gerundio. Esto no sólo empobrece la redacción y le da un aspecto monótono, sino también introduce la inexactitud, elemento poco recomendable en general, que cuando aparece en un trabajo científico.</a:t>
            </a:r>
            <a:endParaRPr lang="en-US" sz="2400" dirty="0"/>
          </a:p>
          <a:p>
            <a:pPr algn="just"/>
            <a:endParaRPr lang="en-US" sz="2400" dirty="0"/>
          </a:p>
        </p:txBody>
      </p:sp>
    </p:spTree>
    <p:extLst>
      <p:ext uri="{BB962C8B-B14F-4D97-AF65-F5344CB8AC3E}">
        <p14:creationId xmlns:p14="http://schemas.microsoft.com/office/powerpoint/2010/main" val="772798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2554" y="614594"/>
            <a:ext cx="9832791" cy="3880773"/>
          </a:xfrm>
        </p:spPr>
        <p:txBody>
          <a:bodyPr>
            <a:noAutofit/>
          </a:bodyPr>
          <a:lstStyle/>
          <a:p>
            <a:pPr lvl="0" algn="just"/>
            <a:r>
              <a:rPr lang="es-ES" sz="2400" dirty="0" smtClean="0">
                <a:solidFill>
                  <a:schemeClr val="tx1"/>
                </a:solidFill>
              </a:rPr>
              <a:t>Limite el uso de </a:t>
            </a:r>
            <a:r>
              <a:rPr lang="es-ES" sz="2400" dirty="0" smtClean="0">
                <a:solidFill>
                  <a:srgbClr val="FFFF00"/>
                </a:solidFill>
              </a:rPr>
              <a:t>los incisos </a:t>
            </a:r>
            <a:r>
              <a:rPr lang="es-ES" sz="2400" dirty="0" smtClean="0">
                <a:solidFill>
                  <a:srgbClr val="FFFF00"/>
                </a:solidFill>
              </a:rPr>
              <a:t>(</a:t>
            </a:r>
            <a:r>
              <a:rPr lang="es-ES" sz="2400" dirty="0" smtClean="0">
                <a:solidFill>
                  <a:srgbClr val="FFFF00"/>
                </a:solidFill>
              </a:rPr>
              <a:t>explicaciones</a:t>
            </a:r>
            <a:r>
              <a:rPr lang="es-ES" sz="2400" dirty="0" smtClean="0">
                <a:solidFill>
                  <a:srgbClr val="FFFF00"/>
                </a:solidFill>
              </a:rPr>
              <a:t>) </a:t>
            </a:r>
            <a:r>
              <a:rPr lang="es-ES" sz="2400" dirty="0" smtClean="0">
                <a:solidFill>
                  <a:srgbClr val="FFFF00"/>
                </a:solidFill>
              </a:rPr>
              <a:t>y los paréntesis</a:t>
            </a:r>
            <a:r>
              <a:rPr lang="es-ES" sz="2400" dirty="0" smtClean="0"/>
              <a:t>. Procure que no sean excesivamente amplios.</a:t>
            </a:r>
            <a:endParaRPr lang="en-US" sz="2400" dirty="0" smtClean="0"/>
          </a:p>
          <a:p>
            <a:pPr algn="just"/>
            <a:r>
              <a:rPr lang="es-ES" sz="2400" dirty="0" smtClean="0"/>
              <a:t> </a:t>
            </a:r>
            <a:endParaRPr lang="en-US" sz="2400" dirty="0" smtClean="0"/>
          </a:p>
          <a:p>
            <a:pPr lvl="0" algn="just"/>
            <a:r>
              <a:rPr lang="es-ES" sz="2400" dirty="0" smtClean="0">
                <a:solidFill>
                  <a:srgbClr val="FFFF00"/>
                </a:solidFill>
              </a:rPr>
              <a:t>Evite las ideas y palabras superfluas</a:t>
            </a:r>
            <a:r>
              <a:rPr lang="es-ES" sz="2400" dirty="0" smtClean="0"/>
              <a:t>. Elimine todo lo que no esté relacionado con la idea fundamental de la frase o período. Cuide que el mensaje incluido en el tema sea claro. Que el orden y la limpieza sean los mejores aliados.</a:t>
            </a:r>
            <a:endParaRPr lang="en-US" sz="2400" dirty="0" smtClean="0"/>
          </a:p>
          <a:p>
            <a:pPr algn="just"/>
            <a:r>
              <a:rPr lang="es-ES" sz="2400" dirty="0" smtClean="0"/>
              <a:t> </a:t>
            </a:r>
            <a:endParaRPr lang="en-US" sz="2400" dirty="0" smtClean="0"/>
          </a:p>
          <a:p>
            <a:pPr lvl="0" algn="just"/>
            <a:r>
              <a:rPr lang="es-ES" sz="2400" dirty="0" smtClean="0">
                <a:solidFill>
                  <a:srgbClr val="FFFF00"/>
                </a:solidFill>
              </a:rPr>
              <a:t>Respetar el orden sintáctico </a:t>
            </a:r>
            <a:r>
              <a:rPr lang="es-ES" sz="2400" dirty="0" smtClean="0"/>
              <a:t>de la lengua (sujeto, verbo, complemento) y el orden lógico.</a:t>
            </a:r>
            <a:endParaRPr lang="en-US" sz="2400" dirty="0" smtClean="0"/>
          </a:p>
          <a:p>
            <a:pPr algn="just"/>
            <a:r>
              <a:rPr lang="es-ES" sz="2400" dirty="0" smtClean="0"/>
              <a:t> </a:t>
            </a:r>
            <a:endParaRPr lang="en-US" sz="2400" dirty="0" smtClean="0"/>
          </a:p>
          <a:p>
            <a:pPr lvl="0" algn="just"/>
            <a:r>
              <a:rPr lang="es-ES" sz="2400" dirty="0" smtClean="0">
                <a:solidFill>
                  <a:srgbClr val="FFFF00"/>
                </a:solidFill>
              </a:rPr>
              <a:t>Relea siempre lo escrito</a:t>
            </a:r>
            <a:r>
              <a:rPr lang="es-ES" sz="2400" dirty="0" smtClean="0"/>
              <a:t>, y no dude en eliminar lo que considere innecesario.</a:t>
            </a:r>
            <a:endParaRPr lang="en-US" sz="2400" dirty="0" smtClean="0"/>
          </a:p>
          <a:p>
            <a:pPr algn="just"/>
            <a:endParaRPr lang="en-US" sz="2400" dirty="0"/>
          </a:p>
        </p:txBody>
      </p:sp>
    </p:spTree>
    <p:extLst>
      <p:ext uri="{BB962C8B-B14F-4D97-AF65-F5344CB8AC3E}">
        <p14:creationId xmlns:p14="http://schemas.microsoft.com/office/powerpoint/2010/main" val="2296686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5359" y="175967"/>
            <a:ext cx="8596668" cy="851555"/>
          </a:xfrm>
        </p:spPr>
        <p:txBody>
          <a:bodyPr>
            <a:normAutofit fontScale="90000"/>
          </a:bodyPr>
          <a:lstStyle/>
          <a:p>
            <a:r>
              <a:rPr lang="es-ES" b="1" dirty="0"/>
              <a:t>Por qué ser claros</a:t>
            </a:r>
            <a:r>
              <a:rPr lang="en-US" b="1" dirty="0"/>
              <a:t/>
            </a:r>
            <a:br>
              <a:rPr lang="en-US" b="1" dirty="0"/>
            </a:br>
            <a:endParaRPr lang="en-US" dirty="0"/>
          </a:p>
        </p:txBody>
      </p:sp>
      <p:sp>
        <p:nvSpPr>
          <p:cNvPr id="3" name="Marcador de contenido 2"/>
          <p:cNvSpPr>
            <a:spLocks noGrp="1"/>
          </p:cNvSpPr>
          <p:nvPr>
            <p:ph idx="1"/>
          </p:nvPr>
        </p:nvSpPr>
        <p:spPr>
          <a:xfrm>
            <a:off x="432237" y="801278"/>
            <a:ext cx="10088076" cy="5645703"/>
          </a:xfrm>
        </p:spPr>
        <p:txBody>
          <a:bodyPr>
            <a:normAutofit fontScale="47500" lnSpcReduction="20000"/>
          </a:bodyPr>
          <a:lstStyle/>
          <a:p>
            <a:r>
              <a:rPr lang="es-ES" b="1" dirty="0"/>
              <a:t> </a:t>
            </a:r>
            <a:endParaRPr lang="en-US" dirty="0"/>
          </a:p>
          <a:p>
            <a:pPr algn="just"/>
            <a:r>
              <a:rPr lang="es-ES" sz="5500" dirty="0"/>
              <a:t>Debemos ser claros porque las ideas confusas, mal dichas, expresadas con palabras o formas inapropiadas, sin orden o plan establecido, confunden al lector, quien se quedará sin entender ni comprender el mensaje. </a:t>
            </a:r>
            <a:endParaRPr lang="es-ES" sz="5500" dirty="0" smtClean="0"/>
          </a:p>
          <a:p>
            <a:pPr algn="just"/>
            <a:r>
              <a:rPr lang="es-ES" sz="5500" dirty="0"/>
              <a:t> </a:t>
            </a:r>
            <a:endParaRPr lang="en-US" sz="5500" dirty="0"/>
          </a:p>
          <a:p>
            <a:r>
              <a:rPr lang="es-ES" sz="5500" dirty="0"/>
              <a:t>La falta de claridad de un texto puede originarse </a:t>
            </a:r>
            <a:r>
              <a:rPr lang="es-ES" sz="5500" dirty="0" smtClean="0"/>
              <a:t>por :</a:t>
            </a:r>
          </a:p>
          <a:p>
            <a:endParaRPr lang="en-US" sz="5500" dirty="0"/>
          </a:p>
          <a:p>
            <a:r>
              <a:rPr lang="es-ES" sz="5500" dirty="0"/>
              <a:t> </a:t>
            </a:r>
            <a:r>
              <a:rPr lang="es-ES" sz="5500" dirty="0" smtClean="0"/>
              <a:t>El </a:t>
            </a:r>
            <a:r>
              <a:rPr lang="es-ES" sz="5500" dirty="0"/>
              <a:t>uso de palabras o expresiones imprecisas.</a:t>
            </a:r>
            <a:endParaRPr lang="en-US" sz="5500" dirty="0"/>
          </a:p>
          <a:p>
            <a:r>
              <a:rPr lang="es-ES" sz="5500" dirty="0"/>
              <a:t> </a:t>
            </a:r>
            <a:r>
              <a:rPr lang="es-ES" sz="5500" dirty="0" smtClean="0"/>
              <a:t>El </a:t>
            </a:r>
            <a:r>
              <a:rPr lang="es-ES" sz="5500" dirty="0"/>
              <a:t>uso de palabras desconocidas por el lector.</a:t>
            </a:r>
            <a:endParaRPr lang="en-US" sz="5500" dirty="0"/>
          </a:p>
          <a:p>
            <a:r>
              <a:rPr lang="es-ES" sz="5500" dirty="0"/>
              <a:t> </a:t>
            </a:r>
            <a:r>
              <a:rPr lang="es-ES" sz="5500" dirty="0" smtClean="0"/>
              <a:t>Palabras </a:t>
            </a:r>
            <a:r>
              <a:rPr lang="es-ES" sz="5500" dirty="0"/>
              <a:t>aplicadas fuera de su significado real.</a:t>
            </a:r>
            <a:endParaRPr lang="en-US" sz="5500" dirty="0"/>
          </a:p>
          <a:p>
            <a:r>
              <a:rPr lang="es-ES" sz="5500" dirty="0"/>
              <a:t> </a:t>
            </a:r>
            <a:r>
              <a:rPr lang="es-ES" sz="5500" dirty="0" smtClean="0"/>
              <a:t>Construcción </a:t>
            </a:r>
            <a:r>
              <a:rPr lang="es-ES" sz="5500" dirty="0"/>
              <a:t>de párrafos imperfectos o dudosos.</a:t>
            </a:r>
            <a:endParaRPr lang="en-US" sz="5500" dirty="0"/>
          </a:p>
          <a:p>
            <a:r>
              <a:rPr lang="es-ES" sz="5500" dirty="0"/>
              <a:t> </a:t>
            </a:r>
            <a:r>
              <a:rPr lang="es-ES" sz="5500" dirty="0" smtClean="0"/>
              <a:t>Párrafos </a:t>
            </a:r>
            <a:r>
              <a:rPr lang="es-ES" sz="5500" dirty="0"/>
              <a:t>muy extensos, complicados, imprecisos u oscuros.</a:t>
            </a:r>
            <a:endParaRPr lang="en-US" sz="5500" dirty="0"/>
          </a:p>
          <a:p>
            <a:r>
              <a:rPr lang="es-ES" sz="5500" dirty="0"/>
              <a:t> </a:t>
            </a:r>
            <a:r>
              <a:rPr lang="es-ES" sz="5500" dirty="0" smtClean="0"/>
              <a:t>Uso </a:t>
            </a:r>
            <a:r>
              <a:rPr lang="es-ES" sz="5500" dirty="0"/>
              <a:t>indebido de los signos de puntuación.</a:t>
            </a:r>
            <a:endParaRPr lang="en-US" sz="5500" dirty="0"/>
          </a:p>
          <a:p>
            <a:endParaRPr lang="en-US" sz="5500" dirty="0"/>
          </a:p>
        </p:txBody>
      </p:sp>
    </p:spTree>
    <p:extLst>
      <p:ext uri="{BB962C8B-B14F-4D97-AF65-F5344CB8AC3E}">
        <p14:creationId xmlns:p14="http://schemas.microsoft.com/office/powerpoint/2010/main" val="3583557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326796"/>
            <a:ext cx="8596668" cy="776140"/>
          </a:xfrm>
        </p:spPr>
        <p:txBody>
          <a:bodyPr>
            <a:normAutofit fontScale="90000"/>
          </a:bodyPr>
          <a:lstStyle/>
          <a:p>
            <a:r>
              <a:rPr lang="es-ES" b="1" dirty="0"/>
              <a:t>Por qué ser breves</a:t>
            </a:r>
            <a:r>
              <a:rPr lang="en-US" b="1" dirty="0"/>
              <a:t/>
            </a:r>
            <a:br>
              <a:rPr lang="en-US" b="1" dirty="0"/>
            </a:br>
            <a:endParaRPr lang="en-US" dirty="0"/>
          </a:p>
        </p:txBody>
      </p:sp>
      <p:sp>
        <p:nvSpPr>
          <p:cNvPr id="3" name="Marcador de contenido 2"/>
          <p:cNvSpPr>
            <a:spLocks noGrp="1"/>
          </p:cNvSpPr>
          <p:nvPr>
            <p:ph idx="1"/>
          </p:nvPr>
        </p:nvSpPr>
        <p:spPr>
          <a:xfrm>
            <a:off x="319114" y="1001092"/>
            <a:ext cx="9390493" cy="5201745"/>
          </a:xfrm>
        </p:spPr>
        <p:txBody>
          <a:bodyPr>
            <a:normAutofit fontScale="92500"/>
          </a:bodyPr>
          <a:lstStyle/>
          <a:p>
            <a:r>
              <a:rPr lang="es-ES" b="1" dirty="0"/>
              <a:t> </a:t>
            </a:r>
            <a:endParaRPr lang="en-US" dirty="0"/>
          </a:p>
          <a:p>
            <a:pPr algn="just"/>
            <a:r>
              <a:rPr lang="es-ES" sz="2400" dirty="0"/>
              <a:t>Debemos ser breves porque las ideas expresadas en oraciones y párrafos cortos son preferidas en la redacción moderna, además de facilitar la comprensión. Una oración o párrafo breve es más fácil de seguir desde el principio hasta el fin. Ofrece, además, menos riesgos gramaticales para el autor.</a:t>
            </a:r>
            <a:endParaRPr lang="en-US" sz="2400" dirty="0"/>
          </a:p>
          <a:p>
            <a:pPr algn="just"/>
            <a:r>
              <a:rPr lang="es-ES" sz="2400" dirty="0">
                <a:solidFill>
                  <a:srgbClr val="FFFF00"/>
                </a:solidFill>
              </a:rPr>
              <a:t> </a:t>
            </a:r>
            <a:r>
              <a:rPr lang="es-ES" sz="2400" dirty="0" smtClean="0">
                <a:solidFill>
                  <a:srgbClr val="FFFF00"/>
                </a:solidFill>
              </a:rPr>
              <a:t>ESTILO MIXTO</a:t>
            </a:r>
            <a:endParaRPr lang="en-US" sz="2400" dirty="0">
              <a:solidFill>
                <a:srgbClr val="FFFF00"/>
              </a:solidFill>
            </a:endParaRPr>
          </a:p>
          <a:p>
            <a:pPr lvl="0" algn="just"/>
            <a:r>
              <a:rPr lang="es-ES" sz="2400" dirty="0"/>
              <a:t>Es aconsejable no escribir ÚNICAMENTE con oraciones cortas, porque el texto resultaría corto, pobre y monótono; ni con oraciones largas, porque resultaría confuso y fatigante.</a:t>
            </a:r>
            <a:endParaRPr lang="en-US" sz="2400" dirty="0"/>
          </a:p>
          <a:p>
            <a:pPr algn="just"/>
            <a:r>
              <a:rPr lang="es-ES" sz="2400" dirty="0"/>
              <a:t> </a:t>
            </a:r>
            <a:endParaRPr lang="en-US" sz="2400" dirty="0"/>
          </a:p>
          <a:p>
            <a:pPr lvl="0" algn="just"/>
            <a:r>
              <a:rPr lang="es-ES" sz="2400" dirty="0"/>
              <a:t>Una buena técnica es combinar ambas oraciones (cortas y largas), en forma equilibrada, pero, sobre todo, con buen gusto y armonía.</a:t>
            </a:r>
            <a:endParaRPr lang="en-US" sz="2400" dirty="0"/>
          </a:p>
          <a:p>
            <a:pPr algn="just"/>
            <a:endParaRPr lang="en-US" sz="2400" dirty="0"/>
          </a:p>
        </p:txBody>
      </p:sp>
    </p:spTree>
    <p:extLst>
      <p:ext uri="{BB962C8B-B14F-4D97-AF65-F5344CB8AC3E}">
        <p14:creationId xmlns:p14="http://schemas.microsoft.com/office/powerpoint/2010/main" val="3796154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298516"/>
            <a:ext cx="8596668" cy="634738"/>
          </a:xfrm>
        </p:spPr>
        <p:txBody>
          <a:bodyPr>
            <a:normAutofit fontScale="90000"/>
          </a:bodyPr>
          <a:lstStyle/>
          <a:p>
            <a:r>
              <a:rPr lang="es-ES" b="1" dirty="0"/>
              <a:t>Por qué ser naturales</a:t>
            </a:r>
            <a:r>
              <a:rPr lang="en-US" b="1" dirty="0"/>
              <a:t/>
            </a:r>
            <a:br>
              <a:rPr lang="en-US" b="1" dirty="0"/>
            </a:br>
            <a:endParaRPr lang="en-US" dirty="0"/>
          </a:p>
        </p:txBody>
      </p:sp>
      <p:sp>
        <p:nvSpPr>
          <p:cNvPr id="3" name="Marcador de contenido 2"/>
          <p:cNvSpPr>
            <a:spLocks noGrp="1"/>
          </p:cNvSpPr>
          <p:nvPr>
            <p:ph idx="1"/>
          </p:nvPr>
        </p:nvSpPr>
        <p:spPr>
          <a:xfrm>
            <a:off x="349300" y="1124401"/>
            <a:ext cx="9861833" cy="5258307"/>
          </a:xfrm>
        </p:spPr>
        <p:txBody>
          <a:bodyPr>
            <a:normAutofit/>
          </a:bodyPr>
          <a:lstStyle/>
          <a:p>
            <a:r>
              <a:rPr lang="es-ES" b="1" dirty="0"/>
              <a:t> </a:t>
            </a:r>
            <a:endParaRPr lang="en-US" dirty="0"/>
          </a:p>
          <a:p>
            <a:pPr algn="just"/>
            <a:r>
              <a:rPr lang="es-ES" sz="2600" dirty="0"/>
              <a:t>Debemos ser naturales, porque al redactar en forma sencilla, fácil y no forzada, sin incurrir en construcciones o expresiones rebuscadas, lograremos una información y una comunicación acorde con nuestros objetivos.</a:t>
            </a:r>
            <a:endParaRPr lang="en-US" sz="2600" dirty="0"/>
          </a:p>
          <a:p>
            <a:pPr algn="just"/>
            <a:r>
              <a:rPr lang="es-ES" sz="2600" dirty="0"/>
              <a:t> </a:t>
            </a:r>
            <a:endParaRPr lang="en-US" sz="2600" dirty="0"/>
          </a:p>
          <a:p>
            <a:pPr algn="just"/>
            <a:r>
              <a:rPr lang="es-ES" sz="2600" dirty="0" smtClean="0"/>
              <a:t>Sencillez </a:t>
            </a:r>
            <a:r>
              <a:rPr lang="es-ES" sz="2600" dirty="0"/>
              <a:t>es huir de lo </a:t>
            </a:r>
            <a:r>
              <a:rPr lang="es-ES" sz="2600" dirty="0" smtClean="0"/>
              <a:t>complicado</a:t>
            </a:r>
            <a:r>
              <a:rPr lang="es-ES" sz="2600" dirty="0"/>
              <a:t>, de lo artificioso. Sencillo es el escritor que usa frases y palabras de fácil comprensión. Procurar escribir naturalmente, sin afectación, pero sin caer en la imprecisión y desorden del lenguaje </a:t>
            </a:r>
            <a:r>
              <a:rPr lang="es-ES" sz="2600" dirty="0" smtClean="0"/>
              <a:t>hablado</a:t>
            </a:r>
            <a:endParaRPr lang="en-US" sz="2600" dirty="0"/>
          </a:p>
        </p:txBody>
      </p:sp>
    </p:spTree>
    <p:extLst>
      <p:ext uri="{BB962C8B-B14F-4D97-AF65-F5344CB8AC3E}">
        <p14:creationId xmlns:p14="http://schemas.microsoft.com/office/powerpoint/2010/main" val="2717785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7077" y="260808"/>
            <a:ext cx="9437627" cy="1320800"/>
          </a:xfrm>
        </p:spPr>
        <p:txBody>
          <a:bodyPr>
            <a:normAutofit/>
          </a:bodyPr>
          <a:lstStyle/>
          <a:p>
            <a:pPr lvl="1" algn="l" defTabSz="457200" rtl="0">
              <a:spcBef>
                <a:spcPct val="0"/>
              </a:spcBef>
            </a:pPr>
            <a:r>
              <a:rPr lang="es-ES" sz="2400" b="1" dirty="0">
                <a:solidFill>
                  <a:srgbClr val="FFFF00"/>
                </a:solidFill>
              </a:rPr>
              <a:t>UN ESTILO CON COHERENCIA, RITMO Y CONCORDANCIA</a:t>
            </a:r>
            <a:r>
              <a:rPr lang="en-US" sz="2400" b="1" dirty="0">
                <a:solidFill>
                  <a:srgbClr val="FFFF00"/>
                </a:solidFill>
              </a:rPr>
              <a:t/>
            </a:r>
            <a:br>
              <a:rPr lang="en-US" sz="2400" b="1" dirty="0">
                <a:solidFill>
                  <a:srgbClr val="FFFF00"/>
                </a:solidFill>
              </a:rPr>
            </a:br>
            <a:endParaRPr lang="en-US" sz="2400" dirty="0">
              <a:solidFill>
                <a:srgbClr val="FFFF00"/>
              </a:solidFill>
            </a:endParaRPr>
          </a:p>
        </p:txBody>
      </p:sp>
      <p:sp>
        <p:nvSpPr>
          <p:cNvPr id="3" name="Marcador de contenido 2"/>
          <p:cNvSpPr>
            <a:spLocks noGrp="1"/>
          </p:cNvSpPr>
          <p:nvPr>
            <p:ph idx="1"/>
          </p:nvPr>
        </p:nvSpPr>
        <p:spPr>
          <a:xfrm>
            <a:off x="264650" y="921207"/>
            <a:ext cx="10363593" cy="5507301"/>
          </a:xfrm>
        </p:spPr>
        <p:txBody>
          <a:bodyPr>
            <a:normAutofit/>
          </a:bodyPr>
          <a:lstStyle/>
          <a:p>
            <a:r>
              <a:rPr lang="es-ES" sz="3200" b="1" dirty="0">
                <a:solidFill>
                  <a:srgbClr val="FFFF00"/>
                </a:solidFill>
              </a:rPr>
              <a:t>El estilo</a:t>
            </a:r>
            <a:endParaRPr lang="en-US" sz="3200" b="1" dirty="0">
              <a:solidFill>
                <a:srgbClr val="FFFF00"/>
              </a:solidFill>
            </a:endParaRPr>
          </a:p>
          <a:p>
            <a:pPr algn="just"/>
            <a:endParaRPr lang="es-ES" sz="2000" dirty="0" smtClean="0"/>
          </a:p>
          <a:p>
            <a:pPr algn="just"/>
            <a:r>
              <a:rPr lang="es-ES" sz="2400" dirty="0" smtClean="0"/>
              <a:t>Cuando </a:t>
            </a:r>
            <a:r>
              <a:rPr lang="es-ES" sz="2400" dirty="0"/>
              <a:t>realizamos un escrito lo hacemos de tal modo que es nuestro estilo, es decir, que tenemos un estilo propio y lo aplicamos a cualquier documento que elaboremos. </a:t>
            </a:r>
            <a:r>
              <a:rPr lang="es-ES" sz="2400" dirty="0" smtClean="0"/>
              <a:t>En </a:t>
            </a:r>
            <a:r>
              <a:rPr lang="es-ES" sz="2400" dirty="0"/>
              <a:t>primer lugar el estilo depende del modo en que organicemos nuestras ideas, que otorguemos su real jerarquía a las ideas en el texto y de la coherencia que se desprende de </a:t>
            </a:r>
            <a:r>
              <a:rPr lang="es-ES" sz="2400" dirty="0" smtClean="0"/>
              <a:t>éste, de las palabras que usamos.</a:t>
            </a:r>
          </a:p>
          <a:p>
            <a:pPr algn="just"/>
            <a:endParaRPr lang="es-ES" sz="2400" dirty="0"/>
          </a:p>
          <a:p>
            <a:pPr algn="just"/>
            <a:r>
              <a:rPr lang="es-ES" sz="2400" dirty="0" smtClean="0"/>
              <a:t> Pero </a:t>
            </a:r>
            <a:r>
              <a:rPr lang="es-ES" sz="2400" dirty="0"/>
              <a:t>también de la capacidad de interesar al lector, agradar y dar vida a los pensamientos, dar un ritmo adecuado al tipo de mensaje.</a:t>
            </a:r>
            <a:endParaRPr lang="en-US" sz="2400" dirty="0"/>
          </a:p>
          <a:p>
            <a:pPr algn="just"/>
            <a:endParaRPr lang="en-US" sz="2400" dirty="0"/>
          </a:p>
        </p:txBody>
      </p:sp>
    </p:spTree>
    <p:extLst>
      <p:ext uri="{BB962C8B-B14F-4D97-AF65-F5344CB8AC3E}">
        <p14:creationId xmlns:p14="http://schemas.microsoft.com/office/powerpoint/2010/main" val="133903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47686"/>
            <a:ext cx="8596668" cy="615885"/>
          </a:xfrm>
        </p:spPr>
        <p:txBody>
          <a:bodyPr>
            <a:noAutofit/>
          </a:bodyPr>
          <a:lstStyle/>
          <a:p>
            <a:r>
              <a:rPr lang="es-ES" sz="4400" b="1" dirty="0"/>
              <a:t>El ritmo</a:t>
            </a:r>
            <a:r>
              <a:rPr lang="en-US" sz="4400" b="1" dirty="0"/>
              <a:t/>
            </a:r>
            <a:br>
              <a:rPr lang="en-US" sz="4400" b="1" dirty="0"/>
            </a:br>
            <a:endParaRPr lang="en-US" sz="4400" dirty="0"/>
          </a:p>
        </p:txBody>
      </p:sp>
      <p:sp>
        <p:nvSpPr>
          <p:cNvPr id="3" name="Marcador de contenido 2"/>
          <p:cNvSpPr>
            <a:spLocks noGrp="1"/>
          </p:cNvSpPr>
          <p:nvPr>
            <p:ph idx="1"/>
          </p:nvPr>
        </p:nvSpPr>
        <p:spPr>
          <a:xfrm>
            <a:off x="0" y="695720"/>
            <a:ext cx="9993809" cy="5484550"/>
          </a:xfrm>
        </p:spPr>
        <p:txBody>
          <a:bodyPr>
            <a:normAutofit lnSpcReduction="10000"/>
          </a:bodyPr>
          <a:lstStyle/>
          <a:p>
            <a:r>
              <a:rPr lang="es-ES" b="1" dirty="0"/>
              <a:t> </a:t>
            </a:r>
            <a:endParaRPr lang="en-US" dirty="0"/>
          </a:p>
          <a:p>
            <a:pPr algn="just"/>
            <a:r>
              <a:rPr lang="es-ES" sz="2200" dirty="0"/>
              <a:t>El ritmo es el que le otorga vida y movimiento a un texto, por ello debe ser motivador y sugerente, así el lector crea sus propias expectativas sobre lo que va a leer a continuación, y las confirma o rechaza a medida que avanza en la lectura. El ritmo puede atrapar al lector, lo hace ir rápido en algunos párrafos mientras que en otros va poco a </a:t>
            </a:r>
            <a:r>
              <a:rPr lang="es-ES" sz="2200" dirty="0" smtClean="0"/>
              <a:t>poco.</a:t>
            </a:r>
            <a:r>
              <a:rPr lang="es-ES" sz="2200" dirty="0"/>
              <a:t> </a:t>
            </a:r>
            <a:endParaRPr lang="en-US" sz="2200" dirty="0"/>
          </a:p>
          <a:p>
            <a:pPr algn="just"/>
            <a:r>
              <a:rPr lang="es-ES" sz="2200" dirty="0"/>
              <a:t>Tomemos en cuenta que la primera </a:t>
            </a:r>
            <a:r>
              <a:rPr lang="es-ES" sz="2200" dirty="0" smtClean="0"/>
              <a:t>oración de </a:t>
            </a:r>
            <a:r>
              <a:rPr lang="es-ES" sz="2200" dirty="0"/>
              <a:t>un texto suele dar la pauta sobre la velocidad y el ritmo que daremos a éste</a:t>
            </a:r>
            <a:r>
              <a:rPr lang="es-ES" sz="2200" dirty="0" smtClean="0"/>
              <a:t>.</a:t>
            </a:r>
          </a:p>
          <a:p>
            <a:pPr algn="just"/>
            <a:endParaRPr lang="es-ES" sz="2200" dirty="0" smtClean="0"/>
          </a:p>
          <a:p>
            <a:pPr algn="just"/>
            <a:r>
              <a:rPr lang="es-ES" sz="2200" dirty="0" smtClean="0"/>
              <a:t> </a:t>
            </a:r>
            <a:r>
              <a:rPr lang="es-ES" sz="2200" dirty="0"/>
              <a:t>La falta de subordinación da, en principio, un ritmo más rápido al texto. Además, si existen pocos nexos y se omiten algunos verbos, tendremos un ritmo más veloz y espontáneo, como en el ejemplo del simposio. </a:t>
            </a:r>
            <a:endParaRPr lang="es-ES" sz="2200" dirty="0" smtClean="0"/>
          </a:p>
          <a:p>
            <a:pPr algn="just"/>
            <a:endParaRPr lang="es-ES" sz="2200" dirty="0"/>
          </a:p>
          <a:p>
            <a:pPr algn="just"/>
            <a:r>
              <a:rPr lang="es-ES" sz="2200" dirty="0" smtClean="0"/>
              <a:t>Por </a:t>
            </a:r>
            <a:r>
              <a:rPr lang="es-ES" sz="2200" dirty="0"/>
              <a:t>el contrario, la subordinación copiosa hace el texto más confuso y el ritmo se vuelve lento y pausado.</a:t>
            </a:r>
            <a:endParaRPr lang="en-US" sz="2200" dirty="0"/>
          </a:p>
          <a:p>
            <a:pPr algn="just"/>
            <a:endParaRPr lang="en-US" sz="2200" dirty="0"/>
          </a:p>
        </p:txBody>
      </p:sp>
    </p:spTree>
    <p:extLst>
      <p:ext uri="{BB962C8B-B14F-4D97-AF65-F5344CB8AC3E}">
        <p14:creationId xmlns:p14="http://schemas.microsoft.com/office/powerpoint/2010/main" val="58371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4212" y="279662"/>
            <a:ext cx="8596668" cy="710153"/>
          </a:xfrm>
        </p:spPr>
        <p:txBody>
          <a:bodyPr>
            <a:normAutofit fontScale="90000"/>
          </a:bodyPr>
          <a:lstStyle/>
          <a:p>
            <a:r>
              <a:rPr lang="es-ES" b="1" dirty="0">
                <a:solidFill>
                  <a:srgbClr val="FFFF00"/>
                </a:solidFill>
              </a:rPr>
              <a:t>La concordancia</a:t>
            </a:r>
            <a:r>
              <a:rPr lang="en-US" b="1" dirty="0"/>
              <a:t/>
            </a:r>
            <a:br>
              <a:rPr lang="en-US" b="1" dirty="0"/>
            </a:br>
            <a:endParaRPr lang="en-US" dirty="0"/>
          </a:p>
        </p:txBody>
      </p:sp>
      <p:sp>
        <p:nvSpPr>
          <p:cNvPr id="3" name="Marcador de contenido 2"/>
          <p:cNvSpPr>
            <a:spLocks noGrp="1"/>
          </p:cNvSpPr>
          <p:nvPr>
            <p:ph idx="1"/>
          </p:nvPr>
        </p:nvSpPr>
        <p:spPr>
          <a:xfrm>
            <a:off x="375677" y="1057653"/>
            <a:ext cx="9277370" cy="5362001"/>
          </a:xfrm>
        </p:spPr>
        <p:txBody>
          <a:bodyPr>
            <a:normAutofit fontScale="92500" lnSpcReduction="10000"/>
          </a:bodyPr>
          <a:lstStyle/>
          <a:p>
            <a:r>
              <a:rPr lang="es-ES" b="1" dirty="0"/>
              <a:t> </a:t>
            </a:r>
            <a:endParaRPr lang="en-US" dirty="0"/>
          </a:p>
          <a:p>
            <a:pPr algn="just"/>
            <a:r>
              <a:rPr lang="es-ES" sz="2400" dirty="0"/>
              <a:t>Hablamos de concordancia cuando encontramos armonía entre el adjetivo y el sustantivo y el verbo con el sujeto. Cuando el verbo se refiere a un único sujeto, concuerda con él en número y persona, y cuando el adjetivo se refiere a un solo sustantivo, concuerda con él en género y número</a:t>
            </a:r>
            <a:r>
              <a:rPr lang="es-ES" sz="2400" dirty="0" smtClean="0"/>
              <a:t>.</a:t>
            </a:r>
          </a:p>
          <a:p>
            <a:pPr algn="just"/>
            <a:endParaRPr lang="es-ES" sz="2400" dirty="0"/>
          </a:p>
          <a:p>
            <a:pPr algn="just"/>
            <a:r>
              <a:rPr lang="es-ES" sz="2400" dirty="0"/>
              <a:t>En español encontramos dos clases de concordancia:</a:t>
            </a:r>
            <a:endParaRPr lang="en-US" sz="2400" dirty="0"/>
          </a:p>
          <a:p>
            <a:pPr algn="just"/>
            <a:r>
              <a:rPr lang="es-ES" sz="2400" dirty="0"/>
              <a:t> </a:t>
            </a:r>
            <a:r>
              <a:rPr lang="es-ES" sz="2400" dirty="0" smtClean="0"/>
              <a:t>Concordancia </a:t>
            </a:r>
            <a:r>
              <a:rPr lang="es-ES" sz="2400" dirty="0"/>
              <a:t>entre el sustantivo y adjetivo que consiste en la igualdad del género y el número de estas dos categorías gramaticales.</a:t>
            </a:r>
            <a:endParaRPr lang="en-US" sz="2400" dirty="0"/>
          </a:p>
          <a:p>
            <a:pPr algn="just"/>
            <a:r>
              <a:rPr lang="es-ES" sz="2400" dirty="0"/>
              <a:t> </a:t>
            </a:r>
            <a:endParaRPr lang="en-US" sz="2400" dirty="0"/>
          </a:p>
          <a:p>
            <a:pPr algn="just"/>
            <a:r>
              <a:rPr lang="es-ES" sz="2400" dirty="0"/>
              <a:t>Por </a:t>
            </a:r>
            <a:r>
              <a:rPr lang="es-ES" sz="2400" dirty="0" smtClean="0"/>
              <a:t>ejemplo: </a:t>
            </a:r>
            <a:r>
              <a:rPr lang="es-ES" sz="2400" b="1" dirty="0"/>
              <a:t> </a:t>
            </a:r>
            <a:r>
              <a:rPr lang="es-ES" sz="2400" dirty="0" smtClean="0"/>
              <a:t>La </a:t>
            </a:r>
            <a:r>
              <a:rPr lang="es-ES" sz="2400" dirty="0"/>
              <a:t>casa está infectada.	(La casa está infectado) Las casas están infectadas.	(Las casas están infectada)</a:t>
            </a:r>
            <a:endParaRPr lang="en-US" sz="2400" dirty="0"/>
          </a:p>
          <a:p>
            <a:pPr algn="just"/>
            <a:endParaRPr lang="es-ES" sz="2400" dirty="0" smtClean="0"/>
          </a:p>
          <a:p>
            <a:endParaRPr lang="en-US" sz="2400" dirty="0" smtClean="0"/>
          </a:p>
          <a:p>
            <a:endParaRPr lang="en-US" sz="2400" dirty="0"/>
          </a:p>
        </p:txBody>
      </p:sp>
    </p:spTree>
    <p:extLst>
      <p:ext uri="{BB962C8B-B14F-4D97-AF65-F5344CB8AC3E}">
        <p14:creationId xmlns:p14="http://schemas.microsoft.com/office/powerpoint/2010/main" val="2445414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7078" y="0"/>
            <a:ext cx="8596668" cy="1320800"/>
          </a:xfrm>
        </p:spPr>
        <p:txBody>
          <a:bodyPr/>
          <a:lstStyle/>
          <a:p>
            <a:r>
              <a:rPr lang="es-ES" dirty="0" smtClean="0"/>
              <a:t> </a:t>
            </a:r>
            <a:r>
              <a:rPr lang="es-ES" dirty="0">
                <a:solidFill>
                  <a:srgbClr val="FFFF00"/>
                </a:solidFill>
              </a:rPr>
              <a:t>Longitud de las </a:t>
            </a:r>
            <a:r>
              <a:rPr lang="es-ES" dirty="0" smtClean="0">
                <a:solidFill>
                  <a:srgbClr val="FFFF00"/>
                </a:solidFill>
              </a:rPr>
              <a:t>oraciones</a:t>
            </a:r>
            <a:endParaRPr lang="en-US" dirty="0">
              <a:solidFill>
                <a:srgbClr val="FFFF00"/>
              </a:solidFill>
            </a:endParaRPr>
          </a:p>
        </p:txBody>
      </p:sp>
      <p:sp>
        <p:nvSpPr>
          <p:cNvPr id="3" name="Marcador de contenido 2"/>
          <p:cNvSpPr>
            <a:spLocks noGrp="1"/>
          </p:cNvSpPr>
          <p:nvPr>
            <p:ph idx="1"/>
          </p:nvPr>
        </p:nvSpPr>
        <p:spPr>
          <a:xfrm>
            <a:off x="239987" y="831409"/>
            <a:ext cx="9485904" cy="3880773"/>
          </a:xfrm>
        </p:spPr>
        <p:txBody>
          <a:bodyPr>
            <a:noAutofit/>
          </a:bodyPr>
          <a:lstStyle/>
          <a:p>
            <a:pPr algn="just"/>
            <a:r>
              <a:rPr lang="es-ES" sz="2000" dirty="0" smtClean="0"/>
              <a:t>Tanto </a:t>
            </a:r>
            <a:r>
              <a:rPr lang="es-ES" sz="2000" dirty="0"/>
              <a:t>las recomendaciones de estilo como las normas de publicación de artículos de todas las revistas exigen que el texto sea breve (</a:t>
            </a:r>
            <a:r>
              <a:rPr lang="es-ES" sz="2000" dirty="0" err="1"/>
              <a:t>Vg</a:t>
            </a:r>
            <a:r>
              <a:rPr lang="es-ES" sz="2000" dirty="0"/>
              <a:t>.: </a:t>
            </a:r>
            <a:r>
              <a:rPr lang="es-ES" sz="2000" dirty="0" err="1"/>
              <a:t>Psicothema</a:t>
            </a:r>
            <a:r>
              <a:rPr lang="es-ES" sz="2000" dirty="0"/>
              <a:t> pide un máximo de 20 páginas, en el que se deben incluir referencias, tablas y figuras</a:t>
            </a:r>
            <a:r>
              <a:rPr lang="es-ES" sz="2000" dirty="0" smtClean="0"/>
              <a:t>.)</a:t>
            </a:r>
          </a:p>
          <a:p>
            <a:pPr algn="just"/>
            <a:endParaRPr lang="es-ES" sz="2000" dirty="0" smtClean="0"/>
          </a:p>
          <a:p>
            <a:pPr algn="just"/>
            <a:r>
              <a:rPr lang="es-ES" sz="2000" dirty="0" smtClean="0"/>
              <a:t> </a:t>
            </a:r>
            <a:r>
              <a:rPr lang="es-ES" sz="2000" dirty="0"/>
              <a:t>Por lo tanto, cuanto más económica sea la expresión mejor. Además, en todos los ámbitos de la comunicación se desaconsejan las </a:t>
            </a:r>
            <a:r>
              <a:rPr lang="es-ES" sz="2000" dirty="0" smtClean="0"/>
              <a:t>ORACIONES  </a:t>
            </a:r>
            <a:r>
              <a:rPr lang="es-ES" sz="2000" dirty="0"/>
              <a:t>largas (más de 20 palabras). Por lo tanto, impóngase la disciplina de escribir con </a:t>
            </a:r>
            <a:r>
              <a:rPr lang="es-ES" sz="2000" dirty="0" smtClean="0"/>
              <a:t>oraciones cortas</a:t>
            </a:r>
            <a:r>
              <a:rPr lang="es-ES" sz="2000" dirty="0"/>
              <a:t>; y, a ser posible, que contengan una sola idea principal en cada una</a:t>
            </a:r>
            <a:r>
              <a:rPr lang="es-ES" sz="2000" dirty="0" smtClean="0"/>
              <a:t>.</a:t>
            </a:r>
          </a:p>
          <a:p>
            <a:pPr algn="just"/>
            <a:endParaRPr lang="es-ES" sz="2000" dirty="0"/>
          </a:p>
          <a:p>
            <a:pPr algn="just"/>
            <a:r>
              <a:rPr lang="es-ES" sz="2000" dirty="0" smtClean="0"/>
              <a:t> </a:t>
            </a:r>
            <a:r>
              <a:rPr lang="es-ES" sz="2000" dirty="0"/>
              <a:t>Mejor </a:t>
            </a:r>
            <a:r>
              <a:rPr lang="es-ES" sz="2000" dirty="0" smtClean="0"/>
              <a:t>oraciones  </a:t>
            </a:r>
            <a:r>
              <a:rPr lang="es-ES" sz="2000" dirty="0"/>
              <a:t>simples que compuestas. Recuerde, mejor dos </a:t>
            </a:r>
            <a:r>
              <a:rPr lang="es-ES" sz="2000" dirty="0" smtClean="0"/>
              <a:t>oraciones  </a:t>
            </a:r>
            <a:r>
              <a:rPr lang="es-ES" sz="2000" dirty="0"/>
              <a:t>con una idea cada una, que una </a:t>
            </a:r>
            <a:r>
              <a:rPr lang="es-ES" sz="2000" dirty="0" smtClean="0"/>
              <a:t> oración con </a:t>
            </a:r>
            <a:r>
              <a:rPr lang="es-ES" sz="2000" dirty="0"/>
              <a:t>dos </a:t>
            </a:r>
            <a:r>
              <a:rPr lang="es-ES" sz="2000" dirty="0" smtClean="0"/>
              <a:t>ideas,</a:t>
            </a:r>
            <a:endParaRPr lang="en-US" sz="2000" dirty="0"/>
          </a:p>
        </p:txBody>
      </p:sp>
    </p:spTree>
    <p:extLst>
      <p:ext uri="{BB962C8B-B14F-4D97-AF65-F5344CB8AC3E}">
        <p14:creationId xmlns:p14="http://schemas.microsoft.com/office/powerpoint/2010/main" val="4639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05043" y="110836"/>
            <a:ext cx="8596668" cy="757287"/>
          </a:xfrm>
        </p:spPr>
        <p:txBody>
          <a:bodyPr/>
          <a:lstStyle/>
          <a:p>
            <a:pPr lvl="1" algn="l" defTabSz="457200" rtl="0">
              <a:spcBef>
                <a:spcPct val="0"/>
              </a:spcBef>
            </a:pPr>
            <a:r>
              <a:rPr lang="es-ES" sz="2400" b="1" dirty="0">
                <a:solidFill>
                  <a:srgbClr val="00B050"/>
                </a:solidFill>
              </a:rPr>
              <a:t>EL PÁRRAFO</a:t>
            </a:r>
            <a:r>
              <a:rPr lang="en-US" b="1" dirty="0"/>
              <a:t/>
            </a:r>
            <a:br>
              <a:rPr lang="en-US" b="1" dirty="0"/>
            </a:br>
            <a:endParaRPr lang="en-US" dirty="0"/>
          </a:p>
        </p:txBody>
      </p:sp>
      <p:sp>
        <p:nvSpPr>
          <p:cNvPr id="3" name="Marcador de contenido 2"/>
          <p:cNvSpPr>
            <a:spLocks noGrp="1"/>
          </p:cNvSpPr>
          <p:nvPr>
            <p:ph idx="1"/>
          </p:nvPr>
        </p:nvSpPr>
        <p:spPr>
          <a:xfrm>
            <a:off x="414717" y="674159"/>
            <a:ext cx="9522468" cy="5643514"/>
          </a:xfrm>
        </p:spPr>
        <p:txBody>
          <a:bodyPr>
            <a:normAutofit fontScale="92500" lnSpcReduction="10000"/>
          </a:bodyPr>
          <a:lstStyle/>
          <a:p>
            <a:r>
              <a:rPr lang="es-ES" b="1" dirty="0"/>
              <a:t> </a:t>
            </a:r>
            <a:endParaRPr lang="en-US" dirty="0"/>
          </a:p>
          <a:p>
            <a:pPr algn="just"/>
            <a:r>
              <a:rPr lang="es-ES" sz="2400" dirty="0"/>
              <a:t>La Real Academia de la Lengua Española define a párrafo de la siguiente manera:</a:t>
            </a:r>
            <a:endParaRPr lang="en-US" sz="2400" dirty="0"/>
          </a:p>
          <a:p>
            <a:pPr algn="just"/>
            <a:r>
              <a:rPr lang="es-ES" sz="2400" dirty="0"/>
              <a:t> </a:t>
            </a:r>
            <a:endParaRPr lang="en-US" sz="2400" dirty="0"/>
          </a:p>
          <a:p>
            <a:pPr algn="just"/>
            <a:r>
              <a:rPr lang="es-ES" sz="2400" i="1" dirty="0"/>
              <a:t>“Cada una de las divisiones de un escrito señaladas por letra mayúscula al principio de línea y punto y aparte al final del fragmento de escritura” (Diccionario de la RAE).</a:t>
            </a:r>
            <a:endParaRPr lang="en-US" sz="2400" dirty="0"/>
          </a:p>
          <a:p>
            <a:pPr algn="just"/>
            <a:r>
              <a:rPr lang="es-ES" sz="2400" i="1" dirty="0"/>
              <a:t> </a:t>
            </a:r>
            <a:endParaRPr lang="en-US" sz="2400" dirty="0"/>
          </a:p>
          <a:p>
            <a:pPr algn="just"/>
            <a:r>
              <a:rPr lang="es-ES" sz="2400" dirty="0"/>
              <a:t>Podemos definir el párrafo como un conjunto de oraciones con un tema central o idea principal. Está formado por una o varias oraciones. Se denomina oración principal a una de éstas. Cuando la oración principal está ubicada en el centro del párrafo, las oraciones llevan un movimiento ascendente, y todas las demás oraciones giran en torno a ésta.</a:t>
            </a:r>
            <a:endParaRPr lang="en-US" sz="2400" dirty="0"/>
          </a:p>
          <a:p>
            <a:pPr algn="just"/>
            <a:r>
              <a:rPr lang="es-ES" sz="2400" dirty="0"/>
              <a:t> </a:t>
            </a:r>
            <a:endParaRPr lang="en-US" sz="2400" dirty="0"/>
          </a:p>
          <a:p>
            <a:endParaRPr lang="en-US" sz="2400" dirty="0"/>
          </a:p>
        </p:txBody>
      </p:sp>
    </p:spTree>
    <p:extLst>
      <p:ext uri="{BB962C8B-B14F-4D97-AF65-F5344CB8AC3E}">
        <p14:creationId xmlns:p14="http://schemas.microsoft.com/office/powerpoint/2010/main" val="1923507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7077" y="138260"/>
            <a:ext cx="9890113" cy="1320800"/>
          </a:xfrm>
        </p:spPr>
        <p:txBody>
          <a:bodyPr>
            <a:normAutofit fontScale="90000"/>
          </a:bodyPr>
          <a:lstStyle/>
          <a:p>
            <a:pPr algn="just"/>
            <a:r>
              <a:rPr lang="es-ES" sz="2700" dirty="0"/>
              <a:t>Existen diversas maneras de clasificar a los tipos de párrafos, aquí veremos los más usados o los más comunes. Se puede optar por usar el que más convenga al momento de redactar</a:t>
            </a:r>
            <a:r>
              <a:rPr lang="es-ES" dirty="0"/>
              <a:t>.</a:t>
            </a:r>
            <a:r>
              <a:rPr lang="en-US" dirty="0"/>
              <a:t/>
            </a:r>
            <a:br>
              <a:rPr lang="en-US" dirty="0"/>
            </a:br>
            <a:endParaRPr lang="en-US" dirty="0"/>
          </a:p>
        </p:txBody>
      </p:sp>
      <p:sp>
        <p:nvSpPr>
          <p:cNvPr id="3" name="Marcador de contenido 2"/>
          <p:cNvSpPr>
            <a:spLocks noGrp="1"/>
          </p:cNvSpPr>
          <p:nvPr>
            <p:ph idx="1"/>
          </p:nvPr>
        </p:nvSpPr>
        <p:spPr>
          <a:xfrm>
            <a:off x="592493" y="1576127"/>
            <a:ext cx="9428200" cy="3880773"/>
          </a:xfrm>
        </p:spPr>
        <p:txBody>
          <a:bodyPr>
            <a:normAutofit fontScale="25000" lnSpcReduction="20000"/>
          </a:bodyPr>
          <a:lstStyle/>
          <a:p>
            <a:r>
              <a:rPr lang="es-ES" b="1" dirty="0"/>
              <a:t> </a:t>
            </a:r>
            <a:endParaRPr lang="en-US" dirty="0"/>
          </a:p>
          <a:p>
            <a:r>
              <a:rPr lang="es-ES" sz="4500" dirty="0"/>
              <a:t> </a:t>
            </a:r>
            <a:r>
              <a:rPr lang="es-ES" sz="8000" dirty="0" smtClean="0"/>
              <a:t>En </a:t>
            </a:r>
            <a:r>
              <a:rPr lang="es-ES" sz="8000" dirty="0"/>
              <a:t>la redacción se emplea tres tipos de párrafos</a:t>
            </a:r>
            <a:r>
              <a:rPr lang="es-ES" sz="8000" dirty="0" smtClean="0"/>
              <a:t>:</a:t>
            </a:r>
          </a:p>
          <a:p>
            <a:endParaRPr lang="en-US" sz="8000" dirty="0"/>
          </a:p>
          <a:p>
            <a:r>
              <a:rPr lang="es-ES" sz="8000" dirty="0"/>
              <a:t> </a:t>
            </a:r>
            <a:r>
              <a:rPr lang="es-ES" sz="8000" dirty="0" smtClean="0"/>
              <a:t>✑ </a:t>
            </a:r>
            <a:r>
              <a:rPr lang="es-ES" sz="8000" dirty="0"/>
              <a:t>De transición.</a:t>
            </a:r>
            <a:endParaRPr lang="en-US" sz="8000" dirty="0"/>
          </a:p>
          <a:p>
            <a:r>
              <a:rPr lang="es-ES" sz="8000" dirty="0"/>
              <a:t> </a:t>
            </a:r>
            <a:r>
              <a:rPr lang="es-ES" sz="8000" dirty="0" smtClean="0"/>
              <a:t>✑ </a:t>
            </a:r>
            <a:r>
              <a:rPr lang="es-ES" sz="8000" dirty="0"/>
              <a:t>Funcionales.</a:t>
            </a:r>
            <a:endParaRPr lang="en-US" sz="8000" dirty="0"/>
          </a:p>
          <a:p>
            <a:r>
              <a:rPr lang="es-ES" sz="8000" dirty="0"/>
              <a:t> </a:t>
            </a:r>
            <a:r>
              <a:rPr lang="es-ES" sz="8000" dirty="0" smtClean="0"/>
              <a:t>✑ </a:t>
            </a:r>
            <a:r>
              <a:rPr lang="es-ES" sz="8000" dirty="0"/>
              <a:t>Informativos.</a:t>
            </a:r>
            <a:endParaRPr lang="en-US" sz="8000" dirty="0"/>
          </a:p>
          <a:p>
            <a:r>
              <a:rPr lang="es-ES" sz="8000" dirty="0"/>
              <a:t> </a:t>
            </a:r>
            <a:endParaRPr lang="en-US" sz="8000" dirty="0"/>
          </a:p>
          <a:p>
            <a:r>
              <a:rPr lang="es-ES" sz="8000" b="1" dirty="0">
                <a:solidFill>
                  <a:srgbClr val="FFFF00"/>
                </a:solidFill>
              </a:rPr>
              <a:t>El párrafo de transición </a:t>
            </a:r>
            <a:r>
              <a:rPr lang="es-ES" sz="8000" dirty="0"/>
              <a:t>se usa después del título y prepara al lector para las ideas siguientes.</a:t>
            </a:r>
            <a:endParaRPr lang="en-US" sz="8000" dirty="0"/>
          </a:p>
          <a:p>
            <a:r>
              <a:rPr lang="es-ES" sz="8000" dirty="0"/>
              <a:t> </a:t>
            </a:r>
            <a:endParaRPr lang="en-US" sz="8000" dirty="0"/>
          </a:p>
          <a:p>
            <a:r>
              <a:rPr lang="es-ES" sz="8000" b="1" dirty="0">
                <a:solidFill>
                  <a:srgbClr val="FFFF00"/>
                </a:solidFill>
              </a:rPr>
              <a:t>El párrafo funcional </a:t>
            </a:r>
            <a:r>
              <a:rPr lang="es-ES" sz="8000" dirty="0"/>
              <a:t>se emplea después de los subtítulos y tiene como propósito iniciar el </a:t>
            </a:r>
            <a:r>
              <a:rPr lang="es-ES" sz="8000" dirty="0" smtClean="0"/>
              <a:t>asunto y también cerrar el texto</a:t>
            </a:r>
            <a:endParaRPr lang="en-US" sz="8000" dirty="0"/>
          </a:p>
          <a:p>
            <a:r>
              <a:rPr lang="es-ES" sz="8000" dirty="0"/>
              <a:t> </a:t>
            </a:r>
            <a:endParaRPr lang="en-US" sz="8000" dirty="0"/>
          </a:p>
          <a:p>
            <a:r>
              <a:rPr lang="es-ES" sz="8000" b="1" dirty="0">
                <a:solidFill>
                  <a:srgbClr val="FFFF00"/>
                </a:solidFill>
              </a:rPr>
              <a:t>El párrafo informativo </a:t>
            </a:r>
            <a:r>
              <a:rPr lang="es-ES" sz="8000" dirty="0"/>
              <a:t>desarrolla el contenido a través de ejemplos y </a:t>
            </a:r>
            <a:r>
              <a:rPr lang="es-ES" sz="8000" dirty="0" smtClean="0"/>
              <a:t>la información correspondiente .</a:t>
            </a:r>
            <a:endParaRPr lang="en-US" sz="8000" dirty="0"/>
          </a:p>
          <a:p>
            <a:r>
              <a:rPr lang="es-ES" sz="8000" dirty="0"/>
              <a:t> </a:t>
            </a:r>
            <a:endParaRPr lang="en-US" sz="8000" dirty="0"/>
          </a:p>
          <a:p>
            <a:endParaRPr lang="en-US" dirty="0"/>
          </a:p>
        </p:txBody>
      </p:sp>
    </p:spTree>
    <p:extLst>
      <p:ext uri="{BB962C8B-B14F-4D97-AF65-F5344CB8AC3E}">
        <p14:creationId xmlns:p14="http://schemas.microsoft.com/office/powerpoint/2010/main" val="3299000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5359" y="0"/>
            <a:ext cx="8596668" cy="1320800"/>
          </a:xfrm>
        </p:spPr>
        <p:txBody>
          <a:bodyPr>
            <a:normAutofit fontScale="90000"/>
          </a:bodyPr>
          <a:lstStyle/>
          <a:p>
            <a:r>
              <a:rPr lang="es-ES" dirty="0"/>
              <a:t>Desde el punto de vista lógico hay párrafos </a:t>
            </a:r>
            <a:r>
              <a:rPr lang="es-ES" dirty="0" smtClean="0"/>
              <a:t> </a:t>
            </a:r>
            <a:r>
              <a:rPr lang="es-ES" dirty="0"/>
              <a:t>deductivos, inductivos y mixtos.</a:t>
            </a:r>
            <a:r>
              <a:rPr lang="en-US" dirty="0"/>
              <a:t/>
            </a:r>
            <a:br>
              <a:rPr lang="en-US" dirty="0"/>
            </a:br>
            <a:endParaRPr lang="en-US" dirty="0"/>
          </a:p>
        </p:txBody>
      </p:sp>
      <p:sp>
        <p:nvSpPr>
          <p:cNvPr id="3" name="Marcador de contenido 2"/>
          <p:cNvSpPr>
            <a:spLocks noGrp="1"/>
          </p:cNvSpPr>
          <p:nvPr>
            <p:ph idx="1"/>
          </p:nvPr>
        </p:nvSpPr>
        <p:spPr>
          <a:xfrm>
            <a:off x="460517" y="878544"/>
            <a:ext cx="11011903" cy="3880773"/>
          </a:xfrm>
        </p:spPr>
        <p:txBody>
          <a:bodyPr>
            <a:normAutofit fontScale="25000" lnSpcReduction="20000"/>
          </a:bodyPr>
          <a:lstStyle/>
          <a:p>
            <a:r>
              <a:rPr lang="es-ES" dirty="0"/>
              <a:t> </a:t>
            </a:r>
            <a:endParaRPr lang="en-US" dirty="0"/>
          </a:p>
          <a:p>
            <a:pPr algn="just"/>
            <a:r>
              <a:rPr lang="es-ES" sz="7400" dirty="0">
                <a:solidFill>
                  <a:srgbClr val="FFFF00"/>
                </a:solidFill>
              </a:rPr>
              <a:t> </a:t>
            </a:r>
            <a:r>
              <a:rPr lang="es-ES" sz="7400" b="1" dirty="0" smtClean="0">
                <a:solidFill>
                  <a:srgbClr val="FFFF00"/>
                </a:solidFill>
              </a:rPr>
              <a:t>Párrafo deductivo o </a:t>
            </a:r>
            <a:r>
              <a:rPr lang="es-ES" sz="7400" b="1" dirty="0" err="1" smtClean="0">
                <a:solidFill>
                  <a:srgbClr val="FFFF00"/>
                </a:solidFill>
              </a:rPr>
              <a:t>analizante</a:t>
            </a:r>
            <a:endParaRPr lang="en-US" sz="7400" b="1" dirty="0">
              <a:solidFill>
                <a:srgbClr val="FFFF00"/>
              </a:solidFill>
            </a:endParaRPr>
          </a:p>
          <a:p>
            <a:pPr algn="just"/>
            <a:r>
              <a:rPr lang="es-ES" sz="7400" b="1" dirty="0"/>
              <a:t> </a:t>
            </a:r>
            <a:r>
              <a:rPr lang="es-ES" sz="7400" dirty="0" smtClean="0"/>
              <a:t>Se </a:t>
            </a:r>
            <a:r>
              <a:rPr lang="es-ES" sz="7400" dirty="0"/>
              <a:t>le denomina deductivo si la idea principal que trata está </a:t>
            </a:r>
            <a:r>
              <a:rPr lang="es-ES" sz="7400" dirty="0">
                <a:solidFill>
                  <a:srgbClr val="FFFF00"/>
                </a:solidFill>
              </a:rPr>
              <a:t>al principio del </a:t>
            </a:r>
            <a:r>
              <a:rPr lang="es-ES" sz="7400" dirty="0"/>
              <a:t>párrafo, pues afirma o niega algo, y después aduce las razones y argumentos que confirman o desmienten lo enunciado; o bien aplica a un caso concreto la afirmación general de la idea principal. En el párrafo deductivo, la hipótesis se desarrolla como un proceso de comprobación.</a:t>
            </a:r>
            <a:endParaRPr lang="en-US" sz="7400" dirty="0"/>
          </a:p>
          <a:p>
            <a:pPr algn="just"/>
            <a:r>
              <a:rPr lang="es-ES" sz="7400" dirty="0"/>
              <a:t> </a:t>
            </a:r>
            <a:endParaRPr lang="en-US" sz="7400" dirty="0"/>
          </a:p>
          <a:p>
            <a:pPr algn="just"/>
            <a:r>
              <a:rPr lang="es-ES" sz="7400" b="1" dirty="0">
                <a:solidFill>
                  <a:srgbClr val="FFFF00"/>
                </a:solidFill>
              </a:rPr>
              <a:t>Párrafo </a:t>
            </a:r>
            <a:r>
              <a:rPr lang="es-ES" sz="7400" b="1" dirty="0" smtClean="0">
                <a:solidFill>
                  <a:srgbClr val="FFFF00"/>
                </a:solidFill>
              </a:rPr>
              <a:t>inductivo o </a:t>
            </a:r>
            <a:r>
              <a:rPr lang="es-ES" sz="7400" b="1" dirty="0" err="1" smtClean="0">
                <a:solidFill>
                  <a:srgbClr val="FFFF00"/>
                </a:solidFill>
              </a:rPr>
              <a:t>sintetizante</a:t>
            </a:r>
            <a:endParaRPr lang="en-US" sz="7400" b="1" dirty="0">
              <a:solidFill>
                <a:srgbClr val="FFFF00"/>
              </a:solidFill>
            </a:endParaRPr>
          </a:p>
          <a:p>
            <a:pPr algn="just"/>
            <a:r>
              <a:rPr lang="es-ES" sz="7400" b="1" dirty="0"/>
              <a:t> </a:t>
            </a:r>
            <a:r>
              <a:rPr lang="es-ES" sz="7400" dirty="0" smtClean="0"/>
              <a:t>Si </a:t>
            </a:r>
            <a:r>
              <a:rPr lang="es-ES" sz="7400" dirty="0"/>
              <a:t>la idea principal está al</a:t>
            </a:r>
            <a:r>
              <a:rPr lang="es-ES" sz="7400" dirty="0">
                <a:solidFill>
                  <a:srgbClr val="FFFF00"/>
                </a:solidFill>
              </a:rPr>
              <a:t> final</a:t>
            </a:r>
            <a:r>
              <a:rPr lang="es-ES" sz="7400" i="1" dirty="0"/>
              <a:t>, </a:t>
            </a:r>
            <a:r>
              <a:rPr lang="es-ES" sz="7400" dirty="0"/>
              <a:t>se le denomina párrafo inductivo (a semejanza del razonamiento inductivo), pues se comienza citando datos, pruebas u observaciones que inducen a pensar en aquello que se termina afirmando, demostrando o concluyendo, es decir, consiste en observar unos o varios hechos para luego obtener una conclusión general sobre éstos. En el párrafo inductivo la hipótesis alcanza nivel de sustentación mediante un proceso </a:t>
            </a:r>
            <a:r>
              <a:rPr lang="es-ES" sz="7400" dirty="0" err="1"/>
              <a:t>implicativo</a:t>
            </a:r>
            <a:r>
              <a:rPr lang="es-ES" sz="7400" dirty="0"/>
              <a:t>, donde lo particular permite derivar la conclusión.</a:t>
            </a:r>
            <a:endParaRPr lang="en-US" sz="7400" dirty="0"/>
          </a:p>
          <a:p>
            <a:pPr algn="just"/>
            <a:r>
              <a:rPr lang="es-ES" sz="7400" dirty="0"/>
              <a:t> </a:t>
            </a:r>
            <a:endParaRPr lang="en-US" sz="7400" dirty="0"/>
          </a:p>
          <a:p>
            <a:pPr algn="just"/>
            <a:r>
              <a:rPr lang="es-ES" sz="7400" b="1" dirty="0">
                <a:solidFill>
                  <a:srgbClr val="FFFF00"/>
                </a:solidFill>
              </a:rPr>
              <a:t>Párrafo </a:t>
            </a:r>
            <a:r>
              <a:rPr lang="es-ES" sz="7400" b="1" dirty="0" smtClean="0">
                <a:solidFill>
                  <a:srgbClr val="FFFF00"/>
                </a:solidFill>
              </a:rPr>
              <a:t>mixto </a:t>
            </a:r>
            <a:endParaRPr lang="en-US" sz="7400" b="1" dirty="0">
              <a:solidFill>
                <a:srgbClr val="FFFF00"/>
              </a:solidFill>
            </a:endParaRPr>
          </a:p>
          <a:p>
            <a:pPr algn="just"/>
            <a:r>
              <a:rPr lang="es-ES" sz="7400" b="1" dirty="0"/>
              <a:t> </a:t>
            </a:r>
            <a:r>
              <a:rPr lang="es-ES" sz="7400" dirty="0" smtClean="0"/>
              <a:t>Cuando </a:t>
            </a:r>
            <a:r>
              <a:rPr lang="es-ES" sz="7400" dirty="0"/>
              <a:t>la idea principal se ubica en </a:t>
            </a:r>
            <a:r>
              <a:rPr lang="es-ES" sz="7400" dirty="0">
                <a:solidFill>
                  <a:srgbClr val="FFFF00"/>
                </a:solidFill>
              </a:rPr>
              <a:t>el centro</a:t>
            </a:r>
            <a:r>
              <a:rPr lang="es-ES" sz="7400" i="1" dirty="0">
                <a:solidFill>
                  <a:srgbClr val="FFFF00"/>
                </a:solidFill>
              </a:rPr>
              <a:t>, </a:t>
            </a:r>
            <a:r>
              <a:rPr lang="es-ES" sz="7400" dirty="0"/>
              <a:t>al inicio se plantea el problema o se cita algunos datos que inducen a buscar una determinada solución. Después se da respuesta, a través de la idea principal y, por último, se saca </a:t>
            </a:r>
            <a:r>
              <a:rPr lang="es-ES" sz="7400" dirty="0" smtClean="0"/>
              <a:t>las conclusiones</a:t>
            </a:r>
            <a:r>
              <a:rPr lang="es-ES" sz="7400" dirty="0"/>
              <a:t>, se analiza las consecuencias o se matiza la idea principal. </a:t>
            </a:r>
            <a:endParaRPr lang="en-US" sz="7400" dirty="0"/>
          </a:p>
        </p:txBody>
      </p:sp>
    </p:spTree>
    <p:extLst>
      <p:ext uri="{BB962C8B-B14F-4D97-AF65-F5344CB8AC3E}">
        <p14:creationId xmlns:p14="http://schemas.microsoft.com/office/powerpoint/2010/main" val="20908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346" y="185394"/>
            <a:ext cx="8596668" cy="1320800"/>
          </a:xfrm>
        </p:spPr>
        <p:txBody>
          <a:bodyPr/>
          <a:lstStyle/>
          <a:p>
            <a:r>
              <a:rPr lang="es-ES" dirty="0" smtClean="0"/>
              <a:t>Otro tipo de </a:t>
            </a:r>
            <a:r>
              <a:rPr lang="es-ES" dirty="0" smtClean="0"/>
              <a:t>párrafos según función</a:t>
            </a:r>
            <a:endParaRPr lang="en-US" dirty="0"/>
          </a:p>
        </p:txBody>
      </p:sp>
      <p:sp>
        <p:nvSpPr>
          <p:cNvPr id="3" name="Marcador de contenido 2"/>
          <p:cNvSpPr>
            <a:spLocks noGrp="1"/>
          </p:cNvSpPr>
          <p:nvPr>
            <p:ph idx="1"/>
          </p:nvPr>
        </p:nvSpPr>
        <p:spPr>
          <a:xfrm>
            <a:off x="301658" y="972811"/>
            <a:ext cx="11378151" cy="3880773"/>
          </a:xfrm>
        </p:spPr>
        <p:txBody>
          <a:bodyPr>
            <a:noAutofit/>
          </a:bodyPr>
          <a:lstStyle/>
          <a:p>
            <a:r>
              <a:rPr lang="es-ES" sz="2000" b="1" dirty="0">
                <a:solidFill>
                  <a:srgbClr val="FFFF00"/>
                </a:solidFill>
              </a:rPr>
              <a:t>Párrafo de introducción</a:t>
            </a:r>
            <a:endParaRPr lang="en-US" sz="2000" b="1" dirty="0">
              <a:solidFill>
                <a:srgbClr val="FFFF00"/>
              </a:solidFill>
            </a:endParaRPr>
          </a:p>
          <a:p>
            <a:r>
              <a:rPr lang="es-ES" sz="1600" b="1" dirty="0"/>
              <a:t> </a:t>
            </a:r>
            <a:r>
              <a:rPr lang="es-ES" sz="1600" dirty="0" smtClean="0"/>
              <a:t>Especifica </a:t>
            </a:r>
            <a:r>
              <a:rPr lang="es-ES" sz="1600" dirty="0"/>
              <a:t>el tema y cómo se enfocará. Este primer párrafo empieza con información general sobre el tema y de ahí se pasa a lo más específico para dejar claro cuál es la posición del autor hacia el tema que se va a desarrollar.</a:t>
            </a:r>
            <a:endParaRPr lang="en-US" sz="1600" dirty="0"/>
          </a:p>
          <a:p>
            <a:r>
              <a:rPr lang="es-ES" sz="2000" b="1" dirty="0">
                <a:solidFill>
                  <a:srgbClr val="FFFF00"/>
                </a:solidFill>
              </a:rPr>
              <a:t>Párrafos de desarrollo</a:t>
            </a:r>
            <a:endParaRPr lang="en-US" sz="2000" b="1" dirty="0">
              <a:solidFill>
                <a:srgbClr val="FFFF00"/>
              </a:solidFill>
            </a:endParaRPr>
          </a:p>
          <a:p>
            <a:r>
              <a:rPr lang="es-ES" sz="1600" b="1" dirty="0"/>
              <a:t> </a:t>
            </a:r>
            <a:r>
              <a:rPr lang="es-ES" sz="1600" dirty="0" smtClean="0"/>
              <a:t>En </a:t>
            </a:r>
            <a:r>
              <a:rPr lang="es-ES" sz="1600" dirty="0"/>
              <a:t>cada párrafo se tiene que presentar una oración temática que se va a desarrollar a lo largo del párrafo. Se debe intentar limitar cada párrafo al desarrollo de una sola idea. Cada párrafo tiene que ser un paso más para convencer al lector de lo que se está intentando demostrar/presentar.</a:t>
            </a:r>
            <a:endParaRPr lang="en-US" sz="1600" dirty="0"/>
          </a:p>
          <a:p>
            <a:r>
              <a:rPr lang="es-ES" sz="1600" dirty="0"/>
              <a:t> </a:t>
            </a:r>
            <a:r>
              <a:rPr lang="es-ES" sz="1600" dirty="0" smtClean="0"/>
              <a:t>Si </a:t>
            </a:r>
            <a:r>
              <a:rPr lang="es-ES" sz="1600" dirty="0"/>
              <a:t>se </a:t>
            </a:r>
            <a:r>
              <a:rPr lang="es-ES" sz="1600" dirty="0" smtClean="0"/>
              <a:t>mezclan </a:t>
            </a:r>
            <a:r>
              <a:rPr lang="es-ES" sz="1600" dirty="0"/>
              <a:t>varias ideas en un mismo párrafo, la idea principal se pierde; como consecuencia, se puede desorientar al lector.</a:t>
            </a:r>
            <a:endParaRPr lang="en-US" sz="1600" dirty="0"/>
          </a:p>
          <a:p>
            <a:r>
              <a:rPr lang="es-ES" sz="1600" dirty="0"/>
              <a:t> </a:t>
            </a:r>
            <a:r>
              <a:rPr lang="es-ES" sz="1600" dirty="0" smtClean="0"/>
              <a:t>Es </a:t>
            </a:r>
            <a:r>
              <a:rPr lang="es-ES" sz="1600" dirty="0"/>
              <a:t>preferible que todos los párrafos tengan, aproximadamente, la misma extensión. Se debe intentar que los párrafos sean consecuentes, organizativamente hablando. Por ejemplo, en el caso de una presentación histórica, los párrafos deberían ordenarse cronológicamente</a:t>
            </a:r>
            <a:r>
              <a:rPr lang="es-ES" sz="1600" dirty="0" smtClean="0"/>
              <a:t>.</a:t>
            </a:r>
            <a:endParaRPr lang="en-US" sz="1600" dirty="0"/>
          </a:p>
        </p:txBody>
      </p:sp>
      <p:sp>
        <p:nvSpPr>
          <p:cNvPr id="4" name="Rectángulo 3"/>
          <p:cNvSpPr/>
          <p:nvPr/>
        </p:nvSpPr>
        <p:spPr>
          <a:xfrm>
            <a:off x="526505" y="4853584"/>
            <a:ext cx="11068463" cy="1729704"/>
          </a:xfrm>
          <a:prstGeom prst="rect">
            <a:avLst/>
          </a:prstGeom>
        </p:spPr>
        <p:txBody>
          <a:bodyPr wrap="square">
            <a:spAutoFit/>
          </a:bodyPr>
          <a:lstStyle/>
          <a:p>
            <a:pPr marL="100965">
              <a:spcAft>
                <a:spcPts val="0"/>
              </a:spcAft>
            </a:pPr>
            <a:r>
              <a:rPr lang="es-ES" sz="2000" b="1" dirty="0">
                <a:solidFill>
                  <a:srgbClr val="FFFF00"/>
                </a:solidFill>
                <a:latin typeface="Verdana" panose="020B0604030504040204" pitchFamily="34" charset="0"/>
                <a:ea typeface="Verdana" panose="020B0604030504040204" pitchFamily="34" charset="0"/>
                <a:cs typeface="Verdana" panose="020B0604030504040204" pitchFamily="34" charset="0"/>
              </a:rPr>
              <a:t>Párrafo de conclusión</a:t>
            </a:r>
            <a:endParaRPr lang="en-US" sz="2000" b="1" dirty="0">
              <a:solidFill>
                <a:srgbClr val="FFFF00"/>
              </a:solidFill>
              <a:latin typeface="Verdana" panose="020B0604030504040204" pitchFamily="34" charset="0"/>
              <a:ea typeface="Verdana" panose="020B0604030504040204" pitchFamily="34" charset="0"/>
              <a:cs typeface="Verdana" panose="020B0604030504040204" pitchFamily="34" charset="0"/>
            </a:endParaRPr>
          </a:p>
          <a:p>
            <a:pPr>
              <a:spcBef>
                <a:spcPts val="20"/>
              </a:spcBef>
              <a:spcAft>
                <a:spcPts val="0"/>
              </a:spcAft>
            </a:pPr>
            <a:r>
              <a:rPr lang="es-ES" sz="1600" b="1" dirty="0">
                <a:latin typeface="Verdana" panose="020B0604030504040204" pitchFamily="34" charset="0"/>
                <a:ea typeface="Verdana" panose="020B0604030504040204" pitchFamily="34" charset="0"/>
                <a:cs typeface="Verdana" panose="020B0604030504040204" pitchFamily="34" charset="0"/>
              </a:rPr>
              <a:t> </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100965" marR="281305" algn="just">
              <a:lnSpc>
                <a:spcPct val="110000"/>
              </a:lnSpc>
              <a:spcAft>
                <a:spcPts val="0"/>
              </a:spcAft>
            </a:pPr>
            <a:r>
              <a:rPr lang="es-ES" sz="1600" dirty="0">
                <a:latin typeface="Verdana" panose="020B0604030504040204" pitchFamily="34" charset="0"/>
                <a:ea typeface="Verdana" panose="020B0604030504040204" pitchFamily="34" charset="0"/>
                <a:cs typeface="Verdana" panose="020B0604030504040204" pitchFamily="34" charset="0"/>
              </a:rPr>
              <a:t>En</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este</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párrafo</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se</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debe</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indicar</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que</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se</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ha</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logrado</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con</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exposición.</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Se recogen</a:t>
            </a:r>
            <a:r>
              <a:rPr lang="es-ES" sz="1600" spc="-12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las</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diferentes</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ideas</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desarrolladas</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a</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a:t>
            </a:r>
            <a:r>
              <a:rPr lang="es-ES" sz="1600" spc="-12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largo</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del</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ensayo</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para</a:t>
            </a:r>
            <a:r>
              <a:rPr lang="es-ES" sz="1600" spc="-120" dirty="0">
                <a:latin typeface="Verdana" panose="020B0604030504040204" pitchFamily="34" charset="0"/>
                <a:ea typeface="Verdana" panose="020B0604030504040204" pitchFamily="34" charset="0"/>
                <a:cs typeface="Verdana" panose="020B0604030504040204" pitchFamily="34" charset="0"/>
              </a:rPr>
              <a:t> </a:t>
            </a:r>
            <a:r>
              <a:rPr lang="es-ES" sz="1600" spc="-15" dirty="0">
                <a:latin typeface="Verdana" panose="020B0604030504040204" pitchFamily="34" charset="0"/>
                <a:ea typeface="Verdana" panose="020B0604030504040204" pitchFamily="34" charset="0"/>
                <a:cs typeface="Verdana" panose="020B0604030504040204" pitchFamily="34" charset="0"/>
              </a:rPr>
              <a:t>enfatizar </a:t>
            </a:r>
            <a:r>
              <a:rPr lang="es-ES" sz="1600" dirty="0">
                <a:latin typeface="Verdana" panose="020B0604030504040204" pitchFamily="34" charset="0"/>
                <a:ea typeface="Verdana" panose="020B0604030504040204" pitchFamily="34" charset="0"/>
                <a:cs typeface="Verdana" panose="020B0604030504040204" pitchFamily="34" charset="0"/>
              </a:rPr>
              <a:t>lo</a:t>
            </a:r>
            <a:r>
              <a:rPr lang="es-ES" sz="1600" spc="-11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que</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se</a:t>
            </a:r>
            <a:r>
              <a:rPr lang="es-ES" sz="1600" spc="-11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especificaba</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en</a:t>
            </a:r>
            <a:r>
              <a:rPr lang="es-ES" sz="1600" spc="-11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err="1" smtClean="0">
                <a:latin typeface="Verdana" panose="020B0604030504040204" pitchFamily="34" charset="0"/>
                <a:ea typeface="Verdana" panose="020B0604030504040204" pitchFamily="34" charset="0"/>
                <a:cs typeface="Verdana" panose="020B0604030504040204" pitchFamily="34" charset="0"/>
              </a:rPr>
              <a:t>tesis.Este</a:t>
            </a:r>
            <a:r>
              <a:rPr lang="es-ES" sz="1600" spc="-115" dirty="0" smtClean="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importante</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párrafo</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tiene</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que</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lograr</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resumir</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brevemente</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los</a:t>
            </a:r>
            <a:r>
              <a:rPr lang="es-ES" sz="1600" spc="-11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puntos</a:t>
            </a:r>
            <a:r>
              <a:rPr lang="es-ES" sz="1600" spc="-11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más importantes</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desarrollados</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a</a:t>
            </a:r>
            <a:r>
              <a:rPr lang="es-ES" sz="1600" spc="-7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largo</a:t>
            </a:r>
            <a:r>
              <a:rPr lang="es-ES" sz="1600" spc="-7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a:t>
            </a:r>
            <a:r>
              <a:rPr lang="es-ES" sz="1600" spc="-7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composición</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y</a:t>
            </a:r>
            <a:r>
              <a:rPr lang="es-ES" sz="1600" spc="-7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reforzar</a:t>
            </a:r>
            <a:r>
              <a:rPr lang="es-ES" sz="1600" spc="-8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lo</a:t>
            </a:r>
            <a:r>
              <a:rPr lang="es-ES" sz="1600" spc="-7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indicado en</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la</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tesis</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del</a:t>
            </a:r>
            <a:r>
              <a:rPr lang="es-ES" sz="1600" spc="-100"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párrafo</a:t>
            </a:r>
            <a:r>
              <a:rPr lang="es-ES" sz="1600" spc="-105" dirty="0">
                <a:latin typeface="Verdana" panose="020B0604030504040204" pitchFamily="34" charset="0"/>
                <a:ea typeface="Verdana" panose="020B0604030504040204" pitchFamily="34" charset="0"/>
                <a:cs typeface="Verdana" panose="020B0604030504040204" pitchFamily="34" charset="0"/>
              </a:rPr>
              <a:t> </a:t>
            </a:r>
            <a:r>
              <a:rPr lang="es-ES" sz="1600" dirty="0">
                <a:latin typeface="Verdana" panose="020B0604030504040204" pitchFamily="34" charset="0"/>
                <a:ea typeface="Verdana" panose="020B0604030504040204" pitchFamily="34" charset="0"/>
                <a:cs typeface="Verdana" panose="020B0604030504040204" pitchFamily="34" charset="0"/>
              </a:rPr>
              <a:t>inicial.</a:t>
            </a:r>
            <a:endParaRPr lang="en-US"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32461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6188" y="128833"/>
            <a:ext cx="8596668" cy="738433"/>
          </a:xfrm>
        </p:spPr>
        <p:txBody>
          <a:bodyPr>
            <a:normAutofit fontScale="90000"/>
          </a:bodyPr>
          <a:lstStyle/>
          <a:p>
            <a:r>
              <a:rPr lang="es-ES" b="1" dirty="0"/>
              <a:t>Cómo escribir un buen párrafo</a:t>
            </a:r>
            <a:r>
              <a:rPr lang="en-US" b="1" dirty="0"/>
              <a:t/>
            </a:r>
            <a:br>
              <a:rPr lang="en-US" b="1" dirty="0"/>
            </a:br>
            <a:endParaRPr lang="en-US" dirty="0"/>
          </a:p>
        </p:txBody>
      </p:sp>
      <p:sp>
        <p:nvSpPr>
          <p:cNvPr id="3" name="Marcador de contenido 2"/>
          <p:cNvSpPr>
            <a:spLocks noGrp="1"/>
          </p:cNvSpPr>
          <p:nvPr>
            <p:ph idx="1"/>
          </p:nvPr>
        </p:nvSpPr>
        <p:spPr>
          <a:xfrm>
            <a:off x="828162" y="737141"/>
            <a:ext cx="8596668" cy="3880773"/>
          </a:xfrm>
        </p:spPr>
        <p:txBody>
          <a:bodyPr>
            <a:normAutofit fontScale="25000" lnSpcReduction="20000"/>
          </a:bodyPr>
          <a:lstStyle/>
          <a:p>
            <a:r>
              <a:rPr lang="es-ES" b="1" dirty="0"/>
              <a:t> </a:t>
            </a:r>
            <a:endParaRPr lang="en-US" dirty="0"/>
          </a:p>
          <a:p>
            <a:pPr lvl="0"/>
            <a:r>
              <a:rPr lang="es-ES" sz="8000" dirty="0"/>
              <a:t>Escoja un tema sobre el cual escribir.</a:t>
            </a:r>
            <a:endParaRPr lang="en-US" sz="8000" dirty="0"/>
          </a:p>
          <a:p>
            <a:pPr lvl="0"/>
            <a:r>
              <a:rPr lang="es-ES" sz="8000" dirty="0"/>
              <a:t>Escriba una buena oración principal.</a:t>
            </a:r>
            <a:endParaRPr lang="en-US" sz="8000" dirty="0"/>
          </a:p>
          <a:p>
            <a:r>
              <a:rPr lang="es-ES" sz="8000" dirty="0"/>
              <a:t> </a:t>
            </a:r>
            <a:r>
              <a:rPr lang="es-ES" sz="8000" dirty="0" smtClean="0"/>
              <a:t>Para </a:t>
            </a:r>
            <a:r>
              <a:rPr lang="es-ES" sz="8000" dirty="0"/>
              <a:t>sustentarla, busque los detalles apropiados.</a:t>
            </a:r>
            <a:endParaRPr lang="en-US" sz="8000" dirty="0"/>
          </a:p>
          <a:p>
            <a:r>
              <a:rPr lang="es-ES" sz="8000" dirty="0"/>
              <a:t> </a:t>
            </a:r>
            <a:r>
              <a:rPr lang="es-ES" sz="8000" dirty="0" smtClean="0"/>
              <a:t>Deseche </a:t>
            </a:r>
            <a:r>
              <a:rPr lang="es-ES" sz="8000" dirty="0"/>
              <a:t>los detalles irrelevantes.</a:t>
            </a:r>
            <a:endParaRPr lang="en-US" sz="8000" dirty="0"/>
          </a:p>
          <a:p>
            <a:r>
              <a:rPr lang="es-ES" sz="8000" dirty="0"/>
              <a:t> </a:t>
            </a:r>
            <a:r>
              <a:rPr lang="es-ES" sz="8000" dirty="0" smtClean="0"/>
              <a:t>Construya </a:t>
            </a:r>
            <a:r>
              <a:rPr lang="es-ES" sz="8000" dirty="0"/>
              <a:t>y enlace las oraciones coherentemente.</a:t>
            </a:r>
            <a:endParaRPr lang="en-US" sz="8000" dirty="0"/>
          </a:p>
          <a:p>
            <a:r>
              <a:rPr lang="es-ES" sz="8000" dirty="0"/>
              <a:t> </a:t>
            </a:r>
            <a:r>
              <a:rPr lang="es-ES" sz="8000" dirty="0" smtClean="0"/>
              <a:t>Concluya </a:t>
            </a:r>
            <a:r>
              <a:rPr lang="es-ES" sz="8000" dirty="0"/>
              <a:t>con una oración apropiada.</a:t>
            </a:r>
            <a:endParaRPr lang="en-US" sz="8000" dirty="0"/>
          </a:p>
          <a:p>
            <a:r>
              <a:rPr lang="es-ES" sz="8000" dirty="0"/>
              <a:t> </a:t>
            </a:r>
            <a:r>
              <a:rPr lang="es-ES" sz="8000" dirty="0" smtClean="0"/>
              <a:t>Revise </a:t>
            </a:r>
            <a:r>
              <a:rPr lang="es-ES" sz="8000" dirty="0"/>
              <a:t>y corrija.</a:t>
            </a:r>
            <a:endParaRPr lang="en-US" sz="8000" dirty="0"/>
          </a:p>
          <a:p>
            <a:r>
              <a:rPr lang="es-ES" sz="8000" dirty="0"/>
              <a:t> </a:t>
            </a:r>
            <a:r>
              <a:rPr lang="es-ES" sz="8000" dirty="0" smtClean="0">
                <a:solidFill>
                  <a:srgbClr val="FFFF00"/>
                </a:solidFill>
              </a:rPr>
              <a:t>Para </a:t>
            </a:r>
            <a:r>
              <a:rPr lang="es-ES" sz="8000" dirty="0">
                <a:solidFill>
                  <a:srgbClr val="FFFF00"/>
                </a:solidFill>
              </a:rPr>
              <a:t>esto hágase las siguientes preguntas</a:t>
            </a:r>
            <a:r>
              <a:rPr lang="es-ES" sz="8000" dirty="0"/>
              <a:t>:</a:t>
            </a:r>
            <a:endParaRPr lang="en-US" sz="8000" dirty="0"/>
          </a:p>
          <a:p>
            <a:r>
              <a:rPr lang="es-ES" sz="8000" dirty="0"/>
              <a:t> </a:t>
            </a:r>
            <a:endParaRPr lang="en-US" sz="8000" dirty="0"/>
          </a:p>
          <a:p>
            <a:r>
              <a:rPr lang="es-ES" sz="8000" dirty="0"/>
              <a:t> </a:t>
            </a:r>
            <a:r>
              <a:rPr lang="es-ES" sz="8000" dirty="0" smtClean="0"/>
              <a:t>¿</a:t>
            </a:r>
            <a:r>
              <a:rPr lang="es-ES" sz="8000" dirty="0"/>
              <a:t>Existe una oración principal?</a:t>
            </a:r>
            <a:endParaRPr lang="en-US" sz="8000" dirty="0"/>
          </a:p>
          <a:p>
            <a:r>
              <a:rPr lang="es-ES" sz="8000" dirty="0"/>
              <a:t> </a:t>
            </a:r>
            <a:r>
              <a:rPr lang="es-ES" sz="8000" dirty="0" smtClean="0"/>
              <a:t>¿</a:t>
            </a:r>
            <a:r>
              <a:rPr lang="es-ES" sz="8000" dirty="0"/>
              <a:t>Concuerdan las partes de las oraciones?</a:t>
            </a:r>
            <a:endParaRPr lang="en-US" sz="8000" dirty="0"/>
          </a:p>
          <a:p>
            <a:r>
              <a:rPr lang="es-ES" sz="8000" dirty="0"/>
              <a:t> </a:t>
            </a:r>
            <a:r>
              <a:rPr lang="es-ES" sz="8000" dirty="0" smtClean="0"/>
              <a:t>¿</a:t>
            </a:r>
            <a:r>
              <a:rPr lang="es-ES" sz="8000" dirty="0"/>
              <a:t>Las oraciones están adecuadamente separadas por signos de puntuación?</a:t>
            </a:r>
            <a:endParaRPr lang="en-US" sz="8000" dirty="0"/>
          </a:p>
          <a:p>
            <a:r>
              <a:rPr lang="es-ES" sz="8000" dirty="0"/>
              <a:t> </a:t>
            </a:r>
            <a:r>
              <a:rPr lang="es-ES" sz="8000" dirty="0" smtClean="0"/>
              <a:t>¿</a:t>
            </a:r>
            <a:r>
              <a:rPr lang="es-ES" sz="8000" dirty="0"/>
              <a:t>Las palabras son apropiadas?</a:t>
            </a:r>
            <a:endParaRPr lang="en-US" sz="8000" dirty="0"/>
          </a:p>
          <a:p>
            <a:r>
              <a:rPr lang="es-ES" sz="8000" dirty="0"/>
              <a:t> </a:t>
            </a:r>
            <a:r>
              <a:rPr lang="es-ES" sz="8000" dirty="0" smtClean="0"/>
              <a:t>¿</a:t>
            </a:r>
            <a:r>
              <a:rPr lang="es-ES" sz="8000" dirty="0"/>
              <a:t>Se refleja en el párrafo las ideas que tenía que expresar?</a:t>
            </a:r>
            <a:endParaRPr lang="en-US" sz="8000" dirty="0"/>
          </a:p>
          <a:p>
            <a:r>
              <a:rPr lang="es-ES" sz="8000" dirty="0"/>
              <a:t> </a:t>
            </a:r>
            <a:r>
              <a:rPr lang="es-ES" sz="8000" dirty="0" smtClean="0"/>
              <a:t>¿ </a:t>
            </a:r>
            <a:r>
              <a:rPr lang="es-ES" sz="8000" dirty="0"/>
              <a:t>tiene correcta la </a:t>
            </a:r>
            <a:r>
              <a:rPr lang="es-ES" sz="8000" dirty="0" smtClean="0"/>
              <a:t>ortografía y  redacción ?</a:t>
            </a:r>
            <a:endParaRPr lang="en-US" sz="8000" dirty="0"/>
          </a:p>
          <a:p>
            <a:r>
              <a:rPr lang="es-ES" sz="8000" dirty="0"/>
              <a:t> </a:t>
            </a:r>
            <a:endParaRPr lang="en-US" sz="8000" dirty="0"/>
          </a:p>
          <a:p>
            <a:endParaRPr lang="en-US" sz="8000" dirty="0"/>
          </a:p>
        </p:txBody>
      </p:sp>
    </p:spTree>
    <p:extLst>
      <p:ext uri="{BB962C8B-B14F-4D97-AF65-F5344CB8AC3E}">
        <p14:creationId xmlns:p14="http://schemas.microsoft.com/office/powerpoint/2010/main" val="640246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Monotonía</a:t>
            </a:r>
            <a:r>
              <a:rPr lang="en-US" b="1" dirty="0"/>
              <a:t/>
            </a:r>
            <a:br>
              <a:rPr lang="en-US" b="1" dirty="0"/>
            </a:br>
            <a:endParaRPr lang="en-US" dirty="0"/>
          </a:p>
        </p:txBody>
      </p:sp>
      <p:sp>
        <p:nvSpPr>
          <p:cNvPr id="3" name="Marcador de contenido 2"/>
          <p:cNvSpPr>
            <a:spLocks noGrp="1"/>
          </p:cNvSpPr>
          <p:nvPr>
            <p:ph idx="1"/>
          </p:nvPr>
        </p:nvSpPr>
        <p:spPr>
          <a:xfrm>
            <a:off x="469945" y="1481859"/>
            <a:ext cx="9246710" cy="3880773"/>
          </a:xfrm>
        </p:spPr>
        <p:txBody>
          <a:bodyPr>
            <a:noAutofit/>
          </a:bodyPr>
          <a:lstStyle/>
          <a:p>
            <a:pPr algn="just"/>
            <a:r>
              <a:rPr lang="es-ES" sz="2400" dirty="0"/>
              <a:t> </a:t>
            </a:r>
            <a:r>
              <a:rPr lang="es-ES" sz="2400" dirty="0" smtClean="0"/>
              <a:t>Error producido </a:t>
            </a:r>
            <a:r>
              <a:rPr lang="es-ES" sz="2400" dirty="0"/>
              <a:t>por el uso frecuente de los mismos vocablos para referirse a distintas situaciones. Corresponde a un estilo que no posee variedad léxica, con lo cual, la expresión pierde propiedad y precisión.</a:t>
            </a:r>
            <a:endParaRPr lang="en-US" sz="2400" dirty="0"/>
          </a:p>
          <a:p>
            <a:pPr algn="just"/>
            <a:r>
              <a:rPr lang="es-ES" sz="2400" dirty="0"/>
              <a:t> </a:t>
            </a:r>
            <a:endParaRPr lang="en-US" sz="2400" dirty="0"/>
          </a:p>
          <a:p>
            <a:pPr algn="just"/>
            <a:r>
              <a:rPr lang="es-ES" sz="2400" dirty="0"/>
              <a:t>Por ejemplo:</a:t>
            </a:r>
            <a:endParaRPr lang="en-US" sz="2400" dirty="0"/>
          </a:p>
          <a:p>
            <a:pPr algn="just"/>
            <a:r>
              <a:rPr lang="es-ES" sz="2400" dirty="0"/>
              <a:t> </a:t>
            </a:r>
            <a:endParaRPr lang="en-US" sz="2400" dirty="0"/>
          </a:p>
          <a:p>
            <a:pPr algn="just"/>
            <a:r>
              <a:rPr lang="es-ES" sz="2400" i="1" dirty="0"/>
              <a:t>Se hicieron pruebas de ELISA a los pacientes y se hicieron pruebas de hematología dos días después que se hizo la ELISA a los que dejaron de hacerse dicha prueba en su oportunidad.</a:t>
            </a:r>
            <a:endParaRPr lang="en-US" sz="2400" dirty="0"/>
          </a:p>
          <a:p>
            <a:pPr algn="just"/>
            <a:endParaRPr lang="en-US" sz="2400" dirty="0"/>
          </a:p>
        </p:txBody>
      </p:sp>
    </p:spTree>
    <p:extLst>
      <p:ext uri="{BB962C8B-B14F-4D97-AF65-F5344CB8AC3E}">
        <p14:creationId xmlns:p14="http://schemas.microsoft.com/office/powerpoint/2010/main" val="1042113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7651" y="185394"/>
            <a:ext cx="8596668" cy="757287"/>
          </a:xfrm>
        </p:spPr>
        <p:txBody>
          <a:bodyPr>
            <a:normAutofit fontScale="90000"/>
          </a:bodyPr>
          <a:lstStyle/>
          <a:p>
            <a:r>
              <a:rPr lang="es-ES" b="1" dirty="0"/>
              <a:t>Ambigüedad o anfibología</a:t>
            </a:r>
            <a:r>
              <a:rPr lang="en-US" b="1" dirty="0"/>
              <a:t/>
            </a:r>
            <a:br>
              <a:rPr lang="en-US" b="1" dirty="0"/>
            </a:br>
            <a:endParaRPr lang="en-US" dirty="0"/>
          </a:p>
        </p:txBody>
      </p:sp>
      <p:sp>
        <p:nvSpPr>
          <p:cNvPr id="3" name="Marcador de contenido 2"/>
          <p:cNvSpPr>
            <a:spLocks noGrp="1"/>
          </p:cNvSpPr>
          <p:nvPr>
            <p:ph idx="1"/>
          </p:nvPr>
        </p:nvSpPr>
        <p:spPr>
          <a:xfrm>
            <a:off x="385103" y="942681"/>
            <a:ext cx="11002476" cy="3880773"/>
          </a:xfrm>
        </p:spPr>
        <p:txBody>
          <a:bodyPr>
            <a:normAutofit fontScale="25000" lnSpcReduction="20000"/>
          </a:bodyPr>
          <a:lstStyle/>
          <a:p>
            <a:r>
              <a:rPr lang="es-ES" b="1" dirty="0"/>
              <a:t> </a:t>
            </a:r>
            <a:endParaRPr lang="en-US" dirty="0"/>
          </a:p>
          <a:p>
            <a:r>
              <a:rPr lang="es-ES" sz="8000" dirty="0"/>
              <a:t>Consiste en expresar de manera poco clara las ideas, sea porque éstas se comprenden de dos o más sentidos o no se entienden.</a:t>
            </a:r>
            <a:endParaRPr lang="en-US" sz="8000" dirty="0"/>
          </a:p>
          <a:p>
            <a:r>
              <a:rPr lang="es-ES" sz="8000" dirty="0"/>
              <a:t> </a:t>
            </a:r>
            <a:r>
              <a:rPr lang="es-ES" sz="8000" dirty="0" smtClean="0"/>
              <a:t>La </a:t>
            </a:r>
            <a:r>
              <a:rPr lang="es-ES" sz="8000" dirty="0"/>
              <a:t>ambigüedad se produce en las siguientes situaciones:</a:t>
            </a:r>
            <a:endParaRPr lang="en-US" sz="8000" dirty="0"/>
          </a:p>
          <a:p>
            <a:r>
              <a:rPr lang="es-ES" sz="8000" dirty="0"/>
              <a:t> </a:t>
            </a:r>
            <a:r>
              <a:rPr lang="es-ES" sz="8000" dirty="0" smtClean="0">
                <a:solidFill>
                  <a:srgbClr val="92D050"/>
                </a:solidFill>
              </a:rPr>
              <a:t>Empleo </a:t>
            </a:r>
            <a:r>
              <a:rPr lang="es-ES" sz="8000" dirty="0">
                <a:solidFill>
                  <a:srgbClr val="92D050"/>
                </a:solidFill>
              </a:rPr>
              <a:t>inadecuado de los pronombres relativos.</a:t>
            </a:r>
            <a:endParaRPr lang="en-US" sz="8000" dirty="0">
              <a:solidFill>
                <a:srgbClr val="92D050"/>
              </a:solidFill>
            </a:endParaRPr>
          </a:p>
          <a:p>
            <a:r>
              <a:rPr lang="es-ES" sz="8000" dirty="0"/>
              <a:t> </a:t>
            </a:r>
            <a:r>
              <a:rPr lang="es-ES" sz="8000" dirty="0" smtClean="0"/>
              <a:t>Ejemplo</a:t>
            </a:r>
            <a:r>
              <a:rPr lang="es-ES" sz="8000" dirty="0"/>
              <a:t>:</a:t>
            </a:r>
            <a:endParaRPr lang="en-US" sz="8000" dirty="0"/>
          </a:p>
          <a:p>
            <a:r>
              <a:rPr lang="es-ES" sz="8000" dirty="0"/>
              <a:t> </a:t>
            </a:r>
            <a:r>
              <a:rPr lang="es-ES" sz="8000" dirty="0" smtClean="0"/>
              <a:t>✑ Se </a:t>
            </a:r>
            <a:r>
              <a:rPr lang="es-ES" sz="8000" dirty="0"/>
              <a:t>tramitó el oficio del Jefe, que informa sobre el periodo de vacaciones.</a:t>
            </a:r>
            <a:endParaRPr lang="en-US" sz="8000" dirty="0"/>
          </a:p>
          <a:p>
            <a:r>
              <a:rPr lang="es-ES" sz="8000" dirty="0"/>
              <a:t> </a:t>
            </a:r>
            <a:r>
              <a:rPr lang="es-ES" sz="8000" dirty="0" smtClean="0"/>
              <a:t>✑ </a:t>
            </a:r>
            <a:r>
              <a:rPr lang="es-ES" sz="8000" dirty="0"/>
              <a:t>Hay una circular del Ministro, el cual se refiere a las políticas de incentivos.</a:t>
            </a:r>
            <a:endParaRPr lang="en-US" sz="8000" dirty="0"/>
          </a:p>
          <a:p>
            <a:r>
              <a:rPr lang="es-ES" sz="8000" dirty="0"/>
              <a:t> </a:t>
            </a:r>
            <a:endParaRPr lang="en-US" sz="8000" dirty="0"/>
          </a:p>
          <a:p>
            <a:r>
              <a:rPr lang="es-ES" sz="8000" dirty="0"/>
              <a:t>Los pronombres relativos se usan correctamente en los siguientes casos:</a:t>
            </a:r>
            <a:endParaRPr lang="en-US" sz="8000" dirty="0"/>
          </a:p>
          <a:p>
            <a:r>
              <a:rPr lang="es-ES" sz="8000" dirty="0"/>
              <a:t>✑ Si se trata de personas: </a:t>
            </a:r>
            <a:r>
              <a:rPr lang="es-ES" sz="8000" i="1" dirty="0"/>
              <a:t>quien, quienes.</a:t>
            </a:r>
            <a:endParaRPr lang="en-US" sz="8000" dirty="0"/>
          </a:p>
          <a:p>
            <a:r>
              <a:rPr lang="es-ES" sz="8000" i="1" dirty="0"/>
              <a:t> </a:t>
            </a:r>
            <a:r>
              <a:rPr lang="es-ES" sz="8000" dirty="0" smtClean="0"/>
              <a:t>Ella </a:t>
            </a:r>
            <a:r>
              <a:rPr lang="es-ES" sz="8000" dirty="0"/>
              <a:t>fue </a:t>
            </a:r>
            <a:r>
              <a:rPr lang="es-ES" sz="8000" b="1" i="1" dirty="0"/>
              <a:t>quien </a:t>
            </a:r>
            <a:r>
              <a:rPr lang="es-ES" sz="8000" dirty="0"/>
              <a:t>escribió.</a:t>
            </a:r>
            <a:endParaRPr lang="en-US" sz="8000" dirty="0"/>
          </a:p>
          <a:p>
            <a:r>
              <a:rPr lang="es-ES" sz="8000" dirty="0"/>
              <a:t> </a:t>
            </a:r>
            <a:r>
              <a:rPr lang="es-ES" sz="8000" dirty="0" smtClean="0"/>
              <a:t>✑ </a:t>
            </a:r>
            <a:r>
              <a:rPr lang="es-ES" sz="8000" dirty="0"/>
              <a:t>Si se trata de cosas: </a:t>
            </a:r>
            <a:r>
              <a:rPr lang="es-ES" sz="8000" i="1" dirty="0"/>
              <a:t>que, el cual, la cual, etc.</a:t>
            </a:r>
            <a:endParaRPr lang="en-US" sz="8000" dirty="0"/>
          </a:p>
          <a:p>
            <a:r>
              <a:rPr lang="es-ES" sz="8000" i="1" dirty="0"/>
              <a:t> </a:t>
            </a:r>
            <a:endParaRPr lang="en-US" sz="8000" dirty="0"/>
          </a:p>
        </p:txBody>
      </p:sp>
    </p:spTree>
    <p:extLst>
      <p:ext uri="{BB962C8B-B14F-4D97-AF65-F5344CB8AC3E}">
        <p14:creationId xmlns:p14="http://schemas.microsoft.com/office/powerpoint/2010/main" val="2041952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9432" y="246947"/>
            <a:ext cx="10521709" cy="3880773"/>
          </a:xfrm>
        </p:spPr>
        <p:txBody>
          <a:bodyPr>
            <a:normAutofit fontScale="25000" lnSpcReduction="20000"/>
          </a:bodyPr>
          <a:lstStyle/>
          <a:p>
            <a:r>
              <a:rPr lang="es-ES" sz="8000" dirty="0"/>
              <a:t>Se tramitó el oficio del Jefe, </a:t>
            </a:r>
            <a:r>
              <a:rPr lang="es-ES" sz="8000" b="1" i="1" dirty="0"/>
              <a:t>el cual </a:t>
            </a:r>
            <a:r>
              <a:rPr lang="es-ES" sz="8000" dirty="0"/>
              <a:t>informa sobre el periodo de vacaciones.</a:t>
            </a:r>
            <a:endParaRPr lang="en-US" sz="8000" dirty="0"/>
          </a:p>
          <a:p>
            <a:r>
              <a:rPr lang="es-ES" dirty="0"/>
              <a:t> </a:t>
            </a:r>
            <a:endParaRPr lang="en-US" sz="8000" dirty="0"/>
          </a:p>
          <a:p>
            <a:r>
              <a:rPr lang="es-ES" sz="8000" dirty="0"/>
              <a:t>✑ Si se trata de personas y cosas: </a:t>
            </a:r>
            <a:r>
              <a:rPr lang="es-ES" sz="8000" b="1" i="1" dirty="0"/>
              <a:t>cuyo</a:t>
            </a:r>
            <a:r>
              <a:rPr lang="es-ES" sz="8000" i="1" dirty="0"/>
              <a:t>.</a:t>
            </a:r>
            <a:endParaRPr lang="en-US" sz="8000" dirty="0"/>
          </a:p>
          <a:p>
            <a:r>
              <a:rPr lang="es-ES" sz="8000" i="1" dirty="0"/>
              <a:t> </a:t>
            </a:r>
            <a:endParaRPr lang="en-US" sz="8000" dirty="0"/>
          </a:p>
          <a:p>
            <a:r>
              <a:rPr lang="es-ES" sz="8000" dirty="0"/>
              <a:t>Hay una circular del Ministro, </a:t>
            </a:r>
            <a:r>
              <a:rPr lang="es-ES" sz="8000" b="1" i="1" dirty="0"/>
              <a:t>cuyo </a:t>
            </a:r>
            <a:r>
              <a:rPr lang="es-ES" sz="8000" dirty="0"/>
              <a:t>contenido se refiere a las políticas de incentivos.</a:t>
            </a:r>
            <a:endParaRPr lang="en-US" sz="8000" dirty="0"/>
          </a:p>
          <a:p>
            <a:r>
              <a:rPr lang="es-ES" sz="8000" dirty="0"/>
              <a:t> </a:t>
            </a:r>
            <a:r>
              <a:rPr lang="es-ES" sz="8000" dirty="0" smtClean="0"/>
              <a:t>Mal </a:t>
            </a:r>
            <a:r>
              <a:rPr lang="es-ES" sz="8000" dirty="0"/>
              <a:t>uso del adjetivo posesivo SU.</a:t>
            </a:r>
            <a:endParaRPr lang="en-US" sz="8000" dirty="0"/>
          </a:p>
          <a:p>
            <a:r>
              <a:rPr lang="es-ES" sz="8000" dirty="0"/>
              <a:t> </a:t>
            </a:r>
            <a:r>
              <a:rPr lang="es-ES" sz="8000" dirty="0" smtClean="0"/>
              <a:t>✑ </a:t>
            </a:r>
            <a:r>
              <a:rPr lang="es-ES" sz="8000" dirty="0"/>
              <a:t>Padre e hijo conversaron de su problema.</a:t>
            </a:r>
            <a:endParaRPr lang="en-US" sz="8000" dirty="0"/>
          </a:p>
          <a:p>
            <a:r>
              <a:rPr lang="es-ES" sz="8000" dirty="0"/>
              <a:t> </a:t>
            </a:r>
            <a:r>
              <a:rPr lang="es-ES" sz="8000" dirty="0" smtClean="0"/>
              <a:t>✑ </a:t>
            </a:r>
            <a:r>
              <a:rPr lang="es-ES" sz="8000" dirty="0"/>
              <a:t>El jefe estaba reunido con el contralor en su oficina.</a:t>
            </a:r>
            <a:endParaRPr lang="en-US" sz="8000" dirty="0"/>
          </a:p>
          <a:p>
            <a:r>
              <a:rPr lang="es-ES" sz="8000" dirty="0"/>
              <a:t> </a:t>
            </a:r>
            <a:r>
              <a:rPr lang="es-ES" sz="8000" dirty="0" smtClean="0"/>
              <a:t>✑ </a:t>
            </a:r>
            <a:r>
              <a:rPr lang="es-ES" sz="8000" dirty="0"/>
              <a:t>Paula se fue con Sergio en su auto</a:t>
            </a:r>
            <a:r>
              <a:rPr lang="es-ES" sz="8000" dirty="0" smtClean="0"/>
              <a:t>.</a:t>
            </a:r>
          </a:p>
          <a:p>
            <a:endParaRPr lang="en-US" sz="8000" dirty="0"/>
          </a:p>
          <a:p>
            <a:r>
              <a:rPr lang="es-ES" sz="8000" dirty="0"/>
              <a:t> </a:t>
            </a:r>
            <a:r>
              <a:rPr lang="es-ES" sz="8000" dirty="0" smtClean="0"/>
              <a:t>Para </a:t>
            </a:r>
            <a:r>
              <a:rPr lang="es-ES" sz="8000" dirty="0"/>
              <a:t>solucionar la ambigüedad se debe ubicar el adjetivo posesivo próximo al sustantivo correspondiente.</a:t>
            </a:r>
            <a:endParaRPr lang="en-US" sz="8000" dirty="0"/>
          </a:p>
          <a:p>
            <a:r>
              <a:rPr lang="es-ES" sz="8000" dirty="0"/>
              <a:t> </a:t>
            </a:r>
            <a:r>
              <a:rPr lang="es-ES" sz="8000" dirty="0" smtClean="0"/>
              <a:t>✑ </a:t>
            </a:r>
            <a:r>
              <a:rPr lang="es-ES" sz="8000" dirty="0"/>
              <a:t>El padre habló de su problema con el hijo.</a:t>
            </a:r>
            <a:endParaRPr lang="en-US" sz="8000" dirty="0"/>
          </a:p>
          <a:p>
            <a:r>
              <a:rPr lang="es-ES" sz="8000" dirty="0"/>
              <a:t> </a:t>
            </a:r>
            <a:r>
              <a:rPr lang="es-ES" sz="8000" dirty="0" smtClean="0"/>
              <a:t>✑ </a:t>
            </a:r>
            <a:r>
              <a:rPr lang="es-ES" sz="8000" dirty="0"/>
              <a:t>El jefe estaba reunido en su oficina con el contralor.</a:t>
            </a:r>
            <a:endParaRPr lang="en-US" sz="8000" dirty="0"/>
          </a:p>
          <a:p>
            <a:r>
              <a:rPr lang="es-ES" sz="8000" dirty="0"/>
              <a:t> </a:t>
            </a:r>
            <a:r>
              <a:rPr lang="es-ES" sz="8000" dirty="0" smtClean="0"/>
              <a:t>✑ </a:t>
            </a:r>
            <a:r>
              <a:rPr lang="es-ES" sz="8000" dirty="0"/>
              <a:t>Paula se fue en su auto con Sergio.</a:t>
            </a:r>
            <a:endParaRPr lang="en-US" sz="8000" dirty="0"/>
          </a:p>
          <a:p>
            <a:endParaRPr lang="en-US" sz="8000" dirty="0"/>
          </a:p>
          <a:p>
            <a:endParaRPr lang="en-US" sz="8000" dirty="0"/>
          </a:p>
        </p:txBody>
      </p:sp>
    </p:spTree>
    <p:extLst>
      <p:ext uri="{BB962C8B-B14F-4D97-AF65-F5344CB8AC3E}">
        <p14:creationId xmlns:p14="http://schemas.microsoft.com/office/powerpoint/2010/main" val="3740934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75967"/>
            <a:ext cx="8596668" cy="776140"/>
          </a:xfrm>
        </p:spPr>
        <p:txBody>
          <a:bodyPr>
            <a:normAutofit fontScale="90000"/>
          </a:bodyPr>
          <a:lstStyle/>
          <a:p>
            <a:r>
              <a:rPr lang="es-ES" b="1" dirty="0"/>
              <a:t>Impropiedad</a:t>
            </a:r>
            <a:r>
              <a:rPr lang="en-US" b="1" dirty="0"/>
              <a:t/>
            </a:r>
            <a:br>
              <a:rPr lang="en-US" b="1" dirty="0"/>
            </a:br>
            <a:r>
              <a:rPr lang="es-ES" b="1" dirty="0"/>
              <a:t> </a:t>
            </a:r>
            <a:r>
              <a:rPr lang="en-US" dirty="0"/>
              <a:t/>
            </a:r>
            <a:br>
              <a:rPr lang="en-US" dirty="0"/>
            </a:br>
            <a:endParaRPr lang="en-US" dirty="0"/>
          </a:p>
        </p:txBody>
      </p:sp>
      <p:sp>
        <p:nvSpPr>
          <p:cNvPr id="3" name="Marcador de contenido 2"/>
          <p:cNvSpPr>
            <a:spLocks noGrp="1"/>
          </p:cNvSpPr>
          <p:nvPr>
            <p:ph idx="1"/>
          </p:nvPr>
        </p:nvSpPr>
        <p:spPr>
          <a:xfrm>
            <a:off x="356822" y="952107"/>
            <a:ext cx="8596668" cy="3880773"/>
          </a:xfrm>
        </p:spPr>
        <p:txBody>
          <a:bodyPr>
            <a:normAutofit fontScale="25000" lnSpcReduction="20000"/>
          </a:bodyPr>
          <a:lstStyle/>
          <a:p>
            <a:r>
              <a:rPr lang="es-ES" sz="8000" dirty="0" smtClean="0"/>
              <a:t>Empleo </a:t>
            </a:r>
            <a:r>
              <a:rPr lang="es-ES" sz="8000" dirty="0"/>
              <a:t>de palabras con significado distinto del que tienen:</a:t>
            </a:r>
            <a:endParaRPr lang="en-US" sz="8000" dirty="0"/>
          </a:p>
          <a:p>
            <a:r>
              <a:rPr lang="es-ES" sz="8000" dirty="0"/>
              <a:t> </a:t>
            </a:r>
            <a:endParaRPr lang="en-US" sz="8000" dirty="0"/>
          </a:p>
          <a:p>
            <a:r>
              <a:rPr lang="es-ES" sz="8000" dirty="0"/>
              <a:t>✑ Es un vendedor agresivo.</a:t>
            </a:r>
            <a:endParaRPr lang="en-US" sz="8000" dirty="0"/>
          </a:p>
          <a:p>
            <a:r>
              <a:rPr lang="es-ES" sz="8000" dirty="0"/>
              <a:t> </a:t>
            </a:r>
            <a:r>
              <a:rPr lang="es-ES" sz="8000" dirty="0" smtClean="0"/>
              <a:t>✑ </a:t>
            </a:r>
            <a:r>
              <a:rPr lang="es-ES" sz="8000" dirty="0"/>
              <a:t>Examinar el tema con profundidad.</a:t>
            </a:r>
            <a:endParaRPr lang="en-US" sz="8000" dirty="0"/>
          </a:p>
          <a:p>
            <a:r>
              <a:rPr lang="es-ES" sz="8000" dirty="0"/>
              <a:t> </a:t>
            </a:r>
            <a:r>
              <a:rPr lang="es-ES" sz="8000" dirty="0" smtClean="0"/>
              <a:t>✑ </a:t>
            </a:r>
            <a:r>
              <a:rPr lang="es-ES" sz="8000" dirty="0"/>
              <a:t>Juan ostenta el cargo de director del hospital.</a:t>
            </a:r>
            <a:endParaRPr lang="en-US" sz="8000" dirty="0"/>
          </a:p>
          <a:p>
            <a:r>
              <a:rPr lang="es-ES" sz="8000" dirty="0"/>
              <a:t> </a:t>
            </a:r>
            <a:r>
              <a:rPr lang="es-ES" sz="8000" dirty="0" smtClean="0"/>
              <a:t>✑ </a:t>
            </a:r>
            <a:r>
              <a:rPr lang="es-ES" sz="8000" dirty="0"/>
              <a:t>Ha terminado </a:t>
            </a:r>
            <a:r>
              <a:rPr lang="es-ES" sz="8000" dirty="0" smtClean="0"/>
              <a:t>la escritura del </a:t>
            </a:r>
            <a:r>
              <a:rPr lang="es-ES" sz="8000" dirty="0"/>
              <a:t>artículo.</a:t>
            </a:r>
            <a:endParaRPr lang="en-US" sz="8000" dirty="0"/>
          </a:p>
          <a:p>
            <a:r>
              <a:rPr lang="es-ES" sz="8000" dirty="0"/>
              <a:t> </a:t>
            </a:r>
            <a:r>
              <a:rPr lang="es-ES" sz="8000" dirty="0" smtClean="0"/>
              <a:t>✑ </a:t>
            </a:r>
            <a:r>
              <a:rPr lang="es-ES" sz="8000" dirty="0"/>
              <a:t> </a:t>
            </a:r>
            <a:endParaRPr lang="en-US" sz="8000" dirty="0"/>
          </a:p>
          <a:p>
            <a:r>
              <a:rPr lang="es-ES" sz="8000" dirty="0"/>
              <a:t>Corrección:</a:t>
            </a:r>
            <a:endParaRPr lang="en-US" sz="8000" dirty="0"/>
          </a:p>
          <a:p>
            <a:r>
              <a:rPr lang="es-ES" sz="8000" dirty="0"/>
              <a:t> </a:t>
            </a:r>
            <a:r>
              <a:rPr lang="es-ES" sz="8000" dirty="0" smtClean="0"/>
              <a:t>✑ </a:t>
            </a:r>
            <a:r>
              <a:rPr lang="es-ES" sz="8000" dirty="0"/>
              <a:t>Es un vendedor audaz.</a:t>
            </a:r>
            <a:endParaRPr lang="en-US" sz="8000" dirty="0"/>
          </a:p>
          <a:p>
            <a:r>
              <a:rPr lang="es-ES" sz="8000" dirty="0"/>
              <a:t> </a:t>
            </a:r>
            <a:r>
              <a:rPr lang="es-ES" sz="8000" dirty="0" smtClean="0"/>
              <a:t>✑ </a:t>
            </a:r>
            <a:r>
              <a:rPr lang="es-ES" sz="8000" dirty="0"/>
              <a:t>Examinar el tema con detenimiento.</a:t>
            </a:r>
            <a:endParaRPr lang="en-US" sz="8000" dirty="0"/>
          </a:p>
          <a:p>
            <a:r>
              <a:rPr lang="es-ES" sz="8000" dirty="0"/>
              <a:t> </a:t>
            </a:r>
            <a:r>
              <a:rPr lang="es-ES" sz="8000" dirty="0" smtClean="0"/>
              <a:t>✑ </a:t>
            </a:r>
            <a:r>
              <a:rPr lang="es-ES" sz="8000" dirty="0"/>
              <a:t>Juan ejerce el cargo de director del hospital.</a:t>
            </a:r>
            <a:endParaRPr lang="en-US" sz="8000" dirty="0"/>
          </a:p>
          <a:p>
            <a:r>
              <a:rPr lang="es-ES" sz="8000" dirty="0"/>
              <a:t> </a:t>
            </a:r>
            <a:r>
              <a:rPr lang="es-ES" sz="8000" dirty="0" smtClean="0"/>
              <a:t>✑ </a:t>
            </a:r>
            <a:r>
              <a:rPr lang="es-ES" sz="8000" dirty="0"/>
              <a:t>Ha terminado la redacción del artículo.</a:t>
            </a:r>
            <a:endParaRPr lang="en-US" sz="8000" dirty="0"/>
          </a:p>
          <a:p>
            <a:r>
              <a:rPr lang="es-ES" sz="8000" dirty="0"/>
              <a:t> </a:t>
            </a:r>
            <a:r>
              <a:rPr lang="es-ES" sz="8000" dirty="0" smtClean="0"/>
              <a:t>✑ </a:t>
            </a:r>
            <a:r>
              <a:rPr lang="es-ES" sz="8000" dirty="0"/>
              <a:t> </a:t>
            </a:r>
            <a:endParaRPr lang="en-US" sz="8000" dirty="0"/>
          </a:p>
          <a:p>
            <a:endParaRPr lang="en-US" dirty="0"/>
          </a:p>
        </p:txBody>
      </p:sp>
    </p:spTree>
    <p:extLst>
      <p:ext uri="{BB962C8B-B14F-4D97-AF65-F5344CB8AC3E}">
        <p14:creationId xmlns:p14="http://schemas.microsoft.com/office/powerpoint/2010/main" val="1690033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303279702"/>
              </p:ext>
            </p:extLst>
          </p:nvPr>
        </p:nvGraphicFramePr>
        <p:xfrm>
          <a:off x="923827" y="980387"/>
          <a:ext cx="7711125" cy="4703974"/>
        </p:xfrm>
        <a:graphic>
          <a:graphicData uri="http://schemas.openxmlformats.org/drawingml/2006/table">
            <a:tbl>
              <a:tblPr firstRow="1" firstCol="1" lastRow="1" lastCol="1" bandRow="1" bandCol="1">
                <a:tableStyleId>{5C22544A-7EE6-4342-B048-85BDC9FD1C3A}</a:tableStyleId>
              </a:tblPr>
              <a:tblGrid>
                <a:gridCol w="4518037">
                  <a:extLst>
                    <a:ext uri="{9D8B030D-6E8A-4147-A177-3AD203B41FA5}">
                      <a16:colId xmlns:a16="http://schemas.microsoft.com/office/drawing/2014/main" val="3876039448"/>
                    </a:ext>
                  </a:extLst>
                </a:gridCol>
                <a:gridCol w="3193088">
                  <a:extLst>
                    <a:ext uri="{9D8B030D-6E8A-4147-A177-3AD203B41FA5}">
                      <a16:colId xmlns:a16="http://schemas.microsoft.com/office/drawing/2014/main" val="1684660143"/>
                    </a:ext>
                  </a:extLst>
                </a:gridCol>
              </a:tblGrid>
              <a:tr h="462270">
                <a:tc>
                  <a:txBody>
                    <a:bodyPr/>
                    <a:lstStyle/>
                    <a:p>
                      <a:pPr marL="214630" marR="211455" algn="ctr">
                        <a:lnSpc>
                          <a:spcPts val="810"/>
                        </a:lnSpc>
                        <a:spcBef>
                          <a:spcPts val="50"/>
                        </a:spcBef>
                        <a:spcAft>
                          <a:spcPts val="0"/>
                        </a:spcAft>
                      </a:pPr>
                      <a:r>
                        <a:rPr lang="es-ES" sz="1800" dirty="0">
                          <a:solidFill>
                            <a:schemeClr val="bg1"/>
                          </a:solidFill>
                          <a:effectLst/>
                        </a:rPr>
                        <a:t>MAL</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810"/>
                        </a:lnSpc>
                        <a:spcBef>
                          <a:spcPts val="50"/>
                        </a:spcBef>
                        <a:spcAft>
                          <a:spcPts val="0"/>
                        </a:spcAft>
                      </a:pPr>
                      <a:r>
                        <a:rPr lang="es-ES" sz="1800">
                          <a:solidFill>
                            <a:schemeClr val="bg1"/>
                          </a:solidFill>
                          <a:effectLst/>
                        </a:rPr>
                        <a:t>CORRECCIÓN</a:t>
                      </a:r>
                      <a:endParaRPr lang="en-US" sz="180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843594182"/>
                  </a:ext>
                </a:extLst>
              </a:tr>
              <a:tr h="614666">
                <a:tc>
                  <a:txBody>
                    <a:bodyPr/>
                    <a:lstStyle/>
                    <a:p>
                      <a:pPr marL="214630" marR="211455" algn="ctr">
                        <a:spcBef>
                          <a:spcPts val="115"/>
                        </a:spcBef>
                        <a:spcAft>
                          <a:spcPts val="0"/>
                        </a:spcAft>
                      </a:pPr>
                      <a:r>
                        <a:rPr lang="es-ES" sz="1800" dirty="0">
                          <a:solidFill>
                            <a:schemeClr val="bg1"/>
                          </a:solidFill>
                          <a:effectLst/>
                        </a:rPr>
                        <a:t>Juana ha tenido una hija mujer.</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spcBef>
                          <a:spcPts val="115"/>
                        </a:spcBef>
                        <a:spcAft>
                          <a:spcPts val="0"/>
                        </a:spcAft>
                      </a:pPr>
                      <a:r>
                        <a:rPr lang="es-ES" sz="1800" dirty="0">
                          <a:solidFill>
                            <a:schemeClr val="bg1"/>
                          </a:solidFill>
                          <a:effectLst/>
                        </a:rPr>
                        <a:t>Juana tuvo una hija.</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782532590"/>
                  </a:ext>
                </a:extLst>
              </a:tr>
              <a:tr h="497829">
                <a:tc>
                  <a:txBody>
                    <a:bodyPr/>
                    <a:lstStyle/>
                    <a:p>
                      <a:pPr marL="214630" marR="211455" algn="ctr">
                        <a:lnSpc>
                          <a:spcPts val="880"/>
                        </a:lnSpc>
                        <a:spcBef>
                          <a:spcPts val="50"/>
                        </a:spcBef>
                        <a:spcAft>
                          <a:spcPts val="0"/>
                        </a:spcAft>
                      </a:pPr>
                      <a:r>
                        <a:rPr lang="es-ES" sz="1800" dirty="0">
                          <a:solidFill>
                            <a:schemeClr val="bg1"/>
                          </a:solidFill>
                          <a:effectLst/>
                        </a:rPr>
                        <a:t>Persona humana.</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880"/>
                        </a:lnSpc>
                        <a:spcBef>
                          <a:spcPts val="50"/>
                        </a:spcBef>
                        <a:spcAft>
                          <a:spcPts val="0"/>
                        </a:spcAft>
                      </a:pPr>
                      <a:r>
                        <a:rPr lang="es-ES" sz="1800" dirty="0">
                          <a:solidFill>
                            <a:schemeClr val="bg1"/>
                          </a:solidFill>
                          <a:effectLst/>
                        </a:rPr>
                        <a:t>Persona.</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834660007"/>
                  </a:ext>
                </a:extLst>
              </a:tr>
              <a:tr h="543548">
                <a:tc>
                  <a:txBody>
                    <a:bodyPr/>
                    <a:lstStyle/>
                    <a:p>
                      <a:pPr marL="214630" marR="211455" algn="ctr">
                        <a:lnSpc>
                          <a:spcPts val="925"/>
                        </a:lnSpc>
                        <a:spcBef>
                          <a:spcPts val="45"/>
                        </a:spcBef>
                        <a:spcAft>
                          <a:spcPts val="0"/>
                        </a:spcAft>
                      </a:pPr>
                      <a:r>
                        <a:rPr lang="es-ES" sz="1800" dirty="0">
                          <a:solidFill>
                            <a:schemeClr val="bg1"/>
                          </a:solidFill>
                          <a:effectLst/>
                        </a:rPr>
                        <a:t>Me parece a mí que...</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925"/>
                        </a:lnSpc>
                        <a:spcBef>
                          <a:spcPts val="45"/>
                        </a:spcBef>
                        <a:spcAft>
                          <a:spcPts val="0"/>
                        </a:spcAft>
                      </a:pPr>
                      <a:r>
                        <a:rPr lang="es-ES" sz="1800" dirty="0">
                          <a:solidFill>
                            <a:schemeClr val="bg1"/>
                          </a:solidFill>
                          <a:effectLst/>
                        </a:rPr>
                        <a:t>Me parece que.</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696411069"/>
                  </a:ext>
                </a:extLst>
              </a:tr>
              <a:tr h="561327">
                <a:tc>
                  <a:txBody>
                    <a:bodyPr/>
                    <a:lstStyle/>
                    <a:p>
                      <a:pPr marL="214630" marR="211455" algn="ctr">
                        <a:lnSpc>
                          <a:spcPts val="945"/>
                        </a:lnSpc>
                        <a:spcBef>
                          <a:spcPts val="60"/>
                        </a:spcBef>
                        <a:spcAft>
                          <a:spcPts val="0"/>
                        </a:spcAft>
                      </a:pPr>
                      <a:r>
                        <a:rPr lang="es-ES" sz="1800">
                          <a:solidFill>
                            <a:schemeClr val="bg1"/>
                          </a:solidFill>
                          <a:effectLst/>
                        </a:rPr>
                        <a:t>Suele tener a menudo mal humor.</a:t>
                      </a:r>
                      <a:endParaRPr lang="en-US" sz="180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945"/>
                        </a:lnSpc>
                        <a:spcBef>
                          <a:spcPts val="60"/>
                        </a:spcBef>
                        <a:spcAft>
                          <a:spcPts val="0"/>
                        </a:spcAft>
                      </a:pPr>
                      <a:r>
                        <a:rPr lang="es-ES" sz="1800" dirty="0">
                          <a:solidFill>
                            <a:schemeClr val="bg1"/>
                          </a:solidFill>
                          <a:effectLst/>
                        </a:rPr>
                        <a:t>Suele tener mal humor.</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951232125"/>
                  </a:ext>
                </a:extLst>
              </a:tr>
              <a:tr h="447030">
                <a:tc>
                  <a:txBody>
                    <a:bodyPr/>
                    <a:lstStyle/>
                    <a:p>
                      <a:pPr marL="214630" marR="211455" algn="ctr">
                        <a:lnSpc>
                          <a:spcPts val="785"/>
                        </a:lnSpc>
                        <a:spcBef>
                          <a:spcPts val="50"/>
                        </a:spcBef>
                        <a:spcAft>
                          <a:spcPts val="0"/>
                        </a:spcAft>
                      </a:pPr>
                      <a:r>
                        <a:rPr lang="es-ES" sz="1800">
                          <a:solidFill>
                            <a:schemeClr val="bg1"/>
                          </a:solidFill>
                          <a:effectLst/>
                        </a:rPr>
                        <a:t>Muy idóneo.</a:t>
                      </a:r>
                      <a:endParaRPr lang="en-US" sz="180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785"/>
                        </a:lnSpc>
                        <a:spcBef>
                          <a:spcPts val="50"/>
                        </a:spcBef>
                        <a:spcAft>
                          <a:spcPts val="0"/>
                        </a:spcAft>
                      </a:pPr>
                      <a:r>
                        <a:rPr lang="es-ES" sz="1800" dirty="0">
                          <a:solidFill>
                            <a:schemeClr val="bg1"/>
                          </a:solidFill>
                          <a:effectLst/>
                        </a:rPr>
                        <a:t>Idóneo.</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967437092"/>
                  </a:ext>
                </a:extLst>
              </a:tr>
              <a:tr h="525768">
                <a:tc>
                  <a:txBody>
                    <a:bodyPr/>
                    <a:lstStyle/>
                    <a:p>
                      <a:pPr marL="214630" marR="211455" algn="ctr">
                        <a:lnSpc>
                          <a:spcPts val="910"/>
                        </a:lnSpc>
                        <a:spcBef>
                          <a:spcPts val="25"/>
                        </a:spcBef>
                        <a:spcAft>
                          <a:spcPts val="0"/>
                        </a:spcAft>
                      </a:pPr>
                      <a:r>
                        <a:rPr lang="es-ES" sz="1800">
                          <a:solidFill>
                            <a:schemeClr val="bg1"/>
                          </a:solidFill>
                          <a:effectLst/>
                        </a:rPr>
                        <a:t>Muy óptimo.</a:t>
                      </a:r>
                      <a:endParaRPr lang="en-US" sz="180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910"/>
                        </a:lnSpc>
                        <a:spcBef>
                          <a:spcPts val="25"/>
                        </a:spcBef>
                        <a:spcAft>
                          <a:spcPts val="0"/>
                        </a:spcAft>
                      </a:pPr>
                      <a:r>
                        <a:rPr lang="es-ES" sz="1800" dirty="0">
                          <a:solidFill>
                            <a:schemeClr val="bg1"/>
                          </a:solidFill>
                          <a:effectLst/>
                        </a:rPr>
                        <a:t>Óptimo.</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36068624"/>
                  </a:ext>
                </a:extLst>
              </a:tr>
              <a:tr h="492749">
                <a:tc>
                  <a:txBody>
                    <a:bodyPr/>
                    <a:lstStyle/>
                    <a:p>
                      <a:pPr marL="214630" marR="211455" algn="ctr">
                        <a:lnSpc>
                          <a:spcPts val="875"/>
                        </a:lnSpc>
                        <a:spcBef>
                          <a:spcPts val="50"/>
                        </a:spcBef>
                        <a:spcAft>
                          <a:spcPts val="0"/>
                        </a:spcAft>
                      </a:pPr>
                      <a:r>
                        <a:rPr lang="es-ES" sz="1800">
                          <a:solidFill>
                            <a:schemeClr val="bg1"/>
                          </a:solidFill>
                          <a:effectLst/>
                        </a:rPr>
                        <a:t>Volar por el aire.</a:t>
                      </a:r>
                      <a:endParaRPr lang="en-US" sz="180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875"/>
                        </a:lnSpc>
                        <a:spcBef>
                          <a:spcPts val="50"/>
                        </a:spcBef>
                        <a:spcAft>
                          <a:spcPts val="0"/>
                        </a:spcAft>
                      </a:pPr>
                      <a:r>
                        <a:rPr lang="es-ES" sz="1800" dirty="0">
                          <a:solidFill>
                            <a:schemeClr val="bg1"/>
                          </a:solidFill>
                          <a:effectLst/>
                        </a:rPr>
                        <a:t>Volar.</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916144103"/>
                  </a:ext>
                </a:extLst>
              </a:tr>
              <a:tr h="558787">
                <a:tc>
                  <a:txBody>
                    <a:bodyPr/>
                    <a:lstStyle/>
                    <a:p>
                      <a:pPr marL="214630" marR="211455" algn="ctr">
                        <a:lnSpc>
                          <a:spcPts val="945"/>
                        </a:lnSpc>
                        <a:spcBef>
                          <a:spcPts val="60"/>
                        </a:spcBef>
                        <a:spcAft>
                          <a:spcPts val="0"/>
                        </a:spcAft>
                      </a:pPr>
                      <a:r>
                        <a:rPr lang="es-ES" sz="1800" dirty="0" err="1">
                          <a:solidFill>
                            <a:schemeClr val="bg1"/>
                          </a:solidFill>
                          <a:effectLst/>
                        </a:rPr>
                        <a:t>Etc</a:t>
                      </a:r>
                      <a:r>
                        <a:rPr lang="es-ES" sz="1800" dirty="0">
                          <a:solidFill>
                            <a:schemeClr val="bg1"/>
                          </a:solidFill>
                          <a:effectLst/>
                        </a:rPr>
                        <a:t>.,</a:t>
                      </a:r>
                      <a:r>
                        <a:rPr lang="es-ES" sz="1800" dirty="0" err="1">
                          <a:solidFill>
                            <a:schemeClr val="bg1"/>
                          </a:solidFill>
                          <a:effectLst/>
                        </a:rPr>
                        <a:t>etc</a:t>
                      </a:r>
                      <a:r>
                        <a:rPr lang="es-ES" sz="1800" dirty="0">
                          <a:solidFill>
                            <a:schemeClr val="bg1"/>
                          </a:solidFill>
                          <a:effectLst/>
                        </a:rPr>
                        <a:t>.,etc.</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161925" marR="158750" algn="ctr">
                        <a:lnSpc>
                          <a:spcPts val="945"/>
                        </a:lnSpc>
                        <a:spcBef>
                          <a:spcPts val="60"/>
                        </a:spcBef>
                        <a:spcAft>
                          <a:spcPts val="0"/>
                        </a:spcAft>
                      </a:pPr>
                      <a:r>
                        <a:rPr lang="es-ES" sz="1800" dirty="0">
                          <a:solidFill>
                            <a:schemeClr val="bg1"/>
                          </a:solidFill>
                          <a:effectLst/>
                        </a:rPr>
                        <a:t>Etc.</a:t>
                      </a:r>
                      <a:endParaRPr lang="en-US" sz="18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280974586"/>
                  </a:ext>
                </a:extLst>
              </a:tr>
            </a:tbl>
          </a:graphicData>
        </a:graphic>
      </p:graphicFrame>
      <p:sp>
        <p:nvSpPr>
          <p:cNvPr id="5" name="Rectangle 1"/>
          <p:cNvSpPr>
            <a:spLocks noChangeArrowheads="1"/>
          </p:cNvSpPr>
          <p:nvPr/>
        </p:nvSpPr>
        <p:spPr bwMode="auto">
          <a:xfrm>
            <a:off x="-1121790" y="-17345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1568"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800" b="1"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Pleonasmo</a:t>
            </a:r>
            <a:endParaRPr kumimoji="0" lang="es-ES" altLang="en-US" sz="800" b="1" i="0" u="none" strike="noStrike" cap="none" normalizeH="0" baseline="0" smtClean="0">
              <a:ln>
                <a:noFill/>
              </a:ln>
              <a:solidFill>
                <a:schemeClr val="tx1"/>
              </a:solidFill>
              <a:effectLst/>
              <a:latin typeface="Arial" panose="020B060402020202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800" b="0" i="0" u="none" strike="noStrike" cap="none" normalizeH="0" baseline="0" smtClean="0">
                <a:ln>
                  <a:noFill/>
                </a:ln>
                <a:solidFill>
                  <a:srgbClr val="231F20"/>
                </a:solidFill>
                <a:effectLst/>
                <a:latin typeface="Arial" panose="020B0604020202020204" pitchFamily="34" charset="0"/>
                <a:ea typeface="Verdana" panose="020B0604030504040204" pitchFamily="34" charset="0"/>
                <a:cs typeface="Verdana" panose="020B0604030504040204" pitchFamily="34" charset="0"/>
              </a:rPr>
              <a:t>Es el empleo de palabras innecesarias y redundantes:</a:t>
            </a:r>
            <a:endParaRPr kumimoji="0" lang="en-US" altLang="en-US" sz="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 name="Rectángulo 5"/>
          <p:cNvSpPr/>
          <p:nvPr/>
        </p:nvSpPr>
        <p:spPr>
          <a:xfrm>
            <a:off x="367646" y="189331"/>
            <a:ext cx="9832156" cy="369332"/>
          </a:xfrm>
          <a:prstGeom prst="rect">
            <a:avLst/>
          </a:prstGeom>
        </p:spPr>
        <p:txBody>
          <a:bodyPr wrap="square">
            <a:spAutoFit/>
          </a:bodyPr>
          <a:lstStyle/>
          <a:p>
            <a:pPr marL="100965">
              <a:spcBef>
                <a:spcPts val="5"/>
              </a:spcBef>
              <a:spcAft>
                <a:spcPts val="0"/>
              </a:spcAft>
            </a:pPr>
            <a:r>
              <a:rPr lang="es-ES" b="1" dirty="0" smtClean="0">
                <a:solidFill>
                  <a:srgbClr val="92D050"/>
                </a:solidFill>
                <a:latin typeface="Verdana" panose="020B0604030504040204" pitchFamily="34" charset="0"/>
                <a:ea typeface="Verdana" panose="020B0604030504040204" pitchFamily="34" charset="0"/>
                <a:cs typeface="Verdana" panose="020B0604030504040204" pitchFamily="34" charset="0"/>
              </a:rPr>
              <a:t>Pleonasmo</a:t>
            </a:r>
            <a:r>
              <a:rPr lang="es-ES" b="1" dirty="0" smtClean="0">
                <a:latin typeface="Verdana" panose="020B0604030504040204" pitchFamily="34" charset="0"/>
                <a:ea typeface="Verdana" panose="020B0604030504040204" pitchFamily="34" charset="0"/>
                <a:cs typeface="Verdana" panose="020B0604030504040204" pitchFamily="34" charset="0"/>
              </a:rPr>
              <a:t>  </a:t>
            </a:r>
            <a:r>
              <a:rPr lang="es-ES" dirty="0" smtClean="0">
                <a:latin typeface="Verdana" panose="020B0604030504040204" pitchFamily="34" charset="0"/>
                <a:ea typeface="Verdana" panose="020B0604030504040204" pitchFamily="34" charset="0"/>
                <a:cs typeface="Verdana" panose="020B0604030504040204" pitchFamily="34" charset="0"/>
              </a:rPr>
              <a:t>Es </a:t>
            </a:r>
            <a:r>
              <a:rPr lang="es-ES" dirty="0">
                <a:latin typeface="Verdana" panose="020B0604030504040204" pitchFamily="34" charset="0"/>
                <a:ea typeface="Verdana" panose="020B0604030504040204" pitchFamily="34" charset="0"/>
                <a:cs typeface="Verdana" panose="020B0604030504040204" pitchFamily="34" charset="0"/>
              </a:rPr>
              <a:t>el empleo de palabras innecesarias y redundantes:</a:t>
            </a: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93589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3956" y="204248"/>
            <a:ext cx="10210625" cy="1320800"/>
          </a:xfrm>
        </p:spPr>
        <p:txBody>
          <a:bodyPr>
            <a:normAutofit/>
          </a:bodyPr>
          <a:lstStyle/>
          <a:p>
            <a:r>
              <a:rPr lang="es-ES" b="1" dirty="0" smtClean="0"/>
              <a:t>Redundancia  </a:t>
            </a:r>
            <a:r>
              <a:rPr lang="es-ES" dirty="0" smtClean="0"/>
              <a:t>Repetición </a:t>
            </a:r>
            <a:r>
              <a:rPr lang="es-ES" dirty="0"/>
              <a:t>innecesaria de palabras o conceptos</a:t>
            </a:r>
            <a:endParaRPr lang="en-US"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80413072"/>
              </p:ext>
            </p:extLst>
          </p:nvPr>
        </p:nvGraphicFramePr>
        <p:xfrm>
          <a:off x="1217280" y="1657442"/>
          <a:ext cx="8049268" cy="4667944"/>
        </p:xfrm>
        <a:graphic>
          <a:graphicData uri="http://schemas.openxmlformats.org/drawingml/2006/table">
            <a:tbl>
              <a:tblPr firstRow="1" firstCol="1" lastRow="1" lastCol="1" bandRow="1" bandCol="1">
                <a:tableStyleId>{5C22544A-7EE6-4342-B048-85BDC9FD1C3A}</a:tableStyleId>
              </a:tblPr>
              <a:tblGrid>
                <a:gridCol w="4695641">
                  <a:extLst>
                    <a:ext uri="{9D8B030D-6E8A-4147-A177-3AD203B41FA5}">
                      <a16:colId xmlns:a16="http://schemas.microsoft.com/office/drawing/2014/main" val="4179474589"/>
                    </a:ext>
                  </a:extLst>
                </a:gridCol>
                <a:gridCol w="3353627">
                  <a:extLst>
                    <a:ext uri="{9D8B030D-6E8A-4147-A177-3AD203B41FA5}">
                      <a16:colId xmlns:a16="http://schemas.microsoft.com/office/drawing/2014/main" val="500769909"/>
                    </a:ext>
                  </a:extLst>
                </a:gridCol>
              </a:tblGrid>
              <a:tr h="394247">
                <a:tc>
                  <a:txBody>
                    <a:bodyPr/>
                    <a:lstStyle/>
                    <a:p>
                      <a:pPr marL="92710" marR="90170" algn="ctr">
                        <a:spcBef>
                          <a:spcPts val="120"/>
                        </a:spcBef>
                        <a:spcAft>
                          <a:spcPts val="0"/>
                        </a:spcAft>
                      </a:pPr>
                      <a:r>
                        <a:rPr lang="es-ES" sz="1800" dirty="0">
                          <a:solidFill>
                            <a:schemeClr val="bg2"/>
                          </a:solidFill>
                          <a:effectLst/>
                        </a:rPr>
                        <a:t>MAL</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spcBef>
                          <a:spcPts val="120"/>
                        </a:spcBef>
                        <a:spcAft>
                          <a:spcPts val="0"/>
                        </a:spcAft>
                      </a:pPr>
                      <a:r>
                        <a:rPr lang="es-ES" sz="1800">
                          <a:solidFill>
                            <a:schemeClr val="bg2"/>
                          </a:solidFill>
                          <a:effectLst/>
                        </a:rPr>
                        <a:t>CORRECCIÓN</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434589298"/>
                  </a:ext>
                </a:extLst>
              </a:tr>
              <a:tr h="424946">
                <a:tc>
                  <a:txBody>
                    <a:bodyPr/>
                    <a:lstStyle/>
                    <a:p>
                      <a:pPr marL="92710" marR="90170" algn="ctr">
                        <a:spcBef>
                          <a:spcPts val="165"/>
                        </a:spcBef>
                        <a:spcAft>
                          <a:spcPts val="0"/>
                        </a:spcAft>
                      </a:pPr>
                      <a:r>
                        <a:rPr lang="es-ES" sz="1800" dirty="0">
                          <a:solidFill>
                            <a:schemeClr val="bg2"/>
                          </a:solidFill>
                          <a:effectLst/>
                        </a:rPr>
                        <a:t>Sube arriba.</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spcBef>
                          <a:spcPts val="165"/>
                        </a:spcBef>
                        <a:spcAft>
                          <a:spcPts val="0"/>
                        </a:spcAft>
                      </a:pPr>
                      <a:r>
                        <a:rPr lang="es-ES" sz="1800">
                          <a:solidFill>
                            <a:schemeClr val="bg2"/>
                          </a:solidFill>
                          <a:effectLst/>
                        </a:rPr>
                        <a:t>Sube.</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4285398066"/>
                  </a:ext>
                </a:extLst>
              </a:tr>
              <a:tr h="336079">
                <a:tc>
                  <a:txBody>
                    <a:bodyPr/>
                    <a:lstStyle/>
                    <a:p>
                      <a:pPr marL="92710" marR="90170" algn="ctr">
                        <a:lnSpc>
                          <a:spcPts val="910"/>
                        </a:lnSpc>
                        <a:spcBef>
                          <a:spcPts val="30"/>
                        </a:spcBef>
                        <a:spcAft>
                          <a:spcPts val="0"/>
                        </a:spcAft>
                      </a:pPr>
                      <a:r>
                        <a:rPr lang="es-ES" sz="1800" dirty="0">
                          <a:solidFill>
                            <a:schemeClr val="bg2"/>
                          </a:solidFill>
                          <a:effectLst/>
                        </a:rPr>
                        <a:t>Baja abajo.</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910"/>
                        </a:lnSpc>
                        <a:spcBef>
                          <a:spcPts val="30"/>
                        </a:spcBef>
                        <a:spcAft>
                          <a:spcPts val="0"/>
                        </a:spcAft>
                      </a:pPr>
                      <a:r>
                        <a:rPr lang="es-ES" sz="1800" dirty="0">
                          <a:solidFill>
                            <a:schemeClr val="bg2"/>
                          </a:solidFill>
                          <a:effectLst/>
                        </a:rPr>
                        <a:t>Baja.</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164157407"/>
                  </a:ext>
                </a:extLst>
              </a:tr>
              <a:tr h="366779">
                <a:tc>
                  <a:txBody>
                    <a:bodyPr/>
                    <a:lstStyle/>
                    <a:p>
                      <a:pPr marL="92710" marR="90170" algn="ctr">
                        <a:lnSpc>
                          <a:spcPts val="960"/>
                        </a:lnSpc>
                        <a:spcBef>
                          <a:spcPts val="75"/>
                        </a:spcBef>
                        <a:spcAft>
                          <a:spcPts val="0"/>
                        </a:spcAft>
                      </a:pPr>
                      <a:r>
                        <a:rPr lang="es-ES" sz="1800">
                          <a:solidFill>
                            <a:schemeClr val="bg2"/>
                          </a:solidFill>
                          <a:effectLst/>
                        </a:rPr>
                        <a:t>Cruza al frente.</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960"/>
                        </a:lnSpc>
                        <a:spcBef>
                          <a:spcPts val="75"/>
                        </a:spcBef>
                        <a:spcAft>
                          <a:spcPts val="0"/>
                        </a:spcAft>
                      </a:pPr>
                      <a:r>
                        <a:rPr lang="es-ES" sz="1800" dirty="0">
                          <a:solidFill>
                            <a:schemeClr val="bg2"/>
                          </a:solidFill>
                          <a:effectLst/>
                        </a:rPr>
                        <a:t>Cruza.</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197585571"/>
                  </a:ext>
                </a:extLst>
              </a:tr>
              <a:tr h="382936">
                <a:tc>
                  <a:txBody>
                    <a:bodyPr/>
                    <a:lstStyle/>
                    <a:p>
                      <a:pPr marL="92710" marR="90170" algn="ctr">
                        <a:spcBef>
                          <a:spcPts val="105"/>
                        </a:spcBef>
                        <a:spcAft>
                          <a:spcPts val="0"/>
                        </a:spcAft>
                      </a:pPr>
                      <a:r>
                        <a:rPr lang="es-ES" sz="1800">
                          <a:solidFill>
                            <a:schemeClr val="bg2"/>
                          </a:solidFill>
                          <a:effectLst/>
                        </a:rPr>
                        <a:t>Salió de dentro de la casa.</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spcBef>
                          <a:spcPts val="105"/>
                        </a:spcBef>
                        <a:spcAft>
                          <a:spcPts val="0"/>
                        </a:spcAft>
                      </a:pPr>
                      <a:r>
                        <a:rPr lang="es-ES" sz="1800" dirty="0">
                          <a:solidFill>
                            <a:schemeClr val="bg2"/>
                          </a:solidFill>
                          <a:effectLst/>
                        </a:rPr>
                        <a:t>Salió.</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722340126"/>
                  </a:ext>
                </a:extLst>
              </a:tr>
              <a:tr h="342542">
                <a:tc>
                  <a:txBody>
                    <a:bodyPr/>
                    <a:lstStyle/>
                    <a:p>
                      <a:pPr marL="92710" marR="90170" algn="ctr">
                        <a:lnSpc>
                          <a:spcPts val="920"/>
                        </a:lnSpc>
                        <a:spcBef>
                          <a:spcPts val="40"/>
                        </a:spcBef>
                        <a:spcAft>
                          <a:spcPts val="0"/>
                        </a:spcAft>
                      </a:pPr>
                      <a:r>
                        <a:rPr lang="es-ES" sz="1800">
                          <a:solidFill>
                            <a:schemeClr val="bg2"/>
                          </a:solidFill>
                          <a:effectLst/>
                        </a:rPr>
                        <a:t>A mí, personalmente, me parece que...</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920"/>
                        </a:lnSpc>
                        <a:spcBef>
                          <a:spcPts val="40"/>
                        </a:spcBef>
                        <a:spcAft>
                          <a:spcPts val="0"/>
                        </a:spcAft>
                      </a:pPr>
                      <a:r>
                        <a:rPr lang="es-ES" sz="1800" dirty="0">
                          <a:solidFill>
                            <a:schemeClr val="bg2"/>
                          </a:solidFill>
                          <a:effectLst/>
                        </a:rPr>
                        <a:t>Me parece.</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3554152776"/>
                  </a:ext>
                </a:extLst>
              </a:tr>
              <a:tr h="273064">
                <a:tc>
                  <a:txBody>
                    <a:bodyPr/>
                    <a:lstStyle/>
                    <a:p>
                      <a:pPr marL="92710" marR="90170" algn="ctr">
                        <a:lnSpc>
                          <a:spcPts val="745"/>
                        </a:lnSpc>
                        <a:spcBef>
                          <a:spcPts val="50"/>
                        </a:spcBef>
                        <a:spcAft>
                          <a:spcPts val="0"/>
                        </a:spcAft>
                      </a:pPr>
                      <a:r>
                        <a:rPr lang="es-ES" sz="1800">
                          <a:solidFill>
                            <a:schemeClr val="bg2"/>
                          </a:solidFill>
                          <a:effectLst/>
                        </a:rPr>
                        <a:t>Lo vi con mis propios ojos.</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745"/>
                        </a:lnSpc>
                        <a:spcBef>
                          <a:spcPts val="50"/>
                        </a:spcBef>
                        <a:spcAft>
                          <a:spcPts val="0"/>
                        </a:spcAft>
                      </a:pPr>
                      <a:r>
                        <a:rPr lang="es-ES" sz="1800" dirty="0">
                          <a:solidFill>
                            <a:schemeClr val="bg2"/>
                          </a:solidFill>
                          <a:effectLst/>
                        </a:rPr>
                        <a:t>Lo vi.</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315504898"/>
                  </a:ext>
                </a:extLst>
              </a:tr>
              <a:tr h="308611">
                <a:tc>
                  <a:txBody>
                    <a:bodyPr/>
                    <a:lstStyle/>
                    <a:p>
                      <a:pPr marL="92710" marR="90170" algn="ctr">
                        <a:lnSpc>
                          <a:spcPts val="860"/>
                        </a:lnSpc>
                        <a:spcBef>
                          <a:spcPts val="50"/>
                        </a:spcBef>
                        <a:spcAft>
                          <a:spcPts val="0"/>
                        </a:spcAft>
                      </a:pPr>
                      <a:r>
                        <a:rPr lang="es-ES" sz="1800">
                          <a:solidFill>
                            <a:schemeClr val="bg2"/>
                          </a:solidFill>
                          <a:effectLst/>
                        </a:rPr>
                        <a:t>Niñito hombre.</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60"/>
                        </a:lnSpc>
                        <a:spcBef>
                          <a:spcPts val="50"/>
                        </a:spcBef>
                        <a:spcAft>
                          <a:spcPts val="0"/>
                        </a:spcAft>
                      </a:pPr>
                      <a:r>
                        <a:rPr lang="es-ES" sz="1800" dirty="0">
                          <a:solidFill>
                            <a:schemeClr val="bg2"/>
                          </a:solidFill>
                          <a:effectLst/>
                        </a:rPr>
                        <a:t>Niñito.</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845715220"/>
                  </a:ext>
                </a:extLst>
              </a:tr>
              <a:tr h="308611">
                <a:tc>
                  <a:txBody>
                    <a:bodyPr/>
                    <a:lstStyle/>
                    <a:p>
                      <a:pPr marL="92710" marR="90170" algn="ctr">
                        <a:lnSpc>
                          <a:spcPts val="860"/>
                        </a:lnSpc>
                        <a:spcBef>
                          <a:spcPts val="50"/>
                        </a:spcBef>
                        <a:spcAft>
                          <a:spcPts val="0"/>
                        </a:spcAft>
                      </a:pPr>
                      <a:r>
                        <a:rPr lang="es-ES" sz="1800">
                          <a:solidFill>
                            <a:schemeClr val="bg2"/>
                          </a:solidFill>
                          <a:effectLst/>
                        </a:rPr>
                        <a:t>Niñita mujer.</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60"/>
                        </a:lnSpc>
                        <a:spcBef>
                          <a:spcPts val="50"/>
                        </a:spcBef>
                        <a:spcAft>
                          <a:spcPts val="0"/>
                        </a:spcAft>
                      </a:pPr>
                      <a:r>
                        <a:rPr lang="es-ES" sz="1800" dirty="0">
                          <a:solidFill>
                            <a:schemeClr val="bg2"/>
                          </a:solidFill>
                          <a:effectLst/>
                        </a:rPr>
                        <a:t>Niñita.</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1220105018"/>
                  </a:ext>
                </a:extLst>
              </a:tr>
              <a:tr h="308611">
                <a:tc>
                  <a:txBody>
                    <a:bodyPr/>
                    <a:lstStyle/>
                    <a:p>
                      <a:pPr marL="92710" marR="90170" algn="ctr">
                        <a:lnSpc>
                          <a:spcPts val="860"/>
                        </a:lnSpc>
                        <a:spcBef>
                          <a:spcPts val="50"/>
                        </a:spcBef>
                        <a:spcAft>
                          <a:spcPts val="0"/>
                        </a:spcAft>
                      </a:pPr>
                      <a:r>
                        <a:rPr lang="es-ES" sz="1800">
                          <a:solidFill>
                            <a:schemeClr val="bg2"/>
                          </a:solidFill>
                          <a:effectLst/>
                        </a:rPr>
                        <a:t>Par de mellizos.</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60"/>
                        </a:lnSpc>
                        <a:spcBef>
                          <a:spcPts val="50"/>
                        </a:spcBef>
                        <a:spcAft>
                          <a:spcPts val="0"/>
                        </a:spcAft>
                      </a:pPr>
                      <a:r>
                        <a:rPr lang="es-ES" sz="1800" dirty="0">
                          <a:solidFill>
                            <a:schemeClr val="bg2"/>
                          </a:solidFill>
                          <a:effectLst/>
                        </a:rPr>
                        <a:t>Mellizos.</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2226242289"/>
                  </a:ext>
                </a:extLst>
              </a:tr>
              <a:tr h="290838">
                <a:tc>
                  <a:txBody>
                    <a:bodyPr/>
                    <a:lstStyle/>
                    <a:p>
                      <a:pPr marL="92710" marR="90170" algn="ctr">
                        <a:lnSpc>
                          <a:spcPts val="800"/>
                        </a:lnSpc>
                        <a:spcBef>
                          <a:spcPts val="50"/>
                        </a:spcBef>
                        <a:spcAft>
                          <a:spcPts val="0"/>
                        </a:spcAft>
                      </a:pPr>
                      <a:r>
                        <a:rPr lang="es-ES" sz="1800">
                          <a:solidFill>
                            <a:schemeClr val="bg2"/>
                          </a:solidFill>
                          <a:effectLst/>
                        </a:rPr>
                        <a:t>Lapso de tiempo.</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00"/>
                        </a:lnSpc>
                        <a:spcBef>
                          <a:spcPts val="50"/>
                        </a:spcBef>
                        <a:spcAft>
                          <a:spcPts val="0"/>
                        </a:spcAft>
                      </a:pPr>
                      <a:r>
                        <a:rPr lang="es-ES" sz="1800" dirty="0">
                          <a:solidFill>
                            <a:schemeClr val="bg2"/>
                          </a:solidFill>
                          <a:effectLst/>
                        </a:rPr>
                        <a:t>Lapso.</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1544523172"/>
                  </a:ext>
                </a:extLst>
              </a:tr>
              <a:tr h="308611">
                <a:tc>
                  <a:txBody>
                    <a:bodyPr/>
                    <a:lstStyle/>
                    <a:p>
                      <a:pPr marL="92710" marR="90170" algn="ctr">
                        <a:lnSpc>
                          <a:spcPts val="860"/>
                        </a:lnSpc>
                        <a:spcBef>
                          <a:spcPts val="50"/>
                        </a:spcBef>
                        <a:spcAft>
                          <a:spcPts val="0"/>
                        </a:spcAft>
                      </a:pPr>
                      <a:r>
                        <a:rPr lang="es-ES" sz="1800">
                          <a:solidFill>
                            <a:schemeClr val="bg2"/>
                          </a:solidFill>
                          <a:effectLst/>
                        </a:rPr>
                        <a:t>Entre paréntesis.</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60"/>
                        </a:lnSpc>
                        <a:spcBef>
                          <a:spcPts val="50"/>
                        </a:spcBef>
                        <a:spcAft>
                          <a:spcPts val="0"/>
                        </a:spcAft>
                      </a:pPr>
                      <a:r>
                        <a:rPr lang="es-ES" sz="1800" dirty="0">
                          <a:solidFill>
                            <a:schemeClr val="bg2"/>
                          </a:solidFill>
                          <a:effectLst/>
                        </a:rPr>
                        <a:t>Paréntesis.</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1010753515"/>
                  </a:ext>
                </a:extLst>
              </a:tr>
              <a:tr h="321537">
                <a:tc>
                  <a:txBody>
                    <a:bodyPr/>
                    <a:lstStyle/>
                    <a:p>
                      <a:pPr marL="92710" marR="90170" algn="ctr">
                        <a:lnSpc>
                          <a:spcPts val="890"/>
                        </a:lnSpc>
                        <a:spcBef>
                          <a:spcPts val="5"/>
                        </a:spcBef>
                        <a:spcAft>
                          <a:spcPts val="0"/>
                        </a:spcAft>
                      </a:pPr>
                      <a:r>
                        <a:rPr lang="es-ES" sz="1800">
                          <a:solidFill>
                            <a:schemeClr val="bg2"/>
                          </a:solidFill>
                          <a:effectLst/>
                        </a:rPr>
                        <a:t>Volver a reincidir.</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90"/>
                        </a:lnSpc>
                        <a:spcBef>
                          <a:spcPts val="5"/>
                        </a:spcBef>
                        <a:spcAft>
                          <a:spcPts val="0"/>
                        </a:spcAft>
                      </a:pPr>
                      <a:r>
                        <a:rPr lang="es-ES" sz="1800" dirty="0">
                          <a:solidFill>
                            <a:schemeClr val="bg2"/>
                          </a:solidFill>
                          <a:effectLst/>
                        </a:rPr>
                        <a:t>Reincidir.</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4065528430"/>
                  </a:ext>
                </a:extLst>
              </a:tr>
              <a:tr h="300532">
                <a:tc>
                  <a:txBody>
                    <a:bodyPr/>
                    <a:lstStyle/>
                    <a:p>
                      <a:pPr marL="92710" marR="90170" algn="ctr">
                        <a:lnSpc>
                          <a:spcPts val="830"/>
                        </a:lnSpc>
                        <a:spcBef>
                          <a:spcPts val="50"/>
                        </a:spcBef>
                        <a:spcAft>
                          <a:spcPts val="0"/>
                        </a:spcAft>
                      </a:pPr>
                      <a:r>
                        <a:rPr lang="es-ES" sz="1800">
                          <a:solidFill>
                            <a:schemeClr val="bg2"/>
                          </a:solidFill>
                          <a:effectLst/>
                        </a:rPr>
                        <a:t>Lo voy a cuidarlo.</a:t>
                      </a:r>
                      <a:endParaRPr lang="en-US" sz="180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tc>
                  <a:txBody>
                    <a:bodyPr/>
                    <a:lstStyle/>
                    <a:p>
                      <a:pPr marL="354965" marR="353060" algn="ctr">
                        <a:lnSpc>
                          <a:spcPts val="830"/>
                        </a:lnSpc>
                        <a:spcBef>
                          <a:spcPts val="50"/>
                        </a:spcBef>
                        <a:spcAft>
                          <a:spcPts val="0"/>
                        </a:spcAft>
                      </a:pPr>
                      <a:r>
                        <a:rPr lang="es-ES" sz="1800" dirty="0">
                          <a:solidFill>
                            <a:schemeClr val="bg2"/>
                          </a:solidFill>
                          <a:effectLst/>
                        </a:rPr>
                        <a:t>Lo voy a cuidar.</a:t>
                      </a:r>
                      <a:endParaRPr lang="en-US" sz="1800" dirty="0">
                        <a:solidFill>
                          <a:schemeClr val="bg2"/>
                        </a:solidFill>
                        <a:effectLst/>
                        <a:latin typeface="Verdana" panose="020B0604030504040204" pitchFamily="34" charset="0"/>
                        <a:ea typeface="Verdana" panose="020B0604030504040204" pitchFamily="34" charset="0"/>
                        <a:cs typeface="Verdana" panose="020B0604030504040204" pitchFamily="34" charset="0"/>
                      </a:endParaRPr>
                    </a:p>
                  </a:txBody>
                  <a:tcPr marL="0" marR="0" marT="0" marB="0"/>
                </a:tc>
                <a:extLst>
                  <a:ext uri="{0D108BD9-81ED-4DB2-BD59-A6C34878D82A}">
                    <a16:rowId xmlns:a16="http://schemas.microsoft.com/office/drawing/2014/main" val="1738029931"/>
                  </a:ext>
                </a:extLst>
              </a:tr>
            </a:tbl>
          </a:graphicData>
        </a:graphic>
      </p:graphicFrame>
    </p:spTree>
    <p:extLst>
      <p:ext uri="{BB962C8B-B14F-4D97-AF65-F5344CB8AC3E}">
        <p14:creationId xmlns:p14="http://schemas.microsoft.com/office/powerpoint/2010/main" val="4094575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a:t>PAUTAS PARA LA REDACCIÓN CIENTÍFICA</a:t>
            </a:r>
            <a:r>
              <a:rPr lang="en-US" b="1" dirty="0"/>
              <a:t/>
            </a:r>
            <a:br>
              <a:rPr lang="en-US" b="1" dirty="0"/>
            </a:br>
            <a:endParaRPr lang="en-US" dirty="0"/>
          </a:p>
        </p:txBody>
      </p:sp>
      <p:sp>
        <p:nvSpPr>
          <p:cNvPr id="3" name="Marcador de contenido 2"/>
          <p:cNvSpPr>
            <a:spLocks noGrp="1"/>
          </p:cNvSpPr>
          <p:nvPr>
            <p:ph idx="1"/>
          </p:nvPr>
        </p:nvSpPr>
        <p:spPr>
          <a:xfrm>
            <a:off x="441664" y="1133067"/>
            <a:ext cx="8596668" cy="4990642"/>
          </a:xfrm>
        </p:spPr>
        <p:txBody>
          <a:bodyPr>
            <a:normAutofit fontScale="77500" lnSpcReduction="20000"/>
          </a:bodyPr>
          <a:lstStyle/>
          <a:p>
            <a:r>
              <a:rPr lang="es-ES" b="1" dirty="0"/>
              <a:t> </a:t>
            </a:r>
            <a:endParaRPr lang="en-US" dirty="0"/>
          </a:p>
          <a:p>
            <a:r>
              <a:rPr lang="es-ES" b="1" dirty="0"/>
              <a:t> </a:t>
            </a:r>
            <a:endParaRPr lang="en-US" dirty="0"/>
          </a:p>
          <a:p>
            <a:pPr algn="just"/>
            <a:r>
              <a:rPr lang="es-ES" sz="2800" dirty="0"/>
              <a:t>La redacción científica es la exposición clara, ordenada y sencilla de un nuevo conocimiento cuyo propósito </a:t>
            </a:r>
            <a:r>
              <a:rPr lang="es-ES" sz="2800" dirty="0">
                <a:solidFill>
                  <a:srgbClr val="FFFF00"/>
                </a:solidFill>
              </a:rPr>
              <a:t>es informar el resultado de una investigación,</a:t>
            </a:r>
            <a:r>
              <a:rPr lang="es-ES" sz="2800" dirty="0"/>
              <a:t> a diferencia de la redacción literaria, que tiene muchas licencias y propósitos, dado que los poetas escriben para reflejar un sentimiento, los novelistas nos cuentan historias mientras que los ensayistas analizan un tema específico; todos ellos tienen libertad de escribir y usan los abundantes recursos literarios existentes tales como las metáforas, anáforas, símiles y un vocabulario adornado. </a:t>
            </a:r>
            <a:endParaRPr lang="es-ES" sz="2800" dirty="0" smtClean="0"/>
          </a:p>
          <a:p>
            <a:pPr algn="just"/>
            <a:endParaRPr lang="es-ES" sz="2800" dirty="0"/>
          </a:p>
          <a:p>
            <a:pPr algn="just"/>
            <a:r>
              <a:rPr lang="es-ES" sz="2800" dirty="0" smtClean="0"/>
              <a:t>La </a:t>
            </a:r>
            <a:r>
              <a:rPr lang="es-ES" sz="2800" dirty="0"/>
              <a:t>finalidad del investigador no es divertir o distraer al lector; la meta es comunicar el resultado de una investigación.</a:t>
            </a:r>
            <a:endParaRPr lang="en-US" sz="2800" dirty="0"/>
          </a:p>
          <a:p>
            <a:pPr algn="just"/>
            <a:endParaRPr lang="en-US" sz="2800" dirty="0"/>
          </a:p>
        </p:txBody>
      </p:sp>
    </p:spTree>
    <p:extLst>
      <p:ext uri="{BB962C8B-B14F-4D97-AF65-F5344CB8AC3E}">
        <p14:creationId xmlns:p14="http://schemas.microsoft.com/office/powerpoint/2010/main" val="4108629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3443" y="591127"/>
            <a:ext cx="8596668" cy="5532582"/>
          </a:xfrm>
        </p:spPr>
        <p:txBody>
          <a:bodyPr>
            <a:normAutofit/>
          </a:bodyPr>
          <a:lstStyle/>
          <a:p>
            <a:pPr algn="just"/>
            <a:r>
              <a:rPr lang="es-ES" sz="2400" dirty="0"/>
              <a:t>Un buen científico debe ser también un buen comunicador, puesto que sus trabajos deben ser publicados y la mala redacción de una buena investigación puede impedir su publicación. </a:t>
            </a:r>
            <a:br>
              <a:rPr lang="es-ES" sz="2400" dirty="0"/>
            </a:br>
            <a:r>
              <a:rPr lang="es-ES" sz="2400" dirty="0"/>
              <a:t> </a:t>
            </a:r>
            <a:endParaRPr lang="en-US" sz="2400" dirty="0"/>
          </a:p>
          <a:p>
            <a:pPr algn="just"/>
            <a:r>
              <a:rPr lang="es-ES" sz="2400" dirty="0" smtClean="0"/>
              <a:t>En </a:t>
            </a:r>
            <a:r>
              <a:rPr lang="es-ES" sz="2400" dirty="0"/>
              <a:t>general suelen otorgar poca importancia a los aspectos de comunicación y redacción durante su formación, y algunos incluso en toda su vida no se preocupan de cómo escriben. La redacción científica es una destreza que puede dominar cualquier investigador que reúna estas tres cualidades sumamente importantes:</a:t>
            </a:r>
            <a:endParaRPr lang="en-US" sz="2400" dirty="0"/>
          </a:p>
          <a:p>
            <a:endParaRPr lang="en-US" dirty="0"/>
          </a:p>
        </p:txBody>
      </p:sp>
    </p:spTree>
    <p:extLst>
      <p:ext uri="{BB962C8B-B14F-4D97-AF65-F5344CB8AC3E}">
        <p14:creationId xmlns:p14="http://schemas.microsoft.com/office/powerpoint/2010/main" val="3097493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212437"/>
            <a:ext cx="8596668" cy="1320800"/>
          </a:xfrm>
        </p:spPr>
        <p:txBody>
          <a:bodyPr/>
          <a:lstStyle/>
          <a:p>
            <a:r>
              <a:rPr lang="es-ES" b="1" dirty="0"/>
              <a:t>1. La importancia de los títulos</a:t>
            </a:r>
            <a:r>
              <a:rPr lang="en-US" dirty="0"/>
              <a:t/>
            </a:r>
            <a:br>
              <a:rPr lang="en-US" dirty="0"/>
            </a:br>
            <a:endParaRPr lang="en-US" dirty="0"/>
          </a:p>
        </p:txBody>
      </p:sp>
      <p:sp>
        <p:nvSpPr>
          <p:cNvPr id="3" name="Marcador de contenido 2"/>
          <p:cNvSpPr>
            <a:spLocks noGrp="1"/>
          </p:cNvSpPr>
          <p:nvPr>
            <p:ph idx="1"/>
          </p:nvPr>
        </p:nvSpPr>
        <p:spPr>
          <a:xfrm>
            <a:off x="538789" y="978334"/>
            <a:ext cx="8596668" cy="4840575"/>
          </a:xfrm>
        </p:spPr>
        <p:txBody>
          <a:bodyPr>
            <a:normAutofit fontScale="92500" lnSpcReduction="20000"/>
          </a:bodyPr>
          <a:lstStyle/>
          <a:p>
            <a:r>
              <a:rPr lang="es-ES" dirty="0"/>
              <a:t> </a:t>
            </a:r>
            <a:endParaRPr lang="en-US" dirty="0"/>
          </a:p>
          <a:p>
            <a:pPr algn="just"/>
            <a:r>
              <a:rPr lang="es-ES" sz="2000" b="1" dirty="0">
                <a:solidFill>
                  <a:srgbClr val="FFFF00"/>
                </a:solidFill>
              </a:rPr>
              <a:t>a) Los títulos ayudan a ubicar al lector en cada parte del texto</a:t>
            </a:r>
            <a:r>
              <a:rPr lang="es-ES" sz="2000" b="1" dirty="0"/>
              <a:t>.-</a:t>
            </a:r>
            <a:r>
              <a:rPr lang="es-ES" sz="2000" dirty="0"/>
              <a:t> Un título es un anfitrión que invita al lector a entrar en él y recorrer sus diversas partes. En este sentido, la titulación de un artículo es un proceso similar a la señalización vertical de una ruta o de un shopping: cada título es un cartel indicador que muestra al lector dónde está ubicado en el texto, del mismo modo que muestra al conductor su ubicación en la ruta o al visitante su lugar en el centro </a:t>
            </a:r>
            <a:r>
              <a:rPr lang="es-ES" sz="2000" dirty="0" smtClean="0"/>
              <a:t>comercial</a:t>
            </a:r>
          </a:p>
          <a:p>
            <a:pPr algn="just"/>
            <a:r>
              <a:rPr lang="es-ES" sz="2000" b="1" dirty="0" smtClean="0">
                <a:solidFill>
                  <a:srgbClr val="FFFF00"/>
                </a:solidFill>
              </a:rPr>
              <a:t>b</a:t>
            </a:r>
            <a:r>
              <a:rPr lang="es-ES" sz="2000" b="1" dirty="0">
                <a:solidFill>
                  <a:srgbClr val="FFFF00"/>
                </a:solidFill>
              </a:rPr>
              <a:t>) Los títulos son medios para la comprensión del texto que </a:t>
            </a:r>
            <a:r>
              <a:rPr lang="es-ES" sz="2000" b="1" dirty="0" smtClean="0">
                <a:solidFill>
                  <a:srgbClr val="FFFF00"/>
                </a:solidFill>
              </a:rPr>
              <a:t>subsumen</a:t>
            </a:r>
          </a:p>
          <a:p>
            <a:pPr algn="just"/>
            <a:r>
              <a:rPr lang="es-ES" sz="2200" b="1" dirty="0">
                <a:solidFill>
                  <a:srgbClr val="FFFF00"/>
                </a:solidFill>
              </a:rPr>
              <a:t>c) Los títulos responden a expectativas del lector</a:t>
            </a:r>
            <a:r>
              <a:rPr lang="es-ES" dirty="0"/>
              <a:t>.- </a:t>
            </a:r>
            <a:r>
              <a:rPr lang="es-ES" sz="2200" dirty="0"/>
              <a:t>Los lectores tienen una expectativa acerca de que habrán de encontrar títulos que los guiarán, como por ejemplo 'Introducción', 'Desarrollo' o 'Conclusión'. Estas estructuras que guían la producción y comprensión de discursos son llamadas por los psicólogos cognitivos </a:t>
            </a:r>
            <a:r>
              <a:rPr lang="es-ES" sz="2200" dirty="0">
                <a:solidFill>
                  <a:srgbClr val="FFFF00"/>
                </a:solidFill>
              </a:rPr>
              <a:t>esquemas de dominios </a:t>
            </a:r>
            <a:r>
              <a:rPr lang="es-ES" sz="2200" dirty="0"/>
              <a:t>y, cuando un texto no satisface estas expectativas alejándose de los esquemas convencionales, la comprensión puede resultar más ardua.</a:t>
            </a:r>
            <a:endParaRPr lang="en-US" sz="2200" dirty="0"/>
          </a:p>
          <a:p>
            <a:pPr algn="just"/>
            <a:endParaRPr lang="en-US" sz="2000" dirty="0">
              <a:solidFill>
                <a:srgbClr val="FFFF00"/>
              </a:solidFill>
            </a:endParaRPr>
          </a:p>
        </p:txBody>
      </p:sp>
    </p:spTree>
    <p:extLst>
      <p:ext uri="{BB962C8B-B14F-4D97-AF65-F5344CB8AC3E}">
        <p14:creationId xmlns:p14="http://schemas.microsoft.com/office/powerpoint/2010/main" val="1092300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249381"/>
            <a:ext cx="8596668" cy="803564"/>
          </a:xfrm>
        </p:spPr>
        <p:txBody>
          <a:bodyPr/>
          <a:lstStyle/>
          <a:p>
            <a:r>
              <a:rPr lang="es-ES" b="1" dirty="0"/>
              <a:t> Cómo titular correctamente</a:t>
            </a:r>
            <a:endParaRPr lang="en-US" dirty="0"/>
          </a:p>
        </p:txBody>
      </p:sp>
      <p:sp>
        <p:nvSpPr>
          <p:cNvPr id="3" name="Marcador de contenido 2"/>
          <p:cNvSpPr>
            <a:spLocks noGrp="1"/>
          </p:cNvSpPr>
          <p:nvPr>
            <p:ph idx="1"/>
          </p:nvPr>
        </p:nvSpPr>
        <p:spPr>
          <a:xfrm>
            <a:off x="363298" y="1181535"/>
            <a:ext cx="9334884" cy="3880773"/>
          </a:xfrm>
        </p:spPr>
        <p:txBody>
          <a:bodyPr/>
          <a:lstStyle/>
          <a:p>
            <a:pPr algn="just"/>
            <a:r>
              <a:rPr lang="es-ES" dirty="0" smtClean="0"/>
              <a:t>Exponemos </a:t>
            </a:r>
            <a:r>
              <a:rPr lang="es-ES" dirty="0"/>
              <a:t>a continuación algunas indicaciones útiles para redactar y ubicar los títulos de manera que puedan cumplir mejor su función de organizar y ayudar a la comprensión del texto</a:t>
            </a:r>
            <a:r>
              <a:rPr lang="es-ES" dirty="0" smtClean="0"/>
              <a:t>.</a:t>
            </a:r>
          </a:p>
          <a:p>
            <a:pPr algn="just"/>
            <a:endParaRPr lang="en-US" dirty="0"/>
          </a:p>
          <a:p>
            <a:pPr algn="just"/>
            <a:r>
              <a:rPr lang="es-ES" sz="2400" b="1" dirty="0">
                <a:solidFill>
                  <a:srgbClr val="FFFF00"/>
                </a:solidFill>
              </a:rPr>
              <a:t>a) La cantidad de títulos no debe ser ni muy breve ni muy extensa</a:t>
            </a:r>
            <a:r>
              <a:rPr lang="es-ES" sz="2400" dirty="0">
                <a:solidFill>
                  <a:srgbClr val="FFFF00"/>
                </a:solidFill>
              </a:rPr>
              <a:t>.- </a:t>
            </a:r>
            <a:r>
              <a:rPr lang="es-ES" dirty="0"/>
              <a:t>Los lectores suelen perderse en un artículo tanto cuando carece de títulos, como cuando tiene demasiados. Aunque el logro del equilibrio justo depende de la habilidad del autor, una proporción más o menos razonable podría ser un subtítulo cada dos carillas, si se trata de un </a:t>
            </a:r>
            <a:r>
              <a:rPr lang="es-ES" dirty="0" err="1"/>
              <a:t>paper</a:t>
            </a:r>
            <a:r>
              <a:rPr lang="es-ES" dirty="0"/>
              <a:t> de extensión común (unas 20 </a:t>
            </a:r>
            <a:r>
              <a:rPr lang="es-ES" dirty="0" smtClean="0"/>
              <a:t>páginas).</a:t>
            </a:r>
            <a:endParaRPr lang="en-US" dirty="0"/>
          </a:p>
          <a:p>
            <a:pPr algn="just"/>
            <a:endParaRPr lang="en-US" dirty="0"/>
          </a:p>
        </p:txBody>
      </p:sp>
    </p:spTree>
    <p:extLst>
      <p:ext uri="{BB962C8B-B14F-4D97-AF65-F5344CB8AC3E}">
        <p14:creationId xmlns:p14="http://schemas.microsoft.com/office/powerpoint/2010/main" val="3247975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t> </a:t>
            </a:r>
            <a:r>
              <a:rPr lang="es-ES" b="1" dirty="0"/>
              <a:t>Los títulos no deben ser, en lo posible, expresiones metafóricas</a:t>
            </a:r>
            <a:r>
              <a:rPr lang="es-ES" dirty="0"/>
              <a:t>.- </a:t>
            </a:r>
            <a:endParaRPr lang="en-US" dirty="0"/>
          </a:p>
        </p:txBody>
      </p:sp>
      <p:sp>
        <p:nvSpPr>
          <p:cNvPr id="3" name="Marcador de contenido 2"/>
          <p:cNvSpPr>
            <a:spLocks noGrp="1"/>
          </p:cNvSpPr>
          <p:nvPr>
            <p:ph idx="1"/>
          </p:nvPr>
        </p:nvSpPr>
        <p:spPr>
          <a:xfrm>
            <a:off x="677334" y="2160589"/>
            <a:ext cx="10149692" cy="3880773"/>
          </a:xfrm>
        </p:spPr>
        <p:txBody>
          <a:bodyPr>
            <a:noAutofit/>
          </a:bodyPr>
          <a:lstStyle/>
          <a:p>
            <a:pPr algn="just"/>
            <a:r>
              <a:rPr lang="es-ES" sz="2400" dirty="0" smtClean="0"/>
              <a:t>Algunos </a:t>
            </a:r>
            <a:r>
              <a:rPr lang="es-ES" sz="2400" dirty="0"/>
              <a:t>títulos de artículos de divulgación científica suelen impactar apelando a las emociones o a la sensibilidad del lector, como "Un banquete delicioso" para un artículo que habla de bulimia, o "La naturaleza juega al bingo" para otro que versa sobre la teoría de la probabilidad.</a:t>
            </a:r>
            <a:endParaRPr lang="en-US" sz="2400" dirty="0"/>
          </a:p>
          <a:p>
            <a:pPr algn="just"/>
            <a:r>
              <a:rPr lang="es-ES" sz="2400" dirty="0"/>
              <a:t>Informes científicos con títulos literarios hacen que el lector no pueda darse una idea rápida del contenido del artículo y así, en lugar de "Un banquete delicioso", convendrá colocar "La bulimia", un título más aburrido pero también más práctico.</a:t>
            </a:r>
            <a:endParaRPr lang="en-US" sz="2400" dirty="0"/>
          </a:p>
        </p:txBody>
      </p:sp>
    </p:spTree>
    <p:extLst>
      <p:ext uri="{BB962C8B-B14F-4D97-AF65-F5344CB8AC3E}">
        <p14:creationId xmlns:p14="http://schemas.microsoft.com/office/powerpoint/2010/main" val="3938580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0462" y="0"/>
            <a:ext cx="8596668" cy="1320800"/>
          </a:xfrm>
        </p:spPr>
        <p:txBody>
          <a:bodyPr/>
          <a:lstStyle/>
          <a:p>
            <a:r>
              <a:rPr lang="es-AR" b="1" dirty="0"/>
              <a:t>ALGUNOS ERRORES POSIBLES DE ELABORACION Y REDACCION</a:t>
            </a:r>
            <a:endParaRPr lang="en-US" dirty="0"/>
          </a:p>
        </p:txBody>
      </p:sp>
      <p:sp>
        <p:nvSpPr>
          <p:cNvPr id="3" name="Marcador de contenido 2"/>
          <p:cNvSpPr>
            <a:spLocks noGrp="1"/>
          </p:cNvSpPr>
          <p:nvPr>
            <p:ph idx="1"/>
          </p:nvPr>
        </p:nvSpPr>
        <p:spPr>
          <a:xfrm>
            <a:off x="261697" y="1440152"/>
            <a:ext cx="9454957" cy="3880773"/>
          </a:xfrm>
        </p:spPr>
        <p:txBody>
          <a:bodyPr>
            <a:noAutofit/>
          </a:bodyPr>
          <a:lstStyle/>
          <a:p>
            <a:r>
              <a:rPr lang="es-ES" sz="2000" b="1" dirty="0">
                <a:solidFill>
                  <a:srgbClr val="FFFF00"/>
                </a:solidFill>
              </a:rPr>
              <a:t>Ausencia de una idea central</a:t>
            </a:r>
            <a:r>
              <a:rPr lang="es-ES" sz="2000" dirty="0"/>
              <a:t>.- No hay una idea principal alrededor de la cual gire el trabajo, o bien esta no es lo suficientemente clara, o bien existen dos o más ideas principales que fragmentan el trabajo y que no están subsumidas (incluidas) dentro de una idea más general.</a:t>
            </a:r>
            <a:endParaRPr lang="en-US" sz="2000" dirty="0"/>
          </a:p>
          <a:p>
            <a:r>
              <a:rPr lang="es-ES" sz="2000" dirty="0"/>
              <a:t> </a:t>
            </a:r>
            <a:endParaRPr lang="en-US" sz="2000" dirty="0"/>
          </a:p>
          <a:p>
            <a:r>
              <a:rPr lang="es-ES" sz="2000" b="1" dirty="0">
                <a:solidFill>
                  <a:srgbClr val="FFFF00"/>
                </a:solidFill>
              </a:rPr>
              <a:t>Errores en la ejemplificación</a:t>
            </a:r>
            <a:r>
              <a:rPr lang="es-ES" sz="2000" dirty="0"/>
              <a:t>.- No hay ejemplos, o bien los ejemplos son irrelevantes a lo que se quiere ilustrar, o bien los ejemplos son escasos  o  excesivos. .</a:t>
            </a:r>
            <a:endParaRPr lang="en-US" sz="2000" dirty="0"/>
          </a:p>
          <a:p>
            <a:r>
              <a:rPr lang="es-ES" sz="2000" dirty="0"/>
              <a:t> </a:t>
            </a:r>
            <a:endParaRPr lang="en-US" sz="2000" dirty="0"/>
          </a:p>
          <a:p>
            <a:r>
              <a:rPr lang="es-ES" sz="2000" b="1" dirty="0">
                <a:solidFill>
                  <a:srgbClr val="FFFF00"/>
                </a:solidFill>
              </a:rPr>
              <a:t>Repeticiones inútiles</a:t>
            </a:r>
            <a:r>
              <a:rPr lang="es-ES" sz="2000" dirty="0">
                <a:solidFill>
                  <a:srgbClr val="FFFF00"/>
                </a:solidFill>
              </a:rPr>
              <a:t>.- </a:t>
            </a:r>
            <a:r>
              <a:rPr lang="es-ES" sz="2000" dirty="0"/>
              <a:t>Repetir una idea varias veces de formas diferentes sin que ello constituya una ventaja didáctica. Estas redundancias suelen utilizarse cuando el autor quiere cumplir con un mínimo de palabras exigido.</a:t>
            </a:r>
            <a:endParaRPr lang="en-US" sz="2000" dirty="0"/>
          </a:p>
          <a:p>
            <a:endParaRPr lang="en-US" sz="2000" dirty="0"/>
          </a:p>
        </p:txBody>
      </p:sp>
    </p:spTree>
    <p:extLst>
      <p:ext uri="{BB962C8B-B14F-4D97-AF65-F5344CB8AC3E}">
        <p14:creationId xmlns:p14="http://schemas.microsoft.com/office/powerpoint/2010/main" val="3069557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7807" y="276370"/>
            <a:ext cx="9353356" cy="5939702"/>
          </a:xfrm>
        </p:spPr>
        <p:txBody>
          <a:bodyPr>
            <a:normAutofit fontScale="92500"/>
          </a:bodyPr>
          <a:lstStyle/>
          <a:p>
            <a:pPr algn="just"/>
            <a:r>
              <a:rPr lang="es-ES" sz="2000" b="1" dirty="0">
                <a:solidFill>
                  <a:srgbClr val="FFFF00"/>
                </a:solidFill>
              </a:rPr>
              <a:t>Fallas gramaticales</a:t>
            </a:r>
            <a:r>
              <a:rPr lang="es-ES" sz="2000" dirty="0">
                <a:solidFill>
                  <a:srgbClr val="FFFF00"/>
                </a:solidFill>
              </a:rPr>
              <a:t>.- </a:t>
            </a:r>
            <a:r>
              <a:rPr lang="es-ES" sz="2000" dirty="0"/>
              <a:t>Este ítem incluye errores de ortografía y errores de sintaxis. Una redacción confusa compromete la comprensión, como cuando no se sigue un hilo conductor, el trabajo se desvía o dispersa, o se mezclan ideas.</a:t>
            </a:r>
            <a:endParaRPr lang="en-US" sz="2000" dirty="0"/>
          </a:p>
          <a:p>
            <a:pPr algn="just"/>
            <a:r>
              <a:rPr lang="es-ES" sz="2000" dirty="0"/>
              <a:t> </a:t>
            </a:r>
            <a:endParaRPr lang="en-US" sz="2000" dirty="0"/>
          </a:p>
          <a:p>
            <a:pPr algn="just"/>
            <a:r>
              <a:rPr lang="es-ES" sz="2000" b="1" dirty="0">
                <a:solidFill>
                  <a:srgbClr val="FFFF00"/>
                </a:solidFill>
              </a:rPr>
              <a:t>Errores formales en la presentación</a:t>
            </a:r>
            <a:r>
              <a:rPr lang="es-ES" sz="2000" dirty="0">
                <a:solidFill>
                  <a:srgbClr val="FFFF00"/>
                </a:solidFill>
              </a:rPr>
              <a:t>.- </a:t>
            </a:r>
            <a:r>
              <a:rPr lang="es-ES" sz="2000" dirty="0"/>
              <a:t>Tamaño de letra muy grande o muy pequeña, irregularidad en las sangrías, márgenes muy amplios o muy estrechos, ausencia de espacios entre párrafos, irregularidades en el tamaño de letra de los títulos, errores o falta de uniformidad en las citas bibliográficas, notas al pie y referencias bibliográficas, etc</a:t>
            </a:r>
            <a:r>
              <a:rPr lang="es-ES" sz="2000" dirty="0" smtClean="0"/>
              <a:t>.</a:t>
            </a:r>
          </a:p>
          <a:p>
            <a:pPr algn="just"/>
            <a:r>
              <a:rPr lang="es-ES" sz="2000" dirty="0">
                <a:solidFill>
                  <a:srgbClr val="FFFF00"/>
                </a:solidFill>
              </a:rPr>
              <a:t>Mezclar varias formas autorreferenciales.- </a:t>
            </a:r>
            <a:r>
              <a:rPr lang="es-ES" sz="2000" dirty="0"/>
              <a:t>Por ejemplo, en el mismo texto decir “he indagado...” y “hemos indagado”. Lo correcto es utilizar una sola modalidad dentro del mismo trabajo, pudiéndose optar por: a) primera persona del singular (“he indagado...”), b) primera persona del plural (“hemos indagado...”), útil cuando son dos o más autores, o c) una forma más impersonal (“se ha indagado...”), que es la más frecuentemente utilizada.</a:t>
            </a:r>
          </a:p>
          <a:p>
            <a:pPr algn="just"/>
            <a:endParaRPr lang="es-ES" sz="2000" dirty="0"/>
          </a:p>
          <a:p>
            <a:pPr algn="just"/>
            <a:r>
              <a:rPr lang="es-ES" sz="2000" dirty="0">
                <a:solidFill>
                  <a:srgbClr val="FFFF00"/>
                </a:solidFill>
              </a:rPr>
              <a:t>Ausencia de referencias espacio-temporales</a:t>
            </a:r>
            <a:r>
              <a:rPr lang="es-ES" sz="2000" dirty="0"/>
              <a:t>.- El trabajo no tiene fecha, o no está especificado el lugar de origen. Por ejemplo, </a:t>
            </a:r>
            <a:r>
              <a:rPr lang="es-ES" sz="2000" dirty="0" smtClean="0"/>
              <a:t>“Santiago, </a:t>
            </a:r>
            <a:r>
              <a:rPr lang="es-ES" sz="2000" dirty="0"/>
              <a:t>1991”.</a:t>
            </a:r>
          </a:p>
          <a:p>
            <a:endParaRPr lang="es-ES" dirty="0"/>
          </a:p>
          <a:p>
            <a:endParaRPr lang="es-ES" dirty="0"/>
          </a:p>
          <a:p>
            <a:endParaRPr lang="en-US" dirty="0"/>
          </a:p>
          <a:p>
            <a:endParaRPr lang="en-US" dirty="0"/>
          </a:p>
        </p:txBody>
      </p:sp>
    </p:spTree>
    <p:extLst>
      <p:ext uri="{BB962C8B-B14F-4D97-AF65-F5344CB8AC3E}">
        <p14:creationId xmlns:p14="http://schemas.microsoft.com/office/powerpoint/2010/main" val="2344362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1007" y="359498"/>
            <a:ext cx="9547320" cy="3880773"/>
          </a:xfrm>
        </p:spPr>
        <p:txBody>
          <a:bodyPr>
            <a:noAutofit/>
          </a:bodyPr>
          <a:lstStyle/>
          <a:p>
            <a:pPr algn="just"/>
            <a:r>
              <a:rPr lang="es-ES" sz="2000" b="1" dirty="0">
                <a:solidFill>
                  <a:srgbClr val="FFFF00"/>
                </a:solidFill>
              </a:rPr>
              <a:t>Copiar y pegar</a:t>
            </a:r>
            <a:r>
              <a:rPr lang="es-ES" sz="2000" dirty="0">
                <a:solidFill>
                  <a:srgbClr val="FFFF00"/>
                </a:solidFill>
              </a:rPr>
              <a:t>.- </a:t>
            </a:r>
            <a:r>
              <a:rPr lang="es-ES" sz="2000" dirty="0"/>
              <a:t>El trabajo se limita a ser una grosera copia de otros materiales, y aún cuando los diferentes fragmentos estén organizados en forma coherente, queda igualmente muy descalificado</a:t>
            </a:r>
            <a:r>
              <a:rPr lang="es-ES" sz="2000" dirty="0" smtClean="0"/>
              <a:t>.</a:t>
            </a:r>
            <a:endParaRPr lang="en-US" sz="2000" dirty="0"/>
          </a:p>
          <a:p>
            <a:pPr algn="just"/>
            <a:r>
              <a:rPr lang="es-ES" sz="2000" dirty="0"/>
              <a:t> </a:t>
            </a:r>
            <a:endParaRPr lang="en-US" sz="2000" dirty="0"/>
          </a:p>
          <a:p>
            <a:pPr algn="just"/>
            <a:r>
              <a:rPr lang="es-ES" sz="2000" b="1" dirty="0">
                <a:solidFill>
                  <a:srgbClr val="FFFF00"/>
                </a:solidFill>
              </a:rPr>
              <a:t>Inconsistencia</a:t>
            </a:r>
            <a:r>
              <a:rPr lang="es-ES" sz="2000" dirty="0">
                <a:solidFill>
                  <a:srgbClr val="FFFF00"/>
                </a:solidFill>
              </a:rPr>
              <a:t>.- </a:t>
            </a:r>
            <a:r>
              <a:rPr lang="es-ES" sz="2000" dirty="0"/>
              <a:t>El trabajo presenta contradicciones internas, es decir, incoherencias lógicas donde se sostiene simultáneamente la verdad de un enunciado y su opuesto, como por ejemplo “la proyección es una defensa” y “la proyección no es una defensa”. </a:t>
            </a:r>
            <a:endParaRPr lang="es-ES" sz="2000" dirty="0" smtClean="0"/>
          </a:p>
          <a:p>
            <a:pPr algn="just"/>
            <a:endParaRPr lang="es-ES" sz="2000" dirty="0"/>
          </a:p>
          <a:p>
            <a:pPr algn="just"/>
            <a:r>
              <a:rPr lang="es-ES" sz="2000" b="1" dirty="0">
                <a:solidFill>
                  <a:srgbClr val="FFFF00"/>
                </a:solidFill>
              </a:rPr>
              <a:t>Introducción</a:t>
            </a:r>
            <a:r>
              <a:rPr lang="es-ES" sz="2000" dirty="0"/>
              <a:t>.- No hay un párrafo introductorio donde se presente el objetivo del trabajo, o bien no hay un resumen del mismo que permita al lector obtener rápidamente información sobre la temática del mismo. En este sentido, una conclusión no reemplaza a un resumen. Otro error es prometer en la introducción cosas que luego no se cumplirán</a:t>
            </a:r>
            <a:endParaRPr lang="en-US" sz="2000" dirty="0"/>
          </a:p>
          <a:p>
            <a:pPr algn="just"/>
            <a:endParaRPr lang="en-US" sz="2000" dirty="0"/>
          </a:p>
        </p:txBody>
      </p:sp>
    </p:spTree>
    <p:extLst>
      <p:ext uri="{BB962C8B-B14F-4D97-AF65-F5344CB8AC3E}">
        <p14:creationId xmlns:p14="http://schemas.microsoft.com/office/powerpoint/2010/main" val="1528412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9552" y="525753"/>
            <a:ext cx="9122448" cy="5893520"/>
          </a:xfrm>
        </p:spPr>
        <p:txBody>
          <a:bodyPr>
            <a:normAutofit lnSpcReduction="10000"/>
          </a:bodyPr>
          <a:lstStyle/>
          <a:p>
            <a:pPr algn="just"/>
            <a:r>
              <a:rPr lang="es-ES" sz="2000" b="1" dirty="0">
                <a:solidFill>
                  <a:srgbClr val="FFFF00"/>
                </a:solidFill>
              </a:rPr>
              <a:t>Fundamentación</a:t>
            </a:r>
            <a:r>
              <a:rPr lang="es-ES" sz="2000" dirty="0">
                <a:solidFill>
                  <a:srgbClr val="FFFF00"/>
                </a:solidFill>
              </a:rPr>
              <a:t>.- </a:t>
            </a:r>
            <a:r>
              <a:rPr lang="es-ES" sz="2000" dirty="0"/>
              <a:t>No hay respaldo argumentativo racional y/o empírico a las afirmaciones principales del trabajo, o dicho respaldo es insuficiente o irrelevante. Por ejemplo, sostener afirmaciones demasiado generales sobre bases muy débiles, o sostener la verdad de un enunciado basándonos en una mera intuición o parecer subjetivo. Por lo demás, no todas las afirmaciones necesitan ser fundamentadas, como por </a:t>
            </a:r>
            <a:r>
              <a:rPr lang="es-ES" sz="2000" dirty="0" smtClean="0"/>
              <a:t>ejemplo, </a:t>
            </a:r>
            <a:r>
              <a:rPr lang="es-ES" sz="2000" dirty="0"/>
              <a:t>los presupuestos, pero entonces estos deberán ser indicados explícitamente como tales.</a:t>
            </a:r>
            <a:endParaRPr lang="en-US" sz="2000" dirty="0"/>
          </a:p>
          <a:p>
            <a:pPr algn="just"/>
            <a:r>
              <a:rPr lang="es-ES" sz="2000" b="1" dirty="0">
                <a:solidFill>
                  <a:srgbClr val="FFFF00"/>
                </a:solidFill>
              </a:rPr>
              <a:t>Desaprovechamiento</a:t>
            </a:r>
            <a:r>
              <a:rPr lang="es-ES" sz="2000" dirty="0">
                <a:solidFill>
                  <a:srgbClr val="FFFF00"/>
                </a:solidFill>
              </a:rPr>
              <a:t>.- </a:t>
            </a:r>
            <a:r>
              <a:rPr lang="es-ES" sz="2000" dirty="0"/>
              <a:t>El trabajo ofrece ideas interesantes u originales pero fueron desperdiciadas porque se las mencionó sin analizarlas más exhaustivamente. Y aún cuando no haya ideas muy originales, no fue aprovechada adecuadamente ni la bibliografía utilizada ni la </a:t>
            </a:r>
            <a:r>
              <a:rPr lang="es-ES" sz="2000" dirty="0" smtClean="0"/>
              <a:t>existente</a:t>
            </a:r>
          </a:p>
          <a:p>
            <a:pPr algn="just"/>
            <a:endParaRPr lang="es-ES" sz="2000" dirty="0"/>
          </a:p>
          <a:p>
            <a:pPr algn="just"/>
            <a:r>
              <a:rPr lang="es-ES" sz="2000" b="1" dirty="0">
                <a:solidFill>
                  <a:srgbClr val="FFFF00"/>
                </a:solidFill>
              </a:rPr>
              <a:t>Falta de definiciones</a:t>
            </a:r>
            <a:r>
              <a:rPr lang="es-ES" sz="2000" dirty="0">
                <a:solidFill>
                  <a:srgbClr val="FFFF00"/>
                </a:solidFill>
              </a:rPr>
              <a:t>.- </a:t>
            </a:r>
            <a:r>
              <a:rPr lang="es-ES" sz="2000" dirty="0"/>
              <a:t>No se definen explícitamente los términos principales del trabajo, o no se definen aquellos términos inusuales que presumimos que el lector no conoce, o bien se utilizan palabras cuyo significado no se conoce con precisión. Un error relacionado con este ítem es suponer que el lector conoce el tema y entonces no se definen o explican ciertas ideas que contribuirían a clarificar la exposición</a:t>
            </a:r>
            <a:endParaRPr lang="en-US" sz="2000" dirty="0"/>
          </a:p>
        </p:txBody>
      </p:sp>
    </p:spTree>
    <p:extLst>
      <p:ext uri="{BB962C8B-B14F-4D97-AF65-F5344CB8AC3E}">
        <p14:creationId xmlns:p14="http://schemas.microsoft.com/office/powerpoint/2010/main" val="1062500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4134" y="525753"/>
            <a:ext cx="9270230" cy="5754974"/>
          </a:xfrm>
        </p:spPr>
        <p:txBody>
          <a:bodyPr>
            <a:normAutofit lnSpcReduction="10000"/>
          </a:bodyPr>
          <a:lstStyle/>
          <a:p>
            <a:pPr algn="just"/>
            <a:r>
              <a:rPr lang="es-ES" sz="2200" b="1" dirty="0">
                <a:solidFill>
                  <a:srgbClr val="FFFF00"/>
                </a:solidFill>
              </a:rPr>
              <a:t>Fallas en la organización del material</a:t>
            </a:r>
            <a:r>
              <a:rPr lang="es-ES" sz="2200" dirty="0">
                <a:solidFill>
                  <a:srgbClr val="FFFF00"/>
                </a:solidFill>
              </a:rPr>
              <a:t>.- </a:t>
            </a:r>
            <a:r>
              <a:rPr lang="es-ES" sz="2200" dirty="0"/>
              <a:t>Este ítem incluye situaciones como las siguientes: incongruencia entre un título y su correspondiente texto, mal ordenamiento de los títulos (por ejemplo “Conclusión” antes del “Desarrollo”), excesiva cantidad de títulos y subtítulos, inclusión de materiales diferentes bajo un mismo título, etc. Asimismo, cada párrafo ha de tener en sí mismo su propia organización, siendo lo recomendable en estos casos plantear lo más principal al comienzo del mismo y lo más secundario al final.</a:t>
            </a:r>
            <a:endParaRPr lang="en-US" sz="2200" dirty="0"/>
          </a:p>
          <a:p>
            <a:pPr algn="just"/>
            <a:r>
              <a:rPr lang="es-ES" sz="2200" dirty="0"/>
              <a:t>Elementos importantes de organización del texto son el punto aparte, punto seguido, punto y coma, y coma.</a:t>
            </a:r>
            <a:endParaRPr lang="en-US" sz="2200" dirty="0"/>
          </a:p>
          <a:p>
            <a:pPr algn="just"/>
            <a:r>
              <a:rPr lang="es-ES" sz="2200" dirty="0"/>
              <a:t> </a:t>
            </a:r>
            <a:endParaRPr lang="en-US" sz="2200" dirty="0"/>
          </a:p>
          <a:p>
            <a:pPr algn="just"/>
            <a:r>
              <a:rPr lang="es-ES" sz="2200" b="1" dirty="0">
                <a:solidFill>
                  <a:srgbClr val="FFFF00"/>
                </a:solidFill>
              </a:rPr>
              <a:t>Inadecuada elección del tema</a:t>
            </a:r>
            <a:r>
              <a:rPr lang="es-ES" sz="2200" dirty="0">
                <a:solidFill>
                  <a:srgbClr val="FFFF00"/>
                </a:solidFill>
              </a:rPr>
              <a:t>.- </a:t>
            </a:r>
            <a:r>
              <a:rPr lang="es-ES" sz="2200" dirty="0"/>
              <a:t>Téngase presente que para elegir un tema deben considerarse alguno o algunos de los siguientes criterios: posibilidad de fuentes de información sobre el tema, trascendencia o importancia del tema, experiencia del autor en el tema, y gusto o preferencia del autor por el mismo.</a:t>
            </a:r>
            <a:endParaRPr lang="en-US" sz="2200" dirty="0"/>
          </a:p>
          <a:p>
            <a:endParaRPr lang="en-US" dirty="0"/>
          </a:p>
        </p:txBody>
      </p:sp>
    </p:spTree>
    <p:extLst>
      <p:ext uri="{BB962C8B-B14F-4D97-AF65-F5344CB8AC3E}">
        <p14:creationId xmlns:p14="http://schemas.microsoft.com/office/powerpoint/2010/main" val="2696111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27951" y="276371"/>
            <a:ext cx="8854593" cy="6364574"/>
          </a:xfrm>
        </p:spPr>
        <p:txBody>
          <a:bodyPr>
            <a:normAutofit/>
          </a:bodyPr>
          <a:lstStyle/>
          <a:p>
            <a:r>
              <a:rPr lang="es-ES" dirty="0"/>
              <a:t> </a:t>
            </a:r>
            <a:endParaRPr lang="en-US" dirty="0"/>
          </a:p>
          <a:p>
            <a:pPr algn="just"/>
            <a:r>
              <a:rPr lang="es-ES" sz="2000" b="1" dirty="0">
                <a:solidFill>
                  <a:srgbClr val="FFFF00"/>
                </a:solidFill>
              </a:rPr>
              <a:t>No explicitación de objetivos</a:t>
            </a:r>
            <a:r>
              <a:rPr lang="es-ES" sz="2000" dirty="0">
                <a:solidFill>
                  <a:srgbClr val="FFFF00"/>
                </a:solidFill>
              </a:rPr>
              <a:t>.- </a:t>
            </a:r>
            <a:r>
              <a:rPr lang="es-ES" sz="2000" dirty="0"/>
              <a:t>En los trabajos han de indicarse los objetivos generales del mismo, como por ejemplo ampliar el conocimiento sobre un tema, examinar la eficacia de una técnica, confrontar y evaluar opiniones diferentes sobre un tema, etc. Explicitar el objetivo conlleva casi siempre especificar el problema que busca abordarse o resolverse en el trabajo.</a:t>
            </a:r>
            <a:endParaRPr lang="en-US" sz="2000" dirty="0"/>
          </a:p>
          <a:p>
            <a:pPr algn="just"/>
            <a:r>
              <a:rPr lang="es-ES" sz="2000" dirty="0"/>
              <a:t> </a:t>
            </a:r>
            <a:endParaRPr lang="en-US" sz="2000" dirty="0"/>
          </a:p>
          <a:p>
            <a:pPr algn="just"/>
            <a:r>
              <a:rPr lang="es-ES" sz="2000" b="1" dirty="0">
                <a:solidFill>
                  <a:srgbClr val="FFFF00"/>
                </a:solidFill>
              </a:rPr>
              <a:t>Otros errores</a:t>
            </a:r>
            <a:r>
              <a:rPr lang="es-ES" sz="2000" b="1" dirty="0"/>
              <a:t>.- </a:t>
            </a:r>
            <a:r>
              <a:rPr lang="es-ES" sz="2000" dirty="0"/>
              <a:t>Falta de delimitación o de identificación del problema que se intenta resolver en el artículo, falta de análisis de diferentes posturas sobre el mismo tema, conclusiones muy genéricas, falta de adecuación de las conclusiones con el trabajo, afirmaciones dogmáticas o categóricas o ampulosas, exceso de tecnicismos que restan claridad, y, en general, ausencia o déficit de una elaboración personal de las ideas planteadas en el trabajo.</a:t>
            </a:r>
            <a:endParaRPr lang="en-US" sz="2000" dirty="0"/>
          </a:p>
          <a:p>
            <a:pPr algn="just"/>
            <a:endParaRPr lang="en-US" sz="2000" dirty="0"/>
          </a:p>
        </p:txBody>
      </p:sp>
    </p:spTree>
    <p:extLst>
      <p:ext uri="{BB962C8B-B14F-4D97-AF65-F5344CB8AC3E}">
        <p14:creationId xmlns:p14="http://schemas.microsoft.com/office/powerpoint/2010/main" val="1144806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CONVENCIONES NORMA APA</a:t>
            </a:r>
            <a:endParaRPr lang="en-US" dirty="0"/>
          </a:p>
        </p:txBody>
      </p:sp>
      <p:sp>
        <p:nvSpPr>
          <p:cNvPr id="3" name="Marcador de contenido 2"/>
          <p:cNvSpPr>
            <a:spLocks noGrp="1"/>
          </p:cNvSpPr>
          <p:nvPr>
            <p:ph idx="1"/>
          </p:nvPr>
        </p:nvSpPr>
        <p:spPr>
          <a:xfrm>
            <a:off x="677334" y="1671782"/>
            <a:ext cx="8596668" cy="4756727"/>
          </a:xfrm>
        </p:spPr>
        <p:txBody>
          <a:bodyPr>
            <a:normAutofit/>
          </a:bodyPr>
          <a:lstStyle/>
          <a:p>
            <a:pPr algn="just"/>
            <a:r>
              <a:rPr lang="es-ES" sz="2000" dirty="0" smtClean="0"/>
              <a:t>Las </a:t>
            </a:r>
            <a:r>
              <a:rPr lang="es-ES" sz="2000" dirty="0"/>
              <a:t>convenciones APA para la redacción "están destinadas a crear la apariencia de objetividad (ausencia de parcialidad o sesgo) de modo que la retórica de los informes o artículos de investigación sean consistentes con la metodología en la que se basan. Según </a:t>
            </a:r>
            <a:r>
              <a:rPr lang="es-ES" sz="2000" dirty="0" err="1"/>
              <a:t>Bazerman</a:t>
            </a:r>
            <a:r>
              <a:rPr lang="es-ES" sz="2000" dirty="0"/>
              <a:t> (1984) estas convenciones incluyen :</a:t>
            </a:r>
            <a:endParaRPr lang="en-US" sz="2000" dirty="0"/>
          </a:p>
          <a:p>
            <a:pPr algn="just"/>
            <a:r>
              <a:rPr lang="es-ES" sz="2000" dirty="0"/>
              <a:t>1) el uso del punto de vista en tercera persona, es decir, del punto de vista objetivo; </a:t>
            </a:r>
            <a:endParaRPr lang="es-ES" sz="2000" dirty="0" smtClean="0"/>
          </a:p>
          <a:p>
            <a:pPr algn="just"/>
            <a:r>
              <a:rPr lang="es-ES" sz="2000" dirty="0" smtClean="0"/>
              <a:t>2</a:t>
            </a:r>
            <a:r>
              <a:rPr lang="es-ES" sz="2000" dirty="0"/>
              <a:t>) el énfasis en la precisión, tomando la ciencia matemática como modelo; </a:t>
            </a:r>
            <a:endParaRPr lang="en-US" sz="2000" dirty="0"/>
          </a:p>
          <a:p>
            <a:pPr algn="just"/>
            <a:r>
              <a:rPr lang="es-ES" sz="2000" dirty="0"/>
              <a:t>3) </a:t>
            </a:r>
            <a:r>
              <a:rPr lang="es-ES" sz="2000" dirty="0" smtClean="0"/>
              <a:t>evitar el uso de </a:t>
            </a:r>
            <a:r>
              <a:rPr lang="es-ES" sz="2000" dirty="0"/>
              <a:t>metáforas y otros usos expresivos del lenguaje; y </a:t>
            </a:r>
            <a:endParaRPr lang="en-US" sz="2000" dirty="0"/>
          </a:p>
          <a:p>
            <a:pPr algn="just"/>
            <a:r>
              <a:rPr lang="es-ES" sz="2000" dirty="0"/>
              <a:t>4) la práctica de apoyar toda afirmación en una prueba experimental y empírica tomada de la naturaleza" .</a:t>
            </a:r>
            <a:endParaRPr lang="en-US" sz="2000" dirty="0"/>
          </a:p>
        </p:txBody>
      </p:sp>
    </p:spTree>
    <p:extLst>
      <p:ext uri="{BB962C8B-B14F-4D97-AF65-F5344CB8AC3E}">
        <p14:creationId xmlns:p14="http://schemas.microsoft.com/office/powerpoint/2010/main" val="1792232988"/>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674</TotalTime>
  <Words>1663</Words>
  <Application>Microsoft Office PowerPoint</Application>
  <PresentationFormat>Panorámica</PresentationFormat>
  <Paragraphs>340</Paragraphs>
  <Slides>41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41</vt:i4>
      </vt:variant>
    </vt:vector>
  </HeadingPairs>
  <TitlesOfParts>
    <vt:vector size="48" baseType="lpstr">
      <vt:lpstr>Arial</vt:lpstr>
      <vt:lpstr>Symbola</vt:lpstr>
      <vt:lpstr>Times New Roman</vt:lpstr>
      <vt:lpstr>Trebuchet MS</vt:lpstr>
      <vt:lpstr>Verdana</vt:lpstr>
      <vt:lpstr>Wingdings 3</vt:lpstr>
      <vt:lpstr>Faceta</vt:lpstr>
      <vt:lpstr>REDACCIÓN  UNIVERSITARIA</vt:lpstr>
      <vt:lpstr>LA COMUNICACIÓN &lt;</vt:lpstr>
      <vt:lpstr>Elementos de la comunicación </vt:lpstr>
      <vt:lpstr>LA REDACCIÓN </vt:lpstr>
      <vt:lpstr>El vocabulario científico y técnico </vt:lpstr>
      <vt:lpstr>Los neologismos científicos </vt:lpstr>
      <vt:lpstr>Características de los textos científicos y técnicos </vt:lpstr>
      <vt:lpstr>TÉCNICAS DE REDACCIÓN </vt:lpstr>
      <vt:lpstr>Presentación de PowerPoint</vt:lpstr>
      <vt:lpstr>Presentación de PowerPoint</vt:lpstr>
      <vt:lpstr>Presentación de PowerPoint</vt:lpstr>
      <vt:lpstr>Por qué ser claros </vt:lpstr>
      <vt:lpstr>Por qué ser breves </vt:lpstr>
      <vt:lpstr>Por qué ser naturales </vt:lpstr>
      <vt:lpstr>UN ESTILO CON COHERENCIA, RITMO Y CONCORDANCIA </vt:lpstr>
      <vt:lpstr>El ritmo </vt:lpstr>
      <vt:lpstr>La concordancia </vt:lpstr>
      <vt:lpstr> Longitud de las oraciones</vt:lpstr>
      <vt:lpstr>EL PÁRRAFO </vt:lpstr>
      <vt:lpstr>Existen diversas maneras de clasificar a los tipos de párrafos, aquí veremos los más usados o los más comunes. Se puede optar por usar el que más convenga al momento de redactar. </vt:lpstr>
      <vt:lpstr>Desde el punto de vista lógico hay párrafos  deductivos, inductivos y mixtos. </vt:lpstr>
      <vt:lpstr>Otro tipo de párrafos según función</vt:lpstr>
      <vt:lpstr>Cómo escribir un buen párrafo </vt:lpstr>
      <vt:lpstr>Monotonía </vt:lpstr>
      <vt:lpstr>Ambigüedad o anfibología </vt:lpstr>
      <vt:lpstr>Presentación de PowerPoint</vt:lpstr>
      <vt:lpstr>Impropiedad   </vt:lpstr>
      <vt:lpstr>Presentación de PowerPoint</vt:lpstr>
      <vt:lpstr>Redundancia  Repetición innecesaria de palabras o conceptos</vt:lpstr>
      <vt:lpstr>PAUTAS PARA LA REDACCIÓN CIENTÍFICA </vt:lpstr>
      <vt:lpstr>Presentación de PowerPoint</vt:lpstr>
      <vt:lpstr>1. La importancia de los títulos </vt:lpstr>
      <vt:lpstr> Cómo titular correctamente</vt:lpstr>
      <vt:lpstr> Los títulos no deben ser, en lo posible, expresiones metafóricas.- </vt:lpstr>
      <vt:lpstr>ALGUNOS ERRORES POSIBLES DE ELABORACION Y REDACCION</vt:lpstr>
      <vt:lpstr>Presentación de PowerPoint</vt:lpstr>
      <vt:lpstr>Presentación de PowerPoint</vt:lpstr>
      <vt:lpstr>Presentación de PowerPoint</vt:lpstr>
      <vt:lpstr>Presentación de PowerPoint</vt:lpstr>
      <vt:lpstr>Presentación de PowerPoint</vt:lpstr>
      <vt:lpstr>CONVENCIONES NORMA APA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 ENVY</dc:creator>
  <cp:lastModifiedBy>Ivan</cp:lastModifiedBy>
  <cp:revision>46</cp:revision>
  <dcterms:created xsi:type="dcterms:W3CDTF">2022-02-08T13:41:07Z</dcterms:created>
  <dcterms:modified xsi:type="dcterms:W3CDTF">2026-10-03T21:43:30Z</dcterms:modified>
</cp:coreProperties>
</file>