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31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sldSz cx="9144000" cy="5143500" type="screen16x9"/>
  <p:notesSz cx="5143500" cy="9144000"/>
  <p:embeddedFontLst>
    <p:embeddedFont>
      <p:font typeface="Inclusive Sans" panose="020B0604020202020204" charset="0"/>
      <p:regular r:id="rId32"/>
      <p:bold r:id="rId33"/>
    </p:embeddedFont>
    <p:embeddedFont>
      <p:font typeface="Calibri" panose="020F0502020204030204" pitchFamily="34" charset="0"/>
      <p:regular r:id="rId34"/>
      <p:bold r:id="rId35"/>
      <p:italic r:id="rId36"/>
      <p:boldItalic r:id="rId37"/>
    </p:embeddedFont>
    <p:embeddedFont>
      <p:font typeface="Karla" panose="020B0604020202020204" charset="0"/>
      <p:regular r:id="rId38"/>
      <p:bold r:id="rId3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96" d="100"/>
          <a:sy n="96" d="100"/>
        </p:scale>
        <p:origin x="63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8.fntdata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font" Target="fonts/font4.fntdata"/><Relationship Id="rId43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font" Target="fonts/font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7853849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jp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6.png"/><Relationship Id="rId4" Type="http://schemas.openxmlformats.org/officeDocument/2006/relationships/image" Target="../media/image1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7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1.png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6.jp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30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1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4.png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6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7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m9PUew5"/>
          <p:cNvSpPr/>
          <p:nvPr/>
        </p:nvSpPr>
        <p:spPr>
          <a:xfrm>
            <a:off x="274320" y="1303020"/>
            <a:ext cx="4389120" cy="169164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888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240" b="1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Diseño, Presentación y Entrega del Informe Ejecutivo</a:t>
            </a:r>
            <a:endParaRPr lang="en-US" sz="3240" dirty="0"/>
          </a:p>
        </p:txBody>
      </p:sp>
      <p:sp>
        <p:nvSpPr>
          <p:cNvPr id="3" name="AxEzYJ9c"/>
          <p:cNvSpPr/>
          <p:nvPr/>
        </p:nvSpPr>
        <p:spPr>
          <a:xfrm>
            <a:off x="274320" y="2970897"/>
            <a:ext cx="4389120" cy="7658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4B585C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Dominio visual, narrativa oral y entrega estratégica de decisiones</a:t>
            </a:r>
            <a:endParaRPr lang="en-US" sz="1620" dirty="0"/>
          </a:p>
        </p:txBody>
      </p:sp>
      <p:pic>
        <p:nvPicPr>
          <p:cNvPr id="4" name="imgcvr01" descr="/home/forge/chalkie-production-workers-3/releases/78338234/backend/storage/app/render-specs/cc1935eb-704b-4c06-9489-ef096b9e9abb/img_adb26c015223c643355ad0aa49e3d404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9200" y="0"/>
            <a:ext cx="4114800" cy="51435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4l3aQKL"/>
          <p:cNvSpPr/>
          <p:nvPr/>
        </p:nvSpPr>
        <p:spPr>
          <a:xfrm>
            <a:off x="274320" y="182880"/>
            <a:ext cx="8595360" cy="108585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Recap: Redacción Clara y Concisa: Estilo y Lenguaje</a:t>
            </a:r>
            <a:endParaRPr lang="en-US" sz="2880" dirty="0"/>
          </a:p>
        </p:txBody>
      </p:sp>
      <p:sp>
        <p:nvSpPr>
          <p:cNvPr id="3" name="SwSX6NFF"/>
          <p:cNvSpPr/>
          <p:nvPr/>
        </p:nvSpPr>
        <p:spPr>
          <a:xfrm>
            <a:off x="274320" y="1358044"/>
            <a:ext cx="1371600" cy="262890"/>
          </a:xfrm>
          <a:prstGeom prst="roundRect">
            <a:avLst>
              <a:gd name="adj" fmla="val 17391"/>
            </a:avLst>
          </a:prstGeom>
          <a:solidFill>
            <a:srgbClr val="127BBD"/>
          </a:solidFill>
          <a:ln/>
        </p:spPr>
        <p:txBody>
          <a:bodyPr wrap="square" lIns="102870" tIns="45720" rIns="102870" bIns="45720" rtlCol="0" anchor="ctr"/>
          <a:lstStyle/>
          <a:p>
            <a:pPr marL="0" indent="0" algn="ctr">
              <a:lnSpc>
                <a:spcPts val="129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080" b="1" kern="0" spc="54" dirty="0">
                <a:solidFill>
                  <a:srgbClr val="FFFFF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REPASO PREVIO</a:t>
            </a:r>
            <a:endParaRPr lang="en-US" sz="1080" dirty="0"/>
          </a:p>
        </p:txBody>
      </p:sp>
      <p:sp>
        <p:nvSpPr>
          <p:cNvPr id="4" name="vP2XKKMC"/>
          <p:cNvSpPr/>
          <p:nvPr/>
        </p:nvSpPr>
        <p:spPr>
          <a:xfrm>
            <a:off x="274320" y="1693377"/>
            <a:ext cx="4914900" cy="315468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228600" indent="-68580" algn="l">
              <a:lnSpc>
                <a:spcPts val="2016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44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Voz activa y concisión:</a:t>
            </a:r>
            <a:r>
              <a:rPr lang="en-US" sz="14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Eliminamos rodeos verbales y nominalizaciones para acelerar la toma de decisiones.</a:t>
            </a:r>
            <a:endParaRPr lang="en-US" sz="1440" dirty="0"/>
          </a:p>
          <a:p>
            <a:pPr marL="228600" indent="-68580" algn="l">
              <a:lnSpc>
                <a:spcPts val="2016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44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Tono profesional neutro:</a:t>
            </a:r>
            <a:r>
              <a:rPr lang="en-US" sz="14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Evitamos coloquialismos y ambigüedades frecuentes en la gestión corporativa chilena.</a:t>
            </a:r>
            <a:endParaRPr lang="en-US" sz="1440" dirty="0"/>
          </a:p>
          <a:p>
            <a:pPr marL="228600" indent="-68580" algn="l">
              <a:lnSpc>
                <a:spcPts val="2016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44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Puntuación de precisión:</a:t>
            </a:r>
            <a:r>
              <a:rPr lang="en-US" sz="14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Aseguramos coherencia semántica para respaldar recomendaciones operativas.</a:t>
            </a:r>
            <a:endParaRPr lang="en-US" sz="1440" dirty="0"/>
          </a:p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b="1" dirty="0">
                <a:solidFill>
                  <a:srgbClr val="127BBD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¿Cómo potencia el diseño visual el impacto de un texto redactado con máxima concisión?</a:t>
            </a:r>
            <a:endParaRPr lang="en-US" sz="1440" dirty="0"/>
          </a:p>
        </p:txBody>
      </p:sp>
      <p:pic>
        <p:nvPicPr>
          <p:cNvPr id="5" name="imgrcp02" descr="/home/forge/chalkie-production-workers-3/releases/78338234/backend/storage/app/render-specs/cc1935eb-704b-4c06-9489-ef096b9e9abb/img_fc8407b175855592531ceb97c08e7dbb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2100" y="1714500"/>
            <a:ext cx="3497580" cy="2468880"/>
          </a:xfrm>
          <a:prstGeom prst="roundRect">
            <a:avLst>
              <a:gd name="adj" fmla="val 5556"/>
            </a:avLst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0904289-22a7-42c8-ae39-576c832a831f"/>
          <p:cNvSpPr/>
          <p:nvPr/>
        </p:nvSpPr>
        <p:spPr>
          <a:xfrm>
            <a:off x="285750" y="171450"/>
            <a:ext cx="8572500" cy="644652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Quiz de Repaso: Estilo y Concisión</a:t>
            </a:r>
            <a:endParaRPr lang="en-US" sz="2880" dirty="0"/>
          </a:p>
        </p:txBody>
      </p:sp>
      <p:sp>
        <p:nvSpPr>
          <p:cNvPr id="3" name="d82562cf-cfaa-4a30-a41e-5ce1a5b84390"/>
          <p:cNvSpPr/>
          <p:nvPr/>
        </p:nvSpPr>
        <p:spPr>
          <a:xfrm>
            <a:off x="285750" y="682611"/>
            <a:ext cx="8572500" cy="676656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¿Cuál de las siguientes formulaciones aplica mejor los principios de redacción concisa estudiados?</a:t>
            </a:r>
            <a:endParaRPr lang="en-US" sz="1620" dirty="0"/>
          </a:p>
        </p:txBody>
      </p:sp>
      <p:sp>
        <p:nvSpPr>
          <p:cNvPr id="4" name="e080b8cf-2baf-490d-be5f-bc8851e23045"/>
          <p:cNvSpPr/>
          <p:nvPr/>
        </p:nvSpPr>
        <p:spPr>
          <a:xfrm>
            <a:off x="285750" y="1652389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1.</a:t>
            </a:r>
            <a:endParaRPr lang="en-US" sz="2520" dirty="0"/>
          </a:p>
        </p:txBody>
      </p:sp>
      <p:sp>
        <p:nvSpPr>
          <p:cNvPr id="5" name="9fecbb2f-2d3d-4351-96b2-83880f495220"/>
          <p:cNvSpPr/>
          <p:nvPr/>
        </p:nvSpPr>
        <p:spPr>
          <a:xfrm>
            <a:off x="857250" y="1654161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Recomendamos automatizar la bodega para reducir mermas en un 14%.</a:t>
            </a:r>
            <a:endParaRPr lang="en-US" sz="1620" dirty="0"/>
          </a:p>
        </p:txBody>
      </p:sp>
      <p:sp>
        <p:nvSpPr>
          <p:cNvPr id="6" name="bd31f7c4-aeab-4e82-979a-fdcc688ada63"/>
          <p:cNvSpPr/>
          <p:nvPr/>
        </p:nvSpPr>
        <p:spPr>
          <a:xfrm>
            <a:off x="285750" y="2509639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2.</a:t>
            </a:r>
            <a:endParaRPr lang="en-US" sz="2520" dirty="0"/>
          </a:p>
        </p:txBody>
      </p:sp>
      <p:sp>
        <p:nvSpPr>
          <p:cNvPr id="7" name="82ab0a07-20cb-4a33-b77c-ef5dd5af0ad5"/>
          <p:cNvSpPr/>
          <p:nvPr/>
        </p:nvSpPr>
        <p:spPr>
          <a:xfrm>
            <a:off x="857250" y="2511411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Se procede a formular la sugerencia relativa al proceso de automatización.</a:t>
            </a:r>
            <a:endParaRPr lang="en-US" sz="1620" dirty="0"/>
          </a:p>
        </p:txBody>
      </p:sp>
      <p:sp>
        <p:nvSpPr>
          <p:cNvPr id="8" name="d355d425-0c5e-4199-a823-32468e4c58be"/>
          <p:cNvSpPr/>
          <p:nvPr/>
        </p:nvSpPr>
        <p:spPr>
          <a:xfrm>
            <a:off x="285750" y="3366889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3.</a:t>
            </a:r>
            <a:endParaRPr lang="en-US" sz="2520" dirty="0"/>
          </a:p>
        </p:txBody>
      </p:sp>
      <p:sp>
        <p:nvSpPr>
          <p:cNvPr id="9" name="ad7be318-74dc-4026-adf1-52ac444593f3"/>
          <p:cNvSpPr/>
          <p:nvPr/>
        </p:nvSpPr>
        <p:spPr>
          <a:xfrm>
            <a:off x="857250" y="3368661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Consideramos que sería conveniente pensar en modernizar instalaciones.</a:t>
            </a:r>
            <a:endParaRPr lang="en-US" sz="1620" dirty="0"/>
          </a:p>
        </p:txBody>
      </p:sp>
      <p:sp>
        <p:nvSpPr>
          <p:cNvPr id="10" name="e8f70e0b-809e-413f-97f0-be819be17a0a"/>
          <p:cNvSpPr/>
          <p:nvPr/>
        </p:nvSpPr>
        <p:spPr>
          <a:xfrm>
            <a:off x="285750" y="4224139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4.</a:t>
            </a:r>
            <a:endParaRPr lang="en-US" sz="2520" dirty="0"/>
          </a:p>
        </p:txBody>
      </p:sp>
      <p:sp>
        <p:nvSpPr>
          <p:cNvPr id="11" name="f9faed20-a94b-4889-b250-29ed66abeac4"/>
          <p:cNvSpPr/>
          <p:nvPr/>
        </p:nvSpPr>
        <p:spPr>
          <a:xfrm>
            <a:off x="857250" y="4225911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De acuerdo con lo conversado, la logística mejoraría sustancialmente.</a:t>
            </a:r>
            <a:endParaRPr lang="en-US" sz="162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0904289-22a7-42c8-ae39-576c832a831f"/>
          <p:cNvSpPr/>
          <p:nvPr/>
        </p:nvSpPr>
        <p:spPr>
          <a:xfrm>
            <a:off x="285750" y="171450"/>
            <a:ext cx="8572500" cy="644652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Quiz de Repaso: Estilo y Concisión</a:t>
            </a:r>
            <a:endParaRPr lang="en-US" sz="2880" dirty="0"/>
          </a:p>
        </p:txBody>
      </p:sp>
      <p:sp>
        <p:nvSpPr>
          <p:cNvPr id="3" name="d82562cf-cfaa-4a30-a41e-5ce1a5b84390"/>
          <p:cNvSpPr/>
          <p:nvPr/>
        </p:nvSpPr>
        <p:spPr>
          <a:xfrm>
            <a:off x="285750" y="682611"/>
            <a:ext cx="8572500" cy="676656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¿Cuál de las siguientes formulaciones aplica mejor los principios de redacción concisa estudiados?</a:t>
            </a:r>
            <a:endParaRPr lang="en-US" sz="1620" dirty="0"/>
          </a:p>
        </p:txBody>
      </p:sp>
      <p:sp>
        <p:nvSpPr>
          <p:cNvPr id="4" name="e080b8cf-2baf-490d-be5f-bc8851e23045"/>
          <p:cNvSpPr/>
          <p:nvPr/>
        </p:nvSpPr>
        <p:spPr>
          <a:xfrm>
            <a:off x="285750" y="1652389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1.</a:t>
            </a:r>
            <a:endParaRPr lang="en-US" sz="2520" dirty="0"/>
          </a:p>
        </p:txBody>
      </p:sp>
      <p:sp>
        <p:nvSpPr>
          <p:cNvPr id="5" name="9fecbb2f-2d3d-4351-96b2-83880f495220"/>
          <p:cNvSpPr/>
          <p:nvPr/>
        </p:nvSpPr>
        <p:spPr>
          <a:xfrm>
            <a:off x="857250" y="1654161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2C6E49"/>
            </a:solidFill>
          </a:ln>
        </p:spPr>
        <p:txBody>
          <a:bodyPr wrap="square" lIns="102870" tIns="102870" rIns="102870" bIns="102870" rtlCol="0" anchor="ctr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Recomendamos automatizar la bodega para reducir mermas en un 14%.</a:t>
            </a:r>
            <a:endParaRPr lang="en-US" sz="1620" dirty="0"/>
          </a:p>
        </p:txBody>
      </p:sp>
      <p:sp>
        <p:nvSpPr>
          <p:cNvPr id="6" name="bd31f7c4-aeab-4e82-979a-fdcc688ada63"/>
          <p:cNvSpPr/>
          <p:nvPr/>
        </p:nvSpPr>
        <p:spPr>
          <a:xfrm>
            <a:off x="285750" y="2509639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2.</a:t>
            </a:r>
            <a:endParaRPr lang="en-US" sz="2520" dirty="0"/>
          </a:p>
        </p:txBody>
      </p:sp>
      <p:sp>
        <p:nvSpPr>
          <p:cNvPr id="7" name="82ab0a07-20cb-4a33-b77c-ef5dd5af0ad5"/>
          <p:cNvSpPr/>
          <p:nvPr/>
        </p:nvSpPr>
        <p:spPr>
          <a:xfrm>
            <a:off x="857250" y="2511411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Se procede a formular la sugerencia relativa al proceso de automatización.</a:t>
            </a:r>
            <a:endParaRPr lang="en-US" sz="1620" dirty="0"/>
          </a:p>
        </p:txBody>
      </p:sp>
      <p:sp>
        <p:nvSpPr>
          <p:cNvPr id="8" name="d355d425-0c5e-4199-a823-32468e4c58be"/>
          <p:cNvSpPr/>
          <p:nvPr/>
        </p:nvSpPr>
        <p:spPr>
          <a:xfrm>
            <a:off x="285750" y="3366889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3.</a:t>
            </a:r>
            <a:endParaRPr lang="en-US" sz="2520" dirty="0"/>
          </a:p>
        </p:txBody>
      </p:sp>
      <p:sp>
        <p:nvSpPr>
          <p:cNvPr id="9" name="ad7be318-74dc-4026-adf1-52ac444593f3"/>
          <p:cNvSpPr/>
          <p:nvPr/>
        </p:nvSpPr>
        <p:spPr>
          <a:xfrm>
            <a:off x="857250" y="3368661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Consideramos que sería conveniente pensar en modernizar instalaciones.</a:t>
            </a:r>
            <a:endParaRPr lang="en-US" sz="1620" dirty="0"/>
          </a:p>
        </p:txBody>
      </p:sp>
      <p:sp>
        <p:nvSpPr>
          <p:cNvPr id="10" name="e8f70e0b-809e-413f-97f0-be819be17a0a"/>
          <p:cNvSpPr/>
          <p:nvPr/>
        </p:nvSpPr>
        <p:spPr>
          <a:xfrm>
            <a:off x="285750" y="4224139"/>
            <a:ext cx="525780" cy="6858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l">
              <a:lnSpc>
                <a:spcPts val="302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5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4.</a:t>
            </a:r>
            <a:endParaRPr lang="en-US" sz="2520" dirty="0"/>
          </a:p>
        </p:txBody>
      </p:sp>
      <p:sp>
        <p:nvSpPr>
          <p:cNvPr id="11" name="f9faed20-a94b-4889-b250-29ed66abeac4"/>
          <p:cNvSpPr/>
          <p:nvPr/>
        </p:nvSpPr>
        <p:spPr>
          <a:xfrm>
            <a:off x="857250" y="4225911"/>
            <a:ext cx="8001000" cy="685800"/>
          </a:xfrm>
          <a:prstGeom prst="roundRect">
            <a:avLst>
              <a:gd name="adj" fmla="val 16667"/>
            </a:avLst>
          </a:prstGeom>
          <a:solidFill>
            <a:srgbClr val="F4F9FC"/>
          </a:solidFill>
          <a:ln w="45720">
            <a:solidFill>
              <a:srgbClr val="000000"/>
            </a:solidFill>
          </a:ln>
        </p:spPr>
        <p:txBody>
          <a:bodyPr wrap="square" lIns="102870" tIns="102870" rIns="102870" bIns="102870" rtlCol="0" anchor="ctr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De acuerdo con lo conversado, la logística mejoraría sustancialmente.</a:t>
            </a:r>
            <a:endParaRPr lang="en-US" sz="1620" dirty="0"/>
          </a:p>
        </p:txBody>
      </p:sp>
      <p:sp>
        <p:nvSpPr>
          <p:cNvPr id="12" name="8e177ab8-305b-4380-a34a-9ce91ff93e44"/>
          <p:cNvSpPr/>
          <p:nvPr/>
        </p:nvSpPr>
        <p:spPr>
          <a:xfrm>
            <a:off x="8366760" y="335813"/>
            <a:ext cx="548640" cy="54864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r">
              <a:lnSpc>
                <a:spcPts val="432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60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✅</a:t>
            </a:r>
            <a:endParaRPr lang="en-US" sz="3600" dirty="0"/>
          </a:p>
        </p:txBody>
      </p:sp>
      <p:sp>
        <p:nvSpPr>
          <p:cNvPr id="13" name="55b67ab3-987d-447f-a4af-a17178acaeb2"/>
          <p:cNvSpPr/>
          <p:nvPr/>
        </p:nvSpPr>
        <p:spPr>
          <a:xfrm>
            <a:off x="8721090" y="1503028"/>
            <a:ext cx="274320" cy="274320"/>
          </a:xfrm>
          <a:prstGeom prst="roundRect">
            <a:avLst>
              <a:gd name="adj" fmla="val 25000"/>
            </a:avLst>
          </a:prstGeom>
          <a:solidFill>
            <a:srgbClr val="2C6E49"/>
          </a:solidFill>
          <a:ln/>
        </p:spPr>
        <p:txBody>
          <a:bodyPr wrap="square" lIns="45720" tIns="45720" rIns="45720" bIns="45720" rtlCol="0" anchor="ctr"/>
          <a:lstStyle/>
          <a:p>
            <a:pPr marL="0" indent="0" algn="ctr">
              <a:lnSpc>
                <a:spcPts val="1638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170" b="1" dirty="0">
                <a:solidFill>
                  <a:srgbClr val="FFFFF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✓</a:t>
            </a:r>
            <a:endParaRPr lang="en-US" sz="117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gban04" descr="/home/forge/chalkie-production-workers-3/releases/78338234/backend/storage/app/render-specs/cc1935eb-704b-4c06-9489-ef096b9e9abb/img_64baaa345668248c40b7f826050dc24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2171700"/>
          </a:xfrm>
          <a:prstGeom prst="rect">
            <a:avLst/>
          </a:prstGeom>
        </p:spPr>
      </p:pic>
      <p:sp>
        <p:nvSpPr>
          <p:cNvPr id="3" name="1c3Jc6Js"/>
          <p:cNvSpPr/>
          <p:nvPr/>
        </p:nvSpPr>
        <p:spPr>
          <a:xfrm>
            <a:off x="274320" y="2446020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Fundamentos de diseño y jerarquía visual</a:t>
            </a:r>
            <a:endParaRPr lang="en-US" sz="2880" dirty="0"/>
          </a:p>
        </p:txBody>
      </p:sp>
      <p:sp>
        <p:nvSpPr>
          <p:cNvPr id="4" name="4Ki9PtkT"/>
          <p:cNvSpPr/>
          <p:nvPr/>
        </p:nvSpPr>
        <p:spPr>
          <a:xfrm>
            <a:off x="274320" y="3256647"/>
            <a:ext cx="8595360" cy="10515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El diseño visual no es ornamento: organiza el recorrido visual de un directorio con poco tiempo disponible. La jerarquía tipográfica, el contraste funcional y el aire en la página determinan qué datos se procesan primero y qué decisiones se facilitan.</a:t>
            </a:r>
            <a:endParaRPr lang="en-US" sz="162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dRG4fzM"/>
          <p:cNvSpPr/>
          <p:nvPr/>
        </p:nvSpPr>
        <p:spPr>
          <a:xfrm>
            <a:off x="274320" y="182880"/>
            <a:ext cx="4206240" cy="2251710"/>
          </a:xfrm>
          <a:prstGeom prst="roundRect">
            <a:avLst>
              <a:gd name="adj" fmla="val 6091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A4B3BC"/>
            </a:solidFill>
            <a:prstDash val="solid"/>
          </a:ln>
        </p:spPr>
      </p:sp>
      <p:pic>
        <p:nvPicPr>
          <p:cNvPr id="3" name="icontypo01" descr="/home/forge/chalkie-production-workers-3/releases/78338234/backend/storage/app/render-specs/cc1935eb-704b-4c06-9489-ef096b9e9abb/img_662a28a66754ac7df8ba3ce05f1433e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910" y="331470"/>
            <a:ext cx="548640" cy="548640"/>
          </a:xfrm>
          <a:prstGeom prst="rect">
            <a:avLst/>
          </a:prstGeom>
        </p:spPr>
      </p:pic>
      <p:sp>
        <p:nvSpPr>
          <p:cNvPr id="4" name="AfBsZvGS"/>
          <p:cNvSpPr/>
          <p:nvPr/>
        </p:nvSpPr>
        <p:spPr>
          <a:xfrm>
            <a:off x="1062990" y="331470"/>
            <a:ext cx="3268980" cy="178308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b="1" dirty="0">
                <a:solidFill>
                  <a:srgbClr val="040F0F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Tipografía</a:t>
            </a:r>
            <a:endParaRPr lang="en-US" sz="216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Máximo dos familias tipográficas legibles, contrastando títulos contundentes con bloques de lectura fluidos.</a:t>
            </a:r>
            <a:endParaRPr lang="en-US" sz="2160" dirty="0"/>
          </a:p>
        </p:txBody>
      </p:sp>
      <p:sp>
        <p:nvSpPr>
          <p:cNvPr id="5" name="aLvDRi9i"/>
          <p:cNvSpPr/>
          <p:nvPr/>
        </p:nvSpPr>
        <p:spPr>
          <a:xfrm>
            <a:off x="4663440" y="182880"/>
            <a:ext cx="4206240" cy="2251710"/>
          </a:xfrm>
          <a:prstGeom prst="roundRect">
            <a:avLst>
              <a:gd name="adj" fmla="val 6091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A4B3BC"/>
            </a:solidFill>
            <a:prstDash val="solid"/>
          </a:ln>
        </p:spPr>
      </p:sp>
      <p:pic>
        <p:nvPicPr>
          <p:cNvPr id="6" name="iconpal02" descr="/home/forge/chalkie-production-workers-3/releases/78338234/backend/storage/app/render-specs/cc1935eb-704b-4c06-9489-ef096b9e9abb/img_b44c85fba31eeb977a5ebc3822a9799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12030" y="331470"/>
            <a:ext cx="548640" cy="548640"/>
          </a:xfrm>
          <a:prstGeom prst="rect">
            <a:avLst/>
          </a:prstGeom>
        </p:spPr>
      </p:pic>
      <p:sp>
        <p:nvSpPr>
          <p:cNvPr id="7" name="kZHNZQ2k"/>
          <p:cNvSpPr/>
          <p:nvPr/>
        </p:nvSpPr>
        <p:spPr>
          <a:xfrm>
            <a:off x="5452110" y="331470"/>
            <a:ext cx="3268980" cy="178308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b="1" dirty="0">
                <a:solidFill>
                  <a:srgbClr val="040F0F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Paleta cromática</a:t>
            </a:r>
            <a:endParaRPr lang="en-US" sz="216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Uso sobrio del color institucional; reserva el tono acento exclusivamente para cifras clave e hitos críticos.</a:t>
            </a:r>
            <a:endParaRPr lang="en-US" sz="2160" dirty="0"/>
          </a:p>
        </p:txBody>
      </p:sp>
      <p:sp>
        <p:nvSpPr>
          <p:cNvPr id="8" name="AN56qr2r"/>
          <p:cNvSpPr/>
          <p:nvPr/>
        </p:nvSpPr>
        <p:spPr>
          <a:xfrm>
            <a:off x="274320" y="2617470"/>
            <a:ext cx="4206240" cy="2251710"/>
          </a:xfrm>
          <a:prstGeom prst="roundRect">
            <a:avLst>
              <a:gd name="adj" fmla="val 6091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A4B3BC"/>
            </a:solidFill>
            <a:prstDash val="solid"/>
          </a:ln>
        </p:spPr>
      </p:sp>
      <p:pic>
        <p:nvPicPr>
          <p:cNvPr id="9" name="icongrid03" descr="/home/forge/chalkie-production-workers-3/releases/78338234/backend/storage/app/render-specs/cc1935eb-704b-4c06-9489-ef096b9e9abb/img_9df499e8d970d138b2543b3b4f7005bc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22910" y="2766060"/>
            <a:ext cx="548640" cy="548640"/>
          </a:xfrm>
          <a:prstGeom prst="rect">
            <a:avLst/>
          </a:prstGeom>
        </p:spPr>
      </p:pic>
      <p:sp>
        <p:nvSpPr>
          <p:cNvPr id="10" name="X2APPDWl"/>
          <p:cNvSpPr/>
          <p:nvPr/>
        </p:nvSpPr>
        <p:spPr>
          <a:xfrm>
            <a:off x="1062990" y="2766060"/>
            <a:ext cx="3268980" cy="178308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b="1" dirty="0">
                <a:solidFill>
                  <a:srgbClr val="040F0F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Rejilla y márgenes</a:t>
            </a:r>
            <a:endParaRPr lang="en-US" sz="216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Estructura modular fija de márgenes que genera consistencia visual página tras página.</a:t>
            </a:r>
            <a:endParaRPr lang="en-US" sz="2160" dirty="0"/>
          </a:p>
        </p:txBody>
      </p:sp>
      <p:sp>
        <p:nvSpPr>
          <p:cNvPr id="11" name="pqT6nyPJ"/>
          <p:cNvSpPr/>
          <p:nvPr/>
        </p:nvSpPr>
        <p:spPr>
          <a:xfrm>
            <a:off x="4663440" y="2617470"/>
            <a:ext cx="4206240" cy="2251710"/>
          </a:xfrm>
          <a:prstGeom prst="roundRect">
            <a:avLst>
              <a:gd name="adj" fmla="val 6091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A4B3BC"/>
            </a:solidFill>
            <a:prstDash val="solid"/>
          </a:ln>
        </p:spPr>
      </p:sp>
      <p:pic>
        <p:nvPicPr>
          <p:cNvPr id="12" name="iconspc04" descr="/home/forge/chalkie-production-workers-3/releases/78338234/backend/storage/app/render-specs/cc1935eb-704b-4c06-9489-ef096b9e9abb/img_0beab089f36f3ab90d521ec0c728eda4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812030" y="2766060"/>
            <a:ext cx="548640" cy="548640"/>
          </a:xfrm>
          <a:prstGeom prst="rect">
            <a:avLst/>
          </a:prstGeom>
        </p:spPr>
      </p:pic>
      <p:sp>
        <p:nvSpPr>
          <p:cNvPr id="13" name="WioJ1lhN"/>
          <p:cNvSpPr/>
          <p:nvPr/>
        </p:nvSpPr>
        <p:spPr>
          <a:xfrm>
            <a:off x="5452110" y="2766060"/>
            <a:ext cx="3268980" cy="178308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b="1" dirty="0">
                <a:solidFill>
                  <a:srgbClr val="040F0F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Espacio negativo</a:t>
            </a:r>
            <a:endParaRPr lang="en-US" sz="216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El espacio en blanco separa argumentos densos y previene la fatiga cognitiva del lector ejecutivo.</a:t>
            </a:r>
            <a:endParaRPr lang="en-US" sz="216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gqZ76kC"/>
          <p:cNvSpPr/>
          <p:nvPr/>
        </p:nvSpPr>
        <p:spPr>
          <a:xfrm>
            <a:off x="274320" y="182880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Uso estratégico de plantillas corporativas</a:t>
            </a:r>
            <a:endParaRPr lang="en-US" sz="2880" dirty="0"/>
          </a:p>
        </p:txBody>
      </p:sp>
      <p:sp>
        <p:nvSpPr>
          <p:cNvPr id="3" name="IeN19Obg"/>
          <p:cNvSpPr/>
          <p:nvPr/>
        </p:nvSpPr>
        <p:spPr>
          <a:xfrm>
            <a:off x="274320" y="925830"/>
            <a:ext cx="4914900" cy="21374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376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dirty="0">
                <a:solidFill>
                  <a:srgbClr val="040F0F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Estandarización y eficiencia organizacional</a:t>
            </a:r>
            <a:endParaRPr lang="en-US" sz="1980" dirty="0"/>
          </a:p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Una plantilla corporativa asegura que la imagen de la empresa mantenga coherencia frente a inversionistas y autoridades reguladoras. Define estilos de párrafo preestablecidos, portadas formales, numeración y pies de página institucionales.</a:t>
            </a:r>
            <a:endParaRPr lang="en-US" sz="1980" dirty="0"/>
          </a:p>
        </p:txBody>
      </p:sp>
      <p:sp>
        <p:nvSpPr>
          <p:cNvPr id="4" name="4IB3kEC1"/>
          <p:cNvSpPr/>
          <p:nvPr/>
        </p:nvSpPr>
        <p:spPr>
          <a:xfrm>
            <a:off x="274320" y="3131820"/>
            <a:ext cx="4914900" cy="1485900"/>
          </a:xfrm>
          <a:prstGeom prst="roundRect">
            <a:avLst>
              <a:gd name="adj" fmla="val 6154"/>
            </a:avLst>
          </a:prstGeom>
          <a:solidFill>
            <a:srgbClr val="E6F1FB"/>
          </a:solidFill>
          <a:ln w="11430">
            <a:solidFill>
              <a:srgbClr val="0B2F50">
                <a:alpha val="20000"/>
              </a:srgbClr>
            </a:solidFill>
            <a:prstDash val="solid"/>
          </a:ln>
        </p:spPr>
      </p:sp>
      <p:sp>
        <p:nvSpPr>
          <p:cNvPr id="5" name="Ff3d4CwQ"/>
          <p:cNvSpPr/>
          <p:nvPr/>
        </p:nvSpPr>
        <p:spPr>
          <a:xfrm>
            <a:off x="388620" y="3267368"/>
            <a:ext cx="320040" cy="43434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8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dirty="0">
                <a:solidFill>
                  <a:srgbClr val="0B2F5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📌</a:t>
            </a:r>
            <a:endParaRPr lang="en-US" sz="1980" dirty="0"/>
          </a:p>
        </p:txBody>
      </p:sp>
      <p:sp>
        <p:nvSpPr>
          <p:cNvPr id="6" name="e6YKfxCn"/>
          <p:cNvSpPr/>
          <p:nvPr/>
        </p:nvSpPr>
        <p:spPr>
          <a:xfrm>
            <a:off x="754380" y="3224997"/>
            <a:ext cx="4320540" cy="12573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b="1" dirty="0">
                <a:solidFill>
                  <a:srgbClr val="0B2F5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Definición</a:t>
            </a:r>
            <a:endParaRPr lang="en-US" sz="1440" dirty="0"/>
          </a:p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0B2F50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El formato institucional reduce tiempos de redacción y valida la seriedad del análisis técnico presentado.</a:t>
            </a:r>
            <a:endParaRPr lang="en-US" sz="1440" dirty="0"/>
          </a:p>
        </p:txBody>
      </p:sp>
      <p:pic>
        <p:nvPicPr>
          <p:cNvPr id="7" name="imgpln06" descr="/home/forge/chalkie-production-workers-3/releases/78338234/backend/storage/app/render-specs/cc1935eb-704b-4c06-9489-ef096b9e9abb/img_feb24bcb9f4e12ac5fb5560e73aa3aab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2100" y="925830"/>
            <a:ext cx="3497580" cy="2880360"/>
          </a:xfrm>
          <a:prstGeom prst="roundRect">
            <a:avLst>
              <a:gd name="adj" fmla="val 4762"/>
            </a:avLst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2oqIDqr"/>
          <p:cNvSpPr/>
          <p:nvPr/>
        </p:nvSpPr>
        <p:spPr>
          <a:xfrm>
            <a:off x="274320" y="182880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Visualización de datos: gráficos y tablas</a:t>
            </a:r>
            <a:endParaRPr lang="en-US" sz="2880" dirty="0"/>
          </a:p>
        </p:txBody>
      </p:sp>
      <p:sp>
        <p:nvSpPr>
          <p:cNvPr id="3" name="oq1KFvCc"/>
          <p:cNvSpPr/>
          <p:nvPr/>
        </p:nvSpPr>
        <p:spPr>
          <a:xfrm>
            <a:off x="274320" y="923704"/>
            <a:ext cx="1371600" cy="262890"/>
          </a:xfrm>
          <a:prstGeom prst="roundRect">
            <a:avLst>
              <a:gd name="adj" fmla="val 17391"/>
            </a:avLst>
          </a:prstGeom>
          <a:solidFill>
            <a:srgbClr val="127BBD"/>
          </a:solidFill>
          <a:ln/>
        </p:spPr>
        <p:txBody>
          <a:bodyPr wrap="square" lIns="114300" tIns="45720" rIns="114300" bIns="45720" rtlCol="0" anchor="ctr"/>
          <a:lstStyle/>
          <a:p>
            <a:pPr marL="0" indent="0" algn="ctr">
              <a:lnSpc>
                <a:spcPts val="129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080" b="1" kern="0" spc="54" dirty="0">
                <a:solidFill>
                  <a:srgbClr val="FFFFF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VISUALIZACIÓN</a:t>
            </a:r>
            <a:endParaRPr lang="en-US" sz="1080" dirty="0"/>
          </a:p>
        </p:txBody>
      </p:sp>
      <p:sp>
        <p:nvSpPr>
          <p:cNvPr id="4" name="0409sG5g"/>
          <p:cNvSpPr/>
          <p:nvPr/>
        </p:nvSpPr>
        <p:spPr>
          <a:xfrm>
            <a:off x="274320" y="1256397"/>
            <a:ext cx="8595360" cy="10515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Un gráfico eficaz debe ser autoexplicativo en menos de cinco segundos. Toda visualización ejecutiva requiere título descriptivo del hallazgo, unidades explícitas, fuente verificable y eliminación estricta de elementos decorativos innecesarios.</a:t>
            </a:r>
            <a:endParaRPr lang="en-US" sz="1620" dirty="0"/>
          </a:p>
        </p:txBody>
      </p:sp>
      <p:pic>
        <p:nvPicPr>
          <p:cNvPr id="5" name="imgdat07" descr="/home/forge/chalkie-production-workers-3/releases/78338234/backend/storage/app/render-specs/cc1935eb-704b-4c06-9489-ef096b9e9abb/img_2134c387a0ef4883c19442343101f365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4400" y="2423160"/>
            <a:ext cx="7315200" cy="2514600"/>
          </a:xfrm>
          <a:prstGeom prst="roundRect">
            <a:avLst>
              <a:gd name="adj" fmla="val 5455"/>
            </a:avLst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6EZvP77n"/>
          <p:cNvSpPr/>
          <p:nvPr/>
        </p:nvSpPr>
        <p:spPr>
          <a:xfrm>
            <a:off x="274320" y="182880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Selección del gráfico según el objetivo</a:t>
            </a:r>
            <a:endParaRPr lang="en-US" sz="2880" dirty="0"/>
          </a:p>
        </p:txBody>
      </p:sp>
      <p:pic>
        <p:nvPicPr>
          <p:cNvPr id="3" name="imgchrt01" descr="/home/forge/chalkie-production-workers-3/releases/78338234/backend/storage/app/render-specs/cc1935eb-704b-4c06-9489-ef096b9e9abb/img_3d122d8adeb76d94193fb0c9b149485a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925830"/>
            <a:ext cx="2811780" cy="2057400"/>
          </a:xfrm>
          <a:prstGeom prst="roundRect">
            <a:avLst>
              <a:gd name="adj" fmla="val 6667"/>
            </a:avLst>
          </a:prstGeom>
        </p:spPr>
      </p:pic>
      <p:sp>
        <p:nvSpPr>
          <p:cNvPr id="4" name="l8YLOY8V"/>
          <p:cNvSpPr/>
          <p:nvPr/>
        </p:nvSpPr>
        <p:spPr>
          <a:xfrm>
            <a:off x="274320" y="3040380"/>
            <a:ext cx="2811780" cy="178308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Gráfico de líneas</a:t>
            </a:r>
            <a:endParaRPr lang="en-US" sz="216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Ideal para tendencias temporales continuas y evolución de variables financieras o productivas.</a:t>
            </a:r>
            <a:endParaRPr lang="en-US" sz="2160" dirty="0"/>
          </a:p>
        </p:txBody>
      </p:sp>
      <p:pic>
        <p:nvPicPr>
          <p:cNvPr id="5" name="imgchrt02" descr="/home/forge/chalkie-production-workers-3/releases/78338234/backend/storage/app/render-specs/cc1935eb-704b-4c06-9489-ef096b9e9abb/img_40e2d77a0322768a1f84dd5ceb988efc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6110" y="925830"/>
            <a:ext cx="2811780" cy="2057400"/>
          </a:xfrm>
          <a:prstGeom prst="roundRect">
            <a:avLst>
              <a:gd name="adj" fmla="val 6667"/>
            </a:avLst>
          </a:prstGeom>
        </p:spPr>
      </p:pic>
      <p:sp>
        <p:nvSpPr>
          <p:cNvPr id="6" name="kCSOfCvQ"/>
          <p:cNvSpPr/>
          <p:nvPr/>
        </p:nvSpPr>
        <p:spPr>
          <a:xfrm>
            <a:off x="3166110" y="3040380"/>
            <a:ext cx="2811780" cy="178308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Barras o columnas</a:t>
            </a:r>
            <a:endParaRPr lang="en-US" sz="216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Excelente para comparar volúmenes discretos entre unidades de negocio, sucursales o competidores.</a:t>
            </a:r>
            <a:endParaRPr lang="en-US" sz="2160" dirty="0"/>
          </a:p>
        </p:txBody>
      </p:sp>
      <p:pic>
        <p:nvPicPr>
          <p:cNvPr id="7" name="imgchrt03" descr="/home/forge/chalkie-production-workers-3/releases/78338234/backend/storage/app/render-specs/cc1935eb-704b-4c06-9489-ef096b9e9abb/img_7f50e7f6d110d64808b5322812ad2306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9330" y="925830"/>
            <a:ext cx="2811780" cy="2057400"/>
          </a:xfrm>
          <a:prstGeom prst="roundRect">
            <a:avLst>
              <a:gd name="adj" fmla="val 6667"/>
            </a:avLst>
          </a:prstGeom>
        </p:spPr>
      </p:pic>
      <p:sp>
        <p:nvSpPr>
          <p:cNvPr id="8" name="fovTZ8ej"/>
          <p:cNvSpPr/>
          <p:nvPr/>
        </p:nvSpPr>
        <p:spPr>
          <a:xfrm>
            <a:off x="6069330" y="3040380"/>
            <a:ext cx="2811780" cy="178308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Tablas sintéticas</a:t>
            </a:r>
            <a:endParaRPr lang="en-US" sz="216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Indicadas cuando la exactitud nominal de la cifra supera a la percepción del patrón general.</a:t>
            </a:r>
            <a:endParaRPr lang="en-US" sz="216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Y5MfbNq"/>
          <p:cNvSpPr/>
          <p:nvPr/>
        </p:nvSpPr>
        <p:spPr>
          <a:xfrm>
            <a:off x="274320" y="182880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Construcción de infografías ejecutivas</a:t>
            </a:r>
            <a:endParaRPr lang="en-US" sz="2880" dirty="0"/>
          </a:p>
        </p:txBody>
      </p:sp>
      <p:sp>
        <p:nvSpPr>
          <p:cNvPr id="3" name="TWnuKMkZ"/>
          <p:cNvSpPr/>
          <p:nvPr/>
        </p:nvSpPr>
        <p:spPr>
          <a:xfrm>
            <a:off x="274320" y="925830"/>
            <a:ext cx="4720590" cy="229743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48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070" dirty="0">
                <a:solidFill>
                  <a:srgbClr val="040F0F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Síntesis de procesos multidimensionales</a:t>
            </a:r>
            <a:endParaRPr lang="en-US" sz="2070" dirty="0"/>
          </a:p>
          <a:p>
            <a:pPr marL="0" indent="0" algn="l">
              <a:lnSpc>
                <a:spcPts val="214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53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Las infografías ejecutivas combinan mapas de flujo, métricas porcentuales e iconos unificados para explicar cadenas de suministro o reestructuraciones operacionales en una única lámina.</a:t>
            </a:r>
            <a:endParaRPr lang="en-US" sz="2070" dirty="0"/>
          </a:p>
        </p:txBody>
      </p:sp>
      <p:sp>
        <p:nvSpPr>
          <p:cNvPr id="4" name="3fqLu6j5"/>
          <p:cNvSpPr/>
          <p:nvPr/>
        </p:nvSpPr>
        <p:spPr>
          <a:xfrm>
            <a:off x="274320" y="3291840"/>
            <a:ext cx="4720590" cy="1577340"/>
          </a:xfrm>
          <a:prstGeom prst="roundRect">
            <a:avLst>
              <a:gd name="adj" fmla="val 5797"/>
            </a:avLst>
          </a:prstGeom>
          <a:solidFill>
            <a:srgbClr val="FCEBEB"/>
          </a:solidFill>
          <a:ln w="11430">
            <a:solidFill>
              <a:srgbClr val="460606">
                <a:alpha val="20000"/>
              </a:srgbClr>
            </a:solidFill>
            <a:prstDash val="solid"/>
          </a:ln>
        </p:spPr>
      </p:sp>
      <p:sp>
        <p:nvSpPr>
          <p:cNvPr id="5" name="mTXpNp9M"/>
          <p:cNvSpPr/>
          <p:nvPr/>
        </p:nvSpPr>
        <p:spPr>
          <a:xfrm>
            <a:off x="400050" y="3439784"/>
            <a:ext cx="320040" cy="46863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07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070" dirty="0">
                <a:solidFill>
                  <a:srgbClr val="460606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⚠️</a:t>
            </a:r>
            <a:endParaRPr lang="en-US" sz="2070" dirty="0"/>
          </a:p>
        </p:txBody>
      </p:sp>
      <p:sp>
        <p:nvSpPr>
          <p:cNvPr id="6" name="GEDAkx96"/>
          <p:cNvSpPr/>
          <p:nvPr/>
        </p:nvSpPr>
        <p:spPr>
          <a:xfrm>
            <a:off x="765810" y="3396447"/>
            <a:ext cx="4103370" cy="132588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b="1" dirty="0">
                <a:solidFill>
                  <a:srgbClr val="460606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Cuidado con el exceso</a:t>
            </a:r>
            <a:endParaRPr lang="en-US" sz="1440" dirty="0"/>
          </a:p>
          <a:p>
            <a:pPr marL="0" indent="0" algn="l">
              <a:lnSpc>
                <a:spcPts val="214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530" dirty="0">
                <a:solidFill>
                  <a:srgbClr val="460606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Si la ilustración compite con el dato numérico, la infografía pierde su utilidad técnica y distrae al evaluador.</a:t>
            </a:r>
            <a:endParaRPr lang="en-US" sz="1440" dirty="0"/>
          </a:p>
        </p:txBody>
      </p:sp>
      <p:pic>
        <p:nvPicPr>
          <p:cNvPr id="7" name="imginf09" descr="/home/forge/chalkie-production-workers-3/releases/78338234/backend/storage/app/render-specs/cc1935eb-704b-4c06-9489-ef096b9e9abb/img_7832a640a32527cfe473c49d3687b3fa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7790" y="925830"/>
            <a:ext cx="3691890" cy="3040380"/>
          </a:xfrm>
          <a:prstGeom prst="roundRect">
            <a:avLst>
              <a:gd name="adj" fmla="val 4511"/>
            </a:avLst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5784b89-f869-4173-a1ed-8fb952ae4a87"/>
          <p:cNvSpPr/>
          <p:nvPr/>
        </p:nvSpPr>
        <p:spPr>
          <a:xfrm>
            <a:off x="285750" y="171450"/>
            <a:ext cx="8572500" cy="644652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Relación de Herramientas Visuales</a:t>
            </a:r>
            <a:endParaRPr lang="en-US" sz="2880" dirty="0"/>
          </a:p>
        </p:txBody>
      </p:sp>
      <p:sp>
        <p:nvSpPr>
          <p:cNvPr id="3" name="bc0cd51f-a557-4e29-bd49-0679511699df"/>
          <p:cNvSpPr/>
          <p:nvPr/>
        </p:nvSpPr>
        <p:spPr>
          <a:xfrm>
            <a:off x="285750" y="740115"/>
            <a:ext cx="8572500" cy="379603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728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Relaciona las palabras con las definiciones</a:t>
            </a:r>
            <a:endParaRPr lang="en-US" sz="1440" dirty="0"/>
          </a:p>
        </p:txBody>
      </p:sp>
      <p:sp>
        <p:nvSpPr>
          <p:cNvPr id="4" name="45683770-b340-4414-9e1e-16adca9c4f8e"/>
          <p:cNvSpPr/>
          <p:nvPr/>
        </p:nvSpPr>
        <p:spPr>
          <a:xfrm>
            <a:off x="285750" y="1310907"/>
            <a:ext cx="2286000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000000"/>
            </a:solidFill>
          </a:ln>
        </p:spPr>
        <p:txBody>
          <a:bodyPr wrap="square" lIns="68580" tIns="68580" rIns="68580" bIns="68580" rtlCol="0" anchor="ctr"/>
          <a:lstStyle/>
          <a:p>
            <a:pPr marL="0" indent="0" algn="ctr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Gráfico de cascada (Waterfall)</a:t>
            </a:r>
            <a:endParaRPr lang="en-US" sz="1800" dirty="0"/>
          </a:p>
        </p:txBody>
      </p:sp>
      <p:sp>
        <p:nvSpPr>
          <p:cNvPr id="5" name="c406fb2e-0f06-4366-aac8-782627afa934"/>
          <p:cNvSpPr/>
          <p:nvPr/>
        </p:nvSpPr>
        <p:spPr>
          <a:xfrm>
            <a:off x="285750" y="2225307"/>
            <a:ext cx="2286000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000000"/>
            </a:solidFill>
          </a:ln>
        </p:spPr>
        <p:txBody>
          <a:bodyPr wrap="square" lIns="68580" tIns="68580" rIns="68580" bIns="68580" rtlCol="0" anchor="ctr"/>
          <a:lstStyle/>
          <a:p>
            <a:pPr marL="0" indent="0" algn="ctr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Gráfico de dispersión</a:t>
            </a:r>
            <a:endParaRPr lang="en-US" sz="1800" dirty="0"/>
          </a:p>
        </p:txBody>
      </p:sp>
      <p:sp>
        <p:nvSpPr>
          <p:cNvPr id="6" name="6db04869-a780-4159-82ef-01b4609453b8"/>
          <p:cNvSpPr/>
          <p:nvPr/>
        </p:nvSpPr>
        <p:spPr>
          <a:xfrm>
            <a:off x="285750" y="3139707"/>
            <a:ext cx="2286000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000000"/>
            </a:solidFill>
          </a:ln>
        </p:spPr>
        <p:txBody>
          <a:bodyPr wrap="square" lIns="68580" tIns="68580" rIns="68580" bIns="68580" rtlCol="0" anchor="ctr"/>
          <a:lstStyle/>
          <a:p>
            <a:pPr marL="0" indent="0" algn="ctr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Mapa de calor (Heatmap)</a:t>
            </a:r>
            <a:endParaRPr lang="en-US" sz="1800" dirty="0"/>
          </a:p>
        </p:txBody>
      </p:sp>
      <p:sp>
        <p:nvSpPr>
          <p:cNvPr id="7" name="8b2dc63b-8de0-485c-bfa0-d8924ac69fcc"/>
          <p:cNvSpPr/>
          <p:nvPr/>
        </p:nvSpPr>
        <p:spPr>
          <a:xfrm>
            <a:off x="285750" y="4054107"/>
            <a:ext cx="2286000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000000"/>
            </a:solidFill>
          </a:ln>
        </p:spPr>
        <p:txBody>
          <a:bodyPr wrap="square" lIns="68580" tIns="68580" rIns="68580" bIns="68580" rtlCol="0" anchor="ctr"/>
          <a:lstStyle/>
          <a:p>
            <a:pPr marL="0" indent="0" algn="ctr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Diagrama de Gantt</a:t>
            </a:r>
            <a:endParaRPr lang="en-US" sz="1800" dirty="0"/>
          </a:p>
        </p:txBody>
      </p:sp>
      <p:sp>
        <p:nvSpPr>
          <p:cNvPr id="8" name="e28f5523-a5d7-4160-9bf0-155838c80dea"/>
          <p:cNvSpPr/>
          <p:nvPr/>
        </p:nvSpPr>
        <p:spPr>
          <a:xfrm>
            <a:off x="3829050" y="1311261"/>
            <a:ext cx="5143500" cy="676656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Estructura cronogramas, etapas y dependencias de ejecución de un proyecto.</a:t>
            </a:r>
            <a:endParaRPr lang="en-US" sz="1620" dirty="0"/>
          </a:p>
        </p:txBody>
      </p:sp>
      <p:sp>
        <p:nvSpPr>
          <p:cNvPr id="9" name="873ec818-6029-48c5-999e-0864c43dfd95"/>
          <p:cNvSpPr/>
          <p:nvPr/>
        </p:nvSpPr>
        <p:spPr>
          <a:xfrm>
            <a:off x="3829050" y="2225661"/>
            <a:ext cx="5143500" cy="676656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Revela correlaciones estadísticas entre dos variables numéricas continuas.</a:t>
            </a:r>
            <a:endParaRPr lang="en-US" sz="1620" dirty="0"/>
          </a:p>
        </p:txBody>
      </p:sp>
      <p:sp>
        <p:nvSpPr>
          <p:cNvPr id="10" name="b7538777-f05f-4a20-bfb6-a49099a68110"/>
          <p:cNvSpPr/>
          <p:nvPr/>
        </p:nvSpPr>
        <p:spPr>
          <a:xfrm>
            <a:off x="3829050" y="3140061"/>
            <a:ext cx="5143500" cy="676656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Visualiza el impacto acumulativo positivo o negativo sobre un resultado financiero.</a:t>
            </a:r>
            <a:endParaRPr lang="en-US" sz="1620" dirty="0"/>
          </a:p>
        </p:txBody>
      </p:sp>
      <p:sp>
        <p:nvSpPr>
          <p:cNvPr id="11" name="59e57bd2-b76b-4583-93df-78374b4740d7"/>
          <p:cNvSpPr/>
          <p:nvPr/>
        </p:nvSpPr>
        <p:spPr>
          <a:xfrm>
            <a:off x="3829050" y="4054461"/>
            <a:ext cx="5143500" cy="676656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Identifica concentraciones de riesgo o rendimiento mediante intensidades cromáticas.</a:t>
            </a:r>
            <a:endParaRPr lang="en-US" sz="162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25784b89-f869-4173-a1ed-8fb952ae4a87"/>
          <p:cNvSpPr/>
          <p:nvPr/>
        </p:nvSpPr>
        <p:spPr>
          <a:xfrm>
            <a:off x="285750" y="171450"/>
            <a:ext cx="8572500" cy="644652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Relación de Herramientas Visuales</a:t>
            </a:r>
            <a:endParaRPr lang="en-US" sz="2880" dirty="0"/>
          </a:p>
        </p:txBody>
      </p:sp>
      <p:sp>
        <p:nvSpPr>
          <p:cNvPr id="3" name="bc0cd51f-a557-4e29-bd49-0679511699df"/>
          <p:cNvSpPr/>
          <p:nvPr/>
        </p:nvSpPr>
        <p:spPr>
          <a:xfrm>
            <a:off x="285750" y="740115"/>
            <a:ext cx="8572500" cy="379603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728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Relaciona las palabras con las definiciones</a:t>
            </a:r>
            <a:endParaRPr lang="en-US" sz="1440" dirty="0"/>
          </a:p>
        </p:txBody>
      </p:sp>
      <p:sp>
        <p:nvSpPr>
          <p:cNvPr id="4" name="45683770-b340-4414-9e1e-16adca9c4f8e"/>
          <p:cNvSpPr/>
          <p:nvPr/>
        </p:nvSpPr>
        <p:spPr>
          <a:xfrm>
            <a:off x="285750" y="1310907"/>
            <a:ext cx="2286000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409E9E"/>
            </a:solidFill>
          </a:ln>
        </p:spPr>
        <p:txBody>
          <a:bodyPr wrap="square" lIns="68580" tIns="68580" rIns="68580" bIns="68580" rtlCol="0" anchor="ctr"/>
          <a:lstStyle/>
          <a:p>
            <a:pPr marL="0" indent="0" algn="ctr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Gráfico de cascada (Waterfall)</a:t>
            </a:r>
            <a:endParaRPr lang="en-US" sz="1800" dirty="0"/>
          </a:p>
        </p:txBody>
      </p:sp>
      <p:sp>
        <p:nvSpPr>
          <p:cNvPr id="5" name="c406fb2e-0f06-4366-aac8-782627afa934"/>
          <p:cNvSpPr/>
          <p:nvPr/>
        </p:nvSpPr>
        <p:spPr>
          <a:xfrm>
            <a:off x="285750" y="2225307"/>
            <a:ext cx="2286000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D90368"/>
            </a:solidFill>
          </a:ln>
        </p:spPr>
        <p:txBody>
          <a:bodyPr wrap="square" lIns="68580" tIns="68580" rIns="68580" bIns="68580" rtlCol="0" anchor="ctr"/>
          <a:lstStyle/>
          <a:p>
            <a:pPr marL="0" indent="0" algn="ctr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Gráfico de dispersión</a:t>
            </a:r>
            <a:endParaRPr lang="en-US" sz="1800" dirty="0"/>
          </a:p>
        </p:txBody>
      </p:sp>
      <p:sp>
        <p:nvSpPr>
          <p:cNvPr id="6" name="6db04869-a780-4159-82ef-01b4609453b8"/>
          <p:cNvSpPr/>
          <p:nvPr/>
        </p:nvSpPr>
        <p:spPr>
          <a:xfrm>
            <a:off x="285750" y="3139707"/>
            <a:ext cx="2286000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D68C45"/>
            </a:solidFill>
          </a:ln>
        </p:spPr>
        <p:txBody>
          <a:bodyPr wrap="square" lIns="68580" tIns="68580" rIns="68580" bIns="68580" rtlCol="0" anchor="ctr"/>
          <a:lstStyle/>
          <a:p>
            <a:pPr marL="0" indent="0" algn="ctr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Mapa de calor (Heatmap)</a:t>
            </a:r>
            <a:endParaRPr lang="en-US" sz="1800" dirty="0"/>
          </a:p>
        </p:txBody>
      </p:sp>
      <p:sp>
        <p:nvSpPr>
          <p:cNvPr id="7" name="8b2dc63b-8de0-485c-bfa0-d8924ac69fcc"/>
          <p:cNvSpPr/>
          <p:nvPr/>
        </p:nvSpPr>
        <p:spPr>
          <a:xfrm>
            <a:off x="285750" y="4054107"/>
            <a:ext cx="2286000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4579A9"/>
            </a:solidFill>
          </a:ln>
        </p:spPr>
        <p:txBody>
          <a:bodyPr wrap="square" lIns="68580" tIns="68580" rIns="68580" bIns="68580" rtlCol="0" anchor="ctr"/>
          <a:lstStyle/>
          <a:p>
            <a:pPr marL="0" indent="0" algn="ctr">
              <a:lnSpc>
                <a:spcPts val="216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80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Diagrama de Gantt</a:t>
            </a:r>
            <a:endParaRPr lang="en-US" sz="1800" dirty="0"/>
          </a:p>
        </p:txBody>
      </p:sp>
      <p:sp>
        <p:nvSpPr>
          <p:cNvPr id="8" name="e28f5523-a5d7-4160-9bf0-155838c80dea"/>
          <p:cNvSpPr/>
          <p:nvPr/>
        </p:nvSpPr>
        <p:spPr>
          <a:xfrm>
            <a:off x="3829050" y="1311261"/>
            <a:ext cx="5143500" cy="676656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Estructura cronogramas, etapas y dependencias de ejecución de un proyecto.</a:t>
            </a:r>
            <a:endParaRPr lang="en-US" sz="1620" dirty="0"/>
          </a:p>
        </p:txBody>
      </p:sp>
      <p:sp>
        <p:nvSpPr>
          <p:cNvPr id="9" name="873ec818-6029-48c5-999e-0864c43dfd95"/>
          <p:cNvSpPr/>
          <p:nvPr/>
        </p:nvSpPr>
        <p:spPr>
          <a:xfrm>
            <a:off x="3829050" y="2225661"/>
            <a:ext cx="5143500" cy="676656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Revela correlaciones estadísticas entre dos variables numéricas continuas.</a:t>
            </a:r>
            <a:endParaRPr lang="en-US" sz="1620" dirty="0"/>
          </a:p>
        </p:txBody>
      </p:sp>
      <p:sp>
        <p:nvSpPr>
          <p:cNvPr id="10" name="b7538777-f05f-4a20-bfb6-a49099a68110"/>
          <p:cNvSpPr/>
          <p:nvPr/>
        </p:nvSpPr>
        <p:spPr>
          <a:xfrm>
            <a:off x="3829050" y="3140061"/>
            <a:ext cx="5143500" cy="676656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Visualiza el impacto acumulativo positivo o negativo sobre un resultado financiero.</a:t>
            </a:r>
            <a:endParaRPr lang="en-US" sz="1620" dirty="0"/>
          </a:p>
        </p:txBody>
      </p:sp>
      <p:sp>
        <p:nvSpPr>
          <p:cNvPr id="11" name="59e57bd2-b76b-4583-93df-78374b4740d7"/>
          <p:cNvSpPr/>
          <p:nvPr/>
        </p:nvSpPr>
        <p:spPr>
          <a:xfrm>
            <a:off x="3829050" y="4054461"/>
            <a:ext cx="5143500" cy="676656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Identifica concentraciones de riesgo o rendimiento mediante intensidades cromáticas.</a:t>
            </a:r>
            <a:endParaRPr lang="en-US" sz="1620" dirty="0"/>
          </a:p>
        </p:txBody>
      </p:sp>
      <p:sp>
        <p:nvSpPr>
          <p:cNvPr id="12" name="72697e09-619e-435d-b3da-fae950b9ae5d"/>
          <p:cNvSpPr/>
          <p:nvPr/>
        </p:nvSpPr>
        <p:spPr>
          <a:xfrm>
            <a:off x="8366760" y="335813"/>
            <a:ext cx="548640" cy="54864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r">
              <a:lnSpc>
                <a:spcPts val="432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60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✅</a:t>
            </a:r>
            <a:endParaRPr lang="en-US" sz="3600" dirty="0"/>
          </a:p>
        </p:txBody>
      </p:sp>
      <p:sp>
        <p:nvSpPr>
          <p:cNvPr id="13" name="connector-920dccf7-4b7d-4fb3-8606-54113f2f2182-0"/>
          <p:cNvSpPr/>
          <p:nvPr/>
        </p:nvSpPr>
        <p:spPr>
          <a:xfrm>
            <a:off x="2571750" y="1623060"/>
            <a:ext cx="994410" cy="1858518"/>
          </a:xfrm>
          <a:prstGeom prst="line">
            <a:avLst/>
          </a:prstGeom>
          <a:noFill/>
          <a:ln w="28575">
            <a:solidFill>
              <a:srgbClr val="409E9E"/>
            </a:solidFill>
            <a:prstDash val="solid"/>
          </a:ln>
        </p:spPr>
      </p:sp>
      <p:sp>
        <p:nvSpPr>
          <p:cNvPr id="14" name="connector-920dccf7-4b7d-4fb3-8606-54113f2f2182-1"/>
          <p:cNvSpPr/>
          <p:nvPr/>
        </p:nvSpPr>
        <p:spPr>
          <a:xfrm>
            <a:off x="2571750" y="2537460"/>
            <a:ext cx="994410" cy="29718"/>
          </a:xfrm>
          <a:prstGeom prst="line">
            <a:avLst/>
          </a:prstGeom>
          <a:noFill/>
          <a:ln w="28575">
            <a:solidFill>
              <a:srgbClr val="D90368"/>
            </a:solidFill>
            <a:prstDash val="solid"/>
          </a:ln>
        </p:spPr>
      </p:sp>
      <p:sp>
        <p:nvSpPr>
          <p:cNvPr id="15" name="connector-920dccf7-4b7d-4fb3-8606-54113f2f2182-2"/>
          <p:cNvSpPr/>
          <p:nvPr/>
        </p:nvSpPr>
        <p:spPr>
          <a:xfrm>
            <a:off x="2571750" y="3451860"/>
            <a:ext cx="994410" cy="944118"/>
          </a:xfrm>
          <a:prstGeom prst="line">
            <a:avLst/>
          </a:prstGeom>
          <a:noFill/>
          <a:ln w="28575">
            <a:solidFill>
              <a:srgbClr val="D68C45"/>
            </a:solidFill>
            <a:prstDash val="solid"/>
          </a:ln>
        </p:spPr>
      </p:sp>
      <p:sp>
        <p:nvSpPr>
          <p:cNvPr id="16" name="connector-920dccf7-4b7d-4fb3-8606-54113f2f2182-3"/>
          <p:cNvSpPr/>
          <p:nvPr/>
        </p:nvSpPr>
        <p:spPr>
          <a:xfrm flipV="1">
            <a:off x="2571750" y="1652778"/>
            <a:ext cx="994410" cy="2713482"/>
          </a:xfrm>
          <a:prstGeom prst="line">
            <a:avLst/>
          </a:prstGeom>
          <a:noFill/>
          <a:ln w="28575">
            <a:solidFill>
              <a:srgbClr val="4579A9"/>
            </a:solidFill>
            <a:prstDash val="solid"/>
          </a:ln>
        </p:spPr>
      </p:sp>
      <p:sp>
        <p:nvSpPr>
          <p:cNvPr id="17" name="6f3c94e1-4579-4e7a-ab65-e109fdac8764"/>
          <p:cNvSpPr/>
          <p:nvPr/>
        </p:nvSpPr>
        <p:spPr>
          <a:xfrm>
            <a:off x="3394710" y="3292966"/>
            <a:ext cx="342900" cy="342900"/>
          </a:xfrm>
          <a:prstGeom prst="roundRect">
            <a:avLst>
              <a:gd name="adj" fmla="val 50000"/>
            </a:avLst>
          </a:prstGeom>
          <a:solidFill>
            <a:srgbClr val="409E9E"/>
          </a:solidFill>
          <a:ln/>
        </p:spPr>
        <p:txBody>
          <a:bodyPr wrap="square" lIns="45720" tIns="45720" rIns="45720" bIns="45720" rtlCol="0" anchor="ctr"/>
          <a:lstStyle/>
          <a:p>
            <a:pPr marL="0" indent="0" algn="ctr">
              <a:lnSpc>
                <a:spcPts val="1638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170" b="1" dirty="0">
                <a:solidFill>
                  <a:srgbClr val="FFFFF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C</a:t>
            </a:r>
            <a:endParaRPr lang="en-US" sz="1170" dirty="0"/>
          </a:p>
        </p:txBody>
      </p:sp>
      <p:sp>
        <p:nvSpPr>
          <p:cNvPr id="18" name="fcc71a50-6233-4530-b500-3208bd69b180"/>
          <p:cNvSpPr/>
          <p:nvPr/>
        </p:nvSpPr>
        <p:spPr>
          <a:xfrm>
            <a:off x="3394710" y="2378566"/>
            <a:ext cx="342900" cy="342900"/>
          </a:xfrm>
          <a:prstGeom prst="roundRect">
            <a:avLst>
              <a:gd name="adj" fmla="val 50000"/>
            </a:avLst>
          </a:prstGeom>
          <a:solidFill>
            <a:srgbClr val="D90368"/>
          </a:solidFill>
          <a:ln/>
        </p:spPr>
        <p:txBody>
          <a:bodyPr wrap="square" lIns="45720" tIns="45720" rIns="45720" bIns="45720" rtlCol="0" anchor="ctr"/>
          <a:lstStyle/>
          <a:p>
            <a:pPr marL="0" indent="0" algn="ctr">
              <a:lnSpc>
                <a:spcPts val="1638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170" b="1" dirty="0">
                <a:solidFill>
                  <a:srgbClr val="FFFFF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B</a:t>
            </a:r>
            <a:endParaRPr lang="en-US" sz="1170" dirty="0"/>
          </a:p>
        </p:txBody>
      </p:sp>
      <p:sp>
        <p:nvSpPr>
          <p:cNvPr id="19" name="9185d1ae-e486-49a7-8a49-8d4fd0327a97"/>
          <p:cNvSpPr/>
          <p:nvPr/>
        </p:nvSpPr>
        <p:spPr>
          <a:xfrm>
            <a:off x="3394710" y="4207366"/>
            <a:ext cx="342900" cy="342900"/>
          </a:xfrm>
          <a:prstGeom prst="roundRect">
            <a:avLst>
              <a:gd name="adj" fmla="val 50000"/>
            </a:avLst>
          </a:prstGeom>
          <a:solidFill>
            <a:srgbClr val="D68C45"/>
          </a:solidFill>
          <a:ln/>
        </p:spPr>
        <p:txBody>
          <a:bodyPr wrap="square" lIns="45720" tIns="45720" rIns="45720" bIns="45720" rtlCol="0" anchor="ctr"/>
          <a:lstStyle/>
          <a:p>
            <a:pPr marL="0" indent="0" algn="ctr">
              <a:lnSpc>
                <a:spcPts val="1638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170" b="1" dirty="0">
                <a:solidFill>
                  <a:srgbClr val="FFFFF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D</a:t>
            </a:r>
            <a:endParaRPr lang="en-US" sz="1170" dirty="0"/>
          </a:p>
        </p:txBody>
      </p:sp>
      <p:sp>
        <p:nvSpPr>
          <p:cNvPr id="20" name="b8798709-fe7f-4a31-989e-6de024e2bfc6"/>
          <p:cNvSpPr/>
          <p:nvPr/>
        </p:nvSpPr>
        <p:spPr>
          <a:xfrm>
            <a:off x="3394710" y="1464166"/>
            <a:ext cx="342900" cy="342900"/>
          </a:xfrm>
          <a:prstGeom prst="roundRect">
            <a:avLst>
              <a:gd name="adj" fmla="val 50000"/>
            </a:avLst>
          </a:prstGeom>
          <a:solidFill>
            <a:srgbClr val="4579A9"/>
          </a:solidFill>
          <a:ln/>
        </p:spPr>
        <p:txBody>
          <a:bodyPr wrap="square" lIns="45720" tIns="45720" rIns="45720" bIns="45720" rtlCol="0" anchor="ctr"/>
          <a:lstStyle/>
          <a:p>
            <a:pPr marL="0" indent="0" algn="ctr">
              <a:lnSpc>
                <a:spcPts val="1638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170" b="1" dirty="0">
                <a:solidFill>
                  <a:srgbClr val="FFFFF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A</a:t>
            </a:r>
            <a:endParaRPr lang="en-US" sz="117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2opNGH"/>
          <p:cNvSpPr/>
          <p:nvPr/>
        </p:nvSpPr>
        <p:spPr>
          <a:xfrm>
            <a:off x="274320" y="182880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Herramientas de autoría: Word y Docs</a:t>
            </a:r>
            <a:endParaRPr lang="en-US" sz="2880" dirty="0"/>
          </a:p>
        </p:txBody>
      </p:sp>
      <p:pic>
        <p:nvPicPr>
          <p:cNvPr id="3" name="imgmsw11" descr="/home/forge/chalkie-production-workers-3/releases/78338234/backend/storage/app/render-specs/cc1935eb-704b-4c06-9489-ef096b9e9abb/img_d578c1dcf326a87ccf125cb0c8cd577e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925830"/>
            <a:ext cx="4251960" cy="2057400"/>
          </a:xfrm>
          <a:prstGeom prst="roundRect">
            <a:avLst>
              <a:gd name="adj" fmla="val 6667"/>
            </a:avLst>
          </a:prstGeom>
        </p:spPr>
      </p:pic>
      <p:sp>
        <p:nvSpPr>
          <p:cNvPr id="4" name="Q8rZTqLl"/>
          <p:cNvSpPr/>
          <p:nvPr/>
        </p:nvSpPr>
        <p:spPr>
          <a:xfrm>
            <a:off x="274320" y="3040380"/>
            <a:ext cx="4251960" cy="178308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Microsoft Word</a:t>
            </a:r>
            <a:endParaRPr lang="en-US" sz="216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Estándar para informes extensos con control estricto de estilos, tablas dinámicas vinculadas y maquetación editorial compleja.</a:t>
            </a:r>
            <a:endParaRPr lang="en-US" sz="2160" dirty="0"/>
          </a:p>
        </p:txBody>
      </p:sp>
      <p:pic>
        <p:nvPicPr>
          <p:cNvPr id="5" name="imggdc11" descr="/home/forge/chalkie-production-workers-3/releases/78338234/backend/storage/app/render-specs/cc1935eb-704b-4c06-9489-ef096b9e9abb/img_1861a94492b24b5f6c3fb411634eda9b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17720" y="925830"/>
            <a:ext cx="4251960" cy="2057400"/>
          </a:xfrm>
          <a:prstGeom prst="roundRect">
            <a:avLst>
              <a:gd name="adj" fmla="val 6667"/>
            </a:avLst>
          </a:prstGeom>
        </p:spPr>
      </p:pic>
      <p:sp>
        <p:nvSpPr>
          <p:cNvPr id="6" name="vGMloZJy"/>
          <p:cNvSpPr/>
          <p:nvPr/>
        </p:nvSpPr>
        <p:spPr>
          <a:xfrm>
            <a:off x="4617720" y="3040380"/>
            <a:ext cx="4251960" cy="149733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Google Docs</a:t>
            </a:r>
            <a:endParaRPr lang="en-US" sz="216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Óptimo para redacción concurrente en equipo y rondas rápidas de comentarios en tiempo real antes del cierre formal.</a:t>
            </a:r>
            <a:endParaRPr lang="en-US" sz="216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t71VqyQ"/>
          <p:cNvSpPr/>
          <p:nvPr/>
        </p:nvSpPr>
        <p:spPr>
          <a:xfrm>
            <a:off x="274320" y="182880"/>
            <a:ext cx="8595360" cy="108585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PowerPoint como soporte para informes ejecutivos</a:t>
            </a:r>
            <a:endParaRPr lang="en-US" sz="2880" dirty="0"/>
          </a:p>
        </p:txBody>
      </p:sp>
      <p:sp>
        <p:nvSpPr>
          <p:cNvPr id="3" name="bw4oEV5F"/>
          <p:cNvSpPr/>
          <p:nvPr/>
        </p:nvSpPr>
        <p:spPr>
          <a:xfrm>
            <a:off x="274320" y="1360170"/>
            <a:ext cx="4720590" cy="35090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48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070" dirty="0">
                <a:solidFill>
                  <a:srgbClr val="040F0F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El formato híbrido o 'Slidedoc'</a:t>
            </a:r>
            <a:endParaRPr lang="en-US" sz="2070" dirty="0"/>
          </a:p>
          <a:p>
            <a:pPr marL="0" indent="0" algn="l">
              <a:lnSpc>
                <a:spcPts val="214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53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En la práctica corporativa chilena e internacional, muchas gerencias prefieren informes en láminas apaisadas de alta densidad visual. Permiten presentar conclusiones directas apoyadas de gráficos precisos sin obligar a la lectura de anexos extensos.</a:t>
            </a:r>
            <a:endParaRPr lang="en-US" sz="2070" dirty="0"/>
          </a:p>
          <a:p>
            <a:pPr marL="228600" indent="-68580" algn="l">
              <a:lnSpc>
                <a:spcPts val="2142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53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Autonomía de lectura:</a:t>
            </a:r>
            <a:r>
              <a:rPr lang="en-US" sz="153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La lámina se comprende sin necesidad de expositor presente.</a:t>
            </a:r>
            <a:endParaRPr lang="en-US" sz="2070" dirty="0"/>
          </a:p>
          <a:p>
            <a:pPr marL="228600" indent="-68580" algn="l">
              <a:lnSpc>
                <a:spcPts val="2142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53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Modularidad:</a:t>
            </a:r>
            <a:r>
              <a:rPr lang="en-US" sz="153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Fácil exportación a formatos ejecutivos en PDF de lectura inmediata.</a:t>
            </a:r>
            <a:endParaRPr lang="en-US" sz="2070" dirty="0"/>
          </a:p>
        </p:txBody>
      </p:sp>
      <p:pic>
        <p:nvPicPr>
          <p:cNvPr id="4" name="imgppt12" descr="/home/forge/chalkie-production-workers-3/releases/78338234/backend/storage/app/render-specs/cc1935eb-704b-4c06-9489-ef096b9e9abb/img_344e92bbb17f7db416815cfb834fd969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7790" y="1360170"/>
            <a:ext cx="3691890" cy="3040380"/>
          </a:xfrm>
          <a:prstGeom prst="roundRect">
            <a:avLst>
              <a:gd name="adj" fmla="val 4511"/>
            </a:avLst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uDuY5vg"/>
          <p:cNvSpPr/>
          <p:nvPr/>
        </p:nvSpPr>
        <p:spPr>
          <a:xfrm>
            <a:off x="274320" y="182880"/>
            <a:ext cx="2743200" cy="108585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Estructura oral en comités</a:t>
            </a:r>
            <a:endParaRPr lang="en-US" sz="2880" dirty="0"/>
          </a:p>
        </p:txBody>
      </p:sp>
      <p:sp>
        <p:nvSpPr>
          <p:cNvPr id="3" name="kMkzB63t"/>
          <p:cNvSpPr/>
          <p:nvPr/>
        </p:nvSpPr>
        <p:spPr>
          <a:xfrm>
            <a:off x="274320" y="1339047"/>
            <a:ext cx="2743200" cy="9372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4B585C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Técnicas verbales para liderar sesiones de toma de decisiones.</a:t>
            </a:r>
            <a:endParaRPr lang="en-US" sz="1440" dirty="0"/>
          </a:p>
        </p:txBody>
      </p:sp>
      <p:pic>
        <p:nvPicPr>
          <p:cNvPr id="4" name="imgspk13" descr="/home/forge/chalkie-production-workers-3/releases/78338234/backend/storage/app/render-specs/cc1935eb-704b-4c06-9489-ef096b9e9abb/img_b32f406b6d1541e16be52c6362244853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2388870"/>
            <a:ext cx="2286000" cy="1714500"/>
          </a:xfrm>
          <a:prstGeom prst="rect">
            <a:avLst/>
          </a:prstGeom>
        </p:spPr>
      </p:pic>
      <p:sp>
        <p:nvSpPr>
          <p:cNvPr id="5" name="I1PGalQR"/>
          <p:cNvSpPr/>
          <p:nvPr/>
        </p:nvSpPr>
        <p:spPr>
          <a:xfrm>
            <a:off x="3291840" y="182880"/>
            <a:ext cx="5577840" cy="178308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El modelo de pirámide invertida</a:t>
            </a:r>
            <a:endParaRPr lang="en-US" sz="216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Al exponer ante un comité directivo, no guardes la recomendación para el cierre. Comienza exponiendo la conclusión estratégica y el retorno esperado; luego desglosa los argumentos técnicos que la respaldan.</a:t>
            </a:r>
            <a:endParaRPr lang="en-US" sz="2160" dirty="0"/>
          </a:p>
        </p:txBody>
      </p:sp>
      <p:sp>
        <p:nvSpPr>
          <p:cNvPr id="6" name="MMYbB3Nh-bar"/>
          <p:cNvSpPr/>
          <p:nvPr/>
        </p:nvSpPr>
        <p:spPr>
          <a:xfrm>
            <a:off x="3291840" y="2080260"/>
            <a:ext cx="45720" cy="1371600"/>
          </a:xfrm>
          <a:prstGeom prst="rect">
            <a:avLst/>
          </a:prstGeom>
          <a:solidFill>
            <a:srgbClr val="127BBD"/>
          </a:solidFill>
          <a:ln/>
        </p:spPr>
      </p:sp>
      <p:sp>
        <p:nvSpPr>
          <p:cNvPr id="7" name="MMYbB3Nh"/>
          <p:cNvSpPr/>
          <p:nvPr/>
        </p:nvSpPr>
        <p:spPr>
          <a:xfrm>
            <a:off x="3566160" y="2056497"/>
            <a:ext cx="5303520" cy="1371600"/>
          </a:xfrm>
          <a:prstGeom prst="rect">
            <a:avLst/>
          </a:prstGeom>
          <a:noFill/>
          <a:ln/>
        </p:spPr>
        <p:txBody>
          <a:bodyPr wrap="square" lIns="0" tIns="45720" rIns="0" bIns="45720" rtlCol="0" anchor="t"/>
          <a:lstStyle/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i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“Un ejecutivo no asiste a escuchar suspenso; exige claridad desde el primer minuto para evaluar la viabilidad de la inversión.”</a:t>
            </a:r>
            <a:endParaRPr lang="en-US" sz="1620" dirty="0"/>
          </a:p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4B585C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Norma de liderazgo en comités corporativos</a:t>
            </a:r>
            <a:endParaRPr lang="en-US" sz="162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fmRNUfZ"/>
          <p:cNvSpPr/>
          <p:nvPr/>
        </p:nvSpPr>
        <p:spPr>
          <a:xfrm>
            <a:off x="274320" y="182880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Manejo de objeciones durante la sesión</a:t>
            </a:r>
            <a:endParaRPr lang="en-US" sz="2880" dirty="0"/>
          </a:p>
        </p:txBody>
      </p:sp>
      <p:pic>
        <p:nvPicPr>
          <p:cNvPr id="3" name="imglis14" descr="/home/forge/chalkie-production-workers-3/releases/78338234/backend/storage/app/render-specs/cc1935eb-704b-4c06-9489-ef096b9e9abb/img_261b60a5dfb8fba83071bdd90cbc452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925830"/>
            <a:ext cx="2811780" cy="1851660"/>
          </a:xfrm>
          <a:prstGeom prst="roundRect">
            <a:avLst>
              <a:gd name="adj" fmla="val 7407"/>
            </a:avLst>
          </a:prstGeom>
        </p:spPr>
      </p:pic>
      <p:sp>
        <p:nvSpPr>
          <p:cNvPr id="4" name="7vY7lMO2"/>
          <p:cNvSpPr/>
          <p:nvPr/>
        </p:nvSpPr>
        <p:spPr>
          <a:xfrm>
            <a:off x="274320" y="2834640"/>
            <a:ext cx="2811780" cy="157734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376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1. Escucha activa</a:t>
            </a:r>
            <a:endParaRPr lang="en-US" sz="1980" dirty="0"/>
          </a:p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No interrumpas la duda directiva; valida la preocupación presupuestaria antes de responder.</a:t>
            </a:r>
            <a:endParaRPr lang="en-US" sz="1980" dirty="0"/>
          </a:p>
        </p:txBody>
      </p:sp>
      <p:pic>
        <p:nvPicPr>
          <p:cNvPr id="5" name="imgres14" descr="/home/forge/chalkie-production-workers-3/releases/78338234/backend/storage/app/render-specs/cc1935eb-704b-4c06-9489-ef096b9e9abb/img_59dac397bd17850a26fa40e979ee44d2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166110" y="925830"/>
            <a:ext cx="2811780" cy="1851660"/>
          </a:xfrm>
          <a:prstGeom prst="roundRect">
            <a:avLst>
              <a:gd name="adj" fmla="val 7407"/>
            </a:avLst>
          </a:prstGeom>
        </p:spPr>
      </p:pic>
      <p:sp>
        <p:nvSpPr>
          <p:cNvPr id="6" name="oaFPl67R"/>
          <p:cNvSpPr/>
          <p:nvPr/>
        </p:nvSpPr>
        <p:spPr>
          <a:xfrm>
            <a:off x="3166110" y="2834640"/>
            <a:ext cx="2811780" cy="157734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376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2. Anclaje en datos</a:t>
            </a:r>
            <a:endParaRPr lang="en-US" sz="1980" dirty="0"/>
          </a:p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Responde con la evidencia metodológica del informe en lugar de apreciaciones personales.</a:t>
            </a:r>
            <a:endParaRPr lang="en-US" sz="1980" dirty="0"/>
          </a:p>
        </p:txBody>
      </p:sp>
      <p:pic>
        <p:nvPicPr>
          <p:cNvPr id="7" name="imgfll14" descr="/home/forge/chalkie-production-workers-3/releases/78338234/backend/storage/app/render-specs/cc1935eb-704b-4c06-9489-ef096b9e9abb/img_05ea2a6834d6a34ab431e5b9d0e5307e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69330" y="925830"/>
            <a:ext cx="2811780" cy="1851660"/>
          </a:xfrm>
          <a:prstGeom prst="roundRect">
            <a:avLst>
              <a:gd name="adj" fmla="val 7407"/>
            </a:avLst>
          </a:prstGeom>
        </p:spPr>
      </p:pic>
      <p:sp>
        <p:nvSpPr>
          <p:cNvPr id="8" name="nMJiZ1tC"/>
          <p:cNvSpPr/>
          <p:nvPr/>
        </p:nvSpPr>
        <p:spPr>
          <a:xfrm>
            <a:off x="6069330" y="2834640"/>
            <a:ext cx="2811780" cy="188595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376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9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3. Compromiso de cierre</a:t>
            </a:r>
            <a:endParaRPr lang="en-US" sz="1980" dirty="0"/>
          </a:p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Si el dato exacto está en un anexo técnico secundario, ofrece enviarlo formalmente por correo.</a:t>
            </a:r>
            <a:endParaRPr lang="en-US" sz="198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KL5pRY5"/>
          <p:cNvSpPr/>
          <p:nvPr/>
        </p:nvSpPr>
        <p:spPr>
          <a:xfrm>
            <a:off x="274320" y="182880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Adaptación a diferentes audiencias ejecutivas</a:t>
            </a:r>
            <a:endParaRPr lang="en-US" sz="2880" dirty="0"/>
          </a:p>
        </p:txBody>
      </p:sp>
      <p:sp>
        <p:nvSpPr>
          <p:cNvPr id="3" name="9XUhuWJ4"/>
          <p:cNvSpPr/>
          <p:nvPr/>
        </p:nvSpPr>
        <p:spPr>
          <a:xfrm>
            <a:off x="274320" y="925830"/>
            <a:ext cx="4251960" cy="1977390"/>
          </a:xfrm>
          <a:prstGeom prst="roundRect">
            <a:avLst>
              <a:gd name="adj" fmla="val 6936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A4B3BC"/>
            </a:solidFill>
            <a:prstDash val="solid"/>
          </a:ln>
        </p:spPr>
      </p:sp>
      <p:pic>
        <p:nvPicPr>
          <p:cNvPr id="4" name="icondir15" descr="/home/forge/chalkie-production-workers-3/releases/78338234/backend/storage/app/render-specs/cc1935eb-704b-4c06-9489-ef096b9e9abb/img_6362acaaa8a206d023f50d0feb800e5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480" y="1062990"/>
            <a:ext cx="548640" cy="548640"/>
          </a:xfrm>
          <a:prstGeom prst="rect">
            <a:avLst/>
          </a:prstGeom>
        </p:spPr>
      </p:pic>
      <p:sp>
        <p:nvSpPr>
          <p:cNvPr id="5" name="jbgMx167"/>
          <p:cNvSpPr/>
          <p:nvPr/>
        </p:nvSpPr>
        <p:spPr>
          <a:xfrm>
            <a:off x="1005840" y="1062990"/>
            <a:ext cx="3383280" cy="142875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48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070" dirty="0">
                <a:solidFill>
                  <a:srgbClr val="040F0F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Directorio y C-Level</a:t>
            </a:r>
            <a:endParaRPr lang="en-US" sz="2070" dirty="0"/>
          </a:p>
          <a:p>
            <a:pPr marL="0" indent="0" algn="l">
              <a:lnSpc>
                <a:spcPts val="214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53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Enfoque absoluto en rentabilidad, mitigación de riesgos legales y posicionamiento en el mercado.</a:t>
            </a:r>
            <a:endParaRPr lang="en-US" sz="2070" dirty="0"/>
          </a:p>
        </p:txBody>
      </p:sp>
      <p:sp>
        <p:nvSpPr>
          <p:cNvPr id="6" name="8QS6kL8r"/>
          <p:cNvSpPr/>
          <p:nvPr/>
        </p:nvSpPr>
        <p:spPr>
          <a:xfrm>
            <a:off x="4617720" y="925830"/>
            <a:ext cx="4251960" cy="1977390"/>
          </a:xfrm>
          <a:prstGeom prst="roundRect">
            <a:avLst>
              <a:gd name="adj" fmla="val 6936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A4B3BC"/>
            </a:solidFill>
            <a:prstDash val="solid"/>
          </a:ln>
        </p:spPr>
      </p:sp>
      <p:pic>
        <p:nvPicPr>
          <p:cNvPr id="7" name="iconops15" descr="/home/forge/chalkie-production-workers-3/releases/78338234/backend/storage/app/render-specs/cc1935eb-704b-4c06-9489-ef096b9e9abb/img_f9039457ba631de420171527ab1e3d5c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880" y="1062990"/>
            <a:ext cx="548640" cy="548640"/>
          </a:xfrm>
          <a:prstGeom prst="rect">
            <a:avLst/>
          </a:prstGeom>
        </p:spPr>
      </p:pic>
      <p:sp>
        <p:nvSpPr>
          <p:cNvPr id="8" name="XPgz2eJj"/>
          <p:cNvSpPr/>
          <p:nvPr/>
        </p:nvSpPr>
        <p:spPr>
          <a:xfrm>
            <a:off x="5349240" y="1062990"/>
            <a:ext cx="3383280" cy="170307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48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070" dirty="0">
                <a:solidFill>
                  <a:srgbClr val="040F0F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Gerencia de operaciones</a:t>
            </a:r>
            <a:endParaRPr lang="en-US" sz="2070" dirty="0"/>
          </a:p>
          <a:p>
            <a:pPr marL="0" indent="0" algn="l">
              <a:lnSpc>
                <a:spcPts val="214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53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Detalle en plazos de implementación, requerimientos de personal y continuidad de los procesos.</a:t>
            </a:r>
            <a:endParaRPr lang="en-US" sz="2070" dirty="0"/>
          </a:p>
        </p:txBody>
      </p:sp>
      <p:sp>
        <p:nvSpPr>
          <p:cNvPr id="9" name="CHO3VsXW"/>
          <p:cNvSpPr/>
          <p:nvPr/>
        </p:nvSpPr>
        <p:spPr>
          <a:xfrm>
            <a:off x="274320" y="2994660"/>
            <a:ext cx="4251960" cy="1977390"/>
          </a:xfrm>
          <a:prstGeom prst="roundRect">
            <a:avLst>
              <a:gd name="adj" fmla="val 6936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A4B3BC"/>
            </a:solidFill>
            <a:prstDash val="solid"/>
          </a:ln>
        </p:spPr>
      </p:sp>
      <p:pic>
        <p:nvPicPr>
          <p:cNvPr id="10" name="iconaud15" descr="/home/forge/chalkie-production-workers-3/releases/78338234/backend/storage/app/render-specs/cc1935eb-704b-4c06-9489-ef096b9e9abb/img_6fea030152ebd977d458cbdec6d228a2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480" y="3131820"/>
            <a:ext cx="548640" cy="548640"/>
          </a:xfrm>
          <a:prstGeom prst="rect">
            <a:avLst/>
          </a:prstGeom>
        </p:spPr>
      </p:pic>
      <p:sp>
        <p:nvSpPr>
          <p:cNvPr id="11" name="dhZcM3gd"/>
          <p:cNvSpPr/>
          <p:nvPr/>
        </p:nvSpPr>
        <p:spPr>
          <a:xfrm>
            <a:off x="1005840" y="3131820"/>
            <a:ext cx="3383280" cy="142875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48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070" dirty="0">
                <a:solidFill>
                  <a:srgbClr val="040F0F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Auditores y reguladores</a:t>
            </a:r>
            <a:endParaRPr lang="en-US" sz="2070" dirty="0"/>
          </a:p>
          <a:p>
            <a:pPr marL="0" indent="0" algn="l">
              <a:lnSpc>
                <a:spcPts val="214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53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Trazabilidad exhaustiva del cálculo, citas normativas chilenas y fuentes documentales primarias.</a:t>
            </a:r>
            <a:endParaRPr lang="en-US" sz="2070" dirty="0"/>
          </a:p>
        </p:txBody>
      </p:sp>
      <p:sp>
        <p:nvSpPr>
          <p:cNvPr id="12" name="G6tfSow5"/>
          <p:cNvSpPr/>
          <p:nvPr/>
        </p:nvSpPr>
        <p:spPr>
          <a:xfrm>
            <a:off x="4617720" y="2994660"/>
            <a:ext cx="4251960" cy="1977390"/>
          </a:xfrm>
          <a:prstGeom prst="roundRect">
            <a:avLst>
              <a:gd name="adj" fmla="val 6936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A4B3BC"/>
            </a:solidFill>
            <a:prstDash val="solid"/>
          </a:ln>
        </p:spPr>
      </p:sp>
      <p:pic>
        <p:nvPicPr>
          <p:cNvPr id="13" name="iconinv15" descr="/home/forge/chalkie-production-workers-3/releases/78338234/backend/storage/app/render-specs/cc1935eb-704b-4c06-9489-ef096b9e9abb/img_5166beed0a15949a43ac9adc84ccf463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4880" y="3131820"/>
            <a:ext cx="548640" cy="548640"/>
          </a:xfrm>
          <a:prstGeom prst="rect">
            <a:avLst/>
          </a:prstGeom>
        </p:spPr>
      </p:pic>
      <p:sp>
        <p:nvSpPr>
          <p:cNvPr id="14" name="5dxyN5d5"/>
          <p:cNvSpPr/>
          <p:nvPr/>
        </p:nvSpPr>
        <p:spPr>
          <a:xfrm>
            <a:off x="5349240" y="3131820"/>
            <a:ext cx="3383280" cy="142875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48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070" dirty="0">
                <a:solidFill>
                  <a:srgbClr val="040F0F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Socios comerciales</a:t>
            </a:r>
            <a:endParaRPr lang="en-US" sz="2070" dirty="0"/>
          </a:p>
          <a:p>
            <a:pPr marL="0" indent="0" algn="l">
              <a:lnSpc>
                <a:spcPts val="214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53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Beneficios mutuos, cláusulas de salida y compromisos operacionales compartidos a mediano plazo.</a:t>
            </a:r>
            <a:endParaRPr lang="en-US" sz="207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ubOgHjQ"/>
          <p:cNvSpPr/>
          <p:nvPr/>
        </p:nvSpPr>
        <p:spPr>
          <a:xfrm>
            <a:off x="274320" y="182880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Protocolos y canales de entrega formal</a:t>
            </a:r>
            <a:endParaRPr lang="en-US" sz="2880" dirty="0"/>
          </a:p>
        </p:txBody>
      </p:sp>
      <p:sp>
        <p:nvSpPr>
          <p:cNvPr id="3" name="iwITJywk"/>
          <p:cNvSpPr/>
          <p:nvPr/>
        </p:nvSpPr>
        <p:spPr>
          <a:xfrm>
            <a:off x="274320" y="1303020"/>
            <a:ext cx="8595360" cy="971550"/>
          </a:xfrm>
          <a:prstGeom prst="roundRect">
            <a:avLst>
              <a:gd name="adj" fmla="val 14118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127BBD"/>
            </a:solidFill>
            <a:prstDash val="solid"/>
          </a:ln>
        </p:spPr>
      </p:sp>
      <p:sp>
        <p:nvSpPr>
          <p:cNvPr id="4" name="sf8JWMxF"/>
          <p:cNvSpPr/>
          <p:nvPr/>
        </p:nvSpPr>
        <p:spPr>
          <a:xfrm>
            <a:off x="468630" y="1583295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127BBD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2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FFFFF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1</a:t>
            </a:r>
            <a:endParaRPr lang="en-US" sz="1620" dirty="0"/>
          </a:p>
        </p:txBody>
      </p:sp>
      <p:sp>
        <p:nvSpPr>
          <p:cNvPr id="5" name="cAa5Z8P2"/>
          <p:cNvSpPr/>
          <p:nvPr/>
        </p:nvSpPr>
        <p:spPr>
          <a:xfrm>
            <a:off x="1108710" y="1382127"/>
            <a:ext cx="7566660" cy="7658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Entrega digital en PDF/A: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Asegura inalterabilidad, preservación de fuentes y compatibilidad multiplataforma.</a:t>
            </a:r>
            <a:endParaRPr lang="en-US" sz="1620" dirty="0"/>
          </a:p>
        </p:txBody>
      </p:sp>
      <p:sp>
        <p:nvSpPr>
          <p:cNvPr id="6" name="d01DWag3"/>
          <p:cNvSpPr/>
          <p:nvPr/>
        </p:nvSpPr>
        <p:spPr>
          <a:xfrm>
            <a:off x="274320" y="2457450"/>
            <a:ext cx="8595360" cy="971550"/>
          </a:xfrm>
          <a:prstGeom prst="roundRect">
            <a:avLst>
              <a:gd name="adj" fmla="val 14118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127BBD"/>
            </a:solidFill>
            <a:prstDash val="solid"/>
          </a:ln>
        </p:spPr>
      </p:sp>
      <p:sp>
        <p:nvSpPr>
          <p:cNvPr id="7" name="2Pooo9wy"/>
          <p:cNvSpPr/>
          <p:nvPr/>
        </p:nvSpPr>
        <p:spPr>
          <a:xfrm>
            <a:off x="468630" y="2737725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127BBD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2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FFFFF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2</a:t>
            </a:r>
            <a:endParaRPr lang="en-US" sz="1620" dirty="0"/>
          </a:p>
        </p:txBody>
      </p:sp>
      <p:sp>
        <p:nvSpPr>
          <p:cNvPr id="8" name="fNuRmJdr"/>
          <p:cNvSpPr/>
          <p:nvPr/>
        </p:nvSpPr>
        <p:spPr>
          <a:xfrm>
            <a:off x="1108710" y="2536557"/>
            <a:ext cx="7566660" cy="7658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Correo de transmisión ejecutiva: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Tres líneas introductorias sintetizando decisión requerida y fecha límite de respuesta.</a:t>
            </a:r>
            <a:endParaRPr lang="en-US" sz="1620" dirty="0"/>
          </a:p>
        </p:txBody>
      </p:sp>
      <p:sp>
        <p:nvSpPr>
          <p:cNvPr id="9" name="gHuuhhi2"/>
          <p:cNvSpPr/>
          <p:nvPr/>
        </p:nvSpPr>
        <p:spPr>
          <a:xfrm>
            <a:off x="274320" y="3611880"/>
            <a:ext cx="8595360" cy="971550"/>
          </a:xfrm>
          <a:prstGeom prst="roundRect">
            <a:avLst>
              <a:gd name="adj" fmla="val 14118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127BBD"/>
            </a:solidFill>
            <a:prstDash val="solid"/>
          </a:ln>
        </p:spPr>
      </p:sp>
      <p:sp>
        <p:nvSpPr>
          <p:cNvPr id="10" name="vRBvs1oz"/>
          <p:cNvSpPr/>
          <p:nvPr/>
        </p:nvSpPr>
        <p:spPr>
          <a:xfrm>
            <a:off x="468630" y="3892155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127BBD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62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FFFFF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3</a:t>
            </a:r>
            <a:endParaRPr lang="en-US" sz="1620" dirty="0"/>
          </a:p>
        </p:txBody>
      </p:sp>
      <p:sp>
        <p:nvSpPr>
          <p:cNvPr id="11" name="WMutVDPt"/>
          <p:cNvSpPr/>
          <p:nvPr/>
        </p:nvSpPr>
        <p:spPr>
          <a:xfrm>
            <a:off x="1108710" y="3690987"/>
            <a:ext cx="7566660" cy="7658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Impresión ejecutiva de respeto: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Gramaje pesado, encuadernación térmica y colores calibrados para comités clave.</a:t>
            </a:r>
            <a:endParaRPr lang="en-US" sz="162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JtijvTdi"/>
          <p:cNvSpPr/>
          <p:nvPr/>
        </p:nvSpPr>
        <p:spPr>
          <a:xfrm>
            <a:off x="274320" y="182880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Cultura de feedback en la gestión documental</a:t>
            </a:r>
            <a:endParaRPr lang="en-US" sz="2880" dirty="0"/>
          </a:p>
        </p:txBody>
      </p:sp>
      <p:sp>
        <p:nvSpPr>
          <p:cNvPr id="3" name="RTHyMAOC"/>
          <p:cNvSpPr/>
          <p:nvPr/>
        </p:nvSpPr>
        <p:spPr>
          <a:xfrm>
            <a:off x="274320" y="925830"/>
            <a:ext cx="4720590" cy="229743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48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070" dirty="0">
                <a:solidFill>
                  <a:srgbClr val="040F0F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Revisión constructiva y mejora continua</a:t>
            </a:r>
            <a:endParaRPr lang="en-US" sz="2070" dirty="0"/>
          </a:p>
          <a:p>
            <a:pPr marL="0" indent="0" algn="l">
              <a:lnSpc>
                <a:spcPts val="214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53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Recibir y dar retroalimentación sobre un informe profesional no evalúa a la persona, sino la solidez del argumento. Una observación técnica rigurosa previene contingencias operacionales y optimiza los recursos institucionales.</a:t>
            </a:r>
            <a:endParaRPr lang="en-US" sz="2070" dirty="0"/>
          </a:p>
        </p:txBody>
      </p:sp>
      <p:sp>
        <p:nvSpPr>
          <p:cNvPr id="4" name="n7vMCAIP"/>
          <p:cNvSpPr/>
          <p:nvPr/>
        </p:nvSpPr>
        <p:spPr>
          <a:xfrm>
            <a:off x="274320" y="3291840"/>
            <a:ext cx="4720590" cy="1577340"/>
          </a:xfrm>
          <a:prstGeom prst="roundRect">
            <a:avLst>
              <a:gd name="adj" fmla="val 5797"/>
            </a:avLst>
          </a:prstGeom>
          <a:solidFill>
            <a:srgbClr val="FAEFDA"/>
          </a:solidFill>
          <a:ln w="11430">
            <a:solidFill>
              <a:srgbClr val="573B06">
                <a:alpha val="20000"/>
              </a:srgbClr>
            </a:solidFill>
            <a:prstDash val="solid"/>
          </a:ln>
        </p:spPr>
      </p:sp>
      <p:sp>
        <p:nvSpPr>
          <p:cNvPr id="5" name="wI8bqZJ0"/>
          <p:cNvSpPr/>
          <p:nvPr/>
        </p:nvSpPr>
        <p:spPr>
          <a:xfrm>
            <a:off x="400050" y="3439784"/>
            <a:ext cx="320040" cy="46863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07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070" dirty="0">
                <a:solidFill>
                  <a:srgbClr val="573B06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💡</a:t>
            </a:r>
            <a:endParaRPr lang="en-US" sz="2070" dirty="0"/>
          </a:p>
        </p:txBody>
      </p:sp>
      <p:sp>
        <p:nvSpPr>
          <p:cNvPr id="6" name="eAz3KNw2"/>
          <p:cNvSpPr/>
          <p:nvPr/>
        </p:nvSpPr>
        <p:spPr>
          <a:xfrm>
            <a:off x="765810" y="3396447"/>
            <a:ext cx="4103370" cy="132588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b="1" dirty="0">
                <a:solidFill>
                  <a:srgbClr val="573B06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Regla de oro del feedback</a:t>
            </a:r>
            <a:endParaRPr lang="en-US" sz="1440" dirty="0"/>
          </a:p>
          <a:p>
            <a:pPr marL="0" indent="0" algn="l">
              <a:lnSpc>
                <a:spcPts val="214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530" dirty="0">
                <a:solidFill>
                  <a:srgbClr val="573B06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Toda crítica debe señalar el párrafo exacto y sugerir una redacción alternativa fundamentada.</a:t>
            </a:r>
            <a:endParaRPr lang="en-US" sz="1440" dirty="0"/>
          </a:p>
        </p:txBody>
      </p:sp>
      <p:pic>
        <p:nvPicPr>
          <p:cNvPr id="7" name="imgfdb17" descr="/home/forge/chalkie-production-workers-3/releases/78338234/backend/storage/app/render-specs/cc1935eb-704b-4c06-9489-ef096b9e9abb/img_32357bddecff93fca6baaec63408f4e0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77790" y="925830"/>
            <a:ext cx="3691890" cy="3040380"/>
          </a:xfrm>
          <a:prstGeom prst="roundRect">
            <a:avLst>
              <a:gd name="adj" fmla="val 4511"/>
            </a:avLst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njHRwia"/>
          <p:cNvSpPr/>
          <p:nvPr/>
        </p:nvSpPr>
        <p:spPr>
          <a:xfrm>
            <a:off x="274320" y="182880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Estrategia COIN para retroalimentación técnica</a:t>
            </a:r>
            <a:endParaRPr lang="en-US" sz="2880" dirty="0"/>
          </a:p>
        </p:txBody>
      </p:sp>
      <p:pic>
        <p:nvPicPr>
          <p:cNvPr id="3" name="imgcoin1" descr="/home/forge/chalkie-production-workers-3/releases/78338234/backend/storage/app/render-specs/cc1935eb-704b-4c06-9489-ef096b9e9abb/img_9a583f7802e31e94d20ab9190a31c2c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74320" y="960120"/>
            <a:ext cx="2011680" cy="2057400"/>
          </a:xfrm>
          <a:prstGeom prst="roundRect">
            <a:avLst>
              <a:gd name="adj" fmla="val 6818"/>
            </a:avLst>
          </a:prstGeom>
        </p:spPr>
      </p:pic>
      <p:pic>
        <p:nvPicPr>
          <p:cNvPr id="4" name="imgcoin2" descr="/home/forge/chalkie-production-workers-3/releases/78338234/backend/storage/app/render-specs/cc1935eb-704b-4c06-9489-ef096b9e9abb/img_073833b9c228ca347e6b8580176b0efb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68880" y="960120"/>
            <a:ext cx="2011680" cy="2057400"/>
          </a:xfrm>
          <a:prstGeom prst="roundRect">
            <a:avLst>
              <a:gd name="adj" fmla="val 6818"/>
            </a:avLst>
          </a:prstGeom>
        </p:spPr>
      </p:pic>
      <p:pic>
        <p:nvPicPr>
          <p:cNvPr id="5" name="imgcoin3" descr="/home/forge/chalkie-production-workers-3/releases/78338234/backend/storage/app/render-specs/cc1935eb-704b-4c06-9489-ef096b9e9abb/img_bb2b03eebb1008db58fd264f0a67978a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63440" y="960120"/>
            <a:ext cx="2011680" cy="2057400"/>
          </a:xfrm>
          <a:prstGeom prst="roundRect">
            <a:avLst>
              <a:gd name="adj" fmla="val 6818"/>
            </a:avLst>
          </a:prstGeom>
        </p:spPr>
      </p:pic>
      <p:pic>
        <p:nvPicPr>
          <p:cNvPr id="6" name="imgcoin4" descr="/home/forge/chalkie-production-workers-3/releases/78338234/backend/storage/app/render-specs/cc1935eb-704b-4c06-9489-ef096b9e9abb/img_c67ca79988fc7faca7f68361955fdc89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58000" y="960120"/>
            <a:ext cx="2011680" cy="2057400"/>
          </a:xfrm>
          <a:prstGeom prst="roundRect">
            <a:avLst>
              <a:gd name="adj" fmla="val 6818"/>
            </a:avLst>
          </a:prstGeom>
        </p:spPr>
      </p:pic>
      <p:sp>
        <p:nvSpPr>
          <p:cNvPr id="7" name="r5JDXcXW"/>
          <p:cNvSpPr/>
          <p:nvPr/>
        </p:nvSpPr>
        <p:spPr>
          <a:xfrm>
            <a:off x="182880" y="3131820"/>
            <a:ext cx="2194560" cy="400050"/>
          </a:xfrm>
          <a:prstGeom prst="chevron">
            <a:avLst/>
          </a:prstGeom>
          <a:solidFill>
            <a:srgbClr val="D5E5F1"/>
          </a:solidFill>
          <a:ln w="22860">
            <a:solidFill>
              <a:srgbClr val="127BBD"/>
            </a:solidFill>
            <a:prstDash val="solid"/>
          </a:ln>
        </p:spPr>
      </p:sp>
      <p:sp>
        <p:nvSpPr>
          <p:cNvPr id="8" name="E3yByQ4j"/>
          <p:cNvSpPr/>
          <p:nvPr/>
        </p:nvSpPr>
        <p:spPr>
          <a:xfrm>
            <a:off x="2377440" y="3131820"/>
            <a:ext cx="2194560" cy="400050"/>
          </a:xfrm>
          <a:prstGeom prst="chevron">
            <a:avLst/>
          </a:prstGeom>
          <a:solidFill>
            <a:srgbClr val="D5E5F1"/>
          </a:solidFill>
          <a:ln w="22860">
            <a:solidFill>
              <a:srgbClr val="127BBD"/>
            </a:solidFill>
            <a:prstDash val="solid"/>
          </a:ln>
        </p:spPr>
      </p:sp>
      <p:sp>
        <p:nvSpPr>
          <p:cNvPr id="9" name="p9c77LeZ"/>
          <p:cNvSpPr/>
          <p:nvPr/>
        </p:nvSpPr>
        <p:spPr>
          <a:xfrm>
            <a:off x="4572000" y="3131820"/>
            <a:ext cx="2194560" cy="400050"/>
          </a:xfrm>
          <a:prstGeom prst="chevron">
            <a:avLst/>
          </a:prstGeom>
          <a:solidFill>
            <a:srgbClr val="D5E5F1"/>
          </a:solidFill>
          <a:ln w="22860">
            <a:solidFill>
              <a:srgbClr val="127BBD"/>
            </a:solidFill>
            <a:prstDash val="solid"/>
          </a:ln>
        </p:spPr>
      </p:sp>
      <p:sp>
        <p:nvSpPr>
          <p:cNvPr id="10" name="cUHDRFhB"/>
          <p:cNvSpPr/>
          <p:nvPr/>
        </p:nvSpPr>
        <p:spPr>
          <a:xfrm>
            <a:off x="6766560" y="3131820"/>
            <a:ext cx="2194560" cy="400050"/>
          </a:xfrm>
          <a:prstGeom prst="chevron">
            <a:avLst/>
          </a:prstGeom>
          <a:solidFill>
            <a:srgbClr val="D5E5F1"/>
          </a:solidFill>
          <a:ln w="22860">
            <a:solidFill>
              <a:srgbClr val="127BBD"/>
            </a:solidFill>
            <a:prstDash val="solid"/>
          </a:ln>
        </p:spPr>
      </p:sp>
      <p:sp>
        <p:nvSpPr>
          <p:cNvPr id="11" name="loXeV1X4"/>
          <p:cNvSpPr/>
          <p:nvPr/>
        </p:nvSpPr>
        <p:spPr>
          <a:xfrm>
            <a:off x="274320" y="3636477"/>
            <a:ext cx="2011680" cy="11887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Contexto:</a:t>
            </a:r>
            <a:r>
              <a:rPr lang="en-US" sz="14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Sitúa el momento exacto y la sección del informe que se analiza.</a:t>
            </a:r>
            <a:endParaRPr lang="en-US" sz="1440" dirty="0"/>
          </a:p>
        </p:txBody>
      </p:sp>
      <p:sp>
        <p:nvSpPr>
          <p:cNvPr id="12" name="SfJWZllL"/>
          <p:cNvSpPr/>
          <p:nvPr/>
        </p:nvSpPr>
        <p:spPr>
          <a:xfrm>
            <a:off x="2468880" y="3636477"/>
            <a:ext cx="2011680" cy="11887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Observación:</a:t>
            </a:r>
            <a:r>
              <a:rPr lang="en-US" sz="14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Describe el dato numérico o redacción sin juicios subjetivos.</a:t>
            </a:r>
            <a:endParaRPr lang="en-US" sz="1440" dirty="0"/>
          </a:p>
        </p:txBody>
      </p:sp>
      <p:sp>
        <p:nvSpPr>
          <p:cNvPr id="13" name="ZbC8zqQP"/>
          <p:cNvSpPr/>
          <p:nvPr/>
        </p:nvSpPr>
        <p:spPr>
          <a:xfrm>
            <a:off x="4663440" y="3636477"/>
            <a:ext cx="2011680" cy="11887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Impacto:</a:t>
            </a:r>
            <a:r>
              <a:rPr lang="en-US" sz="14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Explica cómo el error afectaría la decisión del comité ejecutivo.</a:t>
            </a:r>
            <a:endParaRPr lang="en-US" sz="1440" dirty="0"/>
          </a:p>
        </p:txBody>
      </p:sp>
      <p:sp>
        <p:nvSpPr>
          <p:cNvPr id="14" name="w2Gd8d0E"/>
          <p:cNvSpPr/>
          <p:nvPr/>
        </p:nvSpPr>
        <p:spPr>
          <a:xfrm>
            <a:off x="6858000" y="3636477"/>
            <a:ext cx="2011680" cy="11887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016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44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Siguiente paso:</a:t>
            </a:r>
            <a:r>
              <a:rPr lang="en-US" sz="144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Propone la corrección o validación concreta del parámetro.</a:t>
            </a:r>
            <a:endParaRPr lang="en-US" sz="144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0cec3a17-2f13-4335-a8a6-6e067e03d3f2"/>
          <p:cNvSpPr/>
          <p:nvPr/>
        </p:nvSpPr>
        <p:spPr>
          <a:xfrm>
            <a:off x="285750" y="171450"/>
            <a:ext cx="8572500" cy="644652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Secuencia de Revisión y Validación</a:t>
            </a:r>
            <a:endParaRPr lang="en-US" sz="2880" dirty="0"/>
          </a:p>
        </p:txBody>
      </p:sp>
      <p:sp>
        <p:nvSpPr>
          <p:cNvPr id="3" name="e15cee48-0807-46c6-94be-956956094b53"/>
          <p:cNvSpPr/>
          <p:nvPr/>
        </p:nvSpPr>
        <p:spPr>
          <a:xfrm>
            <a:off x="285750" y="682611"/>
            <a:ext cx="8572500" cy="676656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Ordena las fases cronológicas para el control de calidad antes de la entrega final del informe ejecutivo:</a:t>
            </a:r>
            <a:endParaRPr lang="en-US" sz="1620" dirty="0"/>
          </a:p>
        </p:txBody>
      </p:sp>
      <p:sp>
        <p:nvSpPr>
          <p:cNvPr id="4" name="4b102668-c2ca-41e7-803e-328014bdc994"/>
          <p:cNvSpPr/>
          <p:nvPr/>
        </p:nvSpPr>
        <p:spPr>
          <a:xfrm>
            <a:off x="1714500" y="1654161"/>
            <a:ext cx="5715000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000000"/>
            </a:solidFill>
          </a:ln>
        </p:spPr>
        <p:txBody>
          <a:bodyPr wrap="square" lIns="80010" tIns="80010" rIns="80010" bIns="80010" rtlCol="0" anchor="ctr"/>
          <a:lstStyle/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Revisión de estilo, tono conciso y ortografía especializada</a:t>
            </a:r>
            <a:endParaRPr lang="en-US" sz="1620" dirty="0"/>
          </a:p>
        </p:txBody>
      </p:sp>
      <p:sp>
        <p:nvSpPr>
          <p:cNvPr id="5" name="951c5236-39b4-4dc7-9c0a-9bbed7387f6a"/>
          <p:cNvSpPr/>
          <p:nvPr/>
        </p:nvSpPr>
        <p:spPr>
          <a:xfrm>
            <a:off x="1714500" y="2397111"/>
            <a:ext cx="5715000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000000"/>
            </a:solidFill>
          </a:ln>
        </p:spPr>
        <p:txBody>
          <a:bodyPr wrap="square" lIns="80010" tIns="80010" rIns="80010" bIns="80010" rtlCol="0" anchor="ctr"/>
          <a:lstStyle/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Generación de versión final bloqueada en PDF y envío formal</a:t>
            </a:r>
            <a:endParaRPr lang="en-US" sz="1620" dirty="0"/>
          </a:p>
        </p:txBody>
      </p:sp>
      <p:sp>
        <p:nvSpPr>
          <p:cNvPr id="6" name="174d1c21-04f8-4b71-baff-ea46d9b95791"/>
          <p:cNvSpPr/>
          <p:nvPr/>
        </p:nvSpPr>
        <p:spPr>
          <a:xfrm>
            <a:off x="1714500" y="3140061"/>
            <a:ext cx="5715000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000000"/>
            </a:solidFill>
          </a:ln>
        </p:spPr>
        <p:txBody>
          <a:bodyPr wrap="square" lIns="80010" tIns="80010" rIns="80010" bIns="80010" rtlCol="0" anchor="ctr"/>
          <a:lstStyle/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Control de maquetación, formato de tablas y jerarquía visual</a:t>
            </a:r>
            <a:endParaRPr lang="en-US" sz="1620" dirty="0"/>
          </a:p>
        </p:txBody>
      </p:sp>
      <p:sp>
        <p:nvSpPr>
          <p:cNvPr id="7" name="a8d7f9a5-7c60-40f8-9d6f-858baac260cd"/>
          <p:cNvSpPr/>
          <p:nvPr/>
        </p:nvSpPr>
        <p:spPr>
          <a:xfrm>
            <a:off x="1714500" y="3883011"/>
            <a:ext cx="5715000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000000"/>
            </a:solidFill>
          </a:ln>
        </p:spPr>
        <p:txBody>
          <a:bodyPr wrap="square" lIns="80010" tIns="80010" rIns="80010" bIns="80010" rtlCol="0" anchor="ctr"/>
          <a:lstStyle/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Verificación cruzada de datos numéricos y fuentes primarias</a:t>
            </a:r>
            <a:endParaRPr lang="en-US" sz="162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0cec3a17-2f13-4335-a8a6-6e067e03d3f2"/>
          <p:cNvSpPr/>
          <p:nvPr/>
        </p:nvSpPr>
        <p:spPr>
          <a:xfrm>
            <a:off x="285750" y="171450"/>
            <a:ext cx="8572500" cy="644652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Secuencia de Revisión y Validación</a:t>
            </a:r>
            <a:endParaRPr lang="en-US" sz="2880" dirty="0"/>
          </a:p>
        </p:txBody>
      </p:sp>
      <p:sp>
        <p:nvSpPr>
          <p:cNvPr id="3" name="e15cee48-0807-46c6-94be-956956094b53"/>
          <p:cNvSpPr/>
          <p:nvPr/>
        </p:nvSpPr>
        <p:spPr>
          <a:xfrm>
            <a:off x="285750" y="682611"/>
            <a:ext cx="8572500" cy="676656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Ordena las fases cronológicas para el control de calidad antes de la entrega final del informe ejecutivo:</a:t>
            </a:r>
            <a:endParaRPr lang="en-US" sz="1620" dirty="0"/>
          </a:p>
        </p:txBody>
      </p:sp>
      <p:sp>
        <p:nvSpPr>
          <p:cNvPr id="4" name="4b102668-c2ca-41e7-803e-328014bdc994"/>
          <p:cNvSpPr/>
          <p:nvPr/>
        </p:nvSpPr>
        <p:spPr>
          <a:xfrm>
            <a:off x="1714500" y="2397111"/>
            <a:ext cx="5715000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000000"/>
            </a:solidFill>
          </a:ln>
        </p:spPr>
        <p:txBody>
          <a:bodyPr wrap="square" lIns="80010" tIns="80010" rIns="80010" bIns="80010" rtlCol="0" anchor="ctr"/>
          <a:lstStyle/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Revisión de estilo, tono conciso y ortografía especializada</a:t>
            </a:r>
            <a:endParaRPr lang="en-US" sz="1620" dirty="0"/>
          </a:p>
        </p:txBody>
      </p:sp>
      <p:sp>
        <p:nvSpPr>
          <p:cNvPr id="5" name="951c5236-39b4-4dc7-9c0a-9bbed7387f6a"/>
          <p:cNvSpPr/>
          <p:nvPr/>
        </p:nvSpPr>
        <p:spPr>
          <a:xfrm>
            <a:off x="1714500" y="3883011"/>
            <a:ext cx="5715000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000000"/>
            </a:solidFill>
          </a:ln>
        </p:spPr>
        <p:txBody>
          <a:bodyPr wrap="square" lIns="80010" tIns="80010" rIns="80010" bIns="80010" rtlCol="0" anchor="ctr"/>
          <a:lstStyle/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Generación de versión final bloqueada en PDF y envío formal</a:t>
            </a:r>
            <a:endParaRPr lang="en-US" sz="1620" dirty="0"/>
          </a:p>
        </p:txBody>
      </p:sp>
      <p:sp>
        <p:nvSpPr>
          <p:cNvPr id="6" name="174d1c21-04f8-4b71-baff-ea46d9b95791"/>
          <p:cNvSpPr/>
          <p:nvPr/>
        </p:nvSpPr>
        <p:spPr>
          <a:xfrm>
            <a:off x="1714500" y="3140061"/>
            <a:ext cx="5715000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000000"/>
            </a:solidFill>
          </a:ln>
        </p:spPr>
        <p:txBody>
          <a:bodyPr wrap="square" lIns="80010" tIns="80010" rIns="80010" bIns="80010" rtlCol="0" anchor="ctr"/>
          <a:lstStyle/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Control de maquetación, formato de tablas y jerarquía visual</a:t>
            </a:r>
            <a:endParaRPr lang="en-US" sz="1620" dirty="0"/>
          </a:p>
        </p:txBody>
      </p:sp>
      <p:sp>
        <p:nvSpPr>
          <p:cNvPr id="7" name="a8d7f9a5-7c60-40f8-9d6f-858baac260cd"/>
          <p:cNvSpPr/>
          <p:nvPr/>
        </p:nvSpPr>
        <p:spPr>
          <a:xfrm>
            <a:off x="1714500" y="1654161"/>
            <a:ext cx="5715000" cy="617220"/>
          </a:xfrm>
          <a:prstGeom prst="roundRect">
            <a:avLst>
              <a:gd name="adj" fmla="val 18519"/>
            </a:avLst>
          </a:prstGeom>
          <a:solidFill>
            <a:srgbClr val="F4F9FC"/>
          </a:solidFill>
          <a:ln w="34290">
            <a:solidFill>
              <a:srgbClr val="000000"/>
            </a:solidFill>
          </a:ln>
        </p:spPr>
        <p:txBody>
          <a:bodyPr wrap="square" lIns="80010" tIns="80010" rIns="80010" bIns="80010" rtlCol="0" anchor="ctr"/>
          <a:lstStyle/>
          <a:p>
            <a:pPr marL="0" indent="0" algn="ctr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Verificación cruzada de datos numéricos y fuentes primarias</a:t>
            </a:r>
            <a:endParaRPr lang="en-US" sz="1620" dirty="0"/>
          </a:p>
        </p:txBody>
      </p:sp>
      <p:sp>
        <p:nvSpPr>
          <p:cNvPr id="8" name="e5f005e3-1f26-4844-be8d-a08cfb6700bd"/>
          <p:cNvSpPr/>
          <p:nvPr/>
        </p:nvSpPr>
        <p:spPr>
          <a:xfrm>
            <a:off x="8366760" y="335813"/>
            <a:ext cx="548640" cy="54864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r">
              <a:lnSpc>
                <a:spcPts val="432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60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✅</a:t>
            </a:r>
            <a:endParaRPr lang="en-US" sz="3600" dirty="0"/>
          </a:p>
        </p:txBody>
      </p:sp>
      <p:sp>
        <p:nvSpPr>
          <p:cNvPr id="9" name="8c0fa2c3-22f7-4cbb-be50-1d4260aca7f0"/>
          <p:cNvSpPr/>
          <p:nvPr/>
        </p:nvSpPr>
        <p:spPr>
          <a:xfrm>
            <a:off x="7292340" y="1503028"/>
            <a:ext cx="274320" cy="274320"/>
          </a:xfrm>
          <a:prstGeom prst="roundRect">
            <a:avLst>
              <a:gd name="adj" fmla="val 25000"/>
            </a:avLst>
          </a:prstGeom>
          <a:solidFill>
            <a:srgbClr val="000000"/>
          </a:solidFill>
          <a:ln/>
        </p:spPr>
        <p:txBody>
          <a:bodyPr wrap="square" lIns="45720" tIns="45720" rIns="45720" bIns="45720" rtlCol="0" anchor="ctr"/>
          <a:lstStyle/>
          <a:p>
            <a:pPr marL="0" indent="0" algn="ctr">
              <a:lnSpc>
                <a:spcPts val="1638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170" b="1" dirty="0">
                <a:solidFill>
                  <a:srgbClr val="FFFFF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1</a:t>
            </a:r>
            <a:endParaRPr lang="en-US" sz="1170" dirty="0"/>
          </a:p>
        </p:txBody>
      </p:sp>
      <p:sp>
        <p:nvSpPr>
          <p:cNvPr id="10" name="ba0d5676-4f0c-435b-8eb6-486f66ca1ea7"/>
          <p:cNvSpPr/>
          <p:nvPr/>
        </p:nvSpPr>
        <p:spPr>
          <a:xfrm>
            <a:off x="7292340" y="2245978"/>
            <a:ext cx="274320" cy="274320"/>
          </a:xfrm>
          <a:prstGeom prst="roundRect">
            <a:avLst>
              <a:gd name="adj" fmla="val 25000"/>
            </a:avLst>
          </a:prstGeom>
          <a:solidFill>
            <a:srgbClr val="000000"/>
          </a:solidFill>
          <a:ln/>
        </p:spPr>
        <p:txBody>
          <a:bodyPr wrap="square" lIns="45720" tIns="45720" rIns="45720" bIns="45720" rtlCol="0" anchor="ctr"/>
          <a:lstStyle/>
          <a:p>
            <a:pPr marL="0" indent="0" algn="ctr">
              <a:lnSpc>
                <a:spcPts val="1638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170" b="1" dirty="0">
                <a:solidFill>
                  <a:srgbClr val="FFFFF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2</a:t>
            </a:r>
            <a:endParaRPr lang="en-US" sz="1170" dirty="0"/>
          </a:p>
        </p:txBody>
      </p:sp>
      <p:sp>
        <p:nvSpPr>
          <p:cNvPr id="11" name="28e3a69c-c278-4705-a678-39dbe9e6cca2"/>
          <p:cNvSpPr/>
          <p:nvPr/>
        </p:nvSpPr>
        <p:spPr>
          <a:xfrm>
            <a:off x="7292340" y="2988928"/>
            <a:ext cx="274320" cy="274320"/>
          </a:xfrm>
          <a:prstGeom prst="roundRect">
            <a:avLst>
              <a:gd name="adj" fmla="val 25000"/>
            </a:avLst>
          </a:prstGeom>
          <a:solidFill>
            <a:srgbClr val="000000"/>
          </a:solidFill>
          <a:ln/>
        </p:spPr>
        <p:txBody>
          <a:bodyPr wrap="square" lIns="45720" tIns="45720" rIns="45720" bIns="45720" rtlCol="0" anchor="ctr"/>
          <a:lstStyle/>
          <a:p>
            <a:pPr marL="0" indent="0" algn="ctr">
              <a:lnSpc>
                <a:spcPts val="1638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170" b="1" dirty="0">
                <a:solidFill>
                  <a:srgbClr val="FFFFF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3</a:t>
            </a:r>
            <a:endParaRPr lang="en-US" sz="1170" dirty="0"/>
          </a:p>
        </p:txBody>
      </p:sp>
      <p:sp>
        <p:nvSpPr>
          <p:cNvPr id="12" name="967d3652-03b6-460b-bea2-073668e5d5a9"/>
          <p:cNvSpPr/>
          <p:nvPr/>
        </p:nvSpPr>
        <p:spPr>
          <a:xfrm>
            <a:off x="7292340" y="3731878"/>
            <a:ext cx="274320" cy="274320"/>
          </a:xfrm>
          <a:prstGeom prst="roundRect">
            <a:avLst>
              <a:gd name="adj" fmla="val 25000"/>
            </a:avLst>
          </a:prstGeom>
          <a:solidFill>
            <a:srgbClr val="000000"/>
          </a:solidFill>
          <a:ln/>
        </p:spPr>
        <p:txBody>
          <a:bodyPr wrap="square" lIns="45720" tIns="45720" rIns="45720" bIns="45720" rtlCol="0" anchor="ctr"/>
          <a:lstStyle/>
          <a:p>
            <a:pPr marL="0" indent="0" algn="ctr">
              <a:lnSpc>
                <a:spcPts val="1638"/>
              </a:lnSpc>
              <a:spcBef>
                <a:spcPts val="270"/>
              </a:spcBef>
              <a:spcAft>
                <a:spcPts val="270"/>
              </a:spcAft>
              <a:buNone/>
            </a:pPr>
            <a:r>
              <a:rPr lang="en-US" sz="1170" b="1" dirty="0">
                <a:solidFill>
                  <a:srgbClr val="FFFFF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4</a:t>
            </a:r>
            <a:endParaRPr lang="en-US" sz="117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xCA1FJn"/>
          <p:cNvSpPr/>
          <p:nvPr/>
        </p:nvSpPr>
        <p:spPr>
          <a:xfrm>
            <a:off x="274320" y="182880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Proyecto integrador: caso de aplicación real</a:t>
            </a:r>
            <a:endParaRPr lang="en-US" sz="2880" dirty="0"/>
          </a:p>
        </p:txBody>
      </p:sp>
      <p:sp>
        <p:nvSpPr>
          <p:cNvPr id="3" name="SPGYAVqm"/>
          <p:cNvSpPr/>
          <p:nvPr/>
        </p:nvSpPr>
        <p:spPr>
          <a:xfrm>
            <a:off x="274320" y="925830"/>
            <a:ext cx="4526280" cy="395478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592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160" dirty="0">
                <a:solidFill>
                  <a:srgbClr val="040F0F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Desafío: Inversión en distribución logística</a:t>
            </a:r>
            <a:endParaRPr lang="en-US" sz="2160" dirty="0"/>
          </a:p>
          <a:p>
            <a:pPr marL="0" indent="0" algn="l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Una empresa regional debe decidir entre ampliar su flota propia o tercerizar la última milla. Los equipos integrarán la estructura analítica, el estilo conciso y una presentación visual intachable para convencer a la junta directiva.</a:t>
            </a:r>
            <a:endParaRPr lang="en-US" sz="2160" dirty="0"/>
          </a:p>
          <a:p>
            <a:pPr marL="228600" indent="-68580" algn="l">
              <a:lnSpc>
                <a:spcPts val="2268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Entregable: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Slidedoc de 5 páginas con resumen ejecutivo y matriz de costos.</a:t>
            </a:r>
            <a:endParaRPr lang="en-US" sz="2160" dirty="0"/>
          </a:p>
          <a:p>
            <a:pPr marL="228600" indent="-68580" algn="l">
              <a:lnSpc>
                <a:spcPts val="2268"/>
              </a:lnSpc>
              <a:spcBef>
                <a:spcPts val="225"/>
              </a:spcBef>
              <a:spcAft>
                <a:spcPts val="225"/>
              </a:spcAft>
              <a:buSzPct val="100000"/>
              <a:buFontTx/>
              <a:buChar char="•"/>
            </a:pPr>
            <a:r>
              <a:rPr lang="en-US" sz="162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Presentación:</a:t>
            </a: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Pitch oral de 4 minutos defendiendo el retorno de inversión.</a:t>
            </a:r>
            <a:endParaRPr lang="en-US" sz="2160" dirty="0"/>
          </a:p>
        </p:txBody>
      </p:sp>
      <p:pic>
        <p:nvPicPr>
          <p:cNvPr id="4" name="imglog20" descr="/home/forge/chalkie-production-workers-3/releases/78338234/backend/storage/app/render-specs/cc1935eb-704b-4c06-9489-ef096b9e9abb/img_606b32839ac06b7a2fe9ac44588e8c4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83480" y="925830"/>
            <a:ext cx="3886200" cy="3200400"/>
          </a:xfrm>
          <a:prstGeom prst="roundRect">
            <a:avLst>
              <a:gd name="adj" fmla="val 4286"/>
            </a:avLst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xKoeSHij"/>
          <p:cNvSpPr/>
          <p:nvPr/>
        </p:nvSpPr>
        <p:spPr>
          <a:xfrm>
            <a:off x="274320" y="182880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Cronología del taller de elaboración grupal</a:t>
            </a:r>
            <a:endParaRPr lang="en-US" sz="2880" dirty="0"/>
          </a:p>
        </p:txBody>
      </p:sp>
      <p:sp>
        <p:nvSpPr>
          <p:cNvPr id="3" name="xluSIRVf"/>
          <p:cNvSpPr/>
          <p:nvPr/>
        </p:nvSpPr>
        <p:spPr>
          <a:xfrm>
            <a:off x="457200" y="2834640"/>
            <a:ext cx="8229600" cy="22860"/>
          </a:xfrm>
          <a:prstGeom prst="rect">
            <a:avLst/>
          </a:prstGeom>
          <a:solidFill>
            <a:srgbClr val="127BBD"/>
          </a:solidFill>
          <a:ln/>
        </p:spPr>
      </p:sp>
      <p:sp>
        <p:nvSpPr>
          <p:cNvPr id="4" name="nt6tvZYG"/>
          <p:cNvSpPr/>
          <p:nvPr/>
        </p:nvSpPr>
        <p:spPr>
          <a:xfrm>
            <a:off x="1325880" y="2686050"/>
            <a:ext cx="320040" cy="320040"/>
          </a:xfrm>
          <a:prstGeom prst="ellipse">
            <a:avLst/>
          </a:prstGeom>
          <a:solidFill>
            <a:srgbClr val="E2F3FF"/>
          </a:solidFill>
          <a:ln w="22860">
            <a:solidFill>
              <a:srgbClr val="127BBD"/>
            </a:solidFill>
            <a:prstDash val="solid"/>
          </a:ln>
        </p:spPr>
      </p:sp>
      <p:sp>
        <p:nvSpPr>
          <p:cNvPr id="5" name="icjXvwUu"/>
          <p:cNvSpPr/>
          <p:nvPr/>
        </p:nvSpPr>
        <p:spPr>
          <a:xfrm>
            <a:off x="3383280" y="2686050"/>
            <a:ext cx="320040" cy="320040"/>
          </a:xfrm>
          <a:prstGeom prst="ellipse">
            <a:avLst/>
          </a:prstGeom>
          <a:solidFill>
            <a:srgbClr val="E2F3FF"/>
          </a:solidFill>
          <a:ln w="22860">
            <a:solidFill>
              <a:srgbClr val="127BBD"/>
            </a:solidFill>
            <a:prstDash val="solid"/>
          </a:ln>
        </p:spPr>
      </p:sp>
      <p:sp>
        <p:nvSpPr>
          <p:cNvPr id="6" name="TpMMaJjt"/>
          <p:cNvSpPr/>
          <p:nvPr/>
        </p:nvSpPr>
        <p:spPr>
          <a:xfrm>
            <a:off x="5440680" y="2686050"/>
            <a:ext cx="320040" cy="320040"/>
          </a:xfrm>
          <a:prstGeom prst="ellipse">
            <a:avLst/>
          </a:prstGeom>
          <a:solidFill>
            <a:srgbClr val="E2F3FF"/>
          </a:solidFill>
          <a:ln w="22860">
            <a:solidFill>
              <a:srgbClr val="127BBD"/>
            </a:solidFill>
            <a:prstDash val="solid"/>
          </a:ln>
        </p:spPr>
      </p:sp>
      <p:sp>
        <p:nvSpPr>
          <p:cNvPr id="7" name="4faUDuLA"/>
          <p:cNvSpPr/>
          <p:nvPr/>
        </p:nvSpPr>
        <p:spPr>
          <a:xfrm>
            <a:off x="7498080" y="2686050"/>
            <a:ext cx="320040" cy="320040"/>
          </a:xfrm>
          <a:prstGeom prst="ellipse">
            <a:avLst/>
          </a:prstGeom>
          <a:solidFill>
            <a:srgbClr val="E2F3FF"/>
          </a:solidFill>
          <a:ln w="22860">
            <a:solidFill>
              <a:srgbClr val="127BBD"/>
            </a:solidFill>
            <a:prstDash val="solid"/>
          </a:ln>
        </p:spPr>
      </p:sp>
      <p:sp>
        <p:nvSpPr>
          <p:cNvPr id="8" name="e115Fvg3"/>
          <p:cNvSpPr/>
          <p:nvPr/>
        </p:nvSpPr>
        <p:spPr>
          <a:xfrm>
            <a:off x="514350" y="3062337"/>
            <a:ext cx="1943100" cy="17145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ctr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127BBD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00 - 15 min</a:t>
            </a:r>
            <a:endParaRPr lang="en-US" sz="1620" dirty="0"/>
          </a:p>
          <a:p>
            <a:pPr marL="0" indent="0" algn="ctr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Análisis de datos brutos y fijación de recomendación principal.</a:t>
            </a:r>
            <a:endParaRPr lang="en-US" sz="1620" dirty="0"/>
          </a:p>
        </p:txBody>
      </p:sp>
      <p:sp>
        <p:nvSpPr>
          <p:cNvPr id="9" name="MmOTxMNs"/>
          <p:cNvSpPr/>
          <p:nvPr/>
        </p:nvSpPr>
        <p:spPr>
          <a:xfrm>
            <a:off x="2571750" y="1199247"/>
            <a:ext cx="1943100" cy="142875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ctr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127BBD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15 - 45 min</a:t>
            </a:r>
            <a:endParaRPr lang="en-US" sz="1620" dirty="0"/>
          </a:p>
          <a:p>
            <a:pPr marL="0" indent="0" algn="ctr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Maquetación de plantilla, gráficos y síntesis ejecutiva.</a:t>
            </a:r>
            <a:endParaRPr lang="en-US" sz="1620" dirty="0"/>
          </a:p>
        </p:txBody>
      </p:sp>
      <p:sp>
        <p:nvSpPr>
          <p:cNvPr id="10" name="436LSYWU"/>
          <p:cNvSpPr/>
          <p:nvPr/>
        </p:nvSpPr>
        <p:spPr>
          <a:xfrm>
            <a:off x="4629150" y="3062337"/>
            <a:ext cx="1943100" cy="171450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ctr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127BBD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45 - 65 min</a:t>
            </a:r>
            <a:endParaRPr lang="en-US" sz="1620" dirty="0"/>
          </a:p>
          <a:p>
            <a:pPr marL="0" indent="0" algn="ctr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Simulación oral ante comité y registro de objeciones.</a:t>
            </a:r>
            <a:endParaRPr lang="en-US" sz="1620" dirty="0"/>
          </a:p>
        </p:txBody>
      </p:sp>
      <p:sp>
        <p:nvSpPr>
          <p:cNvPr id="11" name="mSgF5km8"/>
          <p:cNvSpPr/>
          <p:nvPr/>
        </p:nvSpPr>
        <p:spPr>
          <a:xfrm>
            <a:off x="6686550" y="1199247"/>
            <a:ext cx="1943100" cy="142875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ctr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127BBD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65 - 80 min</a:t>
            </a:r>
            <a:endParaRPr lang="en-US" sz="1620" dirty="0"/>
          </a:p>
          <a:p>
            <a:pPr marL="0" indent="0" algn="ctr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Ronda cruzada de retroalimentación COIN entre pares.</a:t>
            </a:r>
            <a:endParaRPr lang="en-US" sz="162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CO8lp2u"/>
          <p:cNvSpPr/>
          <p:nvPr/>
        </p:nvSpPr>
        <p:spPr>
          <a:xfrm>
            <a:off x="274320" y="182880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Rúbrica de evaluación ejecutiva entre pares</a:t>
            </a:r>
            <a:endParaRPr lang="en-US" sz="2880" dirty="0"/>
          </a:p>
        </p:txBody>
      </p:sp>
      <p:sp>
        <p:nvSpPr>
          <p:cNvPr id="3" name="TIud0WSL"/>
          <p:cNvSpPr/>
          <p:nvPr/>
        </p:nvSpPr>
        <p:spPr>
          <a:xfrm>
            <a:off x="274320" y="925830"/>
            <a:ext cx="4251960" cy="1977390"/>
          </a:xfrm>
          <a:prstGeom prst="roundRect">
            <a:avLst>
              <a:gd name="adj" fmla="val 6936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A4B3BC"/>
            </a:solidFill>
            <a:prstDash val="solid"/>
          </a:ln>
        </p:spPr>
      </p:sp>
      <p:pic>
        <p:nvPicPr>
          <p:cNvPr id="4" name="iconrub01" descr="/home/forge/chalkie-production-workers-3/releases/78338234/backend/storage/app/render-specs/cc1935eb-704b-4c06-9489-ef096b9e9abb/img_48e30d4ca2ad8bb6d7010748cd822536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480" y="1062990"/>
            <a:ext cx="548640" cy="548640"/>
          </a:xfrm>
          <a:prstGeom prst="rect">
            <a:avLst/>
          </a:prstGeom>
        </p:spPr>
      </p:pic>
      <p:sp>
        <p:nvSpPr>
          <p:cNvPr id="5" name="2boe1JH2"/>
          <p:cNvSpPr/>
          <p:nvPr/>
        </p:nvSpPr>
        <p:spPr>
          <a:xfrm>
            <a:off x="1005840" y="1062990"/>
            <a:ext cx="3383280" cy="170307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48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070" dirty="0">
                <a:solidFill>
                  <a:srgbClr val="040F0F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Criterio 1: Estructura</a:t>
            </a:r>
            <a:endParaRPr lang="en-US" sz="2070" dirty="0"/>
          </a:p>
          <a:p>
            <a:pPr marL="0" indent="0" algn="l">
              <a:lnSpc>
                <a:spcPts val="214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53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¿El resumen ejecutivo sintetiza el problema, la cifra clave y la recomendación con total autonomía?</a:t>
            </a:r>
            <a:endParaRPr lang="en-US" sz="2070" dirty="0"/>
          </a:p>
        </p:txBody>
      </p:sp>
      <p:sp>
        <p:nvSpPr>
          <p:cNvPr id="6" name="vMVkiTK7"/>
          <p:cNvSpPr/>
          <p:nvPr/>
        </p:nvSpPr>
        <p:spPr>
          <a:xfrm>
            <a:off x="4617720" y="925830"/>
            <a:ext cx="4251960" cy="1977390"/>
          </a:xfrm>
          <a:prstGeom prst="roundRect">
            <a:avLst>
              <a:gd name="adj" fmla="val 6936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A4B3BC"/>
            </a:solidFill>
            <a:prstDash val="solid"/>
          </a:ln>
        </p:spPr>
      </p:sp>
      <p:pic>
        <p:nvPicPr>
          <p:cNvPr id="7" name="iconrub02" descr="/home/forge/chalkie-production-workers-3/releases/78338234/backend/storage/app/render-specs/cc1935eb-704b-4c06-9489-ef096b9e9abb/img_4fd466f408a97eebddc21ba211172636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54880" y="1062990"/>
            <a:ext cx="548640" cy="548640"/>
          </a:xfrm>
          <a:prstGeom prst="rect">
            <a:avLst/>
          </a:prstGeom>
        </p:spPr>
      </p:pic>
      <p:sp>
        <p:nvSpPr>
          <p:cNvPr id="8" name="Ev08AXOL"/>
          <p:cNvSpPr/>
          <p:nvPr/>
        </p:nvSpPr>
        <p:spPr>
          <a:xfrm>
            <a:off x="5349240" y="1062990"/>
            <a:ext cx="3383280" cy="142875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48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070" dirty="0">
                <a:solidFill>
                  <a:srgbClr val="040F0F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Criterio 2: Diseño y datos</a:t>
            </a:r>
            <a:endParaRPr lang="en-US" sz="2070" dirty="0"/>
          </a:p>
          <a:p>
            <a:pPr marL="0" indent="0" algn="l">
              <a:lnSpc>
                <a:spcPts val="214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53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¿Los gráficos son autoexplicativos, eliminan saturación decorativa y emplean paletas funcionales?</a:t>
            </a:r>
            <a:endParaRPr lang="en-US" sz="2070" dirty="0"/>
          </a:p>
        </p:txBody>
      </p:sp>
      <p:sp>
        <p:nvSpPr>
          <p:cNvPr id="9" name="JXPFuNYX"/>
          <p:cNvSpPr/>
          <p:nvPr/>
        </p:nvSpPr>
        <p:spPr>
          <a:xfrm>
            <a:off x="274320" y="2994660"/>
            <a:ext cx="4251960" cy="1977390"/>
          </a:xfrm>
          <a:prstGeom prst="roundRect">
            <a:avLst>
              <a:gd name="adj" fmla="val 6936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A4B3BC"/>
            </a:solidFill>
            <a:prstDash val="solid"/>
          </a:ln>
        </p:spPr>
      </p:sp>
      <p:pic>
        <p:nvPicPr>
          <p:cNvPr id="10" name="iconrub03" descr="/home/forge/chalkie-production-workers-3/releases/78338234/backend/storage/app/render-specs/cc1935eb-704b-4c06-9489-ef096b9e9abb/img_7e4df2a6dd35a1c8080981cf9d83d351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1480" y="3131820"/>
            <a:ext cx="548640" cy="548640"/>
          </a:xfrm>
          <a:prstGeom prst="rect">
            <a:avLst/>
          </a:prstGeom>
        </p:spPr>
      </p:pic>
      <p:sp>
        <p:nvSpPr>
          <p:cNvPr id="11" name="Ed0x4T7P"/>
          <p:cNvSpPr/>
          <p:nvPr/>
        </p:nvSpPr>
        <p:spPr>
          <a:xfrm>
            <a:off x="1005840" y="3131820"/>
            <a:ext cx="3383280" cy="142875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48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070" dirty="0">
                <a:solidFill>
                  <a:srgbClr val="040F0F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Criterio 3: Precisión verbal</a:t>
            </a:r>
            <a:endParaRPr lang="en-US" sz="2070" dirty="0"/>
          </a:p>
          <a:p>
            <a:pPr marL="0" indent="0" algn="l">
              <a:lnSpc>
                <a:spcPts val="214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53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¿La redacción es activa, concisa, exenta de juicios emocionales y rigurosa en su ortografía?</a:t>
            </a:r>
            <a:endParaRPr lang="en-US" sz="2070" dirty="0"/>
          </a:p>
        </p:txBody>
      </p:sp>
      <p:sp>
        <p:nvSpPr>
          <p:cNvPr id="12" name="nwAlZBBY"/>
          <p:cNvSpPr/>
          <p:nvPr/>
        </p:nvSpPr>
        <p:spPr>
          <a:xfrm>
            <a:off x="4617720" y="2994660"/>
            <a:ext cx="4251960" cy="1977390"/>
          </a:xfrm>
          <a:prstGeom prst="roundRect">
            <a:avLst>
              <a:gd name="adj" fmla="val 6936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A4B3BC"/>
            </a:solidFill>
            <a:prstDash val="solid"/>
          </a:ln>
        </p:spPr>
      </p:sp>
      <p:pic>
        <p:nvPicPr>
          <p:cNvPr id="13" name="iconrub04" descr="/home/forge/chalkie-production-workers-3/releases/78338234/backend/storage/app/render-specs/cc1935eb-704b-4c06-9489-ef096b9e9abb/img_846f1dd3ad7f6e5a7453a81fa752bef2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54880" y="3131820"/>
            <a:ext cx="548640" cy="548640"/>
          </a:xfrm>
          <a:prstGeom prst="rect">
            <a:avLst/>
          </a:prstGeom>
        </p:spPr>
      </p:pic>
      <p:sp>
        <p:nvSpPr>
          <p:cNvPr id="14" name="GOX9Ohm6"/>
          <p:cNvSpPr/>
          <p:nvPr/>
        </p:nvSpPr>
        <p:spPr>
          <a:xfrm>
            <a:off x="5349240" y="3131820"/>
            <a:ext cx="3383280" cy="170307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484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070" dirty="0">
                <a:solidFill>
                  <a:srgbClr val="040F0F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Criterio 4: Firmeza oral</a:t>
            </a:r>
            <a:endParaRPr lang="en-US" sz="2070" dirty="0"/>
          </a:p>
          <a:p>
            <a:pPr marL="0" indent="0" algn="l">
              <a:lnSpc>
                <a:spcPts val="214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53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¿El equipo defiende las objeciones presupuestarias anclándose directamente en los anexos técnicos?</a:t>
            </a:r>
            <a:endParaRPr lang="en-US" sz="207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ib56HYLa"/>
          <p:cNvSpPr/>
          <p:nvPr/>
        </p:nvSpPr>
        <p:spPr>
          <a:xfrm>
            <a:off x="274320" y="182880"/>
            <a:ext cx="8595360" cy="6515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Consolidación de las 4 lecciones del curso</a:t>
            </a:r>
            <a:endParaRPr lang="en-US" sz="2880" dirty="0"/>
          </a:p>
        </p:txBody>
      </p:sp>
      <p:sp>
        <p:nvSpPr>
          <p:cNvPr id="3" name="vPGeBIEn"/>
          <p:cNvSpPr/>
          <p:nvPr/>
        </p:nvSpPr>
        <p:spPr>
          <a:xfrm>
            <a:off x="274320" y="925830"/>
            <a:ext cx="8595360" cy="937260"/>
          </a:xfrm>
          <a:prstGeom prst="roundRect">
            <a:avLst>
              <a:gd name="adj" fmla="val 14634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127BBD"/>
            </a:solidFill>
            <a:prstDash val="solid"/>
          </a:ln>
        </p:spPr>
      </p:sp>
      <p:sp>
        <p:nvSpPr>
          <p:cNvPr id="4" name="VW6UbVQA"/>
          <p:cNvSpPr/>
          <p:nvPr/>
        </p:nvSpPr>
        <p:spPr>
          <a:xfrm>
            <a:off x="457200" y="1182279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127BBD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53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530" b="1" dirty="0">
                <a:solidFill>
                  <a:srgbClr val="FFFFF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1</a:t>
            </a:r>
            <a:endParaRPr lang="en-US" sz="1530" dirty="0"/>
          </a:p>
        </p:txBody>
      </p:sp>
      <p:sp>
        <p:nvSpPr>
          <p:cNvPr id="5" name="HDJf4Rqg"/>
          <p:cNvSpPr/>
          <p:nvPr/>
        </p:nvSpPr>
        <p:spPr>
          <a:xfrm>
            <a:off x="1005840" y="1006257"/>
            <a:ext cx="7680960" cy="7315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14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53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Propósito y estructura:</a:t>
            </a:r>
            <a:r>
              <a:rPr lang="en-US" sz="153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El informe ejecutivo orienta la acción directiva mediante partes interconectadas y rigurosas.</a:t>
            </a:r>
            <a:endParaRPr lang="en-US" sz="1530" dirty="0"/>
          </a:p>
        </p:txBody>
      </p:sp>
      <p:sp>
        <p:nvSpPr>
          <p:cNvPr id="6" name="7Ze8NjRJ"/>
          <p:cNvSpPr/>
          <p:nvPr/>
        </p:nvSpPr>
        <p:spPr>
          <a:xfrm>
            <a:off x="274320" y="1954530"/>
            <a:ext cx="8595360" cy="937260"/>
          </a:xfrm>
          <a:prstGeom prst="roundRect">
            <a:avLst>
              <a:gd name="adj" fmla="val 14634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127BBD"/>
            </a:solidFill>
            <a:prstDash val="solid"/>
          </a:ln>
        </p:spPr>
      </p:sp>
      <p:sp>
        <p:nvSpPr>
          <p:cNvPr id="7" name="o9UsiVDj"/>
          <p:cNvSpPr/>
          <p:nvPr/>
        </p:nvSpPr>
        <p:spPr>
          <a:xfrm>
            <a:off x="457200" y="2210979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127BBD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53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530" b="1" dirty="0">
                <a:solidFill>
                  <a:srgbClr val="FFFFF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2</a:t>
            </a:r>
            <a:endParaRPr lang="en-US" sz="1530" dirty="0"/>
          </a:p>
        </p:txBody>
      </p:sp>
      <p:sp>
        <p:nvSpPr>
          <p:cNvPr id="8" name="ADJ07Wfr"/>
          <p:cNvSpPr/>
          <p:nvPr/>
        </p:nvSpPr>
        <p:spPr>
          <a:xfrm>
            <a:off x="1005840" y="2034957"/>
            <a:ext cx="7680960" cy="7315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14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53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Contenido analítico:</a:t>
            </a:r>
            <a:r>
              <a:rPr lang="en-US" sz="153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Resumen, cuerpo de hallazgos y recomendaciones justificadas aseguran solidez frente a contingencias.</a:t>
            </a:r>
            <a:endParaRPr lang="en-US" sz="1530" dirty="0"/>
          </a:p>
        </p:txBody>
      </p:sp>
      <p:sp>
        <p:nvSpPr>
          <p:cNvPr id="9" name="0tT0O5zX"/>
          <p:cNvSpPr/>
          <p:nvPr/>
        </p:nvSpPr>
        <p:spPr>
          <a:xfrm>
            <a:off x="274320" y="2983230"/>
            <a:ext cx="8595360" cy="937260"/>
          </a:xfrm>
          <a:prstGeom prst="roundRect">
            <a:avLst>
              <a:gd name="adj" fmla="val 14634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127BBD"/>
            </a:solidFill>
            <a:prstDash val="solid"/>
          </a:ln>
        </p:spPr>
      </p:sp>
      <p:sp>
        <p:nvSpPr>
          <p:cNvPr id="10" name="PJV7Z8ox"/>
          <p:cNvSpPr/>
          <p:nvPr/>
        </p:nvSpPr>
        <p:spPr>
          <a:xfrm>
            <a:off x="457200" y="3239679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127BBD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53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530" b="1" dirty="0">
                <a:solidFill>
                  <a:srgbClr val="FFFFF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3</a:t>
            </a:r>
            <a:endParaRPr lang="en-US" sz="1530" dirty="0"/>
          </a:p>
        </p:txBody>
      </p:sp>
      <p:sp>
        <p:nvSpPr>
          <p:cNvPr id="11" name="bKiB8XE0"/>
          <p:cNvSpPr/>
          <p:nvPr/>
        </p:nvSpPr>
        <p:spPr>
          <a:xfrm>
            <a:off x="1005840" y="3063657"/>
            <a:ext cx="7680960" cy="7315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14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53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Estilo y lenguaje:</a:t>
            </a:r>
            <a:r>
              <a:rPr lang="en-US" sz="153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Redacción concisa, eliminación de ambigüedades y precisión gramatical fortalecen la credibilidad profesional.</a:t>
            </a:r>
            <a:endParaRPr lang="en-US" sz="1530" dirty="0"/>
          </a:p>
        </p:txBody>
      </p:sp>
      <p:sp>
        <p:nvSpPr>
          <p:cNvPr id="12" name="WqlLtOpF"/>
          <p:cNvSpPr/>
          <p:nvPr/>
        </p:nvSpPr>
        <p:spPr>
          <a:xfrm>
            <a:off x="274320" y="4011930"/>
            <a:ext cx="8595360" cy="937260"/>
          </a:xfrm>
          <a:prstGeom prst="roundRect">
            <a:avLst>
              <a:gd name="adj" fmla="val 14634"/>
            </a:avLst>
          </a:prstGeom>
          <a:solidFill>
            <a:srgbClr val="FFFFFF">
              <a:alpha val="40000"/>
            </a:srgbClr>
          </a:solidFill>
          <a:ln w="11430">
            <a:solidFill>
              <a:srgbClr val="127BBD"/>
            </a:solidFill>
            <a:prstDash val="solid"/>
          </a:ln>
        </p:spPr>
      </p:sp>
      <p:sp>
        <p:nvSpPr>
          <p:cNvPr id="13" name="NNbux3nZ"/>
          <p:cNvSpPr/>
          <p:nvPr/>
        </p:nvSpPr>
        <p:spPr>
          <a:xfrm>
            <a:off x="457200" y="4268379"/>
            <a:ext cx="457200" cy="457200"/>
          </a:xfrm>
          <a:prstGeom prst="roundRect">
            <a:avLst>
              <a:gd name="adj" fmla="val 50000"/>
            </a:avLst>
          </a:prstGeom>
          <a:solidFill>
            <a:srgbClr val="127BBD"/>
          </a:solidFill>
          <a:ln/>
        </p:spPr>
        <p:txBody>
          <a:bodyPr wrap="square" lIns="0" tIns="0" rIns="0" bIns="0" rtlCol="0" anchor="ctr"/>
          <a:lstStyle/>
          <a:p>
            <a:pPr marL="0" indent="0" algn="ctr">
              <a:lnSpc>
                <a:spcPts val="1530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530" b="1" dirty="0">
                <a:solidFill>
                  <a:srgbClr val="FFFFF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4</a:t>
            </a:r>
            <a:endParaRPr lang="en-US" sz="1530" dirty="0"/>
          </a:p>
        </p:txBody>
      </p:sp>
      <p:sp>
        <p:nvSpPr>
          <p:cNvPr id="14" name="rUZfcvFA"/>
          <p:cNvSpPr/>
          <p:nvPr/>
        </p:nvSpPr>
        <p:spPr>
          <a:xfrm>
            <a:off x="1005840" y="4092357"/>
            <a:ext cx="7680960" cy="73152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2142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530" b="1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Diseño, exposición y feedback:</a:t>
            </a:r>
            <a:r>
              <a:rPr lang="en-US" sz="153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 La estética visual, la solidez oral y la retroalimentación constructiva completan el ciclo decisional.</a:t>
            </a:r>
            <a:endParaRPr lang="en-US" sz="153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50c6257-a114-4129-b00c-e3c3014c6100" descr="/home/forge/chalkie-production-workers-3/releases/78338234/backend/storage/app/render-specs/cc1935eb-704b-4c06-9489-ef096b9e9abb/img_74db676abbf9321227487417a15623c8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49490" y="-91440"/>
            <a:ext cx="1828800" cy="1828800"/>
          </a:xfrm>
          <a:prstGeom prst="rect">
            <a:avLst/>
          </a:prstGeom>
        </p:spPr>
      </p:pic>
      <p:sp>
        <p:nvSpPr>
          <p:cNvPr id="3" name="70274f07-5453-4cf4-afb6-8092dadfea1b"/>
          <p:cNvSpPr/>
          <p:nvPr/>
        </p:nvSpPr>
        <p:spPr>
          <a:xfrm>
            <a:off x="285750" y="171450"/>
            <a:ext cx="8572500" cy="644652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Check Your Understanding</a:t>
            </a:r>
            <a:endParaRPr lang="en-US" sz="2880" dirty="0"/>
          </a:p>
        </p:txBody>
      </p:sp>
      <p:sp>
        <p:nvSpPr>
          <p:cNvPr id="4" name="52cda632-726e-41dd-ba39-57e8661f6ebc"/>
          <p:cNvSpPr/>
          <p:nvPr/>
        </p:nvSpPr>
        <p:spPr>
          <a:xfrm>
            <a:off x="285750" y="1139811"/>
            <a:ext cx="8572500" cy="101498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127BBD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Pregunta 1:</a:t>
            </a:r>
            <a:endParaRPr lang="en-US" sz="1620" dirty="0"/>
          </a:p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¿Por qué el modelo de pirámide invertida es el más recomendado al presentar ante un comité directivo?</a:t>
            </a:r>
            <a:endParaRPr lang="en-US" sz="1620" dirty="0"/>
          </a:p>
        </p:txBody>
      </p:sp>
      <p:sp>
        <p:nvSpPr>
          <p:cNvPr id="5" name="087fc980-eb4b-47c3-9585-b41798752b80"/>
          <p:cNvSpPr/>
          <p:nvPr/>
        </p:nvSpPr>
        <p:spPr>
          <a:xfrm>
            <a:off x="285750" y="2282811"/>
            <a:ext cx="8572500" cy="101498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127BBD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Pregunta 2:</a:t>
            </a:r>
            <a:endParaRPr lang="en-US" sz="1620" dirty="0"/>
          </a:p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¿Qué diferencia sustancial distingue un slidedoc en PowerPoint de un informe extenso en Word?</a:t>
            </a:r>
            <a:endParaRPr lang="en-US" sz="1620" dirty="0"/>
          </a:p>
        </p:txBody>
      </p:sp>
      <p:sp>
        <p:nvSpPr>
          <p:cNvPr id="6" name="f107669b-c08b-4fb1-9a44-167bd3098848"/>
          <p:cNvSpPr/>
          <p:nvPr/>
        </p:nvSpPr>
        <p:spPr>
          <a:xfrm>
            <a:off x="285750" y="3425811"/>
            <a:ext cx="8572500" cy="768096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127BBD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Pregunta 3:</a:t>
            </a:r>
            <a:endParaRPr lang="en-US" sz="1620" dirty="0"/>
          </a:p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En el modelo COIN de feedback, ¿qué función cumple el paso del Impacto?</a:t>
            </a:r>
            <a:endParaRPr lang="en-US" sz="162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70274f07-5453-4cf4-afb6-8092dadfea1b"/>
          <p:cNvSpPr/>
          <p:nvPr/>
        </p:nvSpPr>
        <p:spPr>
          <a:xfrm>
            <a:off x="285750" y="171450"/>
            <a:ext cx="8572500" cy="644652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3456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2880" dirty="0">
                <a:solidFill>
                  <a:srgbClr val="B6543D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Check Your Understanding</a:t>
            </a:r>
            <a:endParaRPr lang="en-US" sz="2880" dirty="0"/>
          </a:p>
        </p:txBody>
      </p:sp>
      <p:sp>
        <p:nvSpPr>
          <p:cNvPr id="3" name="ca18bdd6-a4a4-4d20-a452-e590932f2025"/>
          <p:cNvSpPr/>
          <p:nvPr/>
        </p:nvSpPr>
        <p:spPr>
          <a:xfrm>
            <a:off x="285750" y="1139811"/>
            <a:ext cx="8572500" cy="101498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127BBD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Respuesta 1:</a:t>
            </a:r>
            <a:endParaRPr lang="en-US" sz="1620" dirty="0"/>
          </a:p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Porque presenta de inmediato la recomendación y el impacto financiero, optimizando el tiempo y orientando la discusión.</a:t>
            </a:r>
            <a:endParaRPr lang="en-US" sz="1620" dirty="0"/>
          </a:p>
        </p:txBody>
      </p:sp>
      <p:sp>
        <p:nvSpPr>
          <p:cNvPr id="4" name="9e5c2142-c9f1-4112-bf6f-7a3f72e99b46"/>
          <p:cNvSpPr/>
          <p:nvPr/>
        </p:nvSpPr>
        <p:spPr>
          <a:xfrm>
            <a:off x="285750" y="2282811"/>
            <a:ext cx="8572500" cy="101498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127BBD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Respuesta 2:</a:t>
            </a:r>
            <a:endParaRPr lang="en-US" sz="1620" dirty="0"/>
          </a:p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El slidedoc condensa información en láminas apaisadas de alta densidad visual para lectura autónoma sin expositor.</a:t>
            </a:r>
            <a:endParaRPr lang="en-US" sz="1620" dirty="0"/>
          </a:p>
        </p:txBody>
      </p:sp>
      <p:sp>
        <p:nvSpPr>
          <p:cNvPr id="5" name="ff97f9b7-48e2-436f-be7e-2e1b523fe018"/>
          <p:cNvSpPr/>
          <p:nvPr/>
        </p:nvSpPr>
        <p:spPr>
          <a:xfrm>
            <a:off x="285750" y="3425811"/>
            <a:ext cx="8572500" cy="1014984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b="1" dirty="0">
                <a:solidFill>
                  <a:srgbClr val="127BBD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Respuesta 3:</a:t>
            </a:r>
            <a:endParaRPr lang="en-US" sz="1620" dirty="0"/>
          </a:p>
          <a:p>
            <a:pPr marL="0" indent="0" algn="l">
              <a:lnSpc>
                <a:spcPts val="1944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Explica cómo el error u omisión técnica detectada afectaría negativamente las decisiones o resultados de la empresa.</a:t>
            </a:r>
            <a:endParaRPr lang="en-US" sz="1620" dirty="0"/>
          </a:p>
        </p:txBody>
      </p:sp>
      <p:sp>
        <p:nvSpPr>
          <p:cNvPr id="6" name="3c802923-ad90-49a8-9d17-f756ff1492b0"/>
          <p:cNvSpPr/>
          <p:nvPr/>
        </p:nvSpPr>
        <p:spPr>
          <a:xfrm>
            <a:off x="8366760" y="335813"/>
            <a:ext cx="548640" cy="54864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ctr"/>
          <a:lstStyle/>
          <a:p>
            <a:pPr marL="0" indent="0" algn="r">
              <a:lnSpc>
                <a:spcPts val="4320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600" dirty="0">
                <a:solidFill>
                  <a:srgbClr val="040F0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✅</a:t>
            </a:r>
            <a:endParaRPr lang="en-US" sz="36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gcld25" descr="/home/forge/chalkie-production-workers-3/releases/78338234/backend/storage/app/render-specs/cc1935eb-704b-4c06-9489-ef096b9e9abb/img_90fd1cca133d715bfeef7e17f3a1575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D6ESgXD4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00000">
              <a:alpha val="65098"/>
            </a:srgbClr>
          </a:solidFill>
          <a:ln/>
        </p:spPr>
      </p:sp>
      <p:sp>
        <p:nvSpPr>
          <p:cNvPr id="4" name="dFIdCGb3"/>
          <p:cNvSpPr/>
          <p:nvPr/>
        </p:nvSpPr>
        <p:spPr>
          <a:xfrm>
            <a:off x="617220" y="1725930"/>
            <a:ext cx="7909560" cy="70866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ctr">
              <a:lnSpc>
                <a:spcPts val="3888"/>
              </a:lnSpc>
              <a:spcBef>
                <a:spcPts val="450"/>
              </a:spcBef>
              <a:spcAft>
                <a:spcPts val="450"/>
              </a:spcAft>
              <a:buNone/>
            </a:pPr>
            <a:r>
              <a:rPr lang="en-US" sz="3240" b="1" dirty="0">
                <a:solidFill>
                  <a:srgbClr val="FFFFFF"/>
                </a:solidFill>
                <a:latin typeface="Inclusive Sans" pitchFamily="34" charset="0"/>
                <a:ea typeface="Inclusive Sans" pitchFamily="34" charset="-122"/>
                <a:cs typeface="Inclusive Sans" pitchFamily="34" charset="-120"/>
              </a:rPr>
              <a:t>Informe Ejecutivo: El Poder de Decidir</a:t>
            </a:r>
            <a:endParaRPr lang="en-US" sz="3240" dirty="0"/>
          </a:p>
        </p:txBody>
      </p:sp>
      <p:sp>
        <p:nvSpPr>
          <p:cNvPr id="5" name="vDtl4f6L"/>
          <p:cNvSpPr/>
          <p:nvPr/>
        </p:nvSpPr>
        <p:spPr>
          <a:xfrm>
            <a:off x="274320" y="2410827"/>
            <a:ext cx="8595360" cy="765810"/>
          </a:xfrm>
          <a:prstGeom prst="rect">
            <a:avLst/>
          </a:prstGeom>
          <a:noFill/>
          <a:ln/>
        </p:spPr>
        <p:txBody>
          <a:bodyPr wrap="square" lIns="45720" tIns="45720" rIns="45720" bIns="45720" rtlCol="0" anchor="t"/>
          <a:lstStyle/>
          <a:p>
            <a:pPr marL="0" indent="0" algn="ctr">
              <a:lnSpc>
                <a:spcPts val="2268"/>
              </a:lnSpc>
              <a:spcBef>
                <a:spcPts val="360"/>
              </a:spcBef>
              <a:spcAft>
                <a:spcPts val="360"/>
              </a:spcAft>
              <a:buNone/>
            </a:pPr>
            <a:r>
              <a:rPr lang="en-US" sz="1620" dirty="0">
                <a:solidFill>
                  <a:srgbClr val="FFFFFF"/>
                </a:solidFill>
                <a:latin typeface="Karla" pitchFamily="34" charset="0"/>
                <a:ea typeface="Karla" pitchFamily="34" charset="-122"/>
                <a:cs typeface="Karla" pitchFamily="34" charset="-120"/>
              </a:rPr>
              <a:t>La combinación rigurosa de análisis, claridad verbal y dominio visual transforma datos en decisiones estratégicas de alto impacto.</a:t>
            </a:r>
            <a:endParaRPr lang="en-US" sz="162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1870</Words>
  <Application>Microsoft Office PowerPoint</Application>
  <PresentationFormat>Presentación en pantalla (16:9)</PresentationFormat>
  <Paragraphs>232</Paragraphs>
  <Slides>29</Slides>
  <Notes>29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29</vt:i4>
      </vt:variant>
    </vt:vector>
  </HeadingPairs>
  <TitlesOfParts>
    <vt:vector size="34" baseType="lpstr">
      <vt:lpstr>Arial</vt:lpstr>
      <vt:lpstr>Inclusive Sans</vt:lpstr>
      <vt:lpstr>Calibri</vt:lpstr>
      <vt:lpstr>Karla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Diseño, Presentación y Entrega del Informe Ejecutivo</dc:title>
  <dc:subject>PptxGenJS Presentation</dc:subject>
  <dc:creator>PptxGenJS</dc:creator>
  <cp:lastModifiedBy>Ivan</cp:lastModifiedBy>
  <cp:revision>1</cp:revision>
  <dcterms:created xsi:type="dcterms:W3CDTF">2026-09-23T03:22:30Z</dcterms:created>
  <dcterms:modified xsi:type="dcterms:W3CDTF">2026-09-23T03:23:28Z</dcterms:modified>
</cp:coreProperties>
</file>