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9144000" cy="5143500" type="screen16x9"/>
  <p:notesSz cx="5143500" cy="9144000"/>
  <p:embeddedFontLst>
    <p:embeddedFont>
      <p:font typeface="Karla" panose="020B0604020202020204" charset="0"/>
      <p:regular r:id="rId27"/>
      <p:bold r:id="rId28"/>
    </p:embeddedFont>
    <p:embeddedFont>
      <p:font typeface="Kodchasan" panose="020B0604020202020204" charset="-34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251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Mrlf6VQ"/>
          <p:cNvSpPr/>
          <p:nvPr/>
        </p:nvSpPr>
        <p:spPr>
          <a:xfrm>
            <a:off x="274320" y="203454"/>
            <a:ext cx="4389120" cy="46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Diseño y Elaboración de Diapositivas Impactantes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Comunicación visual rigurosa para ingeniería y proyectos técnicos</a:t>
            </a:r>
            <a:endParaRPr lang="en-US" sz="3240" dirty="0"/>
          </a:p>
        </p:txBody>
      </p:sp>
      <p:pic>
        <p:nvPicPr>
          <p:cNvPr id="3" name="imgcvr01" descr="/home/forge/chalkie-production-workers-3/releases/78338234/backend/storage/app/render-specs/5e7cb99f-f585-4bb9-8372-ef90bb27b270/img_6b43cfdf0bc06a5938669b6bc919867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1aEwud0"/>
          <p:cNvSpPr/>
          <p:nvPr/>
        </p:nvSpPr>
        <p:spPr>
          <a:xfrm>
            <a:off x="274320" y="201168"/>
            <a:ext cx="859536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Recap: Comunicación Profesional en Ingeniería</a:t>
            </a:r>
            <a:endParaRPr lang="en-US" sz="2880" dirty="0"/>
          </a:p>
        </p:txBody>
      </p:sp>
      <p:sp>
        <p:nvSpPr>
          <p:cNvPr id="3" name="cRvu0iQj"/>
          <p:cNvSpPr/>
          <p:nvPr/>
        </p:nvSpPr>
        <p:spPr>
          <a:xfrm>
            <a:off x="274320" y="1450707"/>
            <a:ext cx="5349240" cy="22860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audiencia define la profundidad técnica: no explicamos igual a un directorio que al equipo de faena.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estructura tripartita (introducción, desarrollo y cierre) evita dispersiones y ordena prioridades.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ritmo y la gestión estricta del tiempo transmiten profesionalismo y respeto por el cliente.</a:t>
            </a:r>
            <a:endParaRPr lang="en-US" sz="1620" dirty="0"/>
          </a:p>
        </p:txBody>
      </p:sp>
      <p:sp>
        <p:nvSpPr>
          <p:cNvPr id="4" name="qgOMUzso-bar"/>
          <p:cNvSpPr/>
          <p:nvPr/>
        </p:nvSpPr>
        <p:spPr>
          <a:xfrm>
            <a:off x="274320" y="3989070"/>
            <a:ext cx="45720" cy="857250"/>
          </a:xfrm>
          <a:prstGeom prst="rect">
            <a:avLst/>
          </a:prstGeom>
          <a:solidFill>
            <a:srgbClr val="2C6E49"/>
          </a:solidFill>
          <a:ln/>
        </p:spPr>
      </p:sp>
      <p:sp>
        <p:nvSpPr>
          <p:cNvPr id="5" name="qgOMUzso"/>
          <p:cNvSpPr/>
          <p:nvPr/>
        </p:nvSpPr>
        <p:spPr>
          <a:xfrm>
            <a:off x="320040" y="3965307"/>
            <a:ext cx="5303520" cy="857250"/>
          </a:xfrm>
          <a:prstGeom prst="roundRect">
            <a:avLst>
              <a:gd name="adj" fmla="val 5333"/>
            </a:avLst>
          </a:prstGeom>
          <a:solidFill>
            <a:srgbClr val="FFFFFF">
              <a:alpha val="40000"/>
            </a:srgbClr>
          </a:solidFill>
          <a:ln/>
        </p:spPr>
        <p:txBody>
          <a:bodyPr wrap="square" lIns="182880" tIns="137160" rIns="182880" bIns="13716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¿Cómo influye una diapositiva sobrecargada en la credibilidad técnica del expositor?</a:t>
            </a:r>
            <a:endParaRPr lang="en-US" sz="1620" dirty="0"/>
          </a:p>
        </p:txBody>
      </p:sp>
      <p:pic>
        <p:nvPicPr>
          <p:cNvPr id="6" name="imgrec02" descr="/home/forge/chalkie-production-workers-3/releases/78338234/backend/storage/app/render-specs/5e7cb99f-f585-4bb9-8372-ef90bb27b270/img_8789282e1e1e64250c03f7c74138c2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880" y="1794510"/>
            <a:ext cx="29718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bann04" descr="/home/forge/chalkie-production-workers-3/releases/78338234/backend/storage/app/render-specs/5e7cb99f-f585-4bb9-8372-ef90bb27b270/img_da8c5517ce3883a63d9e6c4ba4c8a1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5hRv78Gs"/>
          <p:cNvSpPr/>
          <p:nvPr/>
        </p:nvSpPr>
        <p:spPr>
          <a:xfrm>
            <a:off x="274320" y="246430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desafío de la sobrecarga cognitiva</a:t>
            </a:r>
            <a:endParaRPr lang="en-US" sz="2880" dirty="0"/>
          </a:p>
        </p:txBody>
      </p:sp>
      <p:sp>
        <p:nvSpPr>
          <p:cNvPr id="4" name="3yoJr8M1"/>
          <p:cNvSpPr/>
          <p:nvPr/>
        </p:nvSpPr>
        <p:spPr>
          <a:xfrm>
            <a:off x="274320" y="3256647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ingeniería,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exceso de datos técnicos satura a la audiencia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 La teoría de carga cognitiva demuestra que la memoria de trabajo procesa pocos estímulos simultáneos. Si una lámina compite con la voz del presentador, el mensaje técnico se pierde por completo.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WjsF63K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Principios visuales: Simplicidad técnica</a:t>
            </a:r>
            <a:endParaRPr lang="en-US" sz="2880" dirty="0"/>
          </a:p>
        </p:txBody>
      </p:sp>
      <p:sp>
        <p:nvSpPr>
          <p:cNvPr id="3" name="0ijVxYDl"/>
          <p:cNvSpPr/>
          <p:nvPr/>
        </p:nvSpPr>
        <p:spPr>
          <a:xfrm>
            <a:off x="274320" y="1015144"/>
            <a:ext cx="155448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DE DISEÑO</a:t>
            </a:r>
            <a:endParaRPr lang="en-US" sz="1080" dirty="0"/>
          </a:p>
        </p:txBody>
      </p:sp>
      <p:sp>
        <p:nvSpPr>
          <p:cNvPr id="4" name="pUmJ4cZE"/>
          <p:cNvSpPr/>
          <p:nvPr/>
        </p:nvSpPr>
        <p:spPr>
          <a:xfrm>
            <a:off x="274320" y="1449324"/>
            <a:ext cx="4343400" cy="34061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Una idea principal por diapositiva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simplicidad no implica reducir la rigurosidad científica, sino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eliminar el ruido visual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que distrae de la conclusión.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Aislar variables críticas en lugar de copiar reportes enteros.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Priorizar conclusiones accionables sobre derivaciones matemáticas.</a:t>
            </a:r>
            <a:endParaRPr lang="en-US" sz="2160" dirty="0"/>
          </a:p>
        </p:txBody>
      </p:sp>
      <p:pic>
        <p:nvPicPr>
          <p:cNvPr id="5" name="imgsimp05" descr="/home/forge/chalkie-production-workers-3/releases/78338234/backend/storage/app/render-specs/5e7cb99f-f585-4bb9-8372-ef90bb27b270/img_9777c54cf7c81fe94fb402f473bac0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463040"/>
            <a:ext cx="3886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oGicuRp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Coherencia estética y sistemas visuales</a:t>
            </a:r>
            <a:endParaRPr lang="en-US" sz="2880" dirty="0"/>
          </a:p>
        </p:txBody>
      </p:sp>
      <p:sp>
        <p:nvSpPr>
          <p:cNvPr id="3" name="wz0m7p5J"/>
          <p:cNvSpPr/>
          <p:nvPr/>
        </p:nvSpPr>
        <p:spPr>
          <a:xfrm>
            <a:off x="274320" y="92583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4" name="icontypo" descr="/home/forge/chalkie-production-workers-3/releases/78338234/backend/storage/app/render-specs/5e7cb99f-f585-4bb9-8372-ef90bb27b270/img_7972871fc8ae874968707e58f1c8f08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1074420"/>
            <a:ext cx="548640" cy="548640"/>
          </a:xfrm>
          <a:prstGeom prst="rect">
            <a:avLst/>
          </a:prstGeom>
        </p:spPr>
      </p:pic>
      <p:sp>
        <p:nvSpPr>
          <p:cNvPr id="5" name="kocSF9km"/>
          <p:cNvSpPr/>
          <p:nvPr/>
        </p:nvSpPr>
        <p:spPr>
          <a:xfrm>
            <a:off x="1017270" y="1060704"/>
            <a:ext cx="336042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Tipografía fija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Máximo dos familias tipográficas: una legible para encabezados y otra neutra para cuerpo técnico.</a:t>
            </a:r>
            <a:endParaRPr lang="en-US" sz="2160" dirty="0"/>
          </a:p>
        </p:txBody>
      </p:sp>
      <p:sp>
        <p:nvSpPr>
          <p:cNvPr id="6" name="PjBwo3ok"/>
          <p:cNvSpPr/>
          <p:nvPr/>
        </p:nvSpPr>
        <p:spPr>
          <a:xfrm>
            <a:off x="4617720" y="92583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7" name="iconpal" descr="/home/forge/chalkie-production-workers-3/releases/78338234/backend/storage/app/render-specs/5e7cb99f-f585-4bb9-8372-ef90bb27b270/img_5e2ac4e946ac24b7f6c4412a330de94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10" y="1074420"/>
            <a:ext cx="548640" cy="548640"/>
          </a:xfrm>
          <a:prstGeom prst="rect">
            <a:avLst/>
          </a:prstGeom>
        </p:spPr>
      </p:pic>
      <p:sp>
        <p:nvSpPr>
          <p:cNvPr id="8" name="ts8nYLpc"/>
          <p:cNvSpPr/>
          <p:nvPr/>
        </p:nvSpPr>
        <p:spPr>
          <a:xfrm>
            <a:off x="5360670" y="1060704"/>
            <a:ext cx="336042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Paleta intencional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Tres colores como base: fondo neutro, texto de alto contraste y un acento para el hallazgo crítico.</a:t>
            </a:r>
            <a:endParaRPr lang="en-US" sz="2160" dirty="0"/>
          </a:p>
        </p:txBody>
      </p:sp>
      <p:sp>
        <p:nvSpPr>
          <p:cNvPr id="9" name="T3zIcDp2"/>
          <p:cNvSpPr/>
          <p:nvPr/>
        </p:nvSpPr>
        <p:spPr>
          <a:xfrm>
            <a:off x="274320" y="294894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10" name="icongrid" descr="/home/forge/chalkie-production-workers-3/releases/78338234/backend/storage/app/render-specs/5e7cb99f-f585-4bb9-8372-ef90bb27b270/img_4bd336dd47158a76369739e3aa9c01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3097530"/>
            <a:ext cx="548640" cy="548640"/>
          </a:xfrm>
          <a:prstGeom prst="rect">
            <a:avLst/>
          </a:prstGeom>
        </p:spPr>
      </p:pic>
      <p:sp>
        <p:nvSpPr>
          <p:cNvPr id="11" name="N2YZ96Kg"/>
          <p:cNvSpPr/>
          <p:nvPr/>
        </p:nvSpPr>
        <p:spPr>
          <a:xfrm>
            <a:off x="1017270" y="3083814"/>
            <a:ext cx="336042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Retícula uniforme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Los títulos, logotipos y márgenes deben mantenerse invariables al pasar de una lámina a otra.</a:t>
            </a:r>
            <a:endParaRPr lang="en-US" sz="2160" dirty="0"/>
          </a:p>
        </p:txBody>
      </p:sp>
      <p:sp>
        <p:nvSpPr>
          <p:cNvPr id="12" name="3YRAZg58"/>
          <p:cNvSpPr/>
          <p:nvPr/>
        </p:nvSpPr>
        <p:spPr>
          <a:xfrm>
            <a:off x="4617720" y="294894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13" name="iconicon" descr="/home/forge/chalkie-production-workers-3/releases/78338234/backend/storage/app/render-specs/5e7cb99f-f585-4bb9-8372-ef90bb27b270/img_01d6c0599937023dff03914282c050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310" y="3097530"/>
            <a:ext cx="548640" cy="548640"/>
          </a:xfrm>
          <a:prstGeom prst="rect">
            <a:avLst/>
          </a:prstGeom>
        </p:spPr>
      </p:pic>
      <p:sp>
        <p:nvSpPr>
          <p:cNvPr id="14" name="JWmXpPGm"/>
          <p:cNvSpPr/>
          <p:nvPr/>
        </p:nvSpPr>
        <p:spPr>
          <a:xfrm>
            <a:off x="5360670" y="3083814"/>
            <a:ext cx="336042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Iconografía afín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Mismo grosor de trazo y estilo gráfico en símbolos de componentes y flujos de proceso.</a:t>
            </a:r>
            <a:endParaRPr lang="en-US" sz="21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kKlag7"/>
          <p:cNvSpPr/>
          <p:nvPr/>
        </p:nvSpPr>
        <p:spPr>
          <a:xfrm>
            <a:off x="274320" y="201168"/>
            <a:ext cx="27432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Jerarquía visual y escaneo</a:t>
            </a:r>
            <a:endParaRPr lang="en-US" sz="2880" dirty="0"/>
          </a:p>
        </p:txBody>
      </p:sp>
      <p:sp>
        <p:nvSpPr>
          <p:cNvPr id="3" name="bcCHVmVO"/>
          <p:cNvSpPr/>
          <p:nvPr/>
        </p:nvSpPr>
        <p:spPr>
          <a:xfrm>
            <a:off x="274320" y="1784817"/>
            <a:ext cx="274320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7372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Estructurar la vista del decisor en tres segundos.</a:t>
            </a:r>
            <a:endParaRPr lang="en-US" sz="1440" dirty="0"/>
          </a:p>
        </p:txBody>
      </p:sp>
      <p:pic>
        <p:nvPicPr>
          <p:cNvPr id="4" name="imgeye07" descr="/home/forge/chalkie-production-workers-3/releases/78338234/backend/storage/app/render-specs/5e7cb99f-f585-4bb9-8372-ef90bb27b270/img_abd6f19a7717c3e8f988cdf5f22a9fe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571750"/>
            <a:ext cx="2057400" cy="1714500"/>
          </a:xfrm>
          <a:prstGeom prst="rect">
            <a:avLst/>
          </a:prstGeom>
        </p:spPr>
      </p:pic>
      <p:sp>
        <p:nvSpPr>
          <p:cNvPr id="5" name="XyGiRagb"/>
          <p:cNvSpPr/>
          <p:nvPr/>
        </p:nvSpPr>
        <p:spPr>
          <a:xfrm>
            <a:off x="3291840" y="169164"/>
            <a:ext cx="557784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La regla de lectura en F y Z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pantallas panorámicas, el ojo analiza primero la esquina superior izquierda. La conclusión operativa debe residir en el encabezado, no sepultada en el último párrafo.</a:t>
            </a:r>
            <a:endParaRPr lang="en-US" sz="2160" dirty="0"/>
          </a:p>
        </p:txBody>
      </p:sp>
      <p:sp>
        <p:nvSpPr>
          <p:cNvPr id="6" name="Sr3QMdUY"/>
          <p:cNvSpPr/>
          <p:nvPr/>
        </p:nvSpPr>
        <p:spPr>
          <a:xfrm>
            <a:off x="3291840" y="2205990"/>
            <a:ext cx="5577840" cy="1337310"/>
          </a:xfrm>
          <a:prstGeom prst="roundRect">
            <a:avLst>
              <a:gd name="adj" fmla="val 6838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7" name="nruGVHMp"/>
          <p:cNvSpPr/>
          <p:nvPr/>
        </p:nvSpPr>
        <p:spPr>
          <a:xfrm>
            <a:off x="3417570" y="235490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📌</a:t>
            </a:r>
            <a:endParaRPr lang="en-US" sz="2160" dirty="0"/>
          </a:p>
        </p:txBody>
      </p:sp>
      <p:sp>
        <p:nvSpPr>
          <p:cNvPr id="8" name="nRHJuTap"/>
          <p:cNvSpPr/>
          <p:nvPr/>
        </p:nvSpPr>
        <p:spPr>
          <a:xfrm>
            <a:off x="3829050" y="2310597"/>
            <a:ext cx="49149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Definición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contraste de escala y color define qué elemento exige atención inmediata.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bn2Y4p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Uso estratégico del texto técnico</a:t>
            </a:r>
            <a:endParaRPr lang="en-US" sz="2880" dirty="0"/>
          </a:p>
        </p:txBody>
      </p:sp>
      <p:pic>
        <p:nvPicPr>
          <p:cNvPr id="3" name="imgbadtxt" descr="/home/forge/chalkie-production-workers-3/releases/78338234/backend/storage/app/render-specs/5e7cb99f-f585-4bb9-8372-ef90bb27b270/img_2820412cce08dc9919f66738d517c8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0172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2e9Ovxi5"/>
          <p:cNvSpPr/>
          <p:nvPr/>
        </p:nvSpPr>
        <p:spPr>
          <a:xfrm>
            <a:off x="274320" y="3175254"/>
            <a:ext cx="420624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Párrafo denso (Evitar)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Copiar el informe técnico completo obliga a la audiencia a leer, desconectándose del orador.</a:t>
            </a:r>
            <a:endParaRPr lang="en-US" sz="2160" dirty="0"/>
          </a:p>
        </p:txBody>
      </p:sp>
      <p:pic>
        <p:nvPicPr>
          <p:cNvPr id="5" name="imggoodtxt" descr="/home/forge/chalkie-production-workers-3/releases/78338234/backend/storage/app/render-specs/5e7cb99f-f585-4bb9-8372-ef90bb27b270/img_cb6c63239a92bc5399de9711bb79edd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10172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uDETAYsi"/>
          <p:cNvSpPr/>
          <p:nvPr/>
        </p:nvSpPr>
        <p:spPr>
          <a:xfrm>
            <a:off x="4663440" y="3175254"/>
            <a:ext cx="420624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Frases directas (Aplicar)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Uso de enunciados concisos: verbo activo, métrica clave y conclusión sin rellenos retóricos.</a:t>
            </a:r>
            <a:endParaRPr lang="en-US" sz="2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LjsfhzW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Reglas tipográficas para ingeniería</a:t>
            </a:r>
            <a:endParaRPr lang="en-US" sz="2880" dirty="0"/>
          </a:p>
        </p:txBody>
      </p:sp>
      <p:sp>
        <p:nvSpPr>
          <p:cNvPr id="3" name="R2bkv9Bm"/>
          <p:cNvSpPr/>
          <p:nvPr/>
        </p:nvSpPr>
        <p:spPr>
          <a:xfrm>
            <a:off x="274320" y="1234440"/>
            <a:ext cx="8595360" cy="1017270"/>
          </a:xfrm>
          <a:prstGeom prst="roundRect">
            <a:avLst>
              <a:gd name="adj" fmla="val 1348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4" name="Xp6Qh5I6"/>
          <p:cNvSpPr/>
          <p:nvPr/>
        </p:nvSpPr>
        <p:spPr>
          <a:xfrm>
            <a:off x="468630" y="15375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4KnIy5wZ"/>
          <p:cNvSpPr/>
          <p:nvPr/>
        </p:nvSpPr>
        <p:spPr>
          <a:xfrm>
            <a:off x="1108710" y="133640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Tamaño mínimo de 18 px: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Garantiza legibilidad desde el fondo de una sala o faena.</a:t>
            </a:r>
            <a:endParaRPr lang="en-US" sz="1620" dirty="0"/>
          </a:p>
        </p:txBody>
      </p:sp>
      <p:sp>
        <p:nvSpPr>
          <p:cNvPr id="6" name="qXtPrqDY"/>
          <p:cNvSpPr/>
          <p:nvPr/>
        </p:nvSpPr>
        <p:spPr>
          <a:xfrm>
            <a:off x="274320" y="2434590"/>
            <a:ext cx="8595360" cy="1017270"/>
          </a:xfrm>
          <a:prstGeom prst="roundRect">
            <a:avLst>
              <a:gd name="adj" fmla="val 1348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7" name="8MzQoOgu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pyygUBdl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Fuentes sin remate (Sans-Serif):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Trazos limpios como Roboto o Arial evitan distorsión en proyectores.</a:t>
            </a:r>
            <a:endParaRPr lang="en-US" sz="1620" dirty="0"/>
          </a:p>
        </p:txBody>
      </p:sp>
      <p:sp>
        <p:nvSpPr>
          <p:cNvPr id="9" name="daTup6Lh"/>
          <p:cNvSpPr/>
          <p:nvPr/>
        </p:nvSpPr>
        <p:spPr>
          <a:xfrm>
            <a:off x="274320" y="3634740"/>
            <a:ext cx="8595360" cy="1017270"/>
          </a:xfrm>
          <a:prstGeom prst="roundRect">
            <a:avLst>
              <a:gd name="adj" fmla="val 1348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10" name="sb4J9iCw"/>
          <p:cNvSpPr/>
          <p:nvPr/>
        </p:nvSpPr>
        <p:spPr>
          <a:xfrm>
            <a:off x="468630" y="39378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H4zEQEI6"/>
          <p:cNvSpPr/>
          <p:nvPr/>
        </p:nvSpPr>
        <p:spPr>
          <a:xfrm>
            <a:off x="1108710" y="373670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Notación científica homogénea: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Unidades en norma ISO/SI sin mezclar símbolos informales.</a:t>
            </a:r>
            <a:endParaRPr lang="en-US" sz="1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lmG8tRD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Imágenes técnicas: Evidencia vs Adorno</a:t>
            </a:r>
            <a:endParaRPr lang="en-US" sz="2880" dirty="0"/>
          </a:p>
        </p:txBody>
      </p:sp>
      <p:sp>
        <p:nvSpPr>
          <p:cNvPr id="3" name="xsxyWRF2"/>
          <p:cNvSpPr/>
          <p:nvPr/>
        </p:nvSpPr>
        <p:spPr>
          <a:xfrm>
            <a:off x="274320" y="912114"/>
            <a:ext cx="4297680" cy="2514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Fotografía real en faena e industria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presentaciones técnicas, las fotos genéricas de archivo restan autoridad. Debe mostrarse la máquina real, la probeta ensayada o el plano de terreno específico del proyecto.</a:t>
            </a:r>
            <a:endParaRPr lang="en-US" sz="2160" dirty="0"/>
          </a:p>
        </p:txBody>
      </p:sp>
      <p:sp>
        <p:nvSpPr>
          <p:cNvPr id="4" name="I1yzi2Yl"/>
          <p:cNvSpPr/>
          <p:nvPr/>
        </p:nvSpPr>
        <p:spPr>
          <a:xfrm>
            <a:off x="274320" y="3623310"/>
            <a:ext cx="4297680" cy="1337310"/>
          </a:xfrm>
          <a:prstGeom prst="roundRect">
            <a:avLst>
              <a:gd name="adj" fmla="val 6838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5" name="uTWOmgU8"/>
          <p:cNvSpPr/>
          <p:nvPr/>
        </p:nvSpPr>
        <p:spPr>
          <a:xfrm>
            <a:off x="400050" y="377222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⚠️</a:t>
            </a:r>
            <a:endParaRPr lang="en-US" sz="2160" dirty="0"/>
          </a:p>
        </p:txBody>
      </p:sp>
      <p:sp>
        <p:nvSpPr>
          <p:cNvPr id="6" name="j0b8lkxj"/>
          <p:cNvSpPr/>
          <p:nvPr/>
        </p:nvSpPr>
        <p:spPr>
          <a:xfrm>
            <a:off x="765810" y="3727917"/>
            <a:ext cx="368046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Error común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Nunca deformar una imagen alterando su relación de aspecto.</a:t>
            </a:r>
            <a:endParaRPr lang="en-US" sz="1440" dirty="0"/>
          </a:p>
        </p:txBody>
      </p:sp>
      <p:pic>
        <p:nvPicPr>
          <p:cNvPr id="7" name="imgmine10" descr="/home/forge/chalkie-production-workers-3/releases/78338234/backend/storage/app/render-specs/5e7cb99f-f585-4bb9-8372-ef90bb27b270/img_b5b5898b66b97a9e4b1f34938eb1ba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92583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WIxo1bL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Integración prudente de video</a:t>
            </a:r>
            <a:endParaRPr lang="en-US" sz="2880" dirty="0"/>
          </a:p>
        </p:txBody>
      </p:sp>
      <p:sp>
        <p:nvSpPr>
          <p:cNvPr id="3" name="B2kbVR6J"/>
          <p:cNvSpPr/>
          <p:nvPr/>
        </p:nvSpPr>
        <p:spPr>
          <a:xfrm>
            <a:off x="274320" y="1003554"/>
            <a:ext cx="43434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Cuándo incluir un clip técnico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video sólo se justifica si documenta un fenómeno dinámico imposible de resumir en foto: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Ensayos destructivos de materiales o explosiones controladas.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Simulaciones fluidodinámicas (CFD) de flujo turbulento.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Clips acotados a 20-30 segundos con audio preconfigurado.</a:t>
            </a:r>
            <a:endParaRPr lang="en-US" sz="2160" dirty="0"/>
          </a:p>
        </p:txBody>
      </p:sp>
      <p:pic>
        <p:nvPicPr>
          <p:cNvPr id="4" name="imgsim11" descr="/home/forge/chalkie-production-workers-3/releases/78338234/backend/storage/app/render-specs/5e7cb99f-f585-4bb9-8372-ef90bb27b270/img_74667cf6617659996a4641aa57cd7f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017270"/>
            <a:ext cx="3886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KrcVQZt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Gráficos cuantitativos: Reducir ruido</a:t>
            </a:r>
            <a:endParaRPr lang="en-US" sz="2880" dirty="0"/>
          </a:p>
        </p:txBody>
      </p:sp>
      <p:sp>
        <p:nvSpPr>
          <p:cNvPr id="3" name="o7NyP74w"/>
          <p:cNvSpPr/>
          <p:nvPr/>
        </p:nvSpPr>
        <p:spPr>
          <a:xfrm>
            <a:off x="274320" y="923704"/>
            <a:ext cx="155448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DE DISEÑO</a:t>
            </a:r>
            <a:endParaRPr lang="en-US" sz="1080" dirty="0"/>
          </a:p>
        </p:txBody>
      </p:sp>
      <p:sp>
        <p:nvSpPr>
          <p:cNvPr id="4" name="UdjWaDT4"/>
          <p:cNvSpPr/>
          <p:nvPr/>
        </p:nvSpPr>
        <p:spPr>
          <a:xfrm>
            <a:off x="274320" y="1266444"/>
            <a:ext cx="4411980" cy="35890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principio de Edward Tufte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Maximizar el ratio de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tinta dedicada a datos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 Todo elemento que no aporte comprensión numérica debe ser suprimido.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Eliminar cuadrículas de fondo oscuras y bordes pesados.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Prohibir gráficos 3D que distorsionan las proporciones.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Etiquetar series directamente en vez de usar leyendas lejanas.</a:t>
            </a:r>
            <a:endParaRPr lang="en-US" sz="2160" dirty="0"/>
          </a:p>
        </p:txBody>
      </p:sp>
      <p:pic>
        <p:nvPicPr>
          <p:cNvPr id="5" name="imgchrt13" descr="/home/forge/chalkie-production-workers-3/releases/78338234/backend/storage/app/render-specs/5e7cb99f-f585-4bb9-8372-ef90bb27b270/img_fd6e117c626dcf1d65132a28a85fe5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180" y="1280160"/>
            <a:ext cx="40005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OGY6Dq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Elección de gráficos según el análisis</a:t>
            </a:r>
            <a:endParaRPr lang="en-US" sz="2880" dirty="0"/>
          </a:p>
        </p:txBody>
      </p:sp>
      <p:pic>
        <p:nvPicPr>
          <p:cNvPr id="3" name="imgbar14" descr="/home/forge/chalkie-production-workers-3/releases/78338234/backend/storage/app/render-specs/5e7cb99f-f585-4bb9-8372-ef90bb27b270/img_b1f89f6ba759d2faf17838d3d77b21f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18872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imglin14" descr="/home/forge/chalkie-production-workers-3/releases/78338234/backend/storage/app/render-specs/5e7cb99f-f585-4bb9-8372-ef90bb27b270/img_77ed67ef1482170f3e40f8ed03e42ef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118872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5" name="imgsca14" descr="/home/forge/chalkie-production-workers-3/releases/78338234/backend/storage/app/render-specs/5e7cb99f-f585-4bb9-8372-ef90bb27b270/img_afc1a951852a431b03af8df22118803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118872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fisg7yA8"/>
          <p:cNvSpPr/>
          <p:nvPr/>
        </p:nvSpPr>
        <p:spPr>
          <a:xfrm>
            <a:off x="274320" y="3336657"/>
            <a:ext cx="2743200" cy="13373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Barras horizontales: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Comparación de categorías discretas con nombres largos.</a:t>
            </a:r>
            <a:endParaRPr lang="en-US" sz="1620" dirty="0"/>
          </a:p>
        </p:txBody>
      </p:sp>
      <p:sp>
        <p:nvSpPr>
          <p:cNvPr id="7" name="37lhKZqs"/>
          <p:cNvSpPr/>
          <p:nvPr/>
        </p:nvSpPr>
        <p:spPr>
          <a:xfrm>
            <a:off x="3200400" y="3336657"/>
            <a:ext cx="2743200" cy="13373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Líneas temporales: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Evolución de variables continuas o tendencias de ciclo.</a:t>
            </a:r>
            <a:endParaRPr lang="en-US" sz="1620" dirty="0"/>
          </a:p>
        </p:txBody>
      </p:sp>
      <p:sp>
        <p:nvSpPr>
          <p:cNvPr id="8" name="ZEGgYNON"/>
          <p:cNvSpPr/>
          <p:nvPr/>
        </p:nvSpPr>
        <p:spPr>
          <a:xfrm>
            <a:off x="6126480" y="3336657"/>
            <a:ext cx="27432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Dispersión: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Análisis de correlación entre dos variables operacionales.</a:t>
            </a:r>
            <a:endParaRPr lang="en-US" sz="1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w1IIw46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Diseño funcional de tablas técnicas</a:t>
            </a:r>
            <a:endParaRPr lang="en-US" sz="2880" dirty="0"/>
          </a:p>
        </p:txBody>
      </p:sp>
      <p:sp>
        <p:nvSpPr>
          <p:cNvPr id="3" name="RbAaEoT0"/>
          <p:cNvSpPr/>
          <p:nvPr/>
        </p:nvSpPr>
        <p:spPr>
          <a:xfrm>
            <a:off x="274320" y="1003554"/>
            <a:ext cx="43434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Evitar la hoja de cálculo en pantalla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Una tabla en diapositiva no es un repositorio de datos crudos; es un instrumento de decisión.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Alinear números a la derecha para comparar magnitudes.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Destacar únicamente la fila del valor crítico o fuera de norma.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Indicar unidades de medida explícitas en el encabezado de columna.</a:t>
            </a:r>
            <a:endParaRPr lang="en-US" sz="2160" dirty="0"/>
          </a:p>
        </p:txBody>
      </p:sp>
      <p:pic>
        <p:nvPicPr>
          <p:cNvPr id="4" name="imgtbl15" descr="/home/forge/chalkie-production-workers-3/releases/78338234/backend/storage/app/render-specs/5e7cb99f-f585-4bb9-8372-ef90bb27b270/img_b8d64527320245ffaed73dec9b82d5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017270"/>
            <a:ext cx="3886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yRjSDcR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Caso de estudio: Rediseño de telemetría</a:t>
            </a:r>
            <a:endParaRPr lang="en-US" sz="2880" dirty="0"/>
          </a:p>
        </p:txBody>
      </p:sp>
      <p:sp>
        <p:nvSpPr>
          <p:cNvPr id="3" name="JbaK554K"/>
          <p:cNvSpPr/>
          <p:nvPr/>
        </p:nvSpPr>
        <p:spPr>
          <a:xfrm>
            <a:off x="274320" y="993507"/>
            <a:ext cx="8595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Transformación de datos brutos SCADA en un panel sintético para toma de decisiones ejecutivas.</a:t>
            </a:r>
            <a:endParaRPr lang="en-US" sz="1620" dirty="0"/>
          </a:p>
        </p:txBody>
      </p:sp>
      <p:pic>
        <p:nvPicPr>
          <p:cNvPr id="4" name="imgscd16" descr="/home/forge/chalkie-production-workers-3/releases/78338234/backend/storage/app/render-specs/5e7cb99f-f585-4bb9-8372-ef90bb27b270/img_f0fd9d8f7ba04e96a9b50a82a0d38f0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965960"/>
            <a:ext cx="8595360" cy="2857500"/>
          </a:xfrm>
          <a:prstGeom prst="roundRect">
            <a:avLst>
              <a:gd name="adj" fmla="val 4800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AaQJJ1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Errores comunes en diapositivas</a:t>
            </a:r>
            <a:endParaRPr lang="en-US" sz="2880" dirty="0"/>
          </a:p>
        </p:txBody>
      </p:sp>
      <p:pic>
        <p:nvPicPr>
          <p:cNvPr id="3" name="imgerr1" descr="/home/forge/chalkie-production-workers-3/releases/78338234/backend/storage/app/render-specs/5e7cb99f-f585-4bb9-8372-ef90bb27b270/img_249e6aaf4f4dc60f6a4001ee8642a5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4" name="nUTB2hDq"/>
          <p:cNvSpPr/>
          <p:nvPr/>
        </p:nvSpPr>
        <p:spPr>
          <a:xfrm>
            <a:off x="274320" y="2924366"/>
            <a:ext cx="281178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Texto como guión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Escribir todo lo que se va a decir transforma al ingeniero en un lector de pantalla.</a:t>
            </a:r>
            <a:endParaRPr lang="en-US" sz="2070" dirty="0"/>
          </a:p>
        </p:txBody>
      </p:sp>
      <p:pic>
        <p:nvPicPr>
          <p:cNvPr id="5" name="imgerr2" descr="/home/forge/chalkie-production-workers-3/releases/78338234/backend/storage/app/render-specs/5e7cb99f-f585-4bb9-8372-ef90bb27b270/img_0cbc9dd2b2ebc9ec29c20871d169ddc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9258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6" name="rZJ2aR7K"/>
          <p:cNvSpPr/>
          <p:nvPr/>
        </p:nvSpPr>
        <p:spPr>
          <a:xfrm>
            <a:off x="3166110" y="2924366"/>
            <a:ext cx="281178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Contraste deficiente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Colores claros sobre fondos pálidos impiden la lectura en salas con luz diurna.</a:t>
            </a:r>
            <a:endParaRPr lang="en-US" sz="2070" dirty="0"/>
          </a:p>
        </p:txBody>
      </p:sp>
      <p:pic>
        <p:nvPicPr>
          <p:cNvPr id="7" name="imgerr3" descr="/home/forge/chalkie-production-workers-3/releases/78338234/backend/storage/app/render-specs/5e7cb99f-f585-4bb9-8372-ef90bb27b270/img_870400b0e3bc09cae1d2d67da428d9f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9258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8" name="dzcWr5ug"/>
          <p:cNvSpPr/>
          <p:nvPr/>
        </p:nvSpPr>
        <p:spPr>
          <a:xfrm>
            <a:off x="6069330" y="2924366"/>
            <a:ext cx="281178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Efectismos vacíos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Animaciones y transiciones complejas restan seriedad a la propuesta técnica.</a:t>
            </a:r>
            <a:endParaRPr lang="en-US" sz="20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THMNxJ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 diagnóstico del anti-patrón</a:t>
            </a:r>
            <a:endParaRPr lang="en-US" sz="2880" dirty="0"/>
          </a:p>
        </p:txBody>
      </p:sp>
      <p:sp>
        <p:nvSpPr>
          <p:cNvPr id="3" name="W8qjU6rw"/>
          <p:cNvSpPr/>
          <p:nvPr/>
        </p:nvSpPr>
        <p:spPr>
          <a:xfrm>
            <a:off x="274320" y="1003554"/>
            <a:ext cx="434340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Síntoma: El informe pegado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Ocurre cuando el ingeniero no dispone de tiempo para resumir y recurre a capturas de pantalla de documentos PDF o memorias de cálculo extensas.</a:t>
            </a:r>
            <a:endParaRPr lang="en-US" sz="2160" dirty="0"/>
          </a:p>
        </p:txBody>
      </p:sp>
      <p:sp>
        <p:nvSpPr>
          <p:cNvPr id="4" name="ucjViOG1"/>
          <p:cNvSpPr/>
          <p:nvPr/>
        </p:nvSpPr>
        <p:spPr>
          <a:xfrm>
            <a:off x="274320" y="3040380"/>
            <a:ext cx="4343400" cy="1337310"/>
          </a:xfrm>
          <a:prstGeom prst="roundRect">
            <a:avLst>
              <a:gd name="adj" fmla="val 6838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5" name="KiAw6F7y"/>
          <p:cNvSpPr/>
          <p:nvPr/>
        </p:nvSpPr>
        <p:spPr>
          <a:xfrm>
            <a:off x="400050" y="318929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💡</a:t>
            </a:r>
            <a:endParaRPr lang="en-US" sz="2160" dirty="0"/>
          </a:p>
        </p:txBody>
      </p:sp>
      <p:sp>
        <p:nvSpPr>
          <p:cNvPr id="6" name="Ni9rYyUo"/>
          <p:cNvSpPr/>
          <p:nvPr/>
        </p:nvSpPr>
        <p:spPr>
          <a:xfrm>
            <a:off x="811530" y="3144987"/>
            <a:ext cx="368046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de oro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un dato requiere lupa en pantalla, debe entregarse como anexo impreso.</a:t>
            </a:r>
            <a:endParaRPr lang="en-US" sz="1440" dirty="0"/>
          </a:p>
        </p:txBody>
      </p:sp>
      <p:pic>
        <p:nvPicPr>
          <p:cNvPr id="7" name="imganti18" descr="/home/forge/chalkie-production-workers-3/releases/78338234/backend/storage/app/render-specs/5e7cb99f-f585-4bb9-8372-ef90bb27b270/img_211c08ba41fa01a0a8b065b30e3498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017270"/>
            <a:ext cx="3886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pVsdZyV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Marca e identidad corporativa en Chile</a:t>
            </a:r>
            <a:endParaRPr lang="en-US" sz="2880" dirty="0"/>
          </a:p>
        </p:txBody>
      </p:sp>
      <p:sp>
        <p:nvSpPr>
          <p:cNvPr id="3" name="SG13Z7iJ"/>
          <p:cNvSpPr/>
          <p:nvPr/>
        </p:nvSpPr>
        <p:spPr>
          <a:xfrm>
            <a:off x="274320" y="912686"/>
            <a:ext cx="4503420" cy="3943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Sobriedad y estándares sectoriales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la minería, energía y construcción en Chile (Codelco, BHP, Enel), las presentaciones exigen rigurosa 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alineación con manuales de norma gráfica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Uso estricto de zonas de seguridad para logotipos de contratistas.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Paletas sobrias que transmiten seguridad y compromiso ambiental.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Trazabilidad con códigos de documento e índices de revisión formal.</a:t>
            </a:r>
            <a:endParaRPr lang="en-US" sz="2070" dirty="0"/>
          </a:p>
        </p:txBody>
      </p:sp>
      <p:pic>
        <p:nvPicPr>
          <p:cNvPr id="4" name="imgcor19" descr="/home/forge/chalkie-production-workers-3/releases/78338234/backend/storage/app/render-specs/5e7cb99f-f585-4bb9-8372-ef90bb27b270/img_887973a49b6e7aa4bbb1f74654964b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925830"/>
            <a:ext cx="390906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bijpMvt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Plantillas y consistencia corporativa</a:t>
            </a:r>
            <a:endParaRPr lang="en-US" sz="2880" dirty="0"/>
          </a:p>
        </p:txBody>
      </p:sp>
      <p:sp>
        <p:nvSpPr>
          <p:cNvPr id="3" name="3UQ9BWtA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4" name="hrbh9UEF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YpeOS7z8"/>
          <p:cNvSpPr/>
          <p:nvPr/>
        </p:nvSpPr>
        <p:spPr>
          <a:xfrm>
            <a:off x="1108710" y="13821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Patrón de diapositivas maestro: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Bloquea fuentes y pies de página para evitar desfases entre láminas.</a:t>
            </a:r>
            <a:endParaRPr lang="en-US" sz="1620" dirty="0"/>
          </a:p>
        </p:txBody>
      </p:sp>
      <p:sp>
        <p:nvSpPr>
          <p:cNvPr id="6" name="CF0E3paF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7" name="1D7vR5CV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6jJJkzZl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Jerarquía de colores oficiales: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Asignar el color corporativo para énfasis y datos convalidados.</a:t>
            </a:r>
            <a:endParaRPr lang="en-US" sz="1620" dirty="0"/>
          </a:p>
        </p:txBody>
      </p:sp>
      <p:sp>
        <p:nvSpPr>
          <p:cNvPr id="9" name="zqVdmUUr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2C6E49"/>
            </a:solidFill>
            <a:prstDash val="solid"/>
          </a:ln>
        </p:spPr>
      </p:sp>
      <p:sp>
        <p:nvSpPr>
          <p:cNvPr id="10" name="FhbLAYeH"/>
          <p:cNvSpPr/>
          <p:nvPr/>
        </p:nvSpPr>
        <p:spPr>
          <a:xfrm>
            <a:off x="468630" y="38921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2C6E4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nEkosig2"/>
          <p:cNvSpPr/>
          <p:nvPr/>
        </p:nvSpPr>
        <p:spPr>
          <a:xfrm>
            <a:off x="1108710" y="369098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Tratamiento de co-branding: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Proporción equilibrada entre mandante principal y consorcio ejecutor.</a:t>
            </a:r>
            <a:endParaRPr lang="en-US" sz="16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5JQq9aW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Taller: 3 diapositivas clave de proyecto</a:t>
            </a:r>
            <a:endParaRPr lang="en-US" sz="2880" dirty="0"/>
          </a:p>
        </p:txBody>
      </p:sp>
      <p:pic>
        <p:nvPicPr>
          <p:cNvPr id="3" name="imgtlr1" descr="/home/forge/chalkie-production-workers-3/releases/78338234/backend/storage/app/render-specs/5e7cb99f-f585-4bb9-8372-ef90bb27b270/img_157bdc13d6d1734b2510730349d4db1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6012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imgtlr2" descr="/home/forge/chalkie-production-workers-3/releases/78338234/backend/storage/app/render-specs/5e7cb99f-f585-4bb9-8372-ef90bb27b270/img_de0ef2182129acce8f79a549cf5630a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6012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5" name="imgtlr3" descr="/home/forge/chalkie-production-workers-3/releases/78338234/backend/storage/app/render-specs/5e7cb99f-f585-4bb9-8372-ef90bb27b270/img_a634a1df019e335597af70da4bcbd62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96012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fnk9KBXK"/>
          <p:cNvSpPr/>
          <p:nvPr/>
        </p:nvSpPr>
        <p:spPr>
          <a:xfrm>
            <a:off x="182880" y="313182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7" name="nPaU8HHj"/>
          <p:cNvSpPr/>
          <p:nvPr/>
        </p:nvSpPr>
        <p:spPr>
          <a:xfrm>
            <a:off x="3108960" y="313182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8" name="VcDsrtCA"/>
          <p:cNvSpPr/>
          <p:nvPr/>
        </p:nvSpPr>
        <p:spPr>
          <a:xfrm>
            <a:off x="6035040" y="3131820"/>
            <a:ext cx="2926080" cy="400050"/>
          </a:xfrm>
          <a:prstGeom prst="chevron">
            <a:avLst/>
          </a:prstGeom>
          <a:solidFill>
            <a:srgbClr val="C98542"/>
          </a:solidFill>
          <a:ln w="22860">
            <a:solidFill>
              <a:srgbClr val="2C6E49"/>
            </a:solidFill>
            <a:prstDash val="solid"/>
          </a:ln>
        </p:spPr>
      </p:sp>
      <p:sp>
        <p:nvSpPr>
          <p:cNvPr id="9" name="Xj3MD2KF"/>
          <p:cNvSpPr/>
          <p:nvPr/>
        </p:nvSpPr>
        <p:spPr>
          <a:xfrm>
            <a:off x="274320" y="363647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Lámina 1: Diagnóstico: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Problema operacional y costo de la inacción con métricas.</a:t>
            </a:r>
            <a:endParaRPr lang="en-US" sz="1440" dirty="0"/>
          </a:p>
        </p:txBody>
      </p:sp>
      <p:sp>
        <p:nvSpPr>
          <p:cNvPr id="10" name="IzgN1BZy"/>
          <p:cNvSpPr/>
          <p:nvPr/>
        </p:nvSpPr>
        <p:spPr>
          <a:xfrm>
            <a:off x="3200400" y="363647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Lámina 2: Solución: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Esquema técnico depurado sin detalles secundarios.</a:t>
            </a:r>
            <a:endParaRPr lang="en-US" sz="1440" dirty="0"/>
          </a:p>
        </p:txBody>
      </p:sp>
      <p:sp>
        <p:nvSpPr>
          <p:cNvPr id="11" name="caYP0vyF"/>
          <p:cNvSpPr/>
          <p:nvPr/>
        </p:nvSpPr>
        <p:spPr>
          <a:xfrm>
            <a:off x="6126480" y="363647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Lámina 3: Impacto: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Cronograma y retorno de inversión claro para el directorio.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1mODYw6"/>
          <p:cNvSpPr/>
          <p:nvPr/>
        </p:nvSpPr>
        <p:spPr>
          <a:xfrm>
            <a:off x="274320" y="201168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Rúbrica de autoevaluación técnica</a:t>
            </a:r>
            <a:endParaRPr lang="en-US" sz="2880" dirty="0"/>
          </a:p>
        </p:txBody>
      </p:sp>
      <p:sp>
        <p:nvSpPr>
          <p:cNvPr id="3" name="x2KB4jRp"/>
          <p:cNvSpPr/>
          <p:nvPr/>
        </p:nvSpPr>
        <p:spPr>
          <a:xfrm>
            <a:off x="274320" y="101727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4" name="chk1" descr="/home/forge/chalkie-production-workers-3/releases/78338234/backend/storage/app/render-specs/5e7cb99f-f585-4bb9-8372-ef90bb27b270/img_77e356cc48bbfcfb7c23533d933368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1165860"/>
            <a:ext cx="548640" cy="548640"/>
          </a:xfrm>
          <a:prstGeom prst="rect">
            <a:avLst/>
          </a:prstGeom>
        </p:spPr>
      </p:pic>
      <p:sp>
        <p:nvSpPr>
          <p:cNvPr id="5" name="zds8LHuR"/>
          <p:cNvSpPr/>
          <p:nvPr/>
        </p:nvSpPr>
        <p:spPr>
          <a:xfrm>
            <a:off x="1062990" y="1152144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Prueba de 3 segundos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¿Se comprende el mensaje central de la diapositiva en un escaneo visual de tres segundos?</a:t>
            </a:r>
            <a:endParaRPr lang="en-US" sz="2160" dirty="0"/>
          </a:p>
        </p:txBody>
      </p:sp>
      <p:sp>
        <p:nvSpPr>
          <p:cNvPr id="6" name="2TG6iETm"/>
          <p:cNvSpPr/>
          <p:nvPr/>
        </p:nvSpPr>
        <p:spPr>
          <a:xfrm>
            <a:off x="4663440" y="101727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7" name="chk2" descr="/home/forge/chalkie-production-workers-3/releases/78338234/backend/storage/app/render-specs/5e7cb99f-f585-4bb9-8372-ef90bb27b270/img_b1ae6ee2d0961b27dfecf7760e55a14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1165860"/>
            <a:ext cx="548640" cy="548640"/>
          </a:xfrm>
          <a:prstGeom prst="rect">
            <a:avLst/>
          </a:prstGeom>
        </p:spPr>
      </p:pic>
      <p:sp>
        <p:nvSpPr>
          <p:cNvPr id="8" name="c0OYoTkm"/>
          <p:cNvSpPr/>
          <p:nvPr/>
        </p:nvSpPr>
        <p:spPr>
          <a:xfrm>
            <a:off x="5452110" y="1152144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Contraste lumínico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¿El texto y las líneas de gráficos son legibles con iluminación ambiental alta?</a:t>
            </a:r>
            <a:endParaRPr lang="en-US" sz="2160" dirty="0"/>
          </a:p>
        </p:txBody>
      </p:sp>
      <p:sp>
        <p:nvSpPr>
          <p:cNvPr id="9" name="8SppcLK4"/>
          <p:cNvSpPr/>
          <p:nvPr/>
        </p:nvSpPr>
        <p:spPr>
          <a:xfrm>
            <a:off x="274320" y="305181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10" name="chk3" descr="/home/forge/chalkie-production-workers-3/releases/78338234/backend/storage/app/render-specs/5e7cb99f-f585-4bb9-8372-ef90bb27b270/img_ee94e67631c37ba2d1f8a1b64441fc6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3200400"/>
            <a:ext cx="548640" cy="548640"/>
          </a:xfrm>
          <a:prstGeom prst="rect">
            <a:avLst/>
          </a:prstGeom>
        </p:spPr>
      </p:pic>
      <p:sp>
        <p:nvSpPr>
          <p:cNvPr id="11" name="HANg38Yk"/>
          <p:cNvSpPr/>
          <p:nvPr/>
        </p:nvSpPr>
        <p:spPr>
          <a:xfrm>
            <a:off x="1062990" y="3186684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Eliminación de adorno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¿Cada imagen o gráfico cumple una función probatoria demostrable?</a:t>
            </a:r>
            <a:endParaRPr lang="en-US" sz="2160" dirty="0"/>
          </a:p>
        </p:txBody>
      </p:sp>
      <p:sp>
        <p:nvSpPr>
          <p:cNvPr id="12" name="7oKgindM"/>
          <p:cNvSpPr/>
          <p:nvPr/>
        </p:nvSpPr>
        <p:spPr>
          <a:xfrm>
            <a:off x="4663440" y="305181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9B6936"/>
            </a:solidFill>
            <a:prstDash val="solid"/>
          </a:ln>
        </p:spPr>
      </p:sp>
      <p:pic>
        <p:nvPicPr>
          <p:cNvPr id="13" name="chk4" descr="/home/forge/chalkie-production-workers-3/releases/78338234/backend/storage/app/render-specs/5e7cb99f-f585-4bb9-8372-ef90bb27b270/img_0a08a03b53c28cf0abf0d05c3819ba7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3200400"/>
            <a:ext cx="548640" cy="548640"/>
          </a:xfrm>
          <a:prstGeom prst="rect">
            <a:avLst/>
          </a:prstGeom>
        </p:spPr>
      </p:pic>
      <p:sp>
        <p:nvSpPr>
          <p:cNvPr id="14" name="Ncu8JwSa"/>
          <p:cNvSpPr/>
          <p:nvPr/>
        </p:nvSpPr>
        <p:spPr>
          <a:xfrm>
            <a:off x="5452110" y="3186684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Estándar de marca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¿Se respetan las normas cromáticas y tipográficas corporativas del sector chileno?</a:t>
            </a:r>
            <a:endParaRPr lang="en-US" sz="216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2c6a7c7-cd5a-486b-9391-e1b3065bcc3c" descr="/home/forge/chalkie-production-workers-3/releases/78338234/backend/storage/app/render-specs/5e7cb99f-f585-4bb9-8372-ef90bb27b270/img_1198f6ede5e2216c51986e3c51e1178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280" y="765810"/>
            <a:ext cx="4457700" cy="4800600"/>
          </a:xfrm>
          <a:prstGeom prst="rect">
            <a:avLst/>
          </a:prstGeom>
        </p:spPr>
      </p:pic>
      <p:pic>
        <p:nvPicPr>
          <p:cNvPr id="3" name="49518956-dada-4830-a4bb-bb6733e37a15" descr="/home/forge/chalkie-production-workers-3/releases/78338234/backend/storage/app/render-specs/5e7cb99f-f585-4bb9-8372-ef90bb27b270/img_68a27709d6bd1f34ea80326fc15a7ee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3490" y="1897380"/>
            <a:ext cx="3314700" cy="2400300"/>
          </a:xfrm>
          <a:prstGeom prst="rect">
            <a:avLst/>
          </a:prstGeom>
        </p:spPr>
      </p:pic>
      <p:sp>
        <p:nvSpPr>
          <p:cNvPr id="4" name="38284943-dd7d-45c2-bb60-6a20f43edbae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Taller: Rediseño de Lámina Técnica</a:t>
            </a:r>
            <a:endParaRPr lang="en-US" sz="2880" dirty="0"/>
          </a:p>
        </p:txBody>
      </p:sp>
      <p:sp>
        <p:nvSpPr>
          <p:cNvPr id="5" name="a17d3149-6e67-4a02-a8c5-8c36629fedfb"/>
          <p:cNvSpPr/>
          <p:nvPr/>
        </p:nvSpPr>
        <p:spPr>
          <a:xfrm>
            <a:off x="285750" y="922641"/>
            <a:ext cx="4263390" cy="38976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Selecciona un gráfico complejo o diapositiva sobrecargada de tu especialidad. Bosqueja su rediseño en 3 pasos: 1) Redacta un título asertivo con la conclusión principal; 2) Selecciona el gráfico óptimo eliminando elementos innecesarios; 3) Agrega un único elemento de acento visual para el dato decisivo.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 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 que necesitarás: 🎨 🖌️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Cuaderno de bosquejo técnico, lápiz o software de presentación</a:t>
            </a:r>
            <a:endParaRPr lang="en-US" sz="16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a2609d5-9391-4c0b-9898-68bf93f371bc" descr="/home/forge/chalkie-production-workers-3/releases/78338234/backend/storage/app/render-specs/5e7cb99f-f585-4bb9-8372-ef90bb27b270/img_74db676abbf9321227487417a15623c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490" y="-91440"/>
            <a:ext cx="1828800" cy="1828800"/>
          </a:xfrm>
          <a:prstGeom prst="rect">
            <a:avLst/>
          </a:prstGeom>
        </p:spPr>
      </p:pic>
      <p:sp>
        <p:nvSpPr>
          <p:cNvPr id="3" name="f6c0bc6f-9c45-4bd9-b1f8-c57603c256e3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4" name="56f7c239-c248-4101-a0b5-ec858a448dae"/>
          <p:cNvSpPr/>
          <p:nvPr/>
        </p:nvSpPr>
        <p:spPr>
          <a:xfrm>
            <a:off x="285750" y="1139811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¿Por qué se deben evitar los gráficos en 3D en las presentaciones técnicas de ingeniería?</a:t>
            </a:r>
            <a:endParaRPr lang="en-US" sz="1620" dirty="0"/>
          </a:p>
        </p:txBody>
      </p:sp>
      <p:sp>
        <p:nvSpPr>
          <p:cNvPr id="5" name="c090d41c-0892-4e1c-b0bc-3494b500c0f4"/>
          <p:cNvSpPr/>
          <p:nvPr/>
        </p:nvSpPr>
        <p:spPr>
          <a:xfrm>
            <a:off x="285750" y="2282811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es la función del contraste visual según los principios de jerarquía expuestos?</a:t>
            </a:r>
            <a:endParaRPr lang="en-US" sz="1620" dirty="0"/>
          </a:p>
        </p:txBody>
      </p:sp>
      <p:sp>
        <p:nvSpPr>
          <p:cNvPr id="6" name="98787b15-24bf-41fa-8a24-286592a55345"/>
          <p:cNvSpPr/>
          <p:nvPr/>
        </p:nvSpPr>
        <p:spPr>
          <a:xfrm>
            <a:off x="285750" y="3425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contexto corporativo e industrial chileno, ¿qué elemento aporta trazabilidad formal a la presentación?</a:t>
            </a:r>
            <a:endParaRPr lang="en-US" sz="162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6c0bc6f-9c45-4bd9-b1f8-c57603c256e3"/>
          <p:cNvSpPr/>
          <p:nvPr/>
        </p:nvSpPr>
        <p:spPr>
          <a:xfrm>
            <a:off x="285750" y="189738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3" name="a77f3950-b80c-4d20-854f-6d11149dcf61"/>
          <p:cNvSpPr/>
          <p:nvPr/>
        </p:nvSpPr>
        <p:spPr>
          <a:xfrm>
            <a:off x="285750" y="1139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Porque distorsionan las proporciones y la escala real de los datos numéricos, dificultando la interpretación exacta.</a:t>
            </a:r>
            <a:endParaRPr lang="en-US" sz="1620" dirty="0"/>
          </a:p>
        </p:txBody>
      </p:sp>
      <p:sp>
        <p:nvSpPr>
          <p:cNvPr id="4" name="65459400-bd1a-4cf8-bb94-66cce0152263"/>
          <p:cNvSpPr/>
          <p:nvPr/>
        </p:nvSpPr>
        <p:spPr>
          <a:xfrm>
            <a:off x="285750" y="2282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Guiar de forma inmediata la mirada del espectador hacia la métrica o conclusión más crítica de la lámina.</a:t>
            </a:r>
            <a:endParaRPr lang="en-US" sz="1620" dirty="0"/>
          </a:p>
        </p:txBody>
      </p:sp>
      <p:sp>
        <p:nvSpPr>
          <p:cNvPr id="5" name="c660b795-a5b0-4f53-893a-bbc33e4e18ad"/>
          <p:cNvSpPr/>
          <p:nvPr/>
        </p:nvSpPr>
        <p:spPr>
          <a:xfrm>
            <a:off x="285750" y="3425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cumplimiento del manual de marca, los códigos de control documental y los índices de revisión.</a:t>
            </a:r>
            <a:endParaRPr lang="en-US" sz="1620" dirty="0"/>
          </a:p>
        </p:txBody>
      </p:sp>
      <p:sp>
        <p:nvSpPr>
          <p:cNvPr id="6" name="4a05e97c-1f40-442d-946e-a3a0578d2fd9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cls25" descr="/home/forge/chalkie-production-workers-3/releases/78338234/backend/storage/app/render-specs/5e7cb99f-f585-4bb9-8372-ef90bb27b270/img_f34e719b779d2bfe62ba25508cc492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7yU6vgs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5098"/>
            </a:srgbClr>
          </a:solidFill>
          <a:ln/>
        </p:spPr>
      </p:sp>
      <p:sp>
        <p:nvSpPr>
          <p:cNvPr id="4" name="2qWznq4G"/>
          <p:cNvSpPr/>
          <p:nvPr/>
        </p:nvSpPr>
        <p:spPr>
          <a:xfrm>
            <a:off x="2194560" y="1607058"/>
            <a:ext cx="476631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Síntesis y Próximo Paso</a:t>
            </a:r>
            <a:endParaRPr lang="en-US" sz="2880" dirty="0"/>
          </a:p>
        </p:txBody>
      </p:sp>
      <p:sp>
        <p:nvSpPr>
          <p:cNvPr id="5" name="P3XM8qbA"/>
          <p:cNvSpPr/>
          <p:nvPr/>
        </p:nvSpPr>
        <p:spPr>
          <a:xfrm>
            <a:off x="274320" y="2399397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diseño impecable prepara el terreno; en la </a:t>
            </a: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Lección 3: Habilidades de Oratoria y Control del Escenario</a:t>
            </a:r>
            <a:r>
              <a:rPr lang="en-US" sz="1620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dominaremos la voz y la presencia física para defender la solución técnica ante comités de expertos.</a:t>
            </a:r>
            <a:endParaRPr lang="en-US" sz="1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1324</Words>
  <Application>Microsoft Office PowerPoint</Application>
  <PresentationFormat>Presentación en pantalla (16:9)</PresentationFormat>
  <Paragraphs>159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Karla</vt:lpstr>
      <vt:lpstr>Kodchasan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y Elaboración de Diapositivas Impactantes</dc:title>
  <dc:subject>PptxGenJS Presentation</dc:subject>
  <dc:creator>PptxGenJS</dc:creator>
  <cp:lastModifiedBy>Ivan</cp:lastModifiedBy>
  <cp:revision>2</cp:revision>
  <dcterms:created xsi:type="dcterms:W3CDTF">2026-09-23T03:53:30Z</dcterms:created>
  <dcterms:modified xsi:type="dcterms:W3CDTF">2026-10-04T15:23:28Z</dcterms:modified>
</cp:coreProperties>
</file>