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5143500" type="screen16x9"/>
  <p:notesSz cx="5143500" cy="9144000"/>
  <p:embeddedFontLst>
    <p:embeddedFont>
      <p:font typeface="Inclusive Sans" panose="020B0604020202020204" charset="0"/>
      <p:regular r:id="rId32"/>
      <p:bold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Karla" panose="020B0604020202020204" charset="0"/>
      <p:regular r:id="rId38"/>
      <p:bold r:id="rId3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6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0907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HE5wnHs"/>
          <p:cNvSpPr/>
          <p:nvPr/>
        </p:nvSpPr>
        <p:spPr>
          <a:xfrm>
            <a:off x="274320" y="274320"/>
            <a:ext cx="4023360" cy="45948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b="1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Estructura y Contenido del Informe Ejecutivo</a:t>
            </a:r>
            <a:endParaRPr lang="en-US" sz="324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4B585C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Dominio de secciones clave, profundidad técnica y rigor propositivo</a:t>
            </a:r>
            <a:endParaRPr lang="en-US" sz="3240" dirty="0"/>
          </a:p>
        </p:txBody>
      </p:sp>
      <p:pic>
        <p:nvPicPr>
          <p:cNvPr id="3" name="imgcov1" descr="/home/forge/chalkie-production-workers-3/releases/78338234/backend/storage/app/render-specs/45ff5ff0-b110-4e99-8ed1-1cd995517f90/img_78f22b0b012499c3dc32d84f6b3925a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74320"/>
            <a:ext cx="4297680" cy="4594860"/>
          </a:xfrm>
          <a:prstGeom prst="roundRect">
            <a:avLst>
              <a:gd name="adj" fmla="val 4255"/>
            </a:avLst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xO0ItCe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Recap: El informe ejecutivo: propósito y partes</a:t>
            </a:r>
            <a:endParaRPr lang="en-US" sz="2880" dirty="0"/>
          </a:p>
        </p:txBody>
      </p:sp>
      <p:sp>
        <p:nvSpPr>
          <p:cNvPr id="3" name="hTrZvuOh"/>
          <p:cNvSpPr/>
          <p:nvPr/>
        </p:nvSpPr>
        <p:spPr>
          <a:xfrm>
            <a:off x="274320" y="993507"/>
            <a:ext cx="4114800" cy="38633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El informe ejecutivo sintetiza decisiones estratégicas orientadas a directivos de alta gerencia.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Comprende cinco partes esenciales: resumen, introducción, análisis, conclusiones y recomendaciones.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Se diferencia de informes técnicos o académicos por su enfoque inmediato en impacto y costos.</a:t>
            </a:r>
            <a:endParaRPr lang="en-US" sz="162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127BBD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¿Qué elemento distingue una recomendación operativa de una estratégica?</a:t>
            </a:r>
            <a:endParaRPr lang="en-US" sz="1620" dirty="0"/>
          </a:p>
        </p:txBody>
      </p:sp>
      <p:pic>
        <p:nvPicPr>
          <p:cNvPr id="4" name="imgrecap2" descr="/home/forge/chalkie-production-workers-3/releases/78338234/backend/storage/app/render-specs/45ff5ff0-b110-4e99-8ed1-1cd995517f90/img_84408074c8227efb8c16a7b79f1f080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0" y="1017270"/>
            <a:ext cx="4114800" cy="3611880"/>
          </a:xfrm>
          <a:prstGeom prst="roundRect">
            <a:avLst>
              <a:gd name="adj" fmla="val 3797"/>
            </a:avLst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4689567-dcf1-48e3-b4df-446db8a36d59"/>
          <p:cNvSpPr/>
          <p:nvPr/>
        </p:nvSpPr>
        <p:spPr>
          <a:xfrm>
            <a:off x="285750" y="171450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Comprobación de Repaso</a:t>
            </a:r>
            <a:endParaRPr lang="en-US" sz="2880" dirty="0"/>
          </a:p>
        </p:txBody>
      </p:sp>
      <p:sp>
        <p:nvSpPr>
          <p:cNvPr id="3" name="e31d60ce-0edf-4d70-8719-f54c8116ee2f"/>
          <p:cNvSpPr/>
          <p:nvPr/>
        </p:nvSpPr>
        <p:spPr>
          <a:xfrm>
            <a:off x="285750" y="682611"/>
            <a:ext cx="8572500" cy="429768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¿Cuál es la función primordial del informe ejecutivo revisada en la sesión anterior?</a:t>
            </a:r>
            <a:endParaRPr lang="en-US" sz="1620" dirty="0"/>
          </a:p>
        </p:txBody>
      </p:sp>
      <p:sp>
        <p:nvSpPr>
          <p:cNvPr id="4" name="4c500b41-c508-45c9-b906-7169f84d1cf8"/>
          <p:cNvSpPr/>
          <p:nvPr/>
        </p:nvSpPr>
        <p:spPr>
          <a:xfrm>
            <a:off x="285750" y="165238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1.</a:t>
            </a:r>
            <a:endParaRPr lang="en-US" sz="2520" dirty="0"/>
          </a:p>
        </p:txBody>
      </p:sp>
      <p:sp>
        <p:nvSpPr>
          <p:cNvPr id="5" name="36b77c87-55ca-4589-a5ad-4f546e5a0090"/>
          <p:cNvSpPr/>
          <p:nvPr/>
        </p:nvSpPr>
        <p:spPr>
          <a:xfrm>
            <a:off x="857250" y="1654161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Servir únicamente como memoria de archivo histórico departamental</a:t>
            </a:r>
            <a:endParaRPr lang="en-US" sz="1620" dirty="0"/>
          </a:p>
        </p:txBody>
      </p:sp>
      <p:sp>
        <p:nvSpPr>
          <p:cNvPr id="6" name="046f5393-579b-4022-84a7-cd1df13d7b53"/>
          <p:cNvSpPr/>
          <p:nvPr/>
        </p:nvSpPr>
        <p:spPr>
          <a:xfrm>
            <a:off x="285750" y="250963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2.</a:t>
            </a:r>
            <a:endParaRPr lang="en-US" sz="2520" dirty="0"/>
          </a:p>
        </p:txBody>
      </p:sp>
      <p:sp>
        <p:nvSpPr>
          <p:cNvPr id="7" name="68e20f11-015b-4757-8c02-cc854f7105c6"/>
          <p:cNvSpPr/>
          <p:nvPr/>
        </p:nvSpPr>
        <p:spPr>
          <a:xfrm>
            <a:off x="857250" y="2511411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Exponer la totalidad de los datos en bruto recolectados en terreno</a:t>
            </a:r>
            <a:endParaRPr lang="en-US" sz="1620" dirty="0"/>
          </a:p>
        </p:txBody>
      </p:sp>
      <p:sp>
        <p:nvSpPr>
          <p:cNvPr id="8" name="c04367df-5063-4e3d-a44c-2b0961ac53a4"/>
          <p:cNvSpPr/>
          <p:nvPr/>
        </p:nvSpPr>
        <p:spPr>
          <a:xfrm>
            <a:off x="285750" y="336688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3.</a:t>
            </a:r>
            <a:endParaRPr lang="en-US" sz="2520" dirty="0"/>
          </a:p>
        </p:txBody>
      </p:sp>
      <p:sp>
        <p:nvSpPr>
          <p:cNvPr id="9" name="d02c3c51-0daa-4ce6-9940-43f933b7a37d"/>
          <p:cNvSpPr/>
          <p:nvPr/>
        </p:nvSpPr>
        <p:spPr>
          <a:xfrm>
            <a:off x="857250" y="3368661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Reemplazar los contratos comerciales formales de la organización</a:t>
            </a:r>
            <a:endParaRPr lang="en-US" sz="1620" dirty="0"/>
          </a:p>
        </p:txBody>
      </p:sp>
      <p:sp>
        <p:nvSpPr>
          <p:cNvPr id="10" name="e2ab7383-07d6-498d-a0c1-5355cbe908d8"/>
          <p:cNvSpPr/>
          <p:nvPr/>
        </p:nvSpPr>
        <p:spPr>
          <a:xfrm>
            <a:off x="285750" y="422413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4.</a:t>
            </a:r>
            <a:endParaRPr lang="en-US" sz="2520" dirty="0"/>
          </a:p>
        </p:txBody>
      </p:sp>
      <p:sp>
        <p:nvSpPr>
          <p:cNvPr id="11" name="a7883357-9046-4acf-bf9d-fb657b8a0b8a"/>
          <p:cNvSpPr/>
          <p:nvPr/>
        </p:nvSpPr>
        <p:spPr>
          <a:xfrm>
            <a:off x="857250" y="4225911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Facilitar la toma de decisiones informadas y ágiles en la dirección</a:t>
            </a:r>
            <a:endParaRPr lang="en-US" sz="16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4689567-dcf1-48e3-b4df-446db8a36d59"/>
          <p:cNvSpPr/>
          <p:nvPr/>
        </p:nvSpPr>
        <p:spPr>
          <a:xfrm>
            <a:off x="285750" y="171450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Comprobación de Repaso</a:t>
            </a:r>
            <a:endParaRPr lang="en-US" sz="2880" dirty="0"/>
          </a:p>
        </p:txBody>
      </p:sp>
      <p:sp>
        <p:nvSpPr>
          <p:cNvPr id="3" name="e31d60ce-0edf-4d70-8719-f54c8116ee2f"/>
          <p:cNvSpPr/>
          <p:nvPr/>
        </p:nvSpPr>
        <p:spPr>
          <a:xfrm>
            <a:off x="285750" y="682611"/>
            <a:ext cx="8572500" cy="429768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¿Cuál es la función primordial del informe ejecutivo revisada en la sesión anterior?</a:t>
            </a:r>
            <a:endParaRPr lang="en-US" sz="1620" dirty="0"/>
          </a:p>
        </p:txBody>
      </p:sp>
      <p:sp>
        <p:nvSpPr>
          <p:cNvPr id="4" name="4c500b41-c508-45c9-b906-7169f84d1cf8"/>
          <p:cNvSpPr/>
          <p:nvPr/>
        </p:nvSpPr>
        <p:spPr>
          <a:xfrm>
            <a:off x="285750" y="165238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1.</a:t>
            </a:r>
            <a:endParaRPr lang="en-US" sz="2520" dirty="0"/>
          </a:p>
        </p:txBody>
      </p:sp>
      <p:sp>
        <p:nvSpPr>
          <p:cNvPr id="5" name="36b77c87-55ca-4589-a5ad-4f546e5a0090"/>
          <p:cNvSpPr/>
          <p:nvPr/>
        </p:nvSpPr>
        <p:spPr>
          <a:xfrm>
            <a:off x="857250" y="1654161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Servir únicamente como memoria de archivo histórico departamental</a:t>
            </a:r>
            <a:endParaRPr lang="en-US" sz="1620" dirty="0"/>
          </a:p>
        </p:txBody>
      </p:sp>
      <p:sp>
        <p:nvSpPr>
          <p:cNvPr id="6" name="046f5393-579b-4022-84a7-cd1df13d7b53"/>
          <p:cNvSpPr/>
          <p:nvPr/>
        </p:nvSpPr>
        <p:spPr>
          <a:xfrm>
            <a:off x="285750" y="250963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2.</a:t>
            </a:r>
            <a:endParaRPr lang="en-US" sz="2520" dirty="0"/>
          </a:p>
        </p:txBody>
      </p:sp>
      <p:sp>
        <p:nvSpPr>
          <p:cNvPr id="7" name="68e20f11-015b-4757-8c02-cc854f7105c6"/>
          <p:cNvSpPr/>
          <p:nvPr/>
        </p:nvSpPr>
        <p:spPr>
          <a:xfrm>
            <a:off x="857250" y="2511411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Exponer la totalidad de los datos en bruto recolectados en terreno</a:t>
            </a:r>
            <a:endParaRPr lang="en-US" sz="1620" dirty="0"/>
          </a:p>
        </p:txBody>
      </p:sp>
      <p:sp>
        <p:nvSpPr>
          <p:cNvPr id="8" name="c04367df-5063-4e3d-a44c-2b0961ac53a4"/>
          <p:cNvSpPr/>
          <p:nvPr/>
        </p:nvSpPr>
        <p:spPr>
          <a:xfrm>
            <a:off x="285750" y="336688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3.</a:t>
            </a:r>
            <a:endParaRPr lang="en-US" sz="2520" dirty="0"/>
          </a:p>
        </p:txBody>
      </p:sp>
      <p:sp>
        <p:nvSpPr>
          <p:cNvPr id="9" name="d02c3c51-0daa-4ce6-9940-43f933b7a37d"/>
          <p:cNvSpPr/>
          <p:nvPr/>
        </p:nvSpPr>
        <p:spPr>
          <a:xfrm>
            <a:off x="857250" y="3368661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Reemplazar los contratos comerciales formales de la organización</a:t>
            </a:r>
            <a:endParaRPr lang="en-US" sz="1620" dirty="0"/>
          </a:p>
        </p:txBody>
      </p:sp>
      <p:sp>
        <p:nvSpPr>
          <p:cNvPr id="10" name="e2ab7383-07d6-498d-a0c1-5355cbe908d8"/>
          <p:cNvSpPr/>
          <p:nvPr/>
        </p:nvSpPr>
        <p:spPr>
          <a:xfrm>
            <a:off x="285750" y="422413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4.</a:t>
            </a:r>
            <a:endParaRPr lang="en-US" sz="2520" dirty="0"/>
          </a:p>
        </p:txBody>
      </p:sp>
      <p:sp>
        <p:nvSpPr>
          <p:cNvPr id="11" name="a7883357-9046-4acf-bf9d-fb657b8a0b8a"/>
          <p:cNvSpPr/>
          <p:nvPr/>
        </p:nvSpPr>
        <p:spPr>
          <a:xfrm>
            <a:off x="857250" y="4225911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2C6E49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Facilitar la toma de decisiones informadas y ágiles en la dirección</a:t>
            </a:r>
            <a:endParaRPr lang="en-US" sz="1620" dirty="0"/>
          </a:p>
        </p:txBody>
      </p:sp>
      <p:sp>
        <p:nvSpPr>
          <p:cNvPr id="12" name="30d621be-a054-4205-b507-160ed88cac07"/>
          <p:cNvSpPr/>
          <p:nvPr/>
        </p:nvSpPr>
        <p:spPr>
          <a:xfrm>
            <a:off x="8366760" y="335813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✅</a:t>
            </a:r>
            <a:endParaRPr lang="en-US" sz="3600" dirty="0"/>
          </a:p>
        </p:txBody>
      </p:sp>
      <p:sp>
        <p:nvSpPr>
          <p:cNvPr id="13" name="acd05aed-d2c2-4e04-ab2e-c56ce8de67ff"/>
          <p:cNvSpPr/>
          <p:nvPr/>
        </p:nvSpPr>
        <p:spPr>
          <a:xfrm>
            <a:off x="8721090" y="4074778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2C6E49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✓</a:t>
            </a:r>
            <a:endParaRPr lang="en-US" sz="11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ban4" descr="/home/forge/chalkie-production-workers-3/releases/78338234/backend/storage/app/render-specs/45ff5ff0-b110-4e99-8ed1-1cd995517f90/img_3314ab6fb8cf9d27d3471acc818aada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2171700"/>
          </a:xfrm>
          <a:prstGeom prst="rect">
            <a:avLst/>
          </a:prstGeom>
        </p:spPr>
      </p:pic>
      <p:sp>
        <p:nvSpPr>
          <p:cNvPr id="3" name="m7nkvXdp"/>
          <p:cNvSpPr/>
          <p:nvPr/>
        </p:nvSpPr>
        <p:spPr>
          <a:xfrm>
            <a:off x="274320" y="244602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Anatomía funcional del documento</a:t>
            </a:r>
            <a:endParaRPr lang="en-US" sz="2880" dirty="0"/>
          </a:p>
        </p:txBody>
      </p:sp>
      <p:sp>
        <p:nvSpPr>
          <p:cNvPr id="4" name="QNDCvRwi"/>
          <p:cNvSpPr/>
          <p:nvPr/>
        </p:nvSpPr>
        <p:spPr>
          <a:xfrm>
            <a:off x="274320" y="3256647"/>
            <a:ext cx="8595360" cy="10515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Cada sección de un informe ejecutivo cumple una función decisoria específica. No existen apartados decorativos: desde la primera síntesis hasta los apéndices de respaldo, el documento debe operar como una secuencia lógica indivisible.</a:t>
            </a:r>
            <a:endParaRPr lang="en-US" sz="16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2jX6hxV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El resumen ejecutivo: propósito central</a:t>
            </a:r>
            <a:endParaRPr lang="en-US" sz="2880" dirty="0"/>
          </a:p>
        </p:txBody>
      </p:sp>
      <p:sp>
        <p:nvSpPr>
          <p:cNvPr id="3" name="UP17HPH5"/>
          <p:cNvSpPr/>
          <p:nvPr/>
        </p:nvSpPr>
        <p:spPr>
          <a:xfrm>
            <a:off x="274320" y="989838"/>
            <a:ext cx="4114800" cy="38519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Autonomía y densidad informativa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El resumen ejecutivo no es un prólogo descriptivo, sino el informe condensado en su máxima expresión de valor. Debe ser autosuficiente: si el gerente general solo lee esta página, debe comprender el problema, los hallazgos y el curso de acción sin abrir los anexos.</a:t>
            </a:r>
            <a:endParaRPr lang="en-US" sz="2160" dirty="0"/>
          </a:p>
        </p:txBody>
      </p:sp>
      <p:pic>
        <p:nvPicPr>
          <p:cNvPr id="4" name="imgres5" descr="/home/forge/chalkie-production-workers-3/releases/78338234/backend/storage/app/render-specs/45ff5ff0-b110-4e99-8ed1-1cd995517f90/img_10f1ed2984c5d7cb1b5aa736c710957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0" y="1017270"/>
            <a:ext cx="4114800" cy="3611880"/>
          </a:xfrm>
          <a:prstGeom prst="roundRect">
            <a:avLst>
              <a:gd name="adj" fmla="val 3797"/>
            </a:avLst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t1eKhD"/>
          <p:cNvSpPr/>
          <p:nvPr/>
        </p:nvSpPr>
        <p:spPr>
          <a:xfrm>
            <a:off x="274320" y="182880"/>
            <a:ext cx="2743200" cy="10858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Síntesis estratégica</a:t>
            </a:r>
            <a:endParaRPr lang="en-US" sz="2880" dirty="0"/>
          </a:p>
        </p:txBody>
      </p:sp>
      <p:sp>
        <p:nvSpPr>
          <p:cNvPr id="3" name="D8mkhtaj"/>
          <p:cNvSpPr/>
          <p:nvPr/>
        </p:nvSpPr>
        <p:spPr>
          <a:xfrm>
            <a:off x="274320" y="1339047"/>
            <a:ext cx="2743200" cy="9372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4B585C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Metodología para condensar hallazgos sin perder impacto financiero ni operacional.</a:t>
            </a:r>
            <a:endParaRPr lang="en-US" sz="1440" dirty="0"/>
          </a:p>
        </p:txBody>
      </p:sp>
      <p:pic>
        <p:nvPicPr>
          <p:cNvPr id="4" name="imgrail6" descr="/home/forge/chalkie-production-workers-3/releases/78338234/backend/storage/app/render-specs/45ff5ff0-b110-4e99-8ed1-1cd995517f90/img_39287739b81fc68d58968876d1acaa7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2388870"/>
            <a:ext cx="2286000" cy="1828800"/>
          </a:xfrm>
          <a:prstGeom prst="rect">
            <a:avLst/>
          </a:prstGeom>
        </p:spPr>
      </p:pic>
      <p:sp>
        <p:nvSpPr>
          <p:cNvPr id="5" name="1n6pvefo"/>
          <p:cNvSpPr/>
          <p:nvPr/>
        </p:nvSpPr>
        <p:spPr>
          <a:xfrm>
            <a:off x="3291840" y="182880"/>
            <a:ext cx="5577840" cy="1623060"/>
          </a:xfrm>
          <a:prstGeom prst="roundRect">
            <a:avLst>
              <a:gd name="adj" fmla="val 5634"/>
            </a:avLst>
          </a:prstGeom>
          <a:solidFill>
            <a:srgbClr val="E6F1FB"/>
          </a:solidFill>
          <a:ln w="11430">
            <a:solidFill>
              <a:srgbClr val="0B2F50">
                <a:alpha val="20000"/>
              </a:srgbClr>
            </a:solidFill>
            <a:prstDash val="solid"/>
          </a:ln>
        </p:spPr>
      </p:sp>
      <p:sp>
        <p:nvSpPr>
          <p:cNvPr id="6" name="PpjIsah1"/>
          <p:cNvSpPr/>
          <p:nvPr/>
        </p:nvSpPr>
        <p:spPr>
          <a:xfrm>
            <a:off x="3417570" y="331790"/>
            <a:ext cx="320040" cy="4800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6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B2F5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📌</a:t>
            </a:r>
            <a:endParaRPr lang="en-US" sz="2160" dirty="0"/>
          </a:p>
        </p:txBody>
      </p:sp>
      <p:sp>
        <p:nvSpPr>
          <p:cNvPr id="7" name="5eaNGVLR"/>
          <p:cNvSpPr/>
          <p:nvPr/>
        </p:nvSpPr>
        <p:spPr>
          <a:xfrm>
            <a:off x="3829050" y="287487"/>
            <a:ext cx="4914900" cy="13716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B2F5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Definición</a:t>
            </a:r>
            <a:endParaRPr lang="en-US" sz="144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B2F5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Un resumen ejecutivo condensa contexto, metodología clave, conclusión crítica y retorno esperado.</a:t>
            </a:r>
            <a:endParaRPr lang="en-US" sz="1440" dirty="0"/>
          </a:p>
        </p:txBody>
      </p:sp>
      <p:sp>
        <p:nvSpPr>
          <p:cNvPr id="8" name="Y8LzRwnz"/>
          <p:cNvSpPr/>
          <p:nvPr/>
        </p:nvSpPr>
        <p:spPr>
          <a:xfrm>
            <a:off x="3291840" y="1965057"/>
            <a:ext cx="5577840" cy="20002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Planteamiento directo: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Expone de entrada la brecha o contingencia detectada.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Cifras ancla: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Incorpora métricas exactas (costos, porcentajes de merma, plazos).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Propuesta de resolución: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Cierra indicando el presupuesto requerido y la ganancia neta.</a:t>
            </a:r>
            <a:endParaRPr lang="en-US" sz="16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QXwZBqp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Resumen ejecutivo: contraste práctico</a:t>
            </a:r>
            <a:endParaRPr lang="en-US" sz="2880" dirty="0"/>
          </a:p>
        </p:txBody>
      </p:sp>
      <p:pic>
        <p:nvPicPr>
          <p:cNvPr id="3" name="imgbad7" descr="/home/forge/chalkie-production-workers-3/releases/78338234/backend/storage/app/render-specs/45ff5ff0-b110-4e99-8ed1-1cd995517f90/img_f980d04dcc3ad2aff9aaf797074e58f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925830"/>
            <a:ext cx="425196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4" name="SCbuswc3"/>
          <p:cNvSpPr/>
          <p:nvPr/>
        </p:nvSpPr>
        <p:spPr>
          <a:xfrm>
            <a:off x="274320" y="3012948"/>
            <a:ext cx="4251960" cy="18402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Práctica deficiente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“Este informe hablará sobre los problemas de logística en la bodega de Quilicura durante el año y dará algunas ideas para mejorarlo pronto.”</a:t>
            </a:r>
            <a:endParaRPr lang="en-US" sz="2160" dirty="0"/>
          </a:p>
        </p:txBody>
      </p:sp>
      <p:pic>
        <p:nvPicPr>
          <p:cNvPr id="5" name="imggood7" descr="/home/forge/chalkie-production-workers-3/releases/78338234/backend/storage/app/render-specs/45ff5ff0-b110-4e99-8ed1-1cd995517f90/img_8be20e1e95486b87450f4d31d353243b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7720" y="925830"/>
            <a:ext cx="425196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6" name="rUFM8Sko"/>
          <p:cNvSpPr/>
          <p:nvPr/>
        </p:nvSpPr>
        <p:spPr>
          <a:xfrm>
            <a:off x="4617720" y="3012948"/>
            <a:ext cx="4251960" cy="18402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Práctica recomendada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“Durante el Q3 se identificó una merma del 14% en Quilicura. Se propone automatizar despachos con una inversión de 42M CLP, recuperable en 6 meses.”</a:t>
            </a:r>
            <a:endParaRPr lang="en-US" sz="21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M7mAlzM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La introducción: contexto y alcance</a:t>
            </a:r>
            <a:endParaRPr lang="en-US" sz="2880" dirty="0"/>
          </a:p>
        </p:txBody>
      </p:sp>
      <p:sp>
        <p:nvSpPr>
          <p:cNvPr id="3" name="2Mf0nP1n"/>
          <p:cNvSpPr/>
          <p:nvPr/>
        </p:nvSpPr>
        <p:spPr>
          <a:xfrm>
            <a:off x="274320" y="989838"/>
            <a:ext cx="4114800" cy="38519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Establecer el marco de referencia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La introducción delimita la cancha operativa. Define con precisión el mandato recibido, la problemática detonante y los alcances temporales y geográficos del levantamiento de información.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Antecedentes: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Hechos previos que justifican la investigación técnica.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Límites: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Departamentos, faenas o períodos evaluados en el estudio.</a:t>
            </a:r>
            <a:endParaRPr lang="en-US" sz="2160" dirty="0"/>
          </a:p>
        </p:txBody>
      </p:sp>
      <p:pic>
        <p:nvPicPr>
          <p:cNvPr id="4" name="imgintro8" descr="/home/forge/chalkie-production-workers-3/releases/78338234/backend/storage/app/render-specs/45ff5ff0-b110-4e99-8ed1-1cd995517f90/img_d2571f8ab0cb23f21c9cf9720d32fbb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0" y="1017270"/>
            <a:ext cx="4114800" cy="3611880"/>
          </a:xfrm>
          <a:prstGeom prst="roundRect">
            <a:avLst>
              <a:gd name="adj" fmla="val 3797"/>
            </a:avLst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Y2oxyb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Delimitación de objetivos ejecutivos</a:t>
            </a:r>
            <a:endParaRPr lang="en-US" sz="2880" dirty="0"/>
          </a:p>
        </p:txBody>
      </p:sp>
      <p:sp>
        <p:nvSpPr>
          <p:cNvPr id="3" name="aXsrjmMi"/>
          <p:cNvSpPr/>
          <p:nvPr/>
        </p:nvSpPr>
        <p:spPr>
          <a:xfrm>
            <a:off x="274320" y="1451610"/>
            <a:ext cx="8595360" cy="685800"/>
          </a:xfrm>
          <a:prstGeom prst="roundRect">
            <a:avLst>
              <a:gd name="adj" fmla="val 20000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127BBD"/>
            </a:solidFill>
            <a:prstDash val="solid"/>
          </a:ln>
        </p:spPr>
      </p:sp>
      <p:sp>
        <p:nvSpPr>
          <p:cNvPr id="4" name="xjdEQs65"/>
          <p:cNvSpPr/>
          <p:nvPr/>
        </p:nvSpPr>
        <p:spPr>
          <a:xfrm>
            <a:off x="468630" y="158329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27BB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</a:t>
            </a:r>
            <a:endParaRPr lang="en-US" sz="1620" dirty="0"/>
          </a:p>
        </p:txBody>
      </p:sp>
      <p:sp>
        <p:nvSpPr>
          <p:cNvPr id="5" name="IqcV1siH"/>
          <p:cNvSpPr/>
          <p:nvPr/>
        </p:nvSpPr>
        <p:spPr>
          <a:xfrm>
            <a:off x="1108710" y="1530717"/>
            <a:ext cx="7566660" cy="4800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Objetivo general: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Declarar la meta global alineada a la estrategia corporativa.</a:t>
            </a:r>
            <a:endParaRPr lang="en-US" sz="1620" dirty="0"/>
          </a:p>
        </p:txBody>
      </p:sp>
      <p:sp>
        <p:nvSpPr>
          <p:cNvPr id="6" name="Y5Gv8Kzc"/>
          <p:cNvSpPr/>
          <p:nvPr/>
        </p:nvSpPr>
        <p:spPr>
          <a:xfrm>
            <a:off x="274320" y="2320290"/>
            <a:ext cx="8595360" cy="971550"/>
          </a:xfrm>
          <a:prstGeom prst="roundRect">
            <a:avLst>
              <a:gd name="adj" fmla="val 14118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127BBD"/>
            </a:solidFill>
            <a:prstDash val="solid"/>
          </a:ln>
        </p:spPr>
      </p:sp>
      <p:sp>
        <p:nvSpPr>
          <p:cNvPr id="7" name="6uF7ptoM"/>
          <p:cNvSpPr/>
          <p:nvPr/>
        </p:nvSpPr>
        <p:spPr>
          <a:xfrm>
            <a:off x="468630" y="258913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27BB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</a:t>
            </a:r>
            <a:endParaRPr lang="en-US" sz="1620" dirty="0"/>
          </a:p>
        </p:txBody>
      </p:sp>
      <p:sp>
        <p:nvSpPr>
          <p:cNvPr id="8" name="oCA07mTq"/>
          <p:cNvSpPr/>
          <p:nvPr/>
        </p:nvSpPr>
        <p:spPr>
          <a:xfrm>
            <a:off x="1108710" y="2399397"/>
            <a:ext cx="75666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Preguntas directivas: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Traducir inquietudes de gerencia en variables de análisis medibles.</a:t>
            </a:r>
            <a:endParaRPr lang="en-US" sz="1620" dirty="0"/>
          </a:p>
        </p:txBody>
      </p:sp>
      <p:sp>
        <p:nvSpPr>
          <p:cNvPr id="9" name="VBqiMng6"/>
          <p:cNvSpPr/>
          <p:nvPr/>
        </p:nvSpPr>
        <p:spPr>
          <a:xfrm>
            <a:off x="274320" y="3474720"/>
            <a:ext cx="8595360" cy="971550"/>
          </a:xfrm>
          <a:prstGeom prst="roundRect">
            <a:avLst>
              <a:gd name="adj" fmla="val 14118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127BBD"/>
            </a:solidFill>
            <a:prstDash val="solid"/>
          </a:ln>
        </p:spPr>
      </p:sp>
      <p:sp>
        <p:nvSpPr>
          <p:cNvPr id="10" name="jhE79SeG"/>
          <p:cNvSpPr/>
          <p:nvPr/>
        </p:nvSpPr>
        <p:spPr>
          <a:xfrm>
            <a:off x="468630" y="374356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27BB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3</a:t>
            </a:r>
            <a:endParaRPr lang="en-US" sz="1620" dirty="0"/>
          </a:p>
        </p:txBody>
      </p:sp>
      <p:sp>
        <p:nvSpPr>
          <p:cNvPr id="11" name="EwCPBzoe"/>
          <p:cNvSpPr/>
          <p:nvPr/>
        </p:nvSpPr>
        <p:spPr>
          <a:xfrm>
            <a:off x="1108710" y="3553827"/>
            <a:ext cx="75666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Restricciones explícitas: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Dejar constancia formal de supuestos técnicos y variables no evaluadas.</a:t>
            </a:r>
            <a:endParaRPr lang="en-US" sz="16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8yfiuwrI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Introducción: errores frecuentes</a:t>
            </a:r>
            <a:endParaRPr lang="en-US" sz="2880" dirty="0"/>
          </a:p>
        </p:txBody>
      </p:sp>
      <p:sp>
        <p:nvSpPr>
          <p:cNvPr id="3" name="qRaI2CqG"/>
          <p:cNvSpPr/>
          <p:nvPr/>
        </p:nvSpPr>
        <p:spPr>
          <a:xfrm>
            <a:off x="274320" y="3161538"/>
            <a:ext cx="4206240" cy="15544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Dispersión contextual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Relatar la historia de la empresa desde su fundación sin vincularla al problema urgente actual.</a:t>
            </a:r>
            <a:endParaRPr lang="en-US" sz="2160" dirty="0"/>
          </a:p>
        </p:txBody>
      </p:sp>
      <p:pic>
        <p:nvPicPr>
          <p:cNvPr id="4" name="imgintok10" descr="/home/forge/chalkie-production-workers-3/releases/78338234/backend/storage/app/render-specs/45ff5ff0-b110-4e99-8ed1-1cd995517f90/img_422a1642c15417e059ae8bc9ec65425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440" y="1017270"/>
            <a:ext cx="420624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5" name="ZM6NTv4X"/>
          <p:cNvSpPr/>
          <p:nvPr/>
        </p:nvSpPr>
        <p:spPr>
          <a:xfrm>
            <a:off x="4663440" y="3161538"/>
            <a:ext cx="4206240" cy="15544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Foco situacional riguroso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Explicar exactamente qué mandato originó el informe, qué sucursal abarca y qué decisiones guiará.</a:t>
            </a:r>
            <a:endParaRPr lang="en-US" sz="21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9d1332c-b153-4b86-bd69-4eda42481d4a"/>
          <p:cNvSpPr/>
          <p:nvPr/>
        </p:nvSpPr>
        <p:spPr>
          <a:xfrm>
            <a:off x="285750" y="171450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Relación de Términos</a:t>
            </a:r>
            <a:endParaRPr lang="en-US" sz="2880" dirty="0"/>
          </a:p>
        </p:txBody>
      </p:sp>
      <p:sp>
        <p:nvSpPr>
          <p:cNvPr id="3" name="baf973fe-1b03-4b50-8395-17d3f94dc56d"/>
          <p:cNvSpPr/>
          <p:nvPr/>
        </p:nvSpPr>
        <p:spPr>
          <a:xfrm>
            <a:off x="285750" y="740115"/>
            <a:ext cx="8572500" cy="379603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72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Relaciona las palabras con las definiciones</a:t>
            </a:r>
            <a:endParaRPr lang="en-US" sz="1440" dirty="0"/>
          </a:p>
        </p:txBody>
      </p:sp>
      <p:sp>
        <p:nvSpPr>
          <p:cNvPr id="4" name="eb74e7f8-efd7-44bf-9174-a4fcb7a61861"/>
          <p:cNvSpPr/>
          <p:nvPr/>
        </p:nvSpPr>
        <p:spPr>
          <a:xfrm>
            <a:off x="285750" y="1310907"/>
            <a:ext cx="2286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Alcance</a:t>
            </a:r>
            <a:endParaRPr lang="en-US" sz="1800" dirty="0"/>
          </a:p>
        </p:txBody>
      </p:sp>
      <p:sp>
        <p:nvSpPr>
          <p:cNvPr id="5" name="1604656a-8240-4d3d-9a30-cabfd0b24b2f"/>
          <p:cNvSpPr/>
          <p:nvPr/>
        </p:nvSpPr>
        <p:spPr>
          <a:xfrm>
            <a:off x="285750" y="2225307"/>
            <a:ext cx="2286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Resumen ejecutivo</a:t>
            </a:r>
            <a:endParaRPr lang="en-US" sz="1800" dirty="0"/>
          </a:p>
        </p:txBody>
      </p:sp>
      <p:sp>
        <p:nvSpPr>
          <p:cNvPr id="6" name="0993e63f-4dd1-436a-a3e4-c2121b6ad36c"/>
          <p:cNvSpPr/>
          <p:nvPr/>
        </p:nvSpPr>
        <p:spPr>
          <a:xfrm>
            <a:off x="285750" y="3139707"/>
            <a:ext cx="2286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Recomendación</a:t>
            </a:r>
            <a:endParaRPr lang="en-US" sz="1800" dirty="0"/>
          </a:p>
        </p:txBody>
      </p:sp>
      <p:sp>
        <p:nvSpPr>
          <p:cNvPr id="7" name="69f224ea-7191-4bb9-a7c2-75443fbc0cc9"/>
          <p:cNvSpPr/>
          <p:nvPr/>
        </p:nvSpPr>
        <p:spPr>
          <a:xfrm>
            <a:off x="285750" y="4054107"/>
            <a:ext cx="2286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Hallazgo</a:t>
            </a:r>
            <a:endParaRPr lang="en-US" sz="1800" dirty="0"/>
          </a:p>
        </p:txBody>
      </p:sp>
      <p:sp>
        <p:nvSpPr>
          <p:cNvPr id="8" name="c9b865f5-e52e-4089-a273-005d4b56d0de"/>
          <p:cNvSpPr/>
          <p:nvPr/>
        </p:nvSpPr>
        <p:spPr>
          <a:xfrm>
            <a:off x="3829050" y="1311261"/>
            <a:ext cx="5143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Frontera explícita que delimita períodos y áreas analizadas.</a:t>
            </a:r>
            <a:endParaRPr lang="en-US" sz="1620" dirty="0"/>
          </a:p>
        </p:txBody>
      </p:sp>
      <p:sp>
        <p:nvSpPr>
          <p:cNvPr id="9" name="31d5b970-e20c-4032-ae48-35d576c272b7"/>
          <p:cNvSpPr/>
          <p:nvPr/>
        </p:nvSpPr>
        <p:spPr>
          <a:xfrm>
            <a:off x="3829050" y="2225661"/>
            <a:ext cx="5143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Acción estratégica justificada con evaluación de impacto.</a:t>
            </a:r>
            <a:endParaRPr lang="en-US" sz="1620" dirty="0"/>
          </a:p>
        </p:txBody>
      </p:sp>
      <p:sp>
        <p:nvSpPr>
          <p:cNvPr id="10" name="1302d21f-2829-48de-95bf-3610948088fb"/>
          <p:cNvSpPr/>
          <p:nvPr/>
        </p:nvSpPr>
        <p:spPr>
          <a:xfrm>
            <a:off x="3829050" y="3140061"/>
            <a:ext cx="5143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Evidencia cuantitativa o cualitativa confirmada por datos.</a:t>
            </a:r>
            <a:endParaRPr lang="en-US" sz="1620" dirty="0"/>
          </a:p>
        </p:txBody>
      </p:sp>
      <p:sp>
        <p:nvSpPr>
          <p:cNvPr id="11" name="82e21229-7954-4e4c-a4d1-32266b8b5c8f"/>
          <p:cNvSpPr/>
          <p:nvPr/>
        </p:nvSpPr>
        <p:spPr>
          <a:xfrm>
            <a:off x="3829050" y="4054461"/>
            <a:ext cx="5143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Síntesis integral autónoma para toma de decisiones ágiles.</a:t>
            </a:r>
            <a:endParaRPr lang="en-US" sz="16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9d1332c-b153-4b86-bd69-4eda42481d4a"/>
          <p:cNvSpPr/>
          <p:nvPr/>
        </p:nvSpPr>
        <p:spPr>
          <a:xfrm>
            <a:off x="285750" y="171450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Relación de Términos</a:t>
            </a:r>
            <a:endParaRPr lang="en-US" sz="2880" dirty="0"/>
          </a:p>
        </p:txBody>
      </p:sp>
      <p:sp>
        <p:nvSpPr>
          <p:cNvPr id="3" name="baf973fe-1b03-4b50-8395-17d3f94dc56d"/>
          <p:cNvSpPr/>
          <p:nvPr/>
        </p:nvSpPr>
        <p:spPr>
          <a:xfrm>
            <a:off x="285750" y="740115"/>
            <a:ext cx="8572500" cy="379603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72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Relaciona las palabras con las definiciones</a:t>
            </a:r>
            <a:endParaRPr lang="en-US" sz="1440" dirty="0"/>
          </a:p>
        </p:txBody>
      </p:sp>
      <p:sp>
        <p:nvSpPr>
          <p:cNvPr id="4" name="eb74e7f8-efd7-44bf-9174-a4fcb7a61861"/>
          <p:cNvSpPr/>
          <p:nvPr/>
        </p:nvSpPr>
        <p:spPr>
          <a:xfrm>
            <a:off x="285750" y="1310907"/>
            <a:ext cx="2286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409E9E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Alcance</a:t>
            </a:r>
            <a:endParaRPr lang="en-US" sz="1800" dirty="0"/>
          </a:p>
        </p:txBody>
      </p:sp>
      <p:sp>
        <p:nvSpPr>
          <p:cNvPr id="5" name="1604656a-8240-4d3d-9a30-cabfd0b24b2f"/>
          <p:cNvSpPr/>
          <p:nvPr/>
        </p:nvSpPr>
        <p:spPr>
          <a:xfrm>
            <a:off x="285750" y="2225307"/>
            <a:ext cx="2286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D90368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Resumen ejecutivo</a:t>
            </a:r>
            <a:endParaRPr lang="en-US" sz="1800" dirty="0"/>
          </a:p>
        </p:txBody>
      </p:sp>
      <p:sp>
        <p:nvSpPr>
          <p:cNvPr id="6" name="0993e63f-4dd1-436a-a3e4-c2121b6ad36c"/>
          <p:cNvSpPr/>
          <p:nvPr/>
        </p:nvSpPr>
        <p:spPr>
          <a:xfrm>
            <a:off x="285750" y="3139707"/>
            <a:ext cx="2286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D68C45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Recomendación</a:t>
            </a:r>
            <a:endParaRPr lang="en-US" sz="1800" dirty="0"/>
          </a:p>
        </p:txBody>
      </p:sp>
      <p:sp>
        <p:nvSpPr>
          <p:cNvPr id="7" name="69f224ea-7191-4bb9-a7c2-75443fbc0cc9"/>
          <p:cNvSpPr/>
          <p:nvPr/>
        </p:nvSpPr>
        <p:spPr>
          <a:xfrm>
            <a:off x="285750" y="4054107"/>
            <a:ext cx="2286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4579A9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Hallazgo</a:t>
            </a:r>
            <a:endParaRPr lang="en-US" sz="1800" dirty="0"/>
          </a:p>
        </p:txBody>
      </p:sp>
      <p:sp>
        <p:nvSpPr>
          <p:cNvPr id="8" name="c9b865f5-e52e-4089-a273-005d4b56d0de"/>
          <p:cNvSpPr/>
          <p:nvPr/>
        </p:nvSpPr>
        <p:spPr>
          <a:xfrm>
            <a:off x="3829050" y="1311261"/>
            <a:ext cx="5143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Frontera explícita que delimita períodos y áreas analizadas.</a:t>
            </a:r>
            <a:endParaRPr lang="en-US" sz="1620" dirty="0"/>
          </a:p>
        </p:txBody>
      </p:sp>
      <p:sp>
        <p:nvSpPr>
          <p:cNvPr id="9" name="31d5b970-e20c-4032-ae48-35d576c272b7"/>
          <p:cNvSpPr/>
          <p:nvPr/>
        </p:nvSpPr>
        <p:spPr>
          <a:xfrm>
            <a:off x="3829050" y="2225661"/>
            <a:ext cx="5143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Acción estratégica justificada con evaluación de impacto.</a:t>
            </a:r>
            <a:endParaRPr lang="en-US" sz="1620" dirty="0"/>
          </a:p>
        </p:txBody>
      </p:sp>
      <p:sp>
        <p:nvSpPr>
          <p:cNvPr id="10" name="1302d21f-2829-48de-95bf-3610948088fb"/>
          <p:cNvSpPr/>
          <p:nvPr/>
        </p:nvSpPr>
        <p:spPr>
          <a:xfrm>
            <a:off x="3829050" y="3140061"/>
            <a:ext cx="5143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Evidencia cuantitativa o cualitativa confirmada por datos.</a:t>
            </a:r>
            <a:endParaRPr lang="en-US" sz="1620" dirty="0"/>
          </a:p>
        </p:txBody>
      </p:sp>
      <p:sp>
        <p:nvSpPr>
          <p:cNvPr id="11" name="82e21229-7954-4e4c-a4d1-32266b8b5c8f"/>
          <p:cNvSpPr/>
          <p:nvPr/>
        </p:nvSpPr>
        <p:spPr>
          <a:xfrm>
            <a:off x="3829050" y="4054461"/>
            <a:ext cx="5143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Síntesis integral autónoma para toma de decisiones ágiles.</a:t>
            </a:r>
            <a:endParaRPr lang="en-US" sz="1620" dirty="0"/>
          </a:p>
        </p:txBody>
      </p:sp>
      <p:sp>
        <p:nvSpPr>
          <p:cNvPr id="12" name="c55955de-c06c-4b3d-8167-5d4bce10972e"/>
          <p:cNvSpPr/>
          <p:nvPr/>
        </p:nvSpPr>
        <p:spPr>
          <a:xfrm>
            <a:off x="8366760" y="335813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✅</a:t>
            </a:r>
            <a:endParaRPr lang="en-US" sz="3600" dirty="0"/>
          </a:p>
        </p:txBody>
      </p:sp>
      <p:sp>
        <p:nvSpPr>
          <p:cNvPr id="13" name="connector-195ece7c-c7a5-47ef-9d0a-c55182375457-0"/>
          <p:cNvSpPr/>
          <p:nvPr/>
        </p:nvSpPr>
        <p:spPr>
          <a:xfrm>
            <a:off x="2571750" y="1623060"/>
            <a:ext cx="994410" cy="29718"/>
          </a:xfrm>
          <a:prstGeom prst="line">
            <a:avLst/>
          </a:prstGeom>
          <a:noFill/>
          <a:ln w="28575">
            <a:solidFill>
              <a:srgbClr val="409E9E"/>
            </a:solidFill>
            <a:prstDash val="solid"/>
          </a:ln>
        </p:spPr>
      </p:sp>
      <p:sp>
        <p:nvSpPr>
          <p:cNvPr id="14" name="connector-195ece7c-c7a5-47ef-9d0a-c55182375457-1"/>
          <p:cNvSpPr/>
          <p:nvPr/>
        </p:nvSpPr>
        <p:spPr>
          <a:xfrm>
            <a:off x="2571750" y="2537460"/>
            <a:ext cx="994410" cy="1858518"/>
          </a:xfrm>
          <a:prstGeom prst="line">
            <a:avLst/>
          </a:prstGeom>
          <a:noFill/>
          <a:ln w="28575">
            <a:solidFill>
              <a:srgbClr val="D90368"/>
            </a:solidFill>
            <a:prstDash val="solid"/>
          </a:ln>
        </p:spPr>
      </p:sp>
      <p:sp>
        <p:nvSpPr>
          <p:cNvPr id="15" name="connector-195ece7c-c7a5-47ef-9d0a-c55182375457-2"/>
          <p:cNvSpPr/>
          <p:nvPr/>
        </p:nvSpPr>
        <p:spPr>
          <a:xfrm flipV="1">
            <a:off x="2571750" y="2567178"/>
            <a:ext cx="994410" cy="884682"/>
          </a:xfrm>
          <a:prstGeom prst="line">
            <a:avLst/>
          </a:prstGeom>
          <a:noFill/>
          <a:ln w="28575">
            <a:solidFill>
              <a:srgbClr val="D68C45"/>
            </a:solidFill>
            <a:prstDash val="solid"/>
          </a:ln>
        </p:spPr>
      </p:sp>
      <p:sp>
        <p:nvSpPr>
          <p:cNvPr id="16" name="connector-195ece7c-c7a5-47ef-9d0a-c55182375457-3"/>
          <p:cNvSpPr/>
          <p:nvPr/>
        </p:nvSpPr>
        <p:spPr>
          <a:xfrm flipV="1">
            <a:off x="2571750" y="3481578"/>
            <a:ext cx="994410" cy="884682"/>
          </a:xfrm>
          <a:prstGeom prst="line">
            <a:avLst/>
          </a:prstGeom>
          <a:noFill/>
          <a:ln w="28575">
            <a:solidFill>
              <a:srgbClr val="4579A9"/>
            </a:solidFill>
            <a:prstDash val="solid"/>
          </a:ln>
        </p:spPr>
      </p:sp>
      <p:sp>
        <p:nvSpPr>
          <p:cNvPr id="17" name="9a1736e8-63f6-4106-b87e-bb877d6e6f54"/>
          <p:cNvSpPr/>
          <p:nvPr/>
        </p:nvSpPr>
        <p:spPr>
          <a:xfrm>
            <a:off x="3394710" y="1464166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409E9E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</a:t>
            </a:r>
            <a:endParaRPr lang="en-US" sz="1170" dirty="0"/>
          </a:p>
        </p:txBody>
      </p:sp>
      <p:sp>
        <p:nvSpPr>
          <p:cNvPr id="18" name="717a1d8b-5310-4dfd-8ca8-d87d8f10c6da"/>
          <p:cNvSpPr/>
          <p:nvPr/>
        </p:nvSpPr>
        <p:spPr>
          <a:xfrm>
            <a:off x="3394710" y="4207366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D90368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</a:t>
            </a:r>
            <a:endParaRPr lang="en-US" sz="1170" dirty="0"/>
          </a:p>
        </p:txBody>
      </p:sp>
      <p:sp>
        <p:nvSpPr>
          <p:cNvPr id="19" name="8a6950af-9a09-465b-a2c6-62a05abd5909"/>
          <p:cNvSpPr/>
          <p:nvPr/>
        </p:nvSpPr>
        <p:spPr>
          <a:xfrm>
            <a:off x="3394710" y="2378566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D68C45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B</a:t>
            </a:r>
            <a:endParaRPr lang="en-US" sz="1170" dirty="0"/>
          </a:p>
        </p:txBody>
      </p:sp>
      <p:sp>
        <p:nvSpPr>
          <p:cNvPr id="20" name="b3366bf5-8f20-4330-a3c5-98956a6b1eb5"/>
          <p:cNvSpPr/>
          <p:nvPr/>
        </p:nvSpPr>
        <p:spPr>
          <a:xfrm>
            <a:off x="3394710" y="3292966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4579A9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</a:t>
            </a:r>
            <a:endParaRPr lang="en-US" sz="11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21YO0wz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El cuerpo del informe: análisis de datos</a:t>
            </a:r>
            <a:endParaRPr lang="en-US" sz="2880" dirty="0"/>
          </a:p>
        </p:txBody>
      </p:sp>
      <p:sp>
        <p:nvSpPr>
          <p:cNvPr id="3" name="ZDd0TyhF"/>
          <p:cNvSpPr/>
          <p:nvPr/>
        </p:nvSpPr>
        <p:spPr>
          <a:xfrm>
            <a:off x="274320" y="899541"/>
            <a:ext cx="4503420" cy="24003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89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b="1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Transformar datos en inteligencia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El cuerpo del informe procesa la evidencia. Un error recurrente consiste en acumular tablas extensas sin análisis; el lector directivo necesita conocer qué revelan las desviaciones sobre la operación real.</a:t>
            </a:r>
            <a:endParaRPr lang="en-US" sz="2070" dirty="0"/>
          </a:p>
        </p:txBody>
      </p:sp>
      <p:sp>
        <p:nvSpPr>
          <p:cNvPr id="4" name="9klOXH8m"/>
          <p:cNvSpPr/>
          <p:nvPr/>
        </p:nvSpPr>
        <p:spPr>
          <a:xfrm>
            <a:off x="274320" y="3394710"/>
            <a:ext cx="4503420" cy="1303020"/>
          </a:xfrm>
          <a:prstGeom prst="roundRect">
            <a:avLst>
              <a:gd name="adj" fmla="val 7018"/>
            </a:avLst>
          </a:prstGeom>
          <a:solidFill>
            <a:srgbClr val="FCEBEB"/>
          </a:solidFill>
          <a:ln w="11430">
            <a:solidFill>
              <a:srgbClr val="460606">
                <a:alpha val="20000"/>
              </a:srgbClr>
            </a:solidFill>
            <a:prstDash val="solid"/>
          </a:ln>
        </p:spPr>
      </p:sp>
      <p:sp>
        <p:nvSpPr>
          <p:cNvPr id="5" name="P4vGfmJO"/>
          <p:cNvSpPr/>
          <p:nvPr/>
        </p:nvSpPr>
        <p:spPr>
          <a:xfrm>
            <a:off x="400050" y="3542654"/>
            <a:ext cx="320040" cy="4686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7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dirty="0">
                <a:solidFill>
                  <a:srgbClr val="4606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⚠️</a:t>
            </a:r>
            <a:endParaRPr lang="en-US" sz="2070" dirty="0"/>
          </a:p>
        </p:txBody>
      </p:sp>
      <p:sp>
        <p:nvSpPr>
          <p:cNvPr id="6" name="HrmiVKLH"/>
          <p:cNvSpPr/>
          <p:nvPr/>
        </p:nvSpPr>
        <p:spPr>
          <a:xfrm>
            <a:off x="765810" y="3499317"/>
            <a:ext cx="3886200" cy="10515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4606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Error común</a:t>
            </a:r>
            <a:endParaRPr lang="en-US" sz="144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4606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Presentar datos crudos sin interpretar su causalidad económica ni su tendencia.</a:t>
            </a:r>
            <a:endParaRPr lang="en-US" sz="1440" dirty="0"/>
          </a:p>
        </p:txBody>
      </p:sp>
      <p:pic>
        <p:nvPicPr>
          <p:cNvPr id="7" name="imgdata12" descr="/home/forge/chalkie-production-workers-3/releases/78338234/backend/storage/app/render-specs/45ff5ff0-b110-4e99-8ed1-1cd995517f90/img_8781551da6d15f0b2873a65166995ac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620" y="925830"/>
            <a:ext cx="3909060" cy="3429000"/>
          </a:xfrm>
          <a:prstGeom prst="roundRect">
            <a:avLst>
              <a:gd name="adj" fmla="val 4000"/>
            </a:avLst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ECmQK5A"/>
          <p:cNvSpPr/>
          <p:nvPr/>
        </p:nvSpPr>
        <p:spPr>
          <a:xfrm>
            <a:off x="274320" y="182880"/>
            <a:ext cx="4206240" cy="2251710"/>
          </a:xfrm>
          <a:prstGeom prst="roundRect">
            <a:avLst>
              <a:gd name="adj" fmla="val 6091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A4B3BC"/>
            </a:solidFill>
            <a:prstDash val="solid"/>
          </a:ln>
        </p:spPr>
      </p:sp>
      <p:pic>
        <p:nvPicPr>
          <p:cNvPr id="3" name="imgic1" descr="/home/forge/chalkie-production-workers-3/releases/78338234/backend/storage/app/render-specs/45ff5ff0-b110-4e99-8ed1-1cd995517f90/img_e03d0f6517be101fb0bfb384c215527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" y="331470"/>
            <a:ext cx="548640" cy="548640"/>
          </a:xfrm>
          <a:prstGeom prst="rect">
            <a:avLst/>
          </a:prstGeom>
        </p:spPr>
      </p:pic>
      <p:sp>
        <p:nvSpPr>
          <p:cNvPr id="4" name="7Ri3khI6"/>
          <p:cNvSpPr/>
          <p:nvPr/>
        </p:nvSpPr>
        <p:spPr>
          <a:xfrm>
            <a:off x="1062990" y="304038"/>
            <a:ext cx="3268980" cy="15544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Filtrado analítico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Seleccionar métricas de alto impacto (KPIs clave) descartando ruido secundario.</a:t>
            </a:r>
            <a:endParaRPr lang="en-US" sz="2160" dirty="0"/>
          </a:p>
        </p:txBody>
      </p:sp>
      <p:sp>
        <p:nvSpPr>
          <p:cNvPr id="5" name="Iizx0nBk"/>
          <p:cNvSpPr/>
          <p:nvPr/>
        </p:nvSpPr>
        <p:spPr>
          <a:xfrm>
            <a:off x="4663440" y="182880"/>
            <a:ext cx="4206240" cy="2251710"/>
          </a:xfrm>
          <a:prstGeom prst="roundRect">
            <a:avLst>
              <a:gd name="adj" fmla="val 6091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A4B3BC"/>
            </a:solidFill>
            <a:prstDash val="solid"/>
          </a:ln>
        </p:spPr>
      </p:sp>
      <p:pic>
        <p:nvPicPr>
          <p:cNvPr id="6" name="imgic2" descr="/home/forge/chalkie-production-workers-3/releases/78338234/backend/storage/app/render-specs/45ff5ff0-b110-4e99-8ed1-1cd995517f90/img_0cdab3037ba37316f07084d1b3a0191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030" y="331470"/>
            <a:ext cx="548640" cy="548640"/>
          </a:xfrm>
          <a:prstGeom prst="rect">
            <a:avLst/>
          </a:prstGeom>
        </p:spPr>
      </p:pic>
      <p:sp>
        <p:nvSpPr>
          <p:cNvPr id="7" name="MLZbLg32"/>
          <p:cNvSpPr/>
          <p:nvPr/>
        </p:nvSpPr>
        <p:spPr>
          <a:xfrm>
            <a:off x="5452110" y="304038"/>
            <a:ext cx="3268980" cy="15544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Comparación temporal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Contrastar períodos equivalentes (mes contra mes o año interanual).</a:t>
            </a:r>
            <a:endParaRPr lang="en-US" sz="2160" dirty="0"/>
          </a:p>
        </p:txBody>
      </p:sp>
      <p:sp>
        <p:nvSpPr>
          <p:cNvPr id="8" name="42pOoKPb"/>
          <p:cNvSpPr/>
          <p:nvPr/>
        </p:nvSpPr>
        <p:spPr>
          <a:xfrm>
            <a:off x="274320" y="2617470"/>
            <a:ext cx="4206240" cy="2251710"/>
          </a:xfrm>
          <a:prstGeom prst="roundRect">
            <a:avLst>
              <a:gd name="adj" fmla="val 6091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A4B3BC"/>
            </a:solidFill>
            <a:prstDash val="solid"/>
          </a:ln>
        </p:spPr>
      </p:sp>
      <p:pic>
        <p:nvPicPr>
          <p:cNvPr id="9" name="imgic3" descr="/home/forge/chalkie-production-workers-3/releases/78338234/backend/storage/app/render-specs/45ff5ff0-b110-4e99-8ed1-1cd995517f90/img_b558e12b3b72aae63f0b2c2bb844e2a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910" y="2766060"/>
            <a:ext cx="548640" cy="548640"/>
          </a:xfrm>
          <a:prstGeom prst="rect">
            <a:avLst/>
          </a:prstGeom>
        </p:spPr>
      </p:pic>
      <p:sp>
        <p:nvSpPr>
          <p:cNvPr id="10" name="5kWN4Xky"/>
          <p:cNvSpPr/>
          <p:nvPr/>
        </p:nvSpPr>
        <p:spPr>
          <a:xfrm>
            <a:off x="1062990" y="2738628"/>
            <a:ext cx="3268980" cy="15544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Causalidad clara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Explicar la raíz del fenómeno y no solo describir el síntoma superficial.</a:t>
            </a:r>
            <a:endParaRPr lang="en-US" sz="2160" dirty="0"/>
          </a:p>
        </p:txBody>
      </p:sp>
      <p:sp>
        <p:nvSpPr>
          <p:cNvPr id="11" name="xNGZjs63"/>
          <p:cNvSpPr/>
          <p:nvPr/>
        </p:nvSpPr>
        <p:spPr>
          <a:xfrm>
            <a:off x="4663440" y="2617470"/>
            <a:ext cx="4206240" cy="2251710"/>
          </a:xfrm>
          <a:prstGeom prst="roundRect">
            <a:avLst>
              <a:gd name="adj" fmla="val 6091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A4B3BC"/>
            </a:solidFill>
            <a:prstDash val="solid"/>
          </a:ln>
        </p:spPr>
      </p:sp>
      <p:pic>
        <p:nvPicPr>
          <p:cNvPr id="12" name="imgic4" descr="/home/forge/chalkie-production-workers-3/releases/78338234/backend/storage/app/render-specs/45ff5ff0-b110-4e99-8ed1-1cd995517f90/img_7e45dca71f93ec96881156ac62d5164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2030" y="2766060"/>
            <a:ext cx="548640" cy="548640"/>
          </a:xfrm>
          <a:prstGeom prst="rect">
            <a:avLst/>
          </a:prstGeom>
        </p:spPr>
      </p:pic>
      <p:sp>
        <p:nvSpPr>
          <p:cNvPr id="13" name="zLhCDd0F"/>
          <p:cNvSpPr/>
          <p:nvPr/>
        </p:nvSpPr>
        <p:spPr>
          <a:xfrm>
            <a:off x="5452110" y="2738628"/>
            <a:ext cx="3268980" cy="15544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Impacto monetario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Traducir demoras u horas perdidas en costos reales para la compañía.</a:t>
            </a:r>
            <a:endParaRPr lang="en-US" sz="216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o83qQW9"/>
          <p:cNvSpPr/>
          <p:nvPr/>
        </p:nvSpPr>
        <p:spPr>
          <a:xfrm>
            <a:off x="274320" y="1085850"/>
            <a:ext cx="4846320" cy="10858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Construcción de hallazgos robustos</a:t>
            </a:r>
            <a:endParaRPr lang="en-US" sz="2880" dirty="0"/>
          </a:p>
        </p:txBody>
      </p:sp>
      <p:sp>
        <p:nvSpPr>
          <p:cNvPr id="3" name="WB5f8U9h"/>
          <p:cNvSpPr/>
          <p:nvPr/>
        </p:nvSpPr>
        <p:spPr>
          <a:xfrm>
            <a:off x="274320" y="2330817"/>
            <a:ext cx="4846320" cy="16230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Un hallazgo sólido articula tres partes: la condición observada (qué sucede), el criterio de comparación (qué debió suceder según meta o contrato) y el impacto verificable (en pérdidas, plazos o riesgo).</a:t>
            </a:r>
            <a:endParaRPr lang="en-US" sz="1620" dirty="0"/>
          </a:p>
        </p:txBody>
      </p:sp>
      <p:pic>
        <p:nvPicPr>
          <p:cNvPr id="4" name="imghall14" descr="/home/forge/chalkie-production-workers-3/releases/78338234/backend/storage/app/render-specs/45ff5ff0-b110-4e99-8ed1-1cd995517f90/img_305e13043630b14a2b908f7c45da051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0"/>
            <a:ext cx="36576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I9kVwS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Conclusiones: derivación lógica</a:t>
            </a:r>
            <a:endParaRPr lang="en-US" sz="2880" dirty="0"/>
          </a:p>
        </p:txBody>
      </p:sp>
      <p:sp>
        <p:nvSpPr>
          <p:cNvPr id="3" name="4Y7KzCF8"/>
          <p:cNvSpPr/>
          <p:nvPr/>
        </p:nvSpPr>
        <p:spPr>
          <a:xfrm>
            <a:off x="274320" y="989838"/>
            <a:ext cx="4114800" cy="24117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Juicios fundamentados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Las conclusiones sintetizan los resultados del análisis. No introducen información nueva ni datos jamás mencionados en el cuerpo; representan deducciones lógicas derivadas estrictamente de los hallazgos demostrados.</a:t>
            </a:r>
            <a:endParaRPr lang="en-US" sz="2160" dirty="0"/>
          </a:p>
        </p:txBody>
      </p:sp>
      <p:sp>
        <p:nvSpPr>
          <p:cNvPr id="4" name="yOapUhiT-bar"/>
          <p:cNvSpPr/>
          <p:nvPr/>
        </p:nvSpPr>
        <p:spPr>
          <a:xfrm>
            <a:off x="274320" y="3566160"/>
            <a:ext cx="45720" cy="1051560"/>
          </a:xfrm>
          <a:prstGeom prst="rect">
            <a:avLst/>
          </a:prstGeom>
          <a:solidFill>
            <a:srgbClr val="127BBD"/>
          </a:solidFill>
          <a:ln/>
        </p:spPr>
      </p:sp>
      <p:sp>
        <p:nvSpPr>
          <p:cNvPr id="5" name="yOapUhiT"/>
          <p:cNvSpPr/>
          <p:nvPr/>
        </p:nvSpPr>
        <p:spPr>
          <a:xfrm>
            <a:off x="548640" y="3542397"/>
            <a:ext cx="3840480" cy="1051560"/>
          </a:xfrm>
          <a:prstGeom prst="rect">
            <a:avLst/>
          </a:prstGeom>
          <a:noFill/>
          <a:ln/>
        </p:spPr>
        <p:txBody>
          <a:bodyPr wrap="square" lIns="0" tIns="45720" rIns="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“Una conclusión ejecutiva es una certeza comprobada, jamás una especulación subjetiva.”</a:t>
            </a:r>
            <a:endParaRPr lang="en-US" sz="16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q7tXkzkC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Conclusiones: buenas y malas prácticas</a:t>
            </a:r>
            <a:endParaRPr lang="en-US" sz="2880" dirty="0"/>
          </a:p>
        </p:txBody>
      </p:sp>
      <p:pic>
        <p:nvPicPr>
          <p:cNvPr id="3" name="imgcbad16" descr="/home/forge/chalkie-production-workers-3/releases/78338234/backend/storage/app/render-specs/45ff5ff0-b110-4e99-8ed1-1cd995517f90/img_50b73331b0283cdd8a7bac57023ce7e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925830"/>
            <a:ext cx="425196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4" name="xVP2ZyIs"/>
          <p:cNvSpPr/>
          <p:nvPr/>
        </p:nvSpPr>
        <p:spPr>
          <a:xfrm>
            <a:off x="274320" y="3012948"/>
            <a:ext cx="4251960" cy="18402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Redacción ambigua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Concluir que </a:t>
            </a:r>
            <a:r>
              <a:rPr lang="en-US" sz="162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“los procesos son lentos y la gente parece desmotivada”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sin sustento estadístico de tiempos ni encuestas de clima.</a:t>
            </a:r>
            <a:endParaRPr lang="en-US" sz="2160" dirty="0"/>
          </a:p>
        </p:txBody>
      </p:sp>
      <p:pic>
        <p:nvPicPr>
          <p:cNvPr id="5" name="imgcgood16" descr="/home/forge/chalkie-production-workers-3/releases/78338234/backend/storage/app/render-specs/45ff5ff0-b110-4e99-8ed1-1cd995517f90/img_28495fd7513e13525f1cdfab180096a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7720" y="925830"/>
            <a:ext cx="425196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6" name="ALZzADL7"/>
          <p:cNvSpPr/>
          <p:nvPr/>
        </p:nvSpPr>
        <p:spPr>
          <a:xfrm>
            <a:off x="4617720" y="3012948"/>
            <a:ext cx="4251960" cy="18402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Redacción con rigor técnico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“El tiempo de ciclo excede en 38% el estándar por cuello de botella en validación manual, generando un sobrecosto mensual de 12M CLP.”</a:t>
            </a:r>
            <a:endParaRPr lang="en-US" sz="21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c6e9159-6d3d-4898-9db8-0de45e58822b"/>
          <p:cNvSpPr/>
          <p:nvPr/>
        </p:nvSpPr>
        <p:spPr>
          <a:xfrm>
            <a:off x="285750" y="171450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Verificación de Conclusiones</a:t>
            </a:r>
            <a:endParaRPr lang="en-US" sz="2880" dirty="0"/>
          </a:p>
        </p:txBody>
      </p:sp>
      <p:sp>
        <p:nvSpPr>
          <p:cNvPr id="3" name="523ac413-60f1-4e95-9cf6-a7e42648a99b"/>
          <p:cNvSpPr/>
          <p:nvPr/>
        </p:nvSpPr>
        <p:spPr>
          <a:xfrm>
            <a:off x="822960" y="1139811"/>
            <a:ext cx="7372350" cy="1143000"/>
          </a:xfrm>
          <a:prstGeom prst="roundRect">
            <a:avLst>
              <a:gd name="adj" fmla="val 10000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  <a:effectLst>
            <a:outerShdw dist="129286" dir="2700000" algn="bl" rotWithShape="0">
              <a:srgbClr val="000000">
                <a:alpha val="100000"/>
              </a:srgbClr>
            </a:outerShdw>
          </a:effectLst>
        </p:spPr>
        <p:txBody>
          <a:bodyPr wrap="square" lIns="102870" tIns="102870" rIns="102870" bIns="10287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La sección de conclusiones puede incorporar datos cuantitativos completamente nuevos si refuerzan la urgencia de la decisión.</a:t>
            </a:r>
            <a:endParaRPr lang="en-US" sz="1620" dirty="0"/>
          </a:p>
        </p:txBody>
      </p:sp>
      <p:sp>
        <p:nvSpPr>
          <p:cNvPr id="4" name="18ea5679-c8b3-4ea0-9413-a0e3997df7be"/>
          <p:cNvSpPr/>
          <p:nvPr/>
        </p:nvSpPr>
        <p:spPr>
          <a:xfrm>
            <a:off x="2571750" y="2624294"/>
            <a:ext cx="1714500" cy="80010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45720">
            <a:solidFill>
              <a:srgbClr val="000000"/>
            </a:solidFill>
          </a:ln>
        </p:spPr>
        <p:txBody>
          <a:bodyPr wrap="square" lIns="91440" tIns="91440" rIns="91440" bIns="91440" rtlCol="0" anchor="ctr"/>
          <a:lstStyle/>
          <a:p>
            <a:pPr marL="0" indent="0" algn="ctr">
              <a:lnSpc>
                <a:spcPts val="280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3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👍 </a:t>
            </a:r>
            <a:r>
              <a:rPr lang="en-US" sz="23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VERDADERO</a:t>
            </a:r>
            <a:endParaRPr lang="en-US" sz="2340" dirty="0"/>
          </a:p>
        </p:txBody>
      </p:sp>
      <p:sp>
        <p:nvSpPr>
          <p:cNvPr id="5" name="07d9e3f2-4876-4cd2-93cd-384df2208679"/>
          <p:cNvSpPr/>
          <p:nvPr/>
        </p:nvSpPr>
        <p:spPr>
          <a:xfrm>
            <a:off x="4857750" y="2624294"/>
            <a:ext cx="1714500" cy="80010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45720">
            <a:solidFill>
              <a:srgbClr val="000000"/>
            </a:solidFill>
          </a:ln>
        </p:spPr>
        <p:txBody>
          <a:bodyPr wrap="square" lIns="91440" tIns="91440" rIns="91440" bIns="91440" rtlCol="0" anchor="ctr"/>
          <a:lstStyle/>
          <a:p>
            <a:pPr marL="0" indent="0" algn="ctr">
              <a:lnSpc>
                <a:spcPts val="280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3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👎 </a:t>
            </a:r>
            <a:r>
              <a:rPr lang="en-US" sz="23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FALSO</a:t>
            </a:r>
            <a:endParaRPr lang="en-US" sz="2340" dirty="0"/>
          </a:p>
        </p:txBody>
      </p:sp>
      <p:sp>
        <p:nvSpPr>
          <p:cNvPr id="6" name="14883a7e-64df-4bad-a876-b43e0e667064"/>
          <p:cNvSpPr/>
          <p:nvPr/>
        </p:nvSpPr>
        <p:spPr>
          <a:xfrm>
            <a:off x="2571750" y="3711561"/>
            <a:ext cx="5715000" cy="4572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127BBD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🤔 </a:t>
            </a:r>
            <a:r>
              <a:rPr lang="en-US" sz="1620" i="1" dirty="0">
                <a:solidFill>
                  <a:srgbClr val="127BBD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Prepárate para explicar tu razonamiento.</a:t>
            </a:r>
            <a:endParaRPr lang="en-US" sz="162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c6e9159-6d3d-4898-9db8-0de45e58822b"/>
          <p:cNvSpPr/>
          <p:nvPr/>
        </p:nvSpPr>
        <p:spPr>
          <a:xfrm>
            <a:off x="285750" y="171450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Verificación de Conclusiones</a:t>
            </a:r>
            <a:endParaRPr lang="en-US" sz="2880" dirty="0"/>
          </a:p>
        </p:txBody>
      </p:sp>
      <p:sp>
        <p:nvSpPr>
          <p:cNvPr id="3" name="523ac413-60f1-4e95-9cf6-a7e42648a99b"/>
          <p:cNvSpPr/>
          <p:nvPr/>
        </p:nvSpPr>
        <p:spPr>
          <a:xfrm>
            <a:off x="822960" y="1139811"/>
            <a:ext cx="7372350" cy="1143000"/>
          </a:xfrm>
          <a:prstGeom prst="roundRect">
            <a:avLst>
              <a:gd name="adj" fmla="val 10000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  <a:effectLst>
            <a:outerShdw dist="129286" dir="2700000" algn="bl" rotWithShape="0">
              <a:srgbClr val="000000">
                <a:alpha val="100000"/>
              </a:srgbClr>
            </a:outerShdw>
          </a:effectLst>
        </p:spPr>
        <p:txBody>
          <a:bodyPr wrap="square" lIns="102870" tIns="102870" rIns="102870" bIns="10287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La sección de conclusiones puede incorporar datos cuantitativos completamente nuevos si refuerzan la urgencia de la decisión.</a:t>
            </a:r>
            <a:endParaRPr lang="en-US" sz="1620" dirty="0"/>
          </a:p>
        </p:txBody>
      </p:sp>
      <p:sp>
        <p:nvSpPr>
          <p:cNvPr id="4" name="18ea5679-c8b3-4ea0-9413-a0e3997df7be"/>
          <p:cNvSpPr/>
          <p:nvPr/>
        </p:nvSpPr>
        <p:spPr>
          <a:xfrm>
            <a:off x="2571750" y="2624294"/>
            <a:ext cx="1714500" cy="80010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45720">
            <a:solidFill>
              <a:srgbClr val="000000"/>
            </a:solidFill>
          </a:ln>
        </p:spPr>
        <p:txBody>
          <a:bodyPr wrap="square" lIns="91440" tIns="91440" rIns="91440" bIns="91440" rtlCol="0" anchor="ctr"/>
          <a:lstStyle/>
          <a:p>
            <a:pPr marL="0" indent="0" algn="ctr">
              <a:lnSpc>
                <a:spcPts val="280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3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👍 </a:t>
            </a:r>
            <a:r>
              <a:rPr lang="en-US" sz="23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VERDADERO</a:t>
            </a:r>
            <a:endParaRPr lang="en-US" sz="2340" dirty="0"/>
          </a:p>
        </p:txBody>
      </p:sp>
      <p:sp>
        <p:nvSpPr>
          <p:cNvPr id="5" name="07d9e3f2-4876-4cd2-93cd-384df2208679"/>
          <p:cNvSpPr/>
          <p:nvPr/>
        </p:nvSpPr>
        <p:spPr>
          <a:xfrm>
            <a:off x="4857750" y="2624294"/>
            <a:ext cx="1714500" cy="80010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45720">
            <a:solidFill>
              <a:srgbClr val="2C6E49"/>
            </a:solidFill>
          </a:ln>
        </p:spPr>
        <p:txBody>
          <a:bodyPr wrap="square" lIns="91440" tIns="91440" rIns="91440" bIns="91440" rtlCol="0" anchor="ctr"/>
          <a:lstStyle/>
          <a:p>
            <a:pPr marL="0" indent="0" algn="ctr">
              <a:lnSpc>
                <a:spcPts val="280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3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👎 </a:t>
            </a:r>
            <a:r>
              <a:rPr lang="en-US" sz="23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FALSO</a:t>
            </a:r>
            <a:endParaRPr lang="en-US" sz="2340" dirty="0"/>
          </a:p>
        </p:txBody>
      </p:sp>
      <p:sp>
        <p:nvSpPr>
          <p:cNvPr id="6" name="a79c370e-35ee-4ac8-94de-8eaf3266157c"/>
          <p:cNvSpPr/>
          <p:nvPr/>
        </p:nvSpPr>
        <p:spPr>
          <a:xfrm>
            <a:off x="8366760" y="335813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✅</a:t>
            </a:r>
            <a:endParaRPr lang="en-US" sz="3600" dirty="0"/>
          </a:p>
        </p:txBody>
      </p:sp>
      <p:sp>
        <p:nvSpPr>
          <p:cNvPr id="7" name="9a9ceff3-2df2-490b-b118-28241cabc627"/>
          <p:cNvSpPr/>
          <p:nvPr/>
        </p:nvSpPr>
        <p:spPr>
          <a:xfrm>
            <a:off x="457200" y="3657600"/>
            <a:ext cx="8229600" cy="1028700"/>
          </a:xfrm>
          <a:prstGeom prst="roundRect">
            <a:avLst>
              <a:gd name="adj" fmla="val 8889"/>
            </a:avLst>
          </a:prstGeom>
          <a:solidFill>
            <a:srgbClr val="FAEFDA"/>
          </a:solidFill>
          <a:ln w="11430">
            <a:solidFill>
              <a:srgbClr val="573B06">
                <a:alpha val="20000"/>
              </a:srgbClr>
            </a:solidFill>
          </a:ln>
        </p:spPr>
        <p:txBody>
          <a:bodyPr wrap="square" lIns="125730" tIns="125730" rIns="125730" bIns="125730" rtlCol="0" anchor="t"/>
          <a:lstStyle/>
          <a:p>
            <a:pPr marL="0" indent="0" algn="l">
              <a:lnSpc>
                <a:spcPts val="172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573B06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🔑 </a:t>
            </a:r>
            <a:r>
              <a:rPr lang="en-US" sz="1440" b="1" dirty="0">
                <a:solidFill>
                  <a:srgbClr val="573B06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¿Por qué es así?</a:t>
            </a:r>
            <a:endParaRPr lang="en-US" sz="144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573B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Las conclusiones deben derivar estrictamente del análisis ya expuesto en el cuerpo, sin agregar datos imprevistos.</a:t>
            </a:r>
            <a:endParaRPr lang="en-US" sz="1440" dirty="0"/>
          </a:p>
        </p:txBody>
      </p:sp>
      <p:sp>
        <p:nvSpPr>
          <p:cNvPr id="8" name="cccb7f8b-a041-4867-b66a-f832c19e3e54"/>
          <p:cNvSpPr/>
          <p:nvPr/>
        </p:nvSpPr>
        <p:spPr>
          <a:xfrm>
            <a:off x="6435090" y="2474578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2C6E49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✓</a:t>
            </a:r>
            <a:endParaRPr lang="en-US" sz="117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LN0RGvo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Recomendaciones: propuestas de acción</a:t>
            </a:r>
            <a:endParaRPr lang="en-US" sz="2880" dirty="0"/>
          </a:p>
        </p:txBody>
      </p:sp>
      <p:sp>
        <p:nvSpPr>
          <p:cNvPr id="3" name="lGhl0Ol7"/>
          <p:cNvSpPr/>
          <p:nvPr/>
        </p:nvSpPr>
        <p:spPr>
          <a:xfrm>
            <a:off x="274320" y="898398"/>
            <a:ext cx="4297680" cy="21259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Viabilidad y asignación clara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Una recomendación ejecutiva traduce la conclusión en acciones ejecutables. Debe responder quién es el responsable, qué recursos se requieren, en qué plazo se ejecutará y cuál es el resultado proyectado.</a:t>
            </a:r>
            <a:endParaRPr lang="en-US" sz="2160" dirty="0"/>
          </a:p>
        </p:txBody>
      </p:sp>
      <p:sp>
        <p:nvSpPr>
          <p:cNvPr id="4" name="CXEqnzRm"/>
          <p:cNvSpPr/>
          <p:nvPr/>
        </p:nvSpPr>
        <p:spPr>
          <a:xfrm>
            <a:off x="274320" y="3120390"/>
            <a:ext cx="4297680" cy="1623060"/>
          </a:xfrm>
          <a:prstGeom prst="roundRect">
            <a:avLst>
              <a:gd name="adj" fmla="val 5634"/>
            </a:avLst>
          </a:prstGeom>
          <a:solidFill>
            <a:srgbClr val="FAEFDA"/>
          </a:solidFill>
          <a:ln w="11430">
            <a:solidFill>
              <a:srgbClr val="573B06">
                <a:alpha val="20000"/>
              </a:srgbClr>
            </a:solidFill>
            <a:prstDash val="solid"/>
          </a:ln>
        </p:spPr>
      </p:sp>
      <p:sp>
        <p:nvSpPr>
          <p:cNvPr id="5" name="KDlMleSl"/>
          <p:cNvSpPr/>
          <p:nvPr/>
        </p:nvSpPr>
        <p:spPr>
          <a:xfrm>
            <a:off x="400050" y="3269300"/>
            <a:ext cx="320040" cy="4800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6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573B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💡</a:t>
            </a:r>
            <a:endParaRPr lang="en-US" sz="2160" dirty="0"/>
          </a:p>
        </p:txBody>
      </p:sp>
      <p:sp>
        <p:nvSpPr>
          <p:cNvPr id="6" name="xbOGYS0M"/>
          <p:cNvSpPr/>
          <p:nvPr/>
        </p:nvSpPr>
        <p:spPr>
          <a:xfrm>
            <a:off x="765810" y="3224997"/>
            <a:ext cx="3680460" cy="13716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573B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Tip práctico</a:t>
            </a:r>
            <a:endParaRPr lang="en-US" sz="144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573B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Estructura cada recomendación con el formato: Acción + Responsable + Costo estimado + Plazo de entrega.</a:t>
            </a:r>
            <a:endParaRPr lang="en-US" sz="1440" dirty="0"/>
          </a:p>
        </p:txBody>
      </p:sp>
      <p:pic>
        <p:nvPicPr>
          <p:cNvPr id="7" name="imgrec18" descr="/home/forge/chalkie-production-workers-3/releases/78338234/backend/storage/app/render-specs/45ff5ff0-b110-4e99-8ed1-1cd995517f90/img_1031ed63c5bcc5e127513b0a5435ec0f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0" y="925830"/>
            <a:ext cx="4114800" cy="3611880"/>
          </a:xfrm>
          <a:prstGeom prst="roundRect">
            <a:avLst>
              <a:gd name="adj" fmla="val 3797"/>
            </a:avLst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WAIYvZO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Fórmula de una recomendación accionable</a:t>
            </a:r>
            <a:endParaRPr lang="en-US" sz="2880" dirty="0"/>
          </a:p>
        </p:txBody>
      </p:sp>
      <p:pic>
        <p:nvPicPr>
          <p:cNvPr id="3" name="imgst1" descr="/home/forge/chalkie-production-workers-3/releases/78338234/backend/storage/app/render-specs/45ff5ff0-b110-4e99-8ed1-1cd995517f90/img_00bee54118bf84649ecab41f29d99de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925830"/>
            <a:ext cx="2743200" cy="2057400"/>
          </a:xfrm>
          <a:prstGeom prst="roundRect">
            <a:avLst>
              <a:gd name="adj" fmla="val 6667"/>
            </a:avLst>
          </a:prstGeom>
        </p:spPr>
      </p:pic>
      <p:pic>
        <p:nvPicPr>
          <p:cNvPr id="4" name="imgst2" descr="/home/forge/chalkie-production-workers-3/releases/78338234/backend/storage/app/render-specs/45ff5ff0-b110-4e99-8ed1-1cd995517f90/img_07a075ba2d914e62d983a5854570e1e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925830"/>
            <a:ext cx="2743200" cy="2057400"/>
          </a:xfrm>
          <a:prstGeom prst="roundRect">
            <a:avLst>
              <a:gd name="adj" fmla="val 6667"/>
            </a:avLst>
          </a:prstGeom>
        </p:spPr>
      </p:pic>
      <p:pic>
        <p:nvPicPr>
          <p:cNvPr id="5" name="imgst3" descr="/home/forge/chalkie-production-workers-3/releases/78338234/backend/storage/app/render-specs/45ff5ff0-b110-4e99-8ed1-1cd995517f90/img_09ddd4cc0e04741505e86b2b667f91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6480" y="925830"/>
            <a:ext cx="274320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6" name="dBRAu8a0"/>
          <p:cNvSpPr/>
          <p:nvPr/>
        </p:nvSpPr>
        <p:spPr>
          <a:xfrm>
            <a:off x="182880" y="3097530"/>
            <a:ext cx="2926080" cy="400050"/>
          </a:xfrm>
          <a:prstGeom prst="chevron">
            <a:avLst/>
          </a:prstGeom>
          <a:solidFill>
            <a:srgbClr val="D5E5F1"/>
          </a:solidFill>
          <a:ln w="22860">
            <a:solidFill>
              <a:srgbClr val="127BBD"/>
            </a:solidFill>
            <a:prstDash val="solid"/>
          </a:ln>
        </p:spPr>
      </p:sp>
      <p:sp>
        <p:nvSpPr>
          <p:cNvPr id="7" name="dRjR1bBF"/>
          <p:cNvSpPr/>
          <p:nvPr/>
        </p:nvSpPr>
        <p:spPr>
          <a:xfrm>
            <a:off x="3108960" y="3097530"/>
            <a:ext cx="2926080" cy="400050"/>
          </a:xfrm>
          <a:prstGeom prst="chevron">
            <a:avLst/>
          </a:prstGeom>
          <a:solidFill>
            <a:srgbClr val="D5E5F1"/>
          </a:solidFill>
          <a:ln w="22860">
            <a:solidFill>
              <a:srgbClr val="127BBD"/>
            </a:solidFill>
            <a:prstDash val="solid"/>
          </a:ln>
        </p:spPr>
      </p:sp>
      <p:sp>
        <p:nvSpPr>
          <p:cNvPr id="8" name="kLrl74yf"/>
          <p:cNvSpPr/>
          <p:nvPr/>
        </p:nvSpPr>
        <p:spPr>
          <a:xfrm>
            <a:off x="6035040" y="3097530"/>
            <a:ext cx="2926080" cy="400050"/>
          </a:xfrm>
          <a:prstGeom prst="chevron">
            <a:avLst/>
          </a:prstGeom>
          <a:solidFill>
            <a:srgbClr val="D5E5F1"/>
          </a:solidFill>
          <a:ln w="22860">
            <a:solidFill>
              <a:srgbClr val="127BBD"/>
            </a:solidFill>
            <a:prstDash val="solid"/>
          </a:ln>
        </p:spPr>
      </p:sp>
      <p:sp>
        <p:nvSpPr>
          <p:cNvPr id="9" name="P4Z26GIT"/>
          <p:cNvSpPr/>
          <p:nvPr/>
        </p:nvSpPr>
        <p:spPr>
          <a:xfrm>
            <a:off x="274320" y="3602187"/>
            <a:ext cx="2743200" cy="12573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1. Acción concreta</a:t>
            </a:r>
            <a:endParaRPr lang="en-US" sz="144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Definir la iniciativa técnica exacta sin rodeos conceptuales.</a:t>
            </a:r>
            <a:endParaRPr lang="en-US" sz="1440" dirty="0"/>
          </a:p>
        </p:txBody>
      </p:sp>
      <p:sp>
        <p:nvSpPr>
          <p:cNvPr id="10" name="E8JaMhbT"/>
          <p:cNvSpPr/>
          <p:nvPr/>
        </p:nvSpPr>
        <p:spPr>
          <a:xfrm>
            <a:off x="3200400" y="3602187"/>
            <a:ext cx="2743200" cy="10058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2. Recursos y plazos</a:t>
            </a:r>
            <a:endParaRPr lang="en-US" sz="144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Establecer el presupuesto en CLP y el marco temporal límite.</a:t>
            </a:r>
            <a:endParaRPr lang="en-US" sz="1440" dirty="0"/>
          </a:p>
        </p:txBody>
      </p:sp>
      <p:sp>
        <p:nvSpPr>
          <p:cNvPr id="11" name="Zz99pHhg"/>
          <p:cNvSpPr/>
          <p:nvPr/>
        </p:nvSpPr>
        <p:spPr>
          <a:xfrm>
            <a:off x="6126480" y="3602187"/>
            <a:ext cx="2743200" cy="10058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3. Retorno esperado</a:t>
            </a:r>
            <a:endParaRPr lang="en-US" sz="144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Proyectar la reducción de fallas o ganancia de eficiencia neta.</a:t>
            </a:r>
            <a:endParaRPr lang="en-US" sz="144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03Nh7BbL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Recomendaciones: contraste de calidad</a:t>
            </a:r>
            <a:endParaRPr lang="en-US" sz="2880" dirty="0"/>
          </a:p>
        </p:txBody>
      </p:sp>
      <p:pic>
        <p:nvPicPr>
          <p:cNvPr id="3" name="imgrbad20" descr="/home/forge/chalkie-production-workers-3/releases/78338234/backend/storage/app/render-specs/45ff5ff0-b110-4e99-8ed1-1cd995517f90/img_0bf72826fcaecda7b49e90f30332c3d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925830"/>
            <a:ext cx="425196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4" name="UZmTp2zR"/>
          <p:cNvSpPr/>
          <p:nvPr/>
        </p:nvSpPr>
        <p:spPr>
          <a:xfrm>
            <a:off x="274320" y="3012948"/>
            <a:ext cx="4251960" cy="15544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Recomendación inútil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“Sugerimos que el departamento de adquisiciones ponga más atención al cotizar con proveedores en el futuro.”</a:t>
            </a:r>
            <a:endParaRPr lang="en-US" sz="2160" dirty="0"/>
          </a:p>
        </p:txBody>
      </p:sp>
      <p:pic>
        <p:nvPicPr>
          <p:cNvPr id="5" name="imgrgood20" descr="/home/forge/chalkie-production-workers-3/releases/78338234/backend/storage/app/render-specs/45ff5ff0-b110-4e99-8ed1-1cd995517f90/img_0ae4f457e49754ceb0ed821d2ce205ed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7720" y="925830"/>
            <a:ext cx="425196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6" name="FfyyNkcx"/>
          <p:cNvSpPr/>
          <p:nvPr/>
        </p:nvSpPr>
        <p:spPr>
          <a:xfrm>
            <a:off x="4617720" y="3012948"/>
            <a:ext cx="4251960" cy="18402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Recomendación eficaz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“Implementar licitación ciega con tres oferentes en contratos sobre 20M CLP, auditada por Finanzas a partir de noviembre.”</a:t>
            </a:r>
            <a:endParaRPr lang="en-US" sz="216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hMLPUdm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Anexos y referencias: sustento probatorio</a:t>
            </a:r>
            <a:endParaRPr lang="en-US" sz="2880" dirty="0"/>
          </a:p>
        </p:txBody>
      </p:sp>
      <p:sp>
        <p:nvSpPr>
          <p:cNvPr id="3" name="fdVtY7uN"/>
          <p:cNvSpPr/>
          <p:nvPr/>
        </p:nvSpPr>
        <p:spPr>
          <a:xfrm>
            <a:off x="274320" y="989838"/>
            <a:ext cx="4114800" cy="38519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Separar lectura y evidencia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Los anexos alojan planillas de cálculo completas, transcripciones de auditoría, especificaciones normativas y convenios colectivos. Garantizan la trazabilidad del informe sin obstaculizar la lectura directiva.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Anexos técnicos: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Tablas dinámicas y registros de muestreo.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Referencias: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Fuentes oficiales (INE, Banco Central, memorias CMF).</a:t>
            </a:r>
            <a:endParaRPr lang="en-US" sz="2160" dirty="0"/>
          </a:p>
        </p:txBody>
      </p:sp>
      <p:pic>
        <p:nvPicPr>
          <p:cNvPr id="4" name="imganex21" descr="/home/forge/chalkie-production-workers-3/releases/78338234/backend/storage/app/render-specs/45ff5ff0-b110-4e99-8ed1-1cd995517f90/img_cccc2d3ea9c47e3eb3b8fd8f8de66f2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0" y="1017270"/>
            <a:ext cx="4114800" cy="3611880"/>
          </a:xfrm>
          <a:prstGeom prst="roundRect">
            <a:avLst>
              <a:gd name="adj" fmla="val 3797"/>
            </a:avLst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1C9dR4c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Criterios de inclusión documental</a:t>
            </a:r>
            <a:endParaRPr lang="en-US" sz="2880" dirty="0"/>
          </a:p>
        </p:txBody>
      </p:sp>
      <p:pic>
        <p:nvPicPr>
          <p:cNvPr id="3" name="imgpic1" descr="/home/forge/chalkie-production-workers-3/releases/78338234/backend/storage/app/render-specs/45ff5ff0-b110-4e99-8ed1-1cd995517f90/img_861b18ed0e93f688ccfff13f56d1f63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1497330"/>
            <a:ext cx="274320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4" name="8jxtJUnD"/>
          <p:cNvSpPr/>
          <p:nvPr/>
        </p:nvSpPr>
        <p:spPr>
          <a:xfrm>
            <a:off x="274320" y="3636477"/>
            <a:ext cx="2743200" cy="12573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Planillas de datos</a:t>
            </a:r>
            <a:endParaRPr lang="en-US" sz="144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Bases completas que sustentan los gráficos sintéticos del cuerpo principal.</a:t>
            </a:r>
            <a:endParaRPr lang="en-US" sz="1440" dirty="0"/>
          </a:p>
        </p:txBody>
      </p:sp>
      <p:pic>
        <p:nvPicPr>
          <p:cNvPr id="5" name="imgpic2" descr="/home/forge/chalkie-production-workers-3/releases/78338234/backend/storage/app/render-specs/45ff5ff0-b110-4e99-8ed1-1cd995517f90/img_60d2a054c0f664c6087a94ccb2be31c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925830"/>
            <a:ext cx="274320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6" name="brXPM2ds"/>
          <p:cNvSpPr/>
          <p:nvPr/>
        </p:nvSpPr>
        <p:spPr>
          <a:xfrm>
            <a:off x="3200400" y="3076407"/>
            <a:ext cx="2743200" cy="12573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Marco regulatorio</a:t>
            </a:r>
            <a:endParaRPr lang="en-US" sz="144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Dictámenes de la Dirección del Trabajo o circulares regulatorias pertinentes.</a:t>
            </a:r>
            <a:endParaRPr lang="en-US" sz="1440" dirty="0"/>
          </a:p>
        </p:txBody>
      </p:sp>
      <p:pic>
        <p:nvPicPr>
          <p:cNvPr id="7" name="imgpic3" descr="/home/forge/chalkie-production-workers-3/releases/78338234/backend/storage/app/render-specs/45ff5ff0-b110-4e99-8ed1-1cd995517f90/img_e8f6c0502638e3128344d3cd96c07b4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6480" y="1497330"/>
            <a:ext cx="274320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8" name="5LYEKsHE"/>
          <p:cNvSpPr/>
          <p:nvPr/>
        </p:nvSpPr>
        <p:spPr>
          <a:xfrm>
            <a:off x="6126480" y="3636477"/>
            <a:ext cx="2743200" cy="12573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Peritajes externos</a:t>
            </a:r>
            <a:endParaRPr lang="en-US" sz="144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Informes de laboratorios, tasaciones o certificaciones técnicas especializadas.</a:t>
            </a:r>
            <a:endParaRPr lang="en-US" sz="144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yTGeiH1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Buenas prácticas en toda la estructura</a:t>
            </a:r>
            <a:endParaRPr lang="en-US" sz="2880" dirty="0"/>
          </a:p>
        </p:txBody>
      </p:sp>
      <p:sp>
        <p:nvSpPr>
          <p:cNvPr id="3" name="mMSbbECo"/>
          <p:cNvSpPr/>
          <p:nvPr/>
        </p:nvSpPr>
        <p:spPr>
          <a:xfrm>
            <a:off x="274320" y="1303020"/>
            <a:ext cx="8595360" cy="971550"/>
          </a:xfrm>
          <a:prstGeom prst="roundRect">
            <a:avLst>
              <a:gd name="adj" fmla="val 14118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127BBD"/>
            </a:solidFill>
            <a:prstDash val="solid"/>
          </a:ln>
        </p:spPr>
      </p:sp>
      <p:sp>
        <p:nvSpPr>
          <p:cNvPr id="4" name="J1VPJsro"/>
          <p:cNvSpPr/>
          <p:nvPr/>
        </p:nvSpPr>
        <p:spPr>
          <a:xfrm>
            <a:off x="468630" y="158329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27BB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</a:t>
            </a:r>
            <a:endParaRPr lang="en-US" sz="1620" dirty="0"/>
          </a:p>
        </p:txBody>
      </p:sp>
      <p:sp>
        <p:nvSpPr>
          <p:cNvPr id="5" name="PfpLdcnb"/>
          <p:cNvSpPr/>
          <p:nvPr/>
        </p:nvSpPr>
        <p:spPr>
          <a:xfrm>
            <a:off x="1108710" y="1382127"/>
            <a:ext cx="75666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Coherencia transversal: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Cada recomendación debe resolver directamente una conclusión demostrada.</a:t>
            </a:r>
            <a:endParaRPr lang="en-US" sz="1620" dirty="0"/>
          </a:p>
        </p:txBody>
      </p:sp>
      <p:sp>
        <p:nvSpPr>
          <p:cNvPr id="6" name="Lp3VMjdE"/>
          <p:cNvSpPr/>
          <p:nvPr/>
        </p:nvSpPr>
        <p:spPr>
          <a:xfrm>
            <a:off x="274320" y="2457450"/>
            <a:ext cx="8595360" cy="971550"/>
          </a:xfrm>
          <a:prstGeom prst="roundRect">
            <a:avLst>
              <a:gd name="adj" fmla="val 14118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127BBD"/>
            </a:solidFill>
            <a:prstDash val="solid"/>
          </a:ln>
        </p:spPr>
      </p:sp>
      <p:sp>
        <p:nvSpPr>
          <p:cNvPr id="7" name="HujgViG1"/>
          <p:cNvSpPr/>
          <p:nvPr/>
        </p:nvSpPr>
        <p:spPr>
          <a:xfrm>
            <a:off x="468630" y="273772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27BB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</a:t>
            </a:r>
            <a:endParaRPr lang="en-US" sz="1620" dirty="0"/>
          </a:p>
        </p:txBody>
      </p:sp>
      <p:sp>
        <p:nvSpPr>
          <p:cNvPr id="8" name="MVfCYHhd"/>
          <p:cNvSpPr/>
          <p:nvPr/>
        </p:nvSpPr>
        <p:spPr>
          <a:xfrm>
            <a:off x="1108710" y="2536557"/>
            <a:ext cx="75666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Economía de palabras: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Suprimir adjetivos ornamentales y priorizar hechos cuantificados.</a:t>
            </a:r>
            <a:endParaRPr lang="en-US" sz="1620" dirty="0"/>
          </a:p>
        </p:txBody>
      </p:sp>
      <p:sp>
        <p:nvSpPr>
          <p:cNvPr id="9" name="fAIydAP9"/>
          <p:cNvSpPr/>
          <p:nvPr/>
        </p:nvSpPr>
        <p:spPr>
          <a:xfrm>
            <a:off x="274320" y="3611880"/>
            <a:ext cx="8595360" cy="971550"/>
          </a:xfrm>
          <a:prstGeom prst="roundRect">
            <a:avLst>
              <a:gd name="adj" fmla="val 14118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127BBD"/>
            </a:solidFill>
            <a:prstDash val="solid"/>
          </a:ln>
        </p:spPr>
      </p:sp>
      <p:sp>
        <p:nvSpPr>
          <p:cNvPr id="10" name="XpBByEl4"/>
          <p:cNvSpPr/>
          <p:nvPr/>
        </p:nvSpPr>
        <p:spPr>
          <a:xfrm>
            <a:off x="468630" y="389215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27BB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3</a:t>
            </a:r>
            <a:endParaRPr lang="en-US" sz="1620" dirty="0"/>
          </a:p>
        </p:txBody>
      </p:sp>
      <p:sp>
        <p:nvSpPr>
          <p:cNvPr id="11" name="23juCFqt"/>
          <p:cNvSpPr/>
          <p:nvPr/>
        </p:nvSpPr>
        <p:spPr>
          <a:xfrm>
            <a:off x="1108710" y="3690987"/>
            <a:ext cx="75666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Numeración y enlaces: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Indexar tablas y anexos para auditorías rápidas del comité.</a:t>
            </a:r>
            <a:endParaRPr lang="en-US" sz="162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6c7c259-149e-4e8a-a09c-0b8d4669a4a3"/>
          <p:cNvSpPr/>
          <p:nvPr/>
        </p:nvSpPr>
        <p:spPr>
          <a:xfrm>
            <a:off x="285750" y="171450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Check Your Understanding</a:t>
            </a:r>
            <a:endParaRPr lang="en-US" sz="2880" dirty="0"/>
          </a:p>
        </p:txBody>
      </p:sp>
      <p:sp>
        <p:nvSpPr>
          <p:cNvPr id="3" name="e09fda70-fee5-442d-a362-51f84aca56a7"/>
          <p:cNvSpPr/>
          <p:nvPr/>
        </p:nvSpPr>
        <p:spPr>
          <a:xfrm>
            <a:off x="285750" y="682611"/>
            <a:ext cx="8572500" cy="429768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Ordene la secuencia lógica estructural de elaboración de un informe ejecutivo profesional:</a:t>
            </a:r>
            <a:endParaRPr lang="en-US" sz="1620" dirty="0"/>
          </a:p>
        </p:txBody>
      </p:sp>
      <p:sp>
        <p:nvSpPr>
          <p:cNvPr id="4" name="01b4e870-95bb-4240-9f4e-ec43ad374e37"/>
          <p:cNvSpPr/>
          <p:nvPr/>
        </p:nvSpPr>
        <p:spPr>
          <a:xfrm>
            <a:off x="1714500" y="1654161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Desarrollar el cuerpo con análisis de datos y hallazgos</a:t>
            </a:r>
            <a:endParaRPr lang="en-US" sz="1620" dirty="0"/>
          </a:p>
        </p:txBody>
      </p:sp>
      <p:sp>
        <p:nvSpPr>
          <p:cNvPr id="5" name="7ce72bf6-460c-46a6-9acc-d283babba462"/>
          <p:cNvSpPr/>
          <p:nvPr/>
        </p:nvSpPr>
        <p:spPr>
          <a:xfrm>
            <a:off x="1714500" y="2397111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Sintetizar conclusiones fundamentadas y recomendaciones de acción</a:t>
            </a:r>
            <a:endParaRPr lang="en-US" sz="1620" dirty="0"/>
          </a:p>
        </p:txBody>
      </p:sp>
      <p:sp>
        <p:nvSpPr>
          <p:cNvPr id="6" name="3eb7a0a7-741e-4fa1-9194-49a52f2b315c"/>
          <p:cNvSpPr/>
          <p:nvPr/>
        </p:nvSpPr>
        <p:spPr>
          <a:xfrm>
            <a:off x="1714500" y="3140061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Redactar el resumen ejecutivo final con la totalidad del documento cerrado</a:t>
            </a:r>
            <a:endParaRPr lang="en-US" sz="1620" dirty="0"/>
          </a:p>
        </p:txBody>
      </p:sp>
      <p:sp>
        <p:nvSpPr>
          <p:cNvPr id="7" name="425c1e5f-b67f-4d75-be4f-790637837498"/>
          <p:cNvSpPr/>
          <p:nvPr/>
        </p:nvSpPr>
        <p:spPr>
          <a:xfrm>
            <a:off x="1714500" y="3883011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Definir introducción y límites del alcance operativo</a:t>
            </a:r>
            <a:endParaRPr lang="en-US" sz="162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6c7c259-149e-4e8a-a09c-0b8d4669a4a3"/>
          <p:cNvSpPr/>
          <p:nvPr/>
        </p:nvSpPr>
        <p:spPr>
          <a:xfrm>
            <a:off x="285750" y="171450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Check Your Understanding</a:t>
            </a:r>
            <a:endParaRPr lang="en-US" sz="2880" dirty="0"/>
          </a:p>
        </p:txBody>
      </p:sp>
      <p:sp>
        <p:nvSpPr>
          <p:cNvPr id="3" name="e09fda70-fee5-442d-a362-51f84aca56a7"/>
          <p:cNvSpPr/>
          <p:nvPr/>
        </p:nvSpPr>
        <p:spPr>
          <a:xfrm>
            <a:off x="285750" y="682611"/>
            <a:ext cx="8572500" cy="429768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Ordene la secuencia lógica estructural de elaboración de un informe ejecutivo profesional:</a:t>
            </a:r>
            <a:endParaRPr lang="en-US" sz="1620" dirty="0"/>
          </a:p>
        </p:txBody>
      </p:sp>
      <p:sp>
        <p:nvSpPr>
          <p:cNvPr id="4" name="01b4e870-95bb-4240-9f4e-ec43ad374e37"/>
          <p:cNvSpPr/>
          <p:nvPr/>
        </p:nvSpPr>
        <p:spPr>
          <a:xfrm>
            <a:off x="1714500" y="2397111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Desarrollar el cuerpo con análisis de datos y hallazgos</a:t>
            </a:r>
            <a:endParaRPr lang="en-US" sz="1620" dirty="0"/>
          </a:p>
        </p:txBody>
      </p:sp>
      <p:sp>
        <p:nvSpPr>
          <p:cNvPr id="5" name="7ce72bf6-460c-46a6-9acc-d283babba462"/>
          <p:cNvSpPr/>
          <p:nvPr/>
        </p:nvSpPr>
        <p:spPr>
          <a:xfrm>
            <a:off x="1714500" y="3140061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Sintetizar conclusiones fundamentadas y recomendaciones de acción</a:t>
            </a:r>
            <a:endParaRPr lang="en-US" sz="1620" dirty="0"/>
          </a:p>
        </p:txBody>
      </p:sp>
      <p:sp>
        <p:nvSpPr>
          <p:cNvPr id="6" name="3eb7a0a7-741e-4fa1-9194-49a52f2b315c"/>
          <p:cNvSpPr/>
          <p:nvPr/>
        </p:nvSpPr>
        <p:spPr>
          <a:xfrm>
            <a:off x="1714500" y="3883011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Redactar el resumen ejecutivo final con la totalidad del documento cerrado</a:t>
            </a:r>
            <a:endParaRPr lang="en-US" sz="1620" dirty="0"/>
          </a:p>
        </p:txBody>
      </p:sp>
      <p:sp>
        <p:nvSpPr>
          <p:cNvPr id="7" name="425c1e5f-b67f-4d75-be4f-790637837498"/>
          <p:cNvSpPr/>
          <p:nvPr/>
        </p:nvSpPr>
        <p:spPr>
          <a:xfrm>
            <a:off x="1714500" y="1654161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Definir introducción y límites del alcance operativo</a:t>
            </a:r>
            <a:endParaRPr lang="en-US" sz="1620" dirty="0"/>
          </a:p>
        </p:txBody>
      </p:sp>
      <p:sp>
        <p:nvSpPr>
          <p:cNvPr id="8" name="42d15471-6f3f-40f5-8bc8-c46466677ac2"/>
          <p:cNvSpPr/>
          <p:nvPr/>
        </p:nvSpPr>
        <p:spPr>
          <a:xfrm>
            <a:off x="8366760" y="335813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✅</a:t>
            </a:r>
            <a:endParaRPr lang="en-US" sz="3600" dirty="0"/>
          </a:p>
        </p:txBody>
      </p:sp>
      <p:sp>
        <p:nvSpPr>
          <p:cNvPr id="9" name="8d9ca063-4342-4c64-95ff-7f1ae773292d"/>
          <p:cNvSpPr/>
          <p:nvPr/>
        </p:nvSpPr>
        <p:spPr>
          <a:xfrm>
            <a:off x="7292340" y="1503028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000000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</a:t>
            </a:r>
            <a:endParaRPr lang="en-US" sz="1170" dirty="0"/>
          </a:p>
        </p:txBody>
      </p:sp>
      <p:sp>
        <p:nvSpPr>
          <p:cNvPr id="10" name="72a6f433-306a-4458-9931-27107a3e865c"/>
          <p:cNvSpPr/>
          <p:nvPr/>
        </p:nvSpPr>
        <p:spPr>
          <a:xfrm>
            <a:off x="7292340" y="2245978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000000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</a:t>
            </a:r>
            <a:endParaRPr lang="en-US" sz="1170" dirty="0"/>
          </a:p>
        </p:txBody>
      </p:sp>
      <p:sp>
        <p:nvSpPr>
          <p:cNvPr id="11" name="6e6330bd-fb82-4d05-a5d3-ad9bbd95c75d"/>
          <p:cNvSpPr/>
          <p:nvPr/>
        </p:nvSpPr>
        <p:spPr>
          <a:xfrm>
            <a:off x="7292340" y="2988928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000000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3</a:t>
            </a:r>
            <a:endParaRPr lang="en-US" sz="1170" dirty="0"/>
          </a:p>
        </p:txBody>
      </p:sp>
      <p:sp>
        <p:nvSpPr>
          <p:cNvPr id="12" name="d42da1b9-2b11-47c1-933f-6e186ab2d927"/>
          <p:cNvSpPr/>
          <p:nvPr/>
        </p:nvSpPr>
        <p:spPr>
          <a:xfrm>
            <a:off x="7292340" y="3731878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000000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4</a:t>
            </a:r>
            <a:endParaRPr lang="en-US" sz="117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end25" descr="/home/forge/chalkie-production-workers-3/releases/78338234/backend/storage/app/render-specs/45ff5ff0-b110-4e99-8ed1-1cd995517f90/img_dd8ecf2ca4f90bb9a43f1a349206909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9tOMpzll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>
              <a:alpha val="65098"/>
            </a:srgbClr>
          </a:solidFill>
          <a:ln/>
        </p:spPr>
      </p:sp>
      <p:sp>
        <p:nvSpPr>
          <p:cNvPr id="4" name="dM6Hfjqt"/>
          <p:cNvSpPr/>
          <p:nvPr/>
        </p:nvSpPr>
        <p:spPr>
          <a:xfrm>
            <a:off x="845820" y="1748790"/>
            <a:ext cx="7452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Informe ejecutivo: estructura dominada</a:t>
            </a:r>
            <a:endParaRPr lang="en-US" sz="2880" dirty="0"/>
          </a:p>
        </p:txBody>
      </p:sp>
      <p:sp>
        <p:nvSpPr>
          <p:cNvPr id="5" name="LlPn2HMS"/>
          <p:cNvSpPr/>
          <p:nvPr/>
        </p:nvSpPr>
        <p:spPr>
          <a:xfrm>
            <a:off x="274320" y="2513697"/>
            <a:ext cx="85953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 la siguiente sesión abordaremos el estilo, la concisión y la precisión lingüística para pulir la redacción ejecutiva.</a:t>
            </a:r>
            <a:endParaRPr lang="en-US" sz="16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1524</Words>
  <Application>Microsoft Office PowerPoint</Application>
  <PresentationFormat>Presentación en pantalla (16:9)</PresentationFormat>
  <Paragraphs>212</Paragraphs>
  <Slides>29</Slides>
  <Notes>29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4" baseType="lpstr">
      <vt:lpstr>Arial</vt:lpstr>
      <vt:lpstr>Inclusive Sans</vt:lpstr>
      <vt:lpstr>Calibri</vt:lpstr>
      <vt:lpstr>Karla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Estructura y Contenido del Informe Ejecutivo</dc:title>
  <dc:subject>PptxGenJS Presentation</dc:subject>
  <dc:creator>PptxGenJS</dc:creator>
  <cp:lastModifiedBy>Ivan</cp:lastModifiedBy>
  <cp:revision>1</cp:revision>
  <dcterms:created xsi:type="dcterms:W3CDTF">2026-09-23T03:20:09Z</dcterms:created>
  <dcterms:modified xsi:type="dcterms:W3CDTF">2026-09-23T03:20:51Z</dcterms:modified>
</cp:coreProperties>
</file>