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28"/>
  </p:notesMasterIdLst>
  <p:sldIdLst>
    <p:sldId id="256" r:id="rId2"/>
    <p:sldId id="257" r:id="rId3"/>
    <p:sldId id="258" r:id="rId4"/>
    <p:sldId id="259" r:id="rId5"/>
    <p:sldId id="260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7" r:id="rId19"/>
    <p:sldId id="278" r:id="rId20"/>
    <p:sldId id="279" r:id="rId21"/>
    <p:sldId id="280" r:id="rId22"/>
    <p:sldId id="281" r:id="rId23"/>
    <p:sldId id="282" r:id="rId24"/>
    <p:sldId id="283" r:id="rId25"/>
    <p:sldId id="284" r:id="rId26"/>
    <p:sldId id="285" r:id="rId27"/>
  </p:sldIdLst>
  <p:sldSz cx="9144000" cy="5143500" type="screen16x9"/>
  <p:notesSz cx="5143500" cy="9144000"/>
  <p:embeddedFontLst>
    <p:embeddedFont>
      <p:font typeface="Karla" panose="020B0604020202020204" charset="0"/>
      <p:regular r:id="rId29"/>
      <p:bold r:id="rId30"/>
    </p:embeddedFont>
    <p:embeddedFont>
      <p:font typeface="Kodchasan" panose="020B0604020202020204" charset="-34"/>
      <p:bold r:id="rId31"/>
    </p:embeddedFont>
    <p:embeddedFont>
      <p:font typeface="Calibri" panose="020F0502020204030204" pitchFamily="34" charset="0"/>
      <p:regular r:id="rId32"/>
      <p:bold r:id="rId33"/>
      <p:italic r:id="rId34"/>
      <p:boldItalic r:id="rId3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96" d="100"/>
          <a:sy n="96" d="100"/>
        </p:scale>
        <p:origin x="63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5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4.fntdata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2.fntdata"/><Relationship Id="rId35" Type="http://schemas.openxmlformats.org/officeDocument/2006/relationships/font" Target="fonts/font7.fntdata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570558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F5QvdoI"/>
          <p:cNvSpPr/>
          <p:nvPr/>
        </p:nvSpPr>
        <p:spPr>
          <a:xfrm>
            <a:off x="365760" y="294894"/>
            <a:ext cx="4297680" cy="45948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3888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3240" b="1" dirty="0">
                <a:solidFill>
                  <a:srgbClr val="FFFFFF"/>
                </a:solidFill>
                <a:latin typeface="Kodchasan" pitchFamily="34" charset="0"/>
                <a:ea typeface="Kodchasan" pitchFamily="34" charset="-122"/>
                <a:cs typeface="Kodchasan" pitchFamily="34" charset="-120"/>
              </a:rPr>
              <a:t>Comunicación Profesional en Ingeniería</a:t>
            </a:r>
            <a:endParaRPr lang="en-US" sz="3240" dirty="0"/>
          </a:p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473720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Fundamentos estratégicos para transmitir soluciones técnicas de alto impacto</a:t>
            </a:r>
            <a:endParaRPr lang="en-US" sz="3240" dirty="0"/>
          </a:p>
        </p:txBody>
      </p:sp>
      <p:pic>
        <p:nvPicPr>
          <p:cNvPr id="3" name="cov1eng" descr="/home/forge/chalkie-production-workers-1/releases/78338162/backend/storage/app/render-specs/32edf542-68aa-449a-9628-fec21618a196/img_a92f41032b890ef91afb25bfc8bfc96b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0" y="0"/>
            <a:ext cx="41148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an2hook" descr="/home/forge/chalkie-production-workers-1/releases/78338162/backend/storage/app/render-specs/32edf542-68aa-449a-9628-fec21618a196/img_c5aa1338197f0df0f7313f27816dc3ac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2171700"/>
          </a:xfrm>
          <a:prstGeom prst="rect">
            <a:avLst/>
          </a:prstGeom>
        </p:spPr>
      </p:pic>
      <p:sp>
        <p:nvSpPr>
          <p:cNvPr id="3" name="36tXk27C"/>
          <p:cNvSpPr/>
          <p:nvPr/>
        </p:nvSpPr>
        <p:spPr>
          <a:xfrm>
            <a:off x="262890" y="2452878"/>
            <a:ext cx="8618220" cy="6515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b="1" dirty="0">
                <a:solidFill>
                  <a:srgbClr val="FFFFFF"/>
                </a:solidFill>
                <a:latin typeface="Kodchasan" pitchFamily="34" charset="0"/>
                <a:ea typeface="Kodchasan" pitchFamily="34" charset="-122"/>
                <a:cs typeface="Kodchasan" pitchFamily="34" charset="-120"/>
              </a:rPr>
              <a:t>¿Por qué fracasan proyectos brillantes?</a:t>
            </a:r>
            <a:endParaRPr lang="en-US" sz="2880" dirty="0"/>
          </a:p>
        </p:txBody>
      </p:sp>
      <p:sp>
        <p:nvSpPr>
          <p:cNvPr id="4" name="SzprVqTk"/>
          <p:cNvSpPr/>
          <p:nvPr/>
        </p:nvSpPr>
        <p:spPr>
          <a:xfrm>
            <a:off x="262890" y="3155097"/>
            <a:ext cx="8618220" cy="16802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142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53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Un cálculo estructural perfecto o un algoritmo óptimo pierden todo su valor si el equipo directivo, el cliente o las autoridades regulatorias no comprenden su viabilidad, riesgos y retorno de inversión.</a:t>
            </a:r>
            <a:endParaRPr lang="en-US" sz="1530" dirty="0"/>
          </a:p>
          <a:p>
            <a:pPr marL="0" indent="0" algn="l">
              <a:lnSpc>
                <a:spcPts val="2142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53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En ingeniería, la </a:t>
            </a:r>
            <a:r>
              <a:rPr lang="en-US" sz="153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comunicación rigurosa</a:t>
            </a:r>
            <a:r>
              <a:rPr lang="en-US" sz="153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 no es un complemento decorativo: es un entregable crítico del proyecto.</a:t>
            </a:r>
            <a:endParaRPr lang="en-US" sz="153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ESfIur"/>
          <p:cNvSpPr/>
          <p:nvPr/>
        </p:nvSpPr>
        <p:spPr>
          <a:xfrm>
            <a:off x="274320" y="201168"/>
            <a:ext cx="8595360" cy="6515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b="1" dirty="0">
                <a:solidFill>
                  <a:srgbClr val="FFFFFF"/>
                </a:solidFill>
                <a:latin typeface="Kodchasan" pitchFamily="34" charset="0"/>
                <a:ea typeface="Kodchasan" pitchFamily="34" charset="-122"/>
                <a:cs typeface="Kodchasan" pitchFamily="34" charset="-120"/>
              </a:rPr>
              <a:t>El rol de las presentaciones técnicas</a:t>
            </a:r>
            <a:endParaRPr lang="en-US" sz="2880" dirty="0"/>
          </a:p>
        </p:txBody>
      </p:sp>
      <p:sp>
        <p:nvSpPr>
          <p:cNvPr id="3" name="eTIeA69V"/>
          <p:cNvSpPr/>
          <p:nvPr/>
        </p:nvSpPr>
        <p:spPr>
          <a:xfrm>
            <a:off x="274320" y="923704"/>
            <a:ext cx="1268730" cy="262890"/>
          </a:xfrm>
          <a:prstGeom prst="roundRect">
            <a:avLst>
              <a:gd name="adj" fmla="val 17391"/>
            </a:avLst>
          </a:prstGeom>
          <a:solidFill>
            <a:srgbClr val="2C6E49"/>
          </a:solidFill>
          <a:ln/>
        </p:spPr>
        <p:txBody>
          <a:bodyPr wrap="square" lIns="114300" tIns="45720" rIns="114300" bIns="45720" rtlCol="0" anchor="ctr"/>
          <a:lstStyle/>
          <a:p>
            <a:pPr marL="0" indent="0" algn="ctr">
              <a:lnSpc>
                <a:spcPts val="1296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080" b="1" kern="0" spc="54" dirty="0">
                <a:solidFill>
                  <a:srgbClr val="FFFFF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FUNDAMENTO</a:t>
            </a:r>
            <a:endParaRPr lang="en-US" sz="1080" dirty="0"/>
          </a:p>
        </p:txBody>
      </p:sp>
      <p:sp>
        <p:nvSpPr>
          <p:cNvPr id="4" name="L79yd79E"/>
          <p:cNvSpPr/>
          <p:nvPr/>
        </p:nvSpPr>
        <p:spPr>
          <a:xfrm>
            <a:off x="274320" y="1257717"/>
            <a:ext cx="4720590" cy="358902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142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53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Las presentaciones profesionales en ingeniería cumplen tres funciones primordiales en el ciclo de vida de un proyecto:</a:t>
            </a:r>
            <a:endParaRPr lang="en-US" sz="1530" dirty="0"/>
          </a:p>
          <a:p>
            <a:pPr marL="228600" indent="-68580" algn="l">
              <a:lnSpc>
                <a:spcPts val="2142"/>
              </a:lnSpc>
              <a:spcBef>
                <a:spcPts val="225"/>
              </a:spcBef>
              <a:spcAft>
                <a:spcPts val="225"/>
              </a:spcAft>
              <a:buSzPct val="100000"/>
              <a:buFontTx/>
              <a:buChar char="•"/>
            </a:pPr>
            <a:r>
              <a:rPr lang="en-US" sz="153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Defender decisiones técnicas:</a:t>
            </a:r>
            <a:r>
              <a:rPr lang="en-US" sz="153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 justificar por qué se eligió un estándar, material o arquitectura específica.</a:t>
            </a:r>
            <a:endParaRPr lang="en-US" sz="1530" dirty="0"/>
          </a:p>
          <a:p>
            <a:pPr marL="228600" indent="-68580" algn="l">
              <a:lnSpc>
                <a:spcPts val="2142"/>
              </a:lnSpc>
              <a:spcBef>
                <a:spcPts val="225"/>
              </a:spcBef>
              <a:spcAft>
                <a:spcPts val="225"/>
              </a:spcAft>
              <a:buSzPct val="100000"/>
              <a:buFontTx/>
              <a:buChar char="•"/>
            </a:pPr>
            <a:r>
              <a:rPr lang="en-US" sz="153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Mitigar riesgos operacionales:</a:t>
            </a:r>
            <a:r>
              <a:rPr lang="en-US" sz="153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 advertir desviaciones críticas a tiempo para evitar contingencias.</a:t>
            </a:r>
            <a:endParaRPr lang="en-US" sz="1530" dirty="0"/>
          </a:p>
          <a:p>
            <a:pPr marL="228600" indent="-68580" algn="l">
              <a:lnSpc>
                <a:spcPts val="2142"/>
              </a:lnSpc>
              <a:spcBef>
                <a:spcPts val="225"/>
              </a:spcBef>
              <a:spcAft>
                <a:spcPts val="225"/>
              </a:spcAft>
              <a:buSzPct val="100000"/>
              <a:buFontTx/>
              <a:buChar char="•"/>
            </a:pPr>
            <a:r>
              <a:rPr lang="en-US" sz="153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Alinear actores dispares:</a:t>
            </a:r>
            <a:r>
              <a:rPr lang="en-US" sz="153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 transformar matrices de datos en planes de acción coordinados.</a:t>
            </a:r>
            <a:endParaRPr lang="en-US" sz="1530" dirty="0"/>
          </a:p>
        </p:txBody>
      </p:sp>
      <p:pic>
        <p:nvPicPr>
          <p:cNvPr id="5" name="img3techrole" descr="/home/forge/chalkie-production-workers-1/releases/78338162/backend/storage/app/render-specs/32edf542-68aa-449a-9628-fec21618a196/img_35b22fa1890f5daa8e6733d4c048395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77790" y="1280160"/>
            <a:ext cx="3691890" cy="304038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IKPNEDV"/>
          <p:cNvSpPr/>
          <p:nvPr/>
        </p:nvSpPr>
        <p:spPr>
          <a:xfrm>
            <a:off x="274320" y="182880"/>
            <a:ext cx="4206240" cy="2251710"/>
          </a:xfrm>
          <a:prstGeom prst="roundRect">
            <a:avLst>
              <a:gd name="adj" fmla="val 6091"/>
            </a:avLst>
          </a:prstGeom>
          <a:solidFill>
            <a:srgbClr val="FFFFFF">
              <a:alpha val="40000"/>
            </a:srgbClr>
          </a:solidFill>
          <a:ln w="11430">
            <a:solidFill>
              <a:srgbClr val="9B6936"/>
            </a:solidFill>
            <a:prstDash val="solid"/>
          </a:ln>
        </p:spPr>
      </p:sp>
      <p:pic>
        <p:nvPicPr>
          <p:cNvPr id="3" name="icopeer" descr="/home/forge/chalkie-production-workers-1/releases/78338162/backend/storage/app/render-specs/32edf542-68aa-449a-9628-fec21618a196/img_a50af039d278b4b8d38bbb1d5be16a7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910" y="331470"/>
            <a:ext cx="640080" cy="640080"/>
          </a:xfrm>
          <a:prstGeom prst="rect">
            <a:avLst/>
          </a:prstGeom>
        </p:spPr>
      </p:pic>
      <p:sp>
        <p:nvSpPr>
          <p:cNvPr id="4" name="FxbDp70Y"/>
          <p:cNvSpPr/>
          <p:nvPr/>
        </p:nvSpPr>
        <p:spPr>
          <a:xfrm>
            <a:off x="1154430" y="345186"/>
            <a:ext cx="3177540" cy="166878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592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b="1" dirty="0">
                <a:solidFill>
                  <a:srgbClr val="040F0F"/>
                </a:solidFill>
                <a:latin typeface="Kodchasan" pitchFamily="34" charset="0"/>
                <a:ea typeface="Kodchasan" pitchFamily="34" charset="-122"/>
                <a:cs typeface="Kodchasan" pitchFamily="34" charset="-120"/>
              </a:rPr>
              <a:t>Pares técnicos</a:t>
            </a:r>
            <a:endParaRPr lang="en-US" sz="2160" dirty="0"/>
          </a:p>
          <a:p>
            <a:pPr marL="0" indent="0" algn="l">
              <a:lnSpc>
                <a:spcPts val="2016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Exigen precisión matemática, metodología, reproducibilidad y especificaciones normativas estrictas.</a:t>
            </a:r>
            <a:endParaRPr lang="en-US" sz="2160" dirty="0"/>
          </a:p>
        </p:txBody>
      </p:sp>
      <p:sp>
        <p:nvSpPr>
          <p:cNvPr id="5" name="Vo4xKGZY"/>
          <p:cNvSpPr/>
          <p:nvPr/>
        </p:nvSpPr>
        <p:spPr>
          <a:xfrm>
            <a:off x="4663440" y="182880"/>
            <a:ext cx="4206240" cy="2251710"/>
          </a:xfrm>
          <a:prstGeom prst="roundRect">
            <a:avLst>
              <a:gd name="adj" fmla="val 6091"/>
            </a:avLst>
          </a:prstGeom>
          <a:solidFill>
            <a:srgbClr val="FFFFFF">
              <a:alpha val="40000"/>
            </a:srgbClr>
          </a:solidFill>
          <a:ln w="11430">
            <a:solidFill>
              <a:srgbClr val="9B6936"/>
            </a:solidFill>
            <a:prstDash val="solid"/>
          </a:ln>
        </p:spPr>
      </p:sp>
      <p:pic>
        <p:nvPicPr>
          <p:cNvPr id="6" name="icoger" descr="/home/forge/chalkie-production-workers-1/releases/78338162/backend/storage/app/render-specs/32edf542-68aa-449a-9628-fec21618a196/img_6a762e35c7656377219e2753cb636bc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2030" y="331470"/>
            <a:ext cx="640080" cy="640080"/>
          </a:xfrm>
          <a:prstGeom prst="rect">
            <a:avLst/>
          </a:prstGeom>
        </p:spPr>
      </p:pic>
      <p:sp>
        <p:nvSpPr>
          <p:cNvPr id="7" name="ztRjmrnM"/>
          <p:cNvSpPr/>
          <p:nvPr/>
        </p:nvSpPr>
        <p:spPr>
          <a:xfrm>
            <a:off x="5543550" y="345186"/>
            <a:ext cx="3177540" cy="140589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592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b="1" dirty="0">
                <a:solidFill>
                  <a:srgbClr val="040F0F"/>
                </a:solidFill>
                <a:latin typeface="Kodchasan" pitchFamily="34" charset="0"/>
                <a:ea typeface="Kodchasan" pitchFamily="34" charset="-122"/>
                <a:cs typeface="Kodchasan" pitchFamily="34" charset="-120"/>
              </a:rPr>
              <a:t>Gerencia y finanzas</a:t>
            </a:r>
            <a:endParaRPr lang="en-US" sz="2160" dirty="0"/>
          </a:p>
          <a:p>
            <a:pPr marL="0" indent="0" algn="l">
              <a:lnSpc>
                <a:spcPts val="2016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Priorizan costos de capital (CAPEX), costos operativos (OPEX), retorno de inversión y mitigación de plazos.</a:t>
            </a:r>
            <a:endParaRPr lang="en-US" sz="2160" dirty="0"/>
          </a:p>
        </p:txBody>
      </p:sp>
      <p:sp>
        <p:nvSpPr>
          <p:cNvPr id="8" name="h2fQ7fKd"/>
          <p:cNvSpPr/>
          <p:nvPr/>
        </p:nvSpPr>
        <p:spPr>
          <a:xfrm>
            <a:off x="274320" y="2617470"/>
            <a:ext cx="4206240" cy="2251710"/>
          </a:xfrm>
          <a:prstGeom prst="roundRect">
            <a:avLst>
              <a:gd name="adj" fmla="val 6091"/>
            </a:avLst>
          </a:prstGeom>
          <a:solidFill>
            <a:srgbClr val="FFFFFF">
              <a:alpha val="40000"/>
            </a:srgbClr>
          </a:solidFill>
          <a:ln w="11430">
            <a:solidFill>
              <a:srgbClr val="9B6936"/>
            </a:solidFill>
            <a:prstDash val="solid"/>
          </a:ln>
        </p:spPr>
      </p:sp>
      <p:pic>
        <p:nvPicPr>
          <p:cNvPr id="9" name="icocli" descr="/home/forge/chalkie-production-workers-1/releases/78338162/backend/storage/app/render-specs/32edf542-68aa-449a-9628-fec21618a196/img_f1cdacc12fec60346c80d2dd87696363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2910" y="2766060"/>
            <a:ext cx="640080" cy="640080"/>
          </a:xfrm>
          <a:prstGeom prst="rect">
            <a:avLst/>
          </a:prstGeom>
        </p:spPr>
      </p:pic>
      <p:sp>
        <p:nvSpPr>
          <p:cNvPr id="10" name="lefRrO8M"/>
          <p:cNvSpPr/>
          <p:nvPr/>
        </p:nvSpPr>
        <p:spPr>
          <a:xfrm>
            <a:off x="1154430" y="2779776"/>
            <a:ext cx="3177540" cy="140589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592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b="1" dirty="0">
                <a:solidFill>
                  <a:srgbClr val="040F0F"/>
                </a:solidFill>
                <a:latin typeface="Kodchasan" pitchFamily="34" charset="0"/>
                <a:ea typeface="Kodchasan" pitchFamily="34" charset="-122"/>
                <a:cs typeface="Kodchasan" pitchFamily="34" charset="-120"/>
              </a:rPr>
              <a:t>Clientes y usuarios</a:t>
            </a:r>
            <a:endParaRPr lang="en-US" sz="2160" dirty="0"/>
          </a:p>
          <a:p>
            <a:pPr marL="0" indent="0" algn="l">
              <a:lnSpc>
                <a:spcPts val="2016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Valoran funcionalidad, confiabilidad operativa, curva de mantenimiento y seguridad para el usuario final.</a:t>
            </a:r>
            <a:endParaRPr lang="en-US" sz="2160" dirty="0"/>
          </a:p>
        </p:txBody>
      </p:sp>
      <p:sp>
        <p:nvSpPr>
          <p:cNvPr id="11" name="GUvtIIHk"/>
          <p:cNvSpPr/>
          <p:nvPr/>
        </p:nvSpPr>
        <p:spPr>
          <a:xfrm>
            <a:off x="4663440" y="2617470"/>
            <a:ext cx="4206240" cy="2251710"/>
          </a:xfrm>
          <a:prstGeom prst="roundRect">
            <a:avLst>
              <a:gd name="adj" fmla="val 6091"/>
            </a:avLst>
          </a:prstGeom>
          <a:solidFill>
            <a:srgbClr val="FFFFFF">
              <a:alpha val="40000"/>
            </a:srgbClr>
          </a:solidFill>
          <a:ln w="11430">
            <a:solidFill>
              <a:srgbClr val="9B6936"/>
            </a:solidFill>
            <a:prstDash val="solid"/>
          </a:ln>
        </p:spPr>
      </p:sp>
      <p:pic>
        <p:nvPicPr>
          <p:cNvPr id="12" name="icoreg" descr="/home/forge/chalkie-production-workers-1/releases/78338162/backend/storage/app/render-specs/32edf542-68aa-449a-9628-fec21618a196/img_d016664713b4243f7a717e9bbeedbc5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12030" y="2766060"/>
            <a:ext cx="640080" cy="640080"/>
          </a:xfrm>
          <a:prstGeom prst="rect">
            <a:avLst/>
          </a:prstGeom>
        </p:spPr>
      </p:pic>
      <p:sp>
        <p:nvSpPr>
          <p:cNvPr id="13" name="E01xfiHm"/>
          <p:cNvSpPr/>
          <p:nvPr/>
        </p:nvSpPr>
        <p:spPr>
          <a:xfrm>
            <a:off x="5543550" y="2779776"/>
            <a:ext cx="3177540" cy="140589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592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b="1" dirty="0">
                <a:solidFill>
                  <a:srgbClr val="040F0F"/>
                </a:solidFill>
                <a:latin typeface="Kodchasan" pitchFamily="34" charset="0"/>
                <a:ea typeface="Kodchasan" pitchFamily="34" charset="-122"/>
                <a:cs typeface="Kodchasan" pitchFamily="34" charset="-120"/>
              </a:rPr>
              <a:t>Fiscalizadores</a:t>
            </a:r>
            <a:endParaRPr lang="en-US" sz="2160" dirty="0"/>
          </a:p>
          <a:p>
            <a:pPr marL="0" indent="0" algn="l">
              <a:lnSpc>
                <a:spcPts val="2016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Evalúan cumplimiento de normas chilenas (NCh), impacto ambiental y protocolos laborales vigentes.</a:t>
            </a:r>
            <a:endParaRPr lang="en-US" sz="216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TdgPEcE"/>
          <p:cNvSpPr/>
          <p:nvPr/>
        </p:nvSpPr>
        <p:spPr>
          <a:xfrm>
            <a:off x="274320" y="201168"/>
            <a:ext cx="2743200" cy="153162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b="1" dirty="0">
                <a:solidFill>
                  <a:srgbClr val="FFFFFF"/>
                </a:solidFill>
                <a:latin typeface="Kodchasan" pitchFamily="34" charset="0"/>
                <a:ea typeface="Kodchasan" pitchFamily="34" charset="-122"/>
                <a:cs typeface="Kodchasan" pitchFamily="34" charset="-120"/>
              </a:rPr>
              <a:t>Matriz de adaptación comunicativa</a:t>
            </a:r>
            <a:endParaRPr lang="en-US" sz="2880" dirty="0"/>
          </a:p>
        </p:txBody>
      </p:sp>
      <p:sp>
        <p:nvSpPr>
          <p:cNvPr id="3" name="iOnERIIt"/>
          <p:cNvSpPr/>
          <p:nvPr/>
        </p:nvSpPr>
        <p:spPr>
          <a:xfrm>
            <a:off x="274320" y="1784817"/>
            <a:ext cx="2743200" cy="93726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016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dirty="0">
                <a:solidFill>
                  <a:srgbClr val="473720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Ajustar el mensaje según el interés y poder de decisión de los asistentes.</a:t>
            </a:r>
            <a:endParaRPr lang="en-US" sz="1440" dirty="0"/>
          </a:p>
        </p:txBody>
      </p:sp>
      <p:pic>
        <p:nvPicPr>
          <p:cNvPr id="4" name="imgrailmatrix" descr="/home/forge/chalkie-production-workers-1/releases/78338162/backend/storage/app/render-specs/32edf542-68aa-449a-9628-fec21618a196/img_dd7fd8554a2fde812acd58c18abf6b2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320" y="2834640"/>
            <a:ext cx="2057400" cy="1714500"/>
          </a:xfrm>
          <a:prstGeom prst="rect">
            <a:avLst/>
          </a:prstGeom>
        </p:spPr>
      </p:pic>
      <p:sp>
        <p:nvSpPr>
          <p:cNvPr id="5" name="cyd8sAVP"/>
          <p:cNvSpPr/>
          <p:nvPr/>
        </p:nvSpPr>
        <p:spPr>
          <a:xfrm>
            <a:off x="3291840" y="159117"/>
            <a:ext cx="5577840" cy="7658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Un error habitual del ingeniero novato es utilizar la misma presentación para dos audiencias radicalmente distintas.</a:t>
            </a:r>
            <a:endParaRPr lang="en-US" sz="1620" dirty="0"/>
          </a:p>
        </p:txBody>
      </p:sp>
      <p:sp>
        <p:nvSpPr>
          <p:cNvPr id="6" name="LTxeAnok"/>
          <p:cNvSpPr/>
          <p:nvPr/>
        </p:nvSpPr>
        <p:spPr>
          <a:xfrm>
            <a:off x="3291840" y="1131570"/>
            <a:ext cx="5577840" cy="1623060"/>
          </a:xfrm>
          <a:prstGeom prst="roundRect">
            <a:avLst>
              <a:gd name="adj" fmla="val 5634"/>
            </a:avLst>
          </a:prstGeom>
          <a:solidFill>
            <a:srgbClr val="FCEBEB"/>
          </a:solidFill>
          <a:ln w="11430">
            <a:solidFill>
              <a:srgbClr val="460606">
                <a:alpha val="20000"/>
              </a:srgbClr>
            </a:solidFill>
            <a:prstDash val="solid"/>
          </a:ln>
        </p:spPr>
      </p:sp>
      <p:sp>
        <p:nvSpPr>
          <p:cNvPr id="7" name="f0l5xYQj"/>
          <p:cNvSpPr/>
          <p:nvPr/>
        </p:nvSpPr>
        <p:spPr>
          <a:xfrm>
            <a:off x="3417570" y="1280480"/>
            <a:ext cx="320040" cy="48006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160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dirty="0">
                <a:solidFill>
                  <a:srgbClr val="460606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⚠️</a:t>
            </a:r>
            <a:endParaRPr lang="en-US" sz="2160" dirty="0"/>
          </a:p>
        </p:txBody>
      </p:sp>
      <p:sp>
        <p:nvSpPr>
          <p:cNvPr id="8" name="EWAfAqol"/>
          <p:cNvSpPr/>
          <p:nvPr/>
        </p:nvSpPr>
        <p:spPr>
          <a:xfrm>
            <a:off x="3829050" y="1236177"/>
            <a:ext cx="4914900" cy="13716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016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b="1" dirty="0">
                <a:solidFill>
                  <a:srgbClr val="460606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Error común</a:t>
            </a:r>
            <a:endParaRPr lang="en-US" sz="1440" dirty="0"/>
          </a:p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460606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Presentar fórmulas matemáticas complejas a directores comerciales provoca pérdida de interés y bloquea presupuestos.</a:t>
            </a:r>
            <a:endParaRPr lang="en-US" sz="1440" dirty="0"/>
          </a:p>
        </p:txBody>
      </p:sp>
      <p:sp>
        <p:nvSpPr>
          <p:cNvPr id="9" name="mXlISqio"/>
          <p:cNvSpPr/>
          <p:nvPr/>
        </p:nvSpPr>
        <p:spPr>
          <a:xfrm>
            <a:off x="3291840" y="2913747"/>
            <a:ext cx="5577840" cy="105156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Antes de abrir cualquier editor de diapositivas, defina claramente: </a:t>
            </a:r>
            <a:r>
              <a:rPr lang="en-US" sz="16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¿Qué necesita aprobar o ejecutar este grupo específico tras escucharme?</a:t>
            </a:r>
            <a:endParaRPr lang="en-US" sz="162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ydEFfZl"/>
          <p:cNvSpPr/>
          <p:nvPr/>
        </p:nvSpPr>
        <p:spPr>
          <a:xfrm>
            <a:off x="274320" y="201168"/>
            <a:ext cx="8595360" cy="5372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b="1" dirty="0">
                <a:solidFill>
                  <a:srgbClr val="FFFFFF"/>
                </a:solidFill>
                <a:latin typeface="Kodchasan" pitchFamily="34" charset="0"/>
                <a:ea typeface="Kodchasan" pitchFamily="34" charset="-122"/>
                <a:cs typeface="Kodchasan" pitchFamily="34" charset="-120"/>
              </a:rPr>
              <a:t>Arquitectura de la presentación técnica</a:t>
            </a:r>
            <a:endParaRPr lang="en-US" sz="2880" dirty="0"/>
          </a:p>
        </p:txBody>
      </p:sp>
      <p:pic>
        <p:nvPicPr>
          <p:cNvPr id="3" name="st1intro" descr="/home/forge/chalkie-production-workers-1/releases/78338162/backend/storage/app/render-specs/32edf542-68aa-449a-9628-fec21618a196/img_501fd8eb1db9004228c43207576bbef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320" y="1040130"/>
            <a:ext cx="2743200" cy="2057400"/>
          </a:xfrm>
          <a:prstGeom prst="roundRect">
            <a:avLst>
              <a:gd name="adj" fmla="val 6667"/>
            </a:avLst>
          </a:prstGeom>
        </p:spPr>
      </p:pic>
      <p:sp>
        <p:nvSpPr>
          <p:cNvPr id="4" name="p3BXQJ7K"/>
          <p:cNvSpPr/>
          <p:nvPr/>
        </p:nvSpPr>
        <p:spPr>
          <a:xfrm>
            <a:off x="182880" y="3211830"/>
            <a:ext cx="2926080" cy="400050"/>
          </a:xfrm>
          <a:prstGeom prst="chevron">
            <a:avLst/>
          </a:prstGeom>
          <a:solidFill>
            <a:srgbClr val="C98542"/>
          </a:solidFill>
          <a:ln w="22860">
            <a:solidFill>
              <a:srgbClr val="2C6E49"/>
            </a:solidFill>
            <a:prstDash val="solid"/>
          </a:ln>
        </p:spPr>
      </p:sp>
      <p:sp>
        <p:nvSpPr>
          <p:cNvPr id="5" name="mZspTw32"/>
          <p:cNvSpPr/>
          <p:nvPr/>
        </p:nvSpPr>
        <p:spPr>
          <a:xfrm>
            <a:off x="274320" y="3751326"/>
            <a:ext cx="2743200" cy="100584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592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b="1" dirty="0">
                <a:solidFill>
                  <a:srgbClr val="040F0F"/>
                </a:solidFill>
                <a:latin typeface="Kodchasan" pitchFamily="34" charset="0"/>
                <a:ea typeface="Kodchasan" pitchFamily="34" charset="-122"/>
                <a:cs typeface="Kodchasan" pitchFamily="34" charset="-120"/>
              </a:rPr>
              <a:t>1. Introducción</a:t>
            </a:r>
            <a:endParaRPr lang="en-US" sz="2160" dirty="0"/>
          </a:p>
          <a:p>
            <a:pPr marL="0" indent="0" algn="l">
              <a:lnSpc>
                <a:spcPts val="2016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Problema técnico, alcance y objetivo clave.</a:t>
            </a:r>
            <a:endParaRPr lang="en-US" sz="2160" dirty="0"/>
          </a:p>
        </p:txBody>
      </p:sp>
      <p:pic>
        <p:nvPicPr>
          <p:cNvPr id="6" name="st2des" descr="/home/forge/chalkie-production-workers-1/releases/78338162/backend/storage/app/render-specs/32edf542-68aa-449a-9628-fec21618a196/img_19e52e297b58153c06b23a1f8c85dde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0400" y="1040130"/>
            <a:ext cx="2743200" cy="2057400"/>
          </a:xfrm>
          <a:prstGeom prst="roundRect">
            <a:avLst>
              <a:gd name="adj" fmla="val 6667"/>
            </a:avLst>
          </a:prstGeom>
        </p:spPr>
      </p:pic>
      <p:sp>
        <p:nvSpPr>
          <p:cNvPr id="7" name="uIqHBfOX"/>
          <p:cNvSpPr/>
          <p:nvPr/>
        </p:nvSpPr>
        <p:spPr>
          <a:xfrm>
            <a:off x="3108960" y="3211830"/>
            <a:ext cx="2926080" cy="400050"/>
          </a:xfrm>
          <a:prstGeom prst="chevron">
            <a:avLst/>
          </a:prstGeom>
          <a:solidFill>
            <a:srgbClr val="C98542"/>
          </a:solidFill>
          <a:ln w="22860">
            <a:solidFill>
              <a:srgbClr val="2C6E49"/>
            </a:solidFill>
            <a:prstDash val="solid"/>
          </a:ln>
        </p:spPr>
      </p:sp>
      <p:sp>
        <p:nvSpPr>
          <p:cNvPr id="8" name="3NhSLaay"/>
          <p:cNvSpPr/>
          <p:nvPr/>
        </p:nvSpPr>
        <p:spPr>
          <a:xfrm>
            <a:off x="3200400" y="3751326"/>
            <a:ext cx="2743200" cy="100584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592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b="1" dirty="0">
                <a:solidFill>
                  <a:srgbClr val="040F0F"/>
                </a:solidFill>
                <a:latin typeface="Kodchasan" pitchFamily="34" charset="0"/>
                <a:ea typeface="Kodchasan" pitchFamily="34" charset="-122"/>
                <a:cs typeface="Kodchasan" pitchFamily="34" charset="-120"/>
              </a:rPr>
              <a:t>2. Desarrollo</a:t>
            </a:r>
            <a:endParaRPr lang="en-US" sz="2160" dirty="0"/>
          </a:p>
          <a:p>
            <a:pPr marL="0" indent="0" algn="l">
              <a:lnSpc>
                <a:spcPts val="2016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Datos, modelos de cálculo y alternativas.</a:t>
            </a:r>
            <a:endParaRPr lang="en-US" sz="2160" dirty="0"/>
          </a:p>
        </p:txBody>
      </p:sp>
      <p:pic>
        <p:nvPicPr>
          <p:cNvPr id="9" name="st3conc" descr="/home/forge/chalkie-production-workers-1/releases/78338162/backend/storage/app/render-specs/32edf542-68aa-449a-9628-fec21618a196/img_fb19a0c72e480fe1f69978a382767e8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6480" y="1040130"/>
            <a:ext cx="2743200" cy="2057400"/>
          </a:xfrm>
          <a:prstGeom prst="roundRect">
            <a:avLst>
              <a:gd name="adj" fmla="val 6667"/>
            </a:avLst>
          </a:prstGeom>
        </p:spPr>
      </p:pic>
      <p:sp>
        <p:nvSpPr>
          <p:cNvPr id="10" name="KnHxLkKO"/>
          <p:cNvSpPr/>
          <p:nvPr/>
        </p:nvSpPr>
        <p:spPr>
          <a:xfrm>
            <a:off x="6035040" y="3211830"/>
            <a:ext cx="2926080" cy="400050"/>
          </a:xfrm>
          <a:prstGeom prst="chevron">
            <a:avLst/>
          </a:prstGeom>
          <a:solidFill>
            <a:srgbClr val="C98542"/>
          </a:solidFill>
          <a:ln w="22860">
            <a:solidFill>
              <a:srgbClr val="2C6E49"/>
            </a:solidFill>
            <a:prstDash val="solid"/>
          </a:ln>
        </p:spPr>
      </p:sp>
      <p:sp>
        <p:nvSpPr>
          <p:cNvPr id="11" name="qHqU7jXu"/>
          <p:cNvSpPr/>
          <p:nvPr/>
        </p:nvSpPr>
        <p:spPr>
          <a:xfrm>
            <a:off x="6126480" y="3751326"/>
            <a:ext cx="2743200" cy="100584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592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b="1" dirty="0">
                <a:solidFill>
                  <a:srgbClr val="040F0F"/>
                </a:solidFill>
                <a:latin typeface="Kodchasan" pitchFamily="34" charset="0"/>
                <a:ea typeface="Kodchasan" pitchFamily="34" charset="-122"/>
                <a:cs typeface="Kodchasan" pitchFamily="34" charset="-120"/>
              </a:rPr>
              <a:t>3. Conclusión</a:t>
            </a:r>
            <a:endParaRPr lang="en-US" sz="2160" dirty="0"/>
          </a:p>
          <a:p>
            <a:pPr marL="0" indent="0" algn="l">
              <a:lnSpc>
                <a:spcPts val="2016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Decisión final, cronograma y preguntas.</a:t>
            </a:r>
            <a:endParaRPr lang="en-US" sz="216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VV1z83"/>
          <p:cNvSpPr/>
          <p:nvPr/>
        </p:nvSpPr>
        <p:spPr>
          <a:xfrm>
            <a:off x="274320" y="201168"/>
            <a:ext cx="8595360" cy="6515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b="1" dirty="0">
                <a:solidFill>
                  <a:srgbClr val="FFFFFF"/>
                </a:solidFill>
                <a:latin typeface="Kodchasan" pitchFamily="34" charset="0"/>
                <a:ea typeface="Kodchasan" pitchFamily="34" charset="-122"/>
                <a:cs typeface="Kodchasan" pitchFamily="34" charset="-120"/>
              </a:rPr>
              <a:t>La apertura: enganche y contexto técnico</a:t>
            </a:r>
            <a:endParaRPr lang="en-US" sz="2880" dirty="0"/>
          </a:p>
        </p:txBody>
      </p:sp>
      <p:sp>
        <p:nvSpPr>
          <p:cNvPr id="3" name="l9mjaCMa"/>
          <p:cNvSpPr/>
          <p:nvPr/>
        </p:nvSpPr>
        <p:spPr>
          <a:xfrm>
            <a:off x="274320" y="993507"/>
            <a:ext cx="4343400" cy="38519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Los primeros dos minutos determinan si la audiencia prestará atención activa o revisará sus correos:</a:t>
            </a:r>
            <a:endParaRPr lang="en-US" sz="1620" dirty="0"/>
          </a:p>
          <a:p>
            <a:pPr marL="228600" indent="-68580" algn="l">
              <a:lnSpc>
                <a:spcPts val="2268"/>
              </a:lnSpc>
              <a:spcBef>
                <a:spcPts val="225"/>
              </a:spcBef>
              <a:spcAft>
                <a:spcPts val="225"/>
              </a:spcAft>
              <a:buSzPct val="100000"/>
              <a:buFontTx/>
              <a:buChar char="•"/>
            </a:pPr>
            <a:r>
              <a:rPr lang="en-US" sz="16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El contexto del problema:</a:t>
            </a: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 señale la brecha o falla actual sin rodeos retóricos.</a:t>
            </a:r>
            <a:endParaRPr lang="en-US" sz="1620" dirty="0"/>
          </a:p>
          <a:p>
            <a:pPr marL="228600" indent="-68580" algn="l">
              <a:lnSpc>
                <a:spcPts val="2268"/>
              </a:lnSpc>
              <a:spcBef>
                <a:spcPts val="225"/>
              </a:spcBef>
              <a:spcAft>
                <a:spcPts val="225"/>
              </a:spcAft>
              <a:buSzPct val="100000"/>
              <a:buFontTx/>
              <a:buChar char="•"/>
            </a:pPr>
            <a:r>
              <a:rPr lang="en-US" sz="16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El costo de la inacción:</a:t>
            </a: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 dimensione qué ocurre si no se adopta la solución propuesta.</a:t>
            </a:r>
            <a:endParaRPr lang="en-US" sz="1620" dirty="0"/>
          </a:p>
          <a:p>
            <a:pPr marL="228600" indent="-68580" algn="l">
              <a:lnSpc>
                <a:spcPts val="2268"/>
              </a:lnSpc>
              <a:spcBef>
                <a:spcPts val="225"/>
              </a:spcBef>
              <a:spcAft>
                <a:spcPts val="225"/>
              </a:spcAft>
              <a:buSzPct val="100000"/>
              <a:buFontTx/>
              <a:buChar char="•"/>
            </a:pPr>
            <a:r>
              <a:rPr lang="en-US" sz="16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La promesa de la reunión:</a:t>
            </a: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 declare la decisión que debe quedar resuelta al finalizar.</a:t>
            </a:r>
            <a:endParaRPr lang="en-US" sz="1620" dirty="0"/>
          </a:p>
        </p:txBody>
      </p:sp>
      <p:pic>
        <p:nvPicPr>
          <p:cNvPr id="4" name="imgintrochart" descr="/home/forge/chalkie-production-workers-1/releases/78338162/backend/storage/app/render-specs/32edf542-68aa-449a-9628-fec21618a196/img_6694b7d3c7f391c15a646389c986cfa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3480" y="1017270"/>
            <a:ext cx="3886200" cy="32004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vtDApMF"/>
          <p:cNvSpPr/>
          <p:nvPr/>
        </p:nvSpPr>
        <p:spPr>
          <a:xfrm>
            <a:off x="274320" y="201168"/>
            <a:ext cx="2743200" cy="153162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b="1" dirty="0">
                <a:solidFill>
                  <a:srgbClr val="FFFFFF"/>
                </a:solidFill>
                <a:latin typeface="Kodchasan" pitchFamily="34" charset="0"/>
                <a:ea typeface="Kodchasan" pitchFamily="34" charset="-122"/>
                <a:cs typeface="Kodchasan" pitchFamily="34" charset="-120"/>
              </a:rPr>
              <a:t>Desarrollo: la regla de tres bloques</a:t>
            </a:r>
            <a:endParaRPr lang="en-US" sz="2880" dirty="0"/>
          </a:p>
        </p:txBody>
      </p:sp>
      <p:sp>
        <p:nvSpPr>
          <p:cNvPr id="3" name="fUvQ5x28"/>
          <p:cNvSpPr/>
          <p:nvPr/>
        </p:nvSpPr>
        <p:spPr>
          <a:xfrm>
            <a:off x="274320" y="1739097"/>
            <a:ext cx="2743200" cy="93726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016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dirty="0">
                <a:solidFill>
                  <a:srgbClr val="473720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Agrupar argumentos para evitar saturación de memoria de trabajo.</a:t>
            </a:r>
            <a:endParaRPr lang="en-US" sz="1440" dirty="0"/>
          </a:p>
        </p:txBody>
      </p:sp>
      <p:pic>
        <p:nvPicPr>
          <p:cNvPr id="4" name="imgblocksrail" descr="/home/forge/chalkie-production-workers-1/releases/78338162/backend/storage/app/render-specs/32edf542-68aa-449a-9628-fec21618a196/img_02c05116a6f4c5adc214ba401cc3ee7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320" y="2743200"/>
            <a:ext cx="2171700" cy="1714500"/>
          </a:xfrm>
          <a:prstGeom prst="rect">
            <a:avLst/>
          </a:prstGeom>
        </p:spPr>
      </p:pic>
      <p:sp>
        <p:nvSpPr>
          <p:cNvPr id="5" name="z9D88kGZ"/>
          <p:cNvSpPr/>
          <p:nvPr/>
        </p:nvSpPr>
        <p:spPr>
          <a:xfrm>
            <a:off x="3154680" y="196596"/>
            <a:ext cx="5715000" cy="310896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592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b="1" dirty="0">
                <a:solidFill>
                  <a:srgbClr val="040F0F"/>
                </a:solidFill>
                <a:latin typeface="Kodchasan" pitchFamily="34" charset="0"/>
                <a:ea typeface="Kodchasan" pitchFamily="34" charset="-122"/>
                <a:cs typeface="Kodchasan" pitchFamily="34" charset="-120"/>
              </a:rPr>
              <a:t>Modular la información técnica</a:t>
            </a:r>
            <a:endParaRPr lang="en-US" sz="2160" dirty="0"/>
          </a:p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En exposiciones complejas, divida el cuerpo en tres pilares lógicos:</a:t>
            </a:r>
            <a:endParaRPr lang="en-US" sz="2160" dirty="0"/>
          </a:p>
          <a:p>
            <a:pPr marL="228600" indent="-68580" algn="l">
              <a:lnSpc>
                <a:spcPts val="2268"/>
              </a:lnSpc>
              <a:spcBef>
                <a:spcPts val="225"/>
              </a:spcBef>
              <a:spcAft>
                <a:spcPts val="225"/>
              </a:spcAft>
              <a:buSzPct val="100000"/>
              <a:buFont typeface="+mj-lt"/>
              <a:buAutoNum type="arabicPeriod"/>
            </a:pPr>
            <a:r>
              <a:rPr lang="en-US" sz="16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Diagnóstico de datos:</a:t>
            </a: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 telemetría, muestreos o simulaciones de carga.</a:t>
            </a:r>
            <a:endParaRPr lang="en-US" sz="2160" dirty="0"/>
          </a:p>
          <a:p>
            <a:pPr marL="228600" indent="-68580" algn="l">
              <a:lnSpc>
                <a:spcPts val="2268"/>
              </a:lnSpc>
              <a:spcBef>
                <a:spcPts val="225"/>
              </a:spcBef>
              <a:spcAft>
                <a:spcPts val="225"/>
              </a:spcAft>
              <a:buSzPct val="100000"/>
              <a:buFont typeface="+mj-lt"/>
              <a:buAutoNum type="arabicPeriod"/>
            </a:pPr>
            <a:r>
              <a:rPr lang="en-US" sz="16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Alternativas técnicas:</a:t>
            </a: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 análisis comparativo ponderado de soluciones.</a:t>
            </a:r>
            <a:endParaRPr lang="en-US" sz="2160" dirty="0"/>
          </a:p>
          <a:p>
            <a:pPr marL="228600" indent="-68580" algn="l">
              <a:lnSpc>
                <a:spcPts val="2268"/>
              </a:lnSpc>
              <a:spcBef>
                <a:spcPts val="225"/>
              </a:spcBef>
              <a:spcAft>
                <a:spcPts val="225"/>
              </a:spcAft>
              <a:buSzPct val="100000"/>
              <a:buFont typeface="+mj-lt"/>
              <a:buAutoNum type="arabicPeriod"/>
            </a:pPr>
            <a:r>
              <a:rPr lang="en-US" sz="16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Propuesta seleccionada:</a:t>
            </a: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 justificación cuantitativa del diseño recomendado.</a:t>
            </a:r>
            <a:endParaRPr lang="en-US" sz="2160" dirty="0"/>
          </a:p>
        </p:txBody>
      </p:sp>
      <p:sp>
        <p:nvSpPr>
          <p:cNvPr id="6" name="0kwoI8rp"/>
          <p:cNvSpPr/>
          <p:nvPr/>
        </p:nvSpPr>
        <p:spPr>
          <a:xfrm>
            <a:off x="3154680" y="3383280"/>
            <a:ext cx="5715000" cy="1623060"/>
          </a:xfrm>
          <a:prstGeom prst="roundRect">
            <a:avLst>
              <a:gd name="adj" fmla="val 5634"/>
            </a:avLst>
          </a:prstGeom>
          <a:solidFill>
            <a:srgbClr val="E6F1FB"/>
          </a:solidFill>
          <a:ln w="11430">
            <a:solidFill>
              <a:srgbClr val="0B2F50">
                <a:alpha val="20000"/>
              </a:srgbClr>
            </a:solidFill>
            <a:prstDash val="solid"/>
          </a:ln>
        </p:spPr>
      </p:sp>
      <p:sp>
        <p:nvSpPr>
          <p:cNvPr id="7" name="387aQWwp"/>
          <p:cNvSpPr/>
          <p:nvPr/>
        </p:nvSpPr>
        <p:spPr>
          <a:xfrm>
            <a:off x="3280410" y="3532190"/>
            <a:ext cx="320040" cy="48006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160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dirty="0">
                <a:solidFill>
                  <a:srgbClr val="0B2F50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📌</a:t>
            </a:r>
            <a:endParaRPr lang="en-US" sz="2160" dirty="0"/>
          </a:p>
        </p:txBody>
      </p:sp>
      <p:sp>
        <p:nvSpPr>
          <p:cNvPr id="8" name="AbsQjihg"/>
          <p:cNvSpPr/>
          <p:nvPr/>
        </p:nvSpPr>
        <p:spPr>
          <a:xfrm>
            <a:off x="3646170" y="3487887"/>
            <a:ext cx="5097780" cy="13716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016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b="1" dirty="0">
                <a:solidFill>
                  <a:srgbClr val="0B2F50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Regla mnemotécnica</a:t>
            </a:r>
            <a:endParaRPr lang="en-US" sz="1440" dirty="0"/>
          </a:p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B2F50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Si presenta más de cuatro variables simultáneas, el comité técnico recordará menos del 30% del contenido expuesto.</a:t>
            </a:r>
            <a:endParaRPr lang="en-US" sz="144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MQCNtRu"/>
          <p:cNvSpPr/>
          <p:nvPr/>
        </p:nvSpPr>
        <p:spPr>
          <a:xfrm>
            <a:off x="274320" y="201168"/>
            <a:ext cx="8595360" cy="6515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b="1" dirty="0">
                <a:solidFill>
                  <a:srgbClr val="FFFFFF"/>
                </a:solidFill>
                <a:latin typeface="Kodchasan" pitchFamily="34" charset="0"/>
                <a:ea typeface="Kodchasan" pitchFamily="34" charset="-122"/>
                <a:cs typeface="Kodchasan" pitchFamily="34" charset="-120"/>
              </a:rPr>
              <a:t>Cierre técnico y llamado a la acción</a:t>
            </a:r>
            <a:endParaRPr lang="en-US" sz="2880" dirty="0"/>
          </a:p>
        </p:txBody>
      </p:sp>
      <p:sp>
        <p:nvSpPr>
          <p:cNvPr id="3" name="HPybWP63"/>
          <p:cNvSpPr/>
          <p:nvPr/>
        </p:nvSpPr>
        <p:spPr>
          <a:xfrm>
            <a:off x="274320" y="993507"/>
            <a:ext cx="4343400" cy="38519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Una conclusión profesional nunca se limita a decir </a:t>
            </a:r>
            <a:r>
              <a:rPr lang="en-US" sz="1620" i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«eso era todo, gracias»</a:t>
            </a: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. Debe estructurarse con rigor:</a:t>
            </a:r>
            <a:endParaRPr lang="en-US" sz="1620" dirty="0"/>
          </a:p>
          <a:p>
            <a:pPr marL="228600" indent="-68580" algn="l">
              <a:lnSpc>
                <a:spcPts val="2268"/>
              </a:lnSpc>
              <a:spcBef>
                <a:spcPts val="225"/>
              </a:spcBef>
              <a:spcAft>
                <a:spcPts val="225"/>
              </a:spcAft>
              <a:buSzPct val="100000"/>
              <a:buFontTx/>
              <a:buChar char="•"/>
            </a:pPr>
            <a:r>
              <a:rPr lang="en-US" sz="16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Síntesis del dictamen:</a:t>
            </a: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 reafirmar la recomendación técnica principal en una frase contundente.</a:t>
            </a:r>
            <a:endParaRPr lang="en-US" sz="1620" dirty="0"/>
          </a:p>
          <a:p>
            <a:pPr marL="228600" indent="-68580" algn="l">
              <a:lnSpc>
                <a:spcPts val="2268"/>
              </a:lnSpc>
              <a:spcBef>
                <a:spcPts val="225"/>
              </a:spcBef>
              <a:spcAft>
                <a:spcPts val="225"/>
              </a:spcAft>
              <a:buSzPct val="100000"/>
              <a:buFontTx/>
              <a:buChar char="•"/>
            </a:pPr>
            <a:r>
              <a:rPr lang="en-US" sz="16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Matriz de próximos pasos:</a:t>
            </a: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 detallar entregables, hitos del cronograma y responsables directos.</a:t>
            </a:r>
            <a:endParaRPr lang="en-US" sz="1620" dirty="0"/>
          </a:p>
          <a:p>
            <a:pPr marL="228600" indent="-68580" algn="l">
              <a:lnSpc>
                <a:spcPts val="2268"/>
              </a:lnSpc>
              <a:spcBef>
                <a:spcPts val="225"/>
              </a:spcBef>
              <a:spcAft>
                <a:spcPts val="225"/>
              </a:spcAft>
              <a:buSzPct val="100000"/>
              <a:buFontTx/>
              <a:buChar char="•"/>
            </a:pPr>
            <a:r>
              <a:rPr lang="en-US" sz="16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Petición de acuerdo:</a:t>
            </a: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 solicitar explícitamente la firma, validación de presupuesto o autorización técnica.</a:t>
            </a:r>
            <a:endParaRPr lang="en-US" sz="1620" dirty="0"/>
          </a:p>
        </p:txBody>
      </p:sp>
      <p:pic>
        <p:nvPicPr>
          <p:cNvPr id="4" name="imgactionclose" descr="/home/forge/chalkie-production-workers-1/releases/78338162/backend/storage/app/render-specs/32edf542-68aa-449a-9628-fec21618a196/img_7409cf2a330c3718c8e32fba2acca3f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3480" y="1017270"/>
            <a:ext cx="3886200" cy="32004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jHKJitS"/>
          <p:cNvSpPr/>
          <p:nvPr/>
        </p:nvSpPr>
        <p:spPr>
          <a:xfrm>
            <a:off x="274320" y="201168"/>
            <a:ext cx="8595360" cy="6515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b="1" dirty="0">
                <a:solidFill>
                  <a:srgbClr val="FFFFFF"/>
                </a:solidFill>
                <a:latin typeface="Kodchasan" pitchFamily="34" charset="0"/>
                <a:ea typeface="Kodchasan" pitchFamily="34" charset="-122"/>
                <a:cs typeface="Kodchasan" pitchFamily="34" charset="-120"/>
              </a:rPr>
              <a:t>Inglés técnico en ingeniería global</a:t>
            </a:r>
            <a:endParaRPr lang="en-US" sz="2880" dirty="0"/>
          </a:p>
        </p:txBody>
      </p:sp>
      <p:sp>
        <p:nvSpPr>
          <p:cNvPr id="3" name="91re0MNo"/>
          <p:cNvSpPr/>
          <p:nvPr/>
        </p:nvSpPr>
        <p:spPr>
          <a:xfrm>
            <a:off x="274320" y="923704"/>
            <a:ext cx="1325880" cy="262890"/>
          </a:xfrm>
          <a:prstGeom prst="roundRect">
            <a:avLst>
              <a:gd name="adj" fmla="val 17391"/>
            </a:avLst>
          </a:prstGeom>
          <a:solidFill>
            <a:srgbClr val="2C6E49"/>
          </a:solidFill>
          <a:ln/>
        </p:spPr>
        <p:txBody>
          <a:bodyPr wrap="square" lIns="102870" tIns="45720" rIns="102870" bIns="45720" rtlCol="0" anchor="ctr"/>
          <a:lstStyle/>
          <a:p>
            <a:pPr marL="0" indent="0" algn="ctr">
              <a:lnSpc>
                <a:spcPts val="1296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080" b="1" kern="0" spc="54" dirty="0">
                <a:solidFill>
                  <a:srgbClr val="FFFFF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TERMINOLOGÍA</a:t>
            </a:r>
            <a:endParaRPr lang="en-US" sz="1080" dirty="0"/>
          </a:p>
        </p:txBody>
      </p:sp>
      <p:pic>
        <p:nvPicPr>
          <p:cNvPr id="4" name="col1spec" descr="/home/forge/chalkie-production-workers-1/releases/78338162/backend/storage/app/render-specs/32edf542-68aa-449a-9628-fec21618a196/img_eda1637a58adbd8acc6babc7dec0ed9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320" y="1280160"/>
            <a:ext cx="4251960" cy="1851660"/>
          </a:xfrm>
          <a:prstGeom prst="rect">
            <a:avLst/>
          </a:prstGeom>
        </p:spPr>
      </p:pic>
      <p:sp>
        <p:nvSpPr>
          <p:cNvPr id="5" name="Xvs6oBlG"/>
          <p:cNvSpPr/>
          <p:nvPr/>
        </p:nvSpPr>
        <p:spPr>
          <a:xfrm>
            <a:off x="274320" y="3201543"/>
            <a:ext cx="4251960" cy="132588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376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980" b="1" dirty="0">
                <a:solidFill>
                  <a:srgbClr val="FFFFFF"/>
                </a:solidFill>
                <a:latin typeface="Kodchasan" pitchFamily="34" charset="0"/>
                <a:ea typeface="Kodchasan" pitchFamily="34" charset="-122"/>
                <a:cs typeface="Kodchasan" pitchFamily="34" charset="-120"/>
              </a:rPr>
              <a:t>Precisión de léxico</a:t>
            </a:r>
            <a:endParaRPr lang="en-US" sz="1980" dirty="0"/>
          </a:p>
          <a:p>
            <a:pPr marL="0" indent="0" algn="l">
              <a:lnSpc>
                <a:spcPts val="2016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Diferenciar términos como </a:t>
            </a:r>
            <a:r>
              <a:rPr lang="en-US" sz="1440" i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accuracy</a:t>
            </a:r>
            <a:r>
              <a:rPr lang="en-US" sz="144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 (exactitud) y </a:t>
            </a:r>
            <a:r>
              <a:rPr lang="en-US" sz="1440" i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precision</a:t>
            </a:r>
            <a:r>
              <a:rPr lang="en-US" sz="144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 (repetibilidad) es indispensable en auditorías y licitaciones internacionales.</a:t>
            </a:r>
            <a:endParaRPr lang="en-US" sz="1980" dirty="0"/>
          </a:p>
        </p:txBody>
      </p:sp>
      <p:pic>
        <p:nvPicPr>
          <p:cNvPr id="6" name="col2conc" descr="/home/forge/chalkie-production-workers-1/releases/78338162/backend/storage/app/render-specs/32edf542-68aa-449a-9628-fec21618a196/img_f8c1bb8a7f859fde8bc846ee31ac073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17720" y="1280160"/>
            <a:ext cx="4251960" cy="1851660"/>
          </a:xfrm>
          <a:prstGeom prst="rect">
            <a:avLst/>
          </a:prstGeom>
        </p:spPr>
      </p:pic>
      <p:sp>
        <p:nvSpPr>
          <p:cNvPr id="7" name="qaEZUGCd"/>
          <p:cNvSpPr/>
          <p:nvPr/>
        </p:nvSpPr>
        <p:spPr>
          <a:xfrm>
            <a:off x="4617720" y="3201543"/>
            <a:ext cx="4251960" cy="132588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376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980" b="1" dirty="0">
                <a:solidFill>
                  <a:srgbClr val="FFFFFF"/>
                </a:solidFill>
                <a:latin typeface="Kodchasan" pitchFamily="34" charset="0"/>
                <a:ea typeface="Kodchasan" pitchFamily="34" charset="-122"/>
                <a:cs typeface="Kodchasan" pitchFamily="34" charset="-120"/>
              </a:rPr>
              <a:t>Fraseo directo</a:t>
            </a:r>
            <a:endParaRPr lang="en-US" sz="1980" dirty="0"/>
          </a:p>
          <a:p>
            <a:pPr marL="0" indent="0" algn="l">
              <a:lnSpc>
                <a:spcPts val="2016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En el entorno corporativo anglosajón se prefiere la voz activa y oraciones breves: declarar hallazgos de forma inequívoca.</a:t>
            </a:r>
            <a:endParaRPr lang="en-US" sz="198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7DzVYsW"/>
          <p:cNvSpPr/>
          <p:nvPr/>
        </p:nvSpPr>
        <p:spPr>
          <a:xfrm>
            <a:off x="274320" y="201168"/>
            <a:ext cx="8595360" cy="6515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b="1" dirty="0">
                <a:solidFill>
                  <a:srgbClr val="FFFFFF"/>
                </a:solidFill>
                <a:latin typeface="Kodchasan" pitchFamily="34" charset="0"/>
                <a:ea typeface="Kodchasan" pitchFamily="34" charset="-122"/>
                <a:cs typeface="Kodchasan" pitchFamily="34" charset="-120"/>
              </a:rPr>
              <a:t>Vocabulario técnico clave en inglés</a:t>
            </a:r>
            <a:endParaRPr lang="en-US" sz="2880" dirty="0"/>
          </a:p>
        </p:txBody>
      </p:sp>
      <p:sp>
        <p:nvSpPr>
          <p:cNvPr id="3" name="xigs7Wmy"/>
          <p:cNvSpPr/>
          <p:nvPr/>
        </p:nvSpPr>
        <p:spPr>
          <a:xfrm>
            <a:off x="274320" y="1303020"/>
            <a:ext cx="8595360" cy="971550"/>
          </a:xfrm>
          <a:prstGeom prst="roundRect">
            <a:avLst>
              <a:gd name="adj" fmla="val 14118"/>
            </a:avLst>
          </a:prstGeom>
          <a:solidFill>
            <a:srgbClr val="FFFFFF">
              <a:alpha val="40000"/>
            </a:srgbClr>
          </a:solidFill>
          <a:ln w="11430">
            <a:solidFill>
              <a:srgbClr val="2C6E49"/>
            </a:solidFill>
            <a:prstDash val="solid"/>
          </a:ln>
        </p:spPr>
      </p:sp>
      <p:sp>
        <p:nvSpPr>
          <p:cNvPr id="4" name="tthWU8PV"/>
          <p:cNvSpPr/>
          <p:nvPr/>
        </p:nvSpPr>
        <p:spPr>
          <a:xfrm>
            <a:off x="468630" y="1583295"/>
            <a:ext cx="457200" cy="457200"/>
          </a:xfrm>
          <a:prstGeom prst="roundRect">
            <a:avLst>
              <a:gd name="adj" fmla="val 50000"/>
            </a:avLst>
          </a:prstGeom>
          <a:solidFill>
            <a:srgbClr val="2C6E49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62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FFFFF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1</a:t>
            </a:r>
            <a:endParaRPr lang="en-US" sz="1620" dirty="0"/>
          </a:p>
        </p:txBody>
      </p:sp>
      <p:sp>
        <p:nvSpPr>
          <p:cNvPr id="5" name="gpMFfVkP"/>
          <p:cNvSpPr/>
          <p:nvPr/>
        </p:nvSpPr>
        <p:spPr>
          <a:xfrm>
            <a:off x="1108710" y="1382127"/>
            <a:ext cx="7566660" cy="7658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Trade-off:</a:t>
            </a: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 compromiso o balance costo-beneficio entre dos variables técnicas contrapuestas.</a:t>
            </a:r>
            <a:endParaRPr lang="en-US" sz="1620" dirty="0"/>
          </a:p>
        </p:txBody>
      </p:sp>
      <p:sp>
        <p:nvSpPr>
          <p:cNvPr id="6" name="L5T4KM1y"/>
          <p:cNvSpPr/>
          <p:nvPr/>
        </p:nvSpPr>
        <p:spPr>
          <a:xfrm>
            <a:off x="274320" y="2457450"/>
            <a:ext cx="8595360" cy="971550"/>
          </a:xfrm>
          <a:prstGeom prst="roundRect">
            <a:avLst>
              <a:gd name="adj" fmla="val 14118"/>
            </a:avLst>
          </a:prstGeom>
          <a:solidFill>
            <a:srgbClr val="FFFFFF">
              <a:alpha val="40000"/>
            </a:srgbClr>
          </a:solidFill>
          <a:ln w="11430">
            <a:solidFill>
              <a:srgbClr val="2C6E49"/>
            </a:solidFill>
            <a:prstDash val="solid"/>
          </a:ln>
        </p:spPr>
      </p:sp>
      <p:sp>
        <p:nvSpPr>
          <p:cNvPr id="7" name="iHYYeBlK"/>
          <p:cNvSpPr/>
          <p:nvPr/>
        </p:nvSpPr>
        <p:spPr>
          <a:xfrm>
            <a:off x="468630" y="2737725"/>
            <a:ext cx="457200" cy="457200"/>
          </a:xfrm>
          <a:prstGeom prst="roundRect">
            <a:avLst>
              <a:gd name="adj" fmla="val 50000"/>
            </a:avLst>
          </a:prstGeom>
          <a:solidFill>
            <a:srgbClr val="2C6E49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62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FFFFF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2</a:t>
            </a:r>
            <a:endParaRPr lang="en-US" sz="1620" dirty="0"/>
          </a:p>
        </p:txBody>
      </p:sp>
      <p:sp>
        <p:nvSpPr>
          <p:cNvPr id="8" name="usn7m6IK"/>
          <p:cNvSpPr/>
          <p:nvPr/>
        </p:nvSpPr>
        <p:spPr>
          <a:xfrm>
            <a:off x="1108710" y="2536557"/>
            <a:ext cx="7566660" cy="7658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Bottleneck:</a:t>
            </a: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 cuello de botella o restricción física que limita el caudal total de un sistema.</a:t>
            </a:r>
            <a:endParaRPr lang="en-US" sz="1620" dirty="0"/>
          </a:p>
        </p:txBody>
      </p:sp>
      <p:sp>
        <p:nvSpPr>
          <p:cNvPr id="9" name="c6vKjf0o"/>
          <p:cNvSpPr/>
          <p:nvPr/>
        </p:nvSpPr>
        <p:spPr>
          <a:xfrm>
            <a:off x="274320" y="3611880"/>
            <a:ext cx="8595360" cy="971550"/>
          </a:xfrm>
          <a:prstGeom prst="roundRect">
            <a:avLst>
              <a:gd name="adj" fmla="val 14118"/>
            </a:avLst>
          </a:prstGeom>
          <a:solidFill>
            <a:srgbClr val="FFFFFF">
              <a:alpha val="40000"/>
            </a:srgbClr>
          </a:solidFill>
          <a:ln w="11430">
            <a:solidFill>
              <a:srgbClr val="2C6E49"/>
            </a:solidFill>
            <a:prstDash val="solid"/>
          </a:ln>
        </p:spPr>
      </p:sp>
      <p:sp>
        <p:nvSpPr>
          <p:cNvPr id="10" name="qTVhzRRJ"/>
          <p:cNvSpPr/>
          <p:nvPr/>
        </p:nvSpPr>
        <p:spPr>
          <a:xfrm>
            <a:off x="468630" y="3892155"/>
            <a:ext cx="457200" cy="457200"/>
          </a:xfrm>
          <a:prstGeom prst="roundRect">
            <a:avLst>
              <a:gd name="adj" fmla="val 50000"/>
            </a:avLst>
          </a:prstGeom>
          <a:solidFill>
            <a:srgbClr val="2C6E49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62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FFFFF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3</a:t>
            </a:r>
            <a:endParaRPr lang="en-US" sz="1620" dirty="0"/>
          </a:p>
        </p:txBody>
      </p:sp>
      <p:sp>
        <p:nvSpPr>
          <p:cNvPr id="11" name="LzEufw05"/>
          <p:cNvSpPr/>
          <p:nvPr/>
        </p:nvSpPr>
        <p:spPr>
          <a:xfrm>
            <a:off x="1108710" y="3690987"/>
            <a:ext cx="7566660" cy="7658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Throughput:</a:t>
            </a: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 tasa efectiva de procesamiento o rendimiento por unidad de tiempo de la planta.</a:t>
            </a:r>
            <a:endParaRPr lang="en-US" sz="162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78a2e7c-d4fc-41c2-aa26-517fa7c2f66f"/>
          <p:cNvSpPr/>
          <p:nvPr/>
        </p:nvSpPr>
        <p:spPr>
          <a:xfrm>
            <a:off x="285750" y="189738"/>
            <a:ext cx="8572500" cy="644652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b="1" dirty="0">
                <a:solidFill>
                  <a:srgbClr val="FFFFFF"/>
                </a:solidFill>
                <a:latin typeface="Kodchasan" pitchFamily="34" charset="0"/>
                <a:ea typeface="Kodchasan" pitchFamily="34" charset="-122"/>
                <a:cs typeface="Kodchasan" pitchFamily="34" charset="-120"/>
              </a:rPr>
              <a:t>Conexión Terminológica</a:t>
            </a:r>
            <a:endParaRPr lang="en-US" sz="2880" dirty="0"/>
          </a:p>
        </p:txBody>
      </p:sp>
      <p:sp>
        <p:nvSpPr>
          <p:cNvPr id="3" name="3c78f573-90a3-4216-8c1a-4c1946997e25"/>
          <p:cNvSpPr/>
          <p:nvPr/>
        </p:nvSpPr>
        <p:spPr>
          <a:xfrm>
            <a:off x="285750" y="740115"/>
            <a:ext cx="8572500" cy="379603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1728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Relaciona las palabras con las definiciones</a:t>
            </a:r>
            <a:endParaRPr lang="en-US" sz="1440" dirty="0"/>
          </a:p>
        </p:txBody>
      </p:sp>
      <p:sp>
        <p:nvSpPr>
          <p:cNvPr id="4" name="873ab7e7-0ce1-4aab-ac86-766872136bcb"/>
          <p:cNvSpPr/>
          <p:nvPr/>
        </p:nvSpPr>
        <p:spPr>
          <a:xfrm>
            <a:off x="285750" y="1310907"/>
            <a:ext cx="2286000" cy="617220"/>
          </a:xfrm>
          <a:prstGeom prst="roundRect">
            <a:avLst>
              <a:gd name="adj" fmla="val 18519"/>
            </a:avLst>
          </a:prstGeom>
          <a:solidFill>
            <a:srgbClr val="F4F9FC"/>
          </a:solidFill>
          <a:ln w="34290">
            <a:solidFill>
              <a:srgbClr val="000000"/>
            </a:solidFill>
          </a:ln>
        </p:spPr>
        <p:txBody>
          <a:bodyPr wrap="square" lIns="68580" tIns="68580" rIns="68580" bIns="68580" rtlCol="0" anchor="ctr"/>
          <a:lstStyle/>
          <a:p>
            <a:pPr marL="0" indent="0" algn="ctr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Trade-off</a:t>
            </a:r>
            <a:endParaRPr lang="en-US" sz="1800" dirty="0"/>
          </a:p>
        </p:txBody>
      </p:sp>
      <p:sp>
        <p:nvSpPr>
          <p:cNvPr id="5" name="2a1d7740-a792-4415-987d-1bee4f2cc01a"/>
          <p:cNvSpPr/>
          <p:nvPr/>
        </p:nvSpPr>
        <p:spPr>
          <a:xfrm>
            <a:off x="285750" y="2225307"/>
            <a:ext cx="2286000" cy="617220"/>
          </a:xfrm>
          <a:prstGeom prst="roundRect">
            <a:avLst>
              <a:gd name="adj" fmla="val 18519"/>
            </a:avLst>
          </a:prstGeom>
          <a:solidFill>
            <a:srgbClr val="F4F9FC"/>
          </a:solidFill>
          <a:ln w="34290">
            <a:solidFill>
              <a:srgbClr val="000000"/>
            </a:solidFill>
          </a:ln>
        </p:spPr>
        <p:txBody>
          <a:bodyPr wrap="square" lIns="68580" tIns="68580" rIns="68580" bIns="68580" rtlCol="0" anchor="ctr"/>
          <a:lstStyle/>
          <a:p>
            <a:pPr marL="0" indent="0" algn="ctr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Bottleneck</a:t>
            </a:r>
            <a:endParaRPr lang="en-US" sz="1800" dirty="0"/>
          </a:p>
        </p:txBody>
      </p:sp>
      <p:sp>
        <p:nvSpPr>
          <p:cNvPr id="6" name="725479a5-a0cd-471c-a4ef-6d2ac80ed1e3"/>
          <p:cNvSpPr/>
          <p:nvPr/>
        </p:nvSpPr>
        <p:spPr>
          <a:xfrm>
            <a:off x="285750" y="3139707"/>
            <a:ext cx="2286000" cy="617220"/>
          </a:xfrm>
          <a:prstGeom prst="roundRect">
            <a:avLst>
              <a:gd name="adj" fmla="val 18519"/>
            </a:avLst>
          </a:prstGeom>
          <a:solidFill>
            <a:srgbClr val="F4F9FC"/>
          </a:solidFill>
          <a:ln w="34290">
            <a:solidFill>
              <a:srgbClr val="000000"/>
            </a:solidFill>
          </a:ln>
        </p:spPr>
        <p:txBody>
          <a:bodyPr wrap="square" lIns="68580" tIns="68580" rIns="68580" bIns="68580" rtlCol="0" anchor="ctr"/>
          <a:lstStyle/>
          <a:p>
            <a:pPr marL="0" indent="0" algn="ctr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Redundancy</a:t>
            </a:r>
            <a:endParaRPr lang="en-US" sz="1800" dirty="0"/>
          </a:p>
        </p:txBody>
      </p:sp>
      <p:sp>
        <p:nvSpPr>
          <p:cNvPr id="7" name="f1407f12-df46-41fe-a9b7-9a66feb9e887"/>
          <p:cNvSpPr/>
          <p:nvPr/>
        </p:nvSpPr>
        <p:spPr>
          <a:xfrm>
            <a:off x="285750" y="4054107"/>
            <a:ext cx="2286000" cy="617220"/>
          </a:xfrm>
          <a:prstGeom prst="roundRect">
            <a:avLst>
              <a:gd name="adj" fmla="val 18519"/>
            </a:avLst>
          </a:prstGeom>
          <a:solidFill>
            <a:srgbClr val="F4F9FC"/>
          </a:solidFill>
          <a:ln w="34290">
            <a:solidFill>
              <a:srgbClr val="000000"/>
            </a:solidFill>
          </a:ln>
        </p:spPr>
        <p:txBody>
          <a:bodyPr wrap="square" lIns="68580" tIns="68580" rIns="68580" bIns="68580" rtlCol="0" anchor="ctr"/>
          <a:lstStyle/>
          <a:p>
            <a:pPr marL="0" indent="0" algn="ctr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Throughput</a:t>
            </a:r>
            <a:endParaRPr lang="en-US" sz="1800" dirty="0"/>
          </a:p>
        </p:txBody>
      </p:sp>
      <p:sp>
        <p:nvSpPr>
          <p:cNvPr id="8" name="77ab6b9e-4a64-4c49-9089-ff4ccb335356"/>
          <p:cNvSpPr/>
          <p:nvPr/>
        </p:nvSpPr>
        <p:spPr>
          <a:xfrm>
            <a:off x="3829050" y="1311261"/>
            <a:ext cx="5143500" cy="676656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Punto de restricción física que limita la capacidad total del proceso.</a:t>
            </a:r>
            <a:endParaRPr lang="en-US" sz="1620" dirty="0"/>
          </a:p>
        </p:txBody>
      </p:sp>
      <p:sp>
        <p:nvSpPr>
          <p:cNvPr id="9" name="5e2570f0-b3f1-428f-ac62-7d63c092a4f4"/>
          <p:cNvSpPr/>
          <p:nvPr/>
        </p:nvSpPr>
        <p:spPr>
          <a:xfrm>
            <a:off x="3829050" y="2225661"/>
            <a:ext cx="5143500" cy="676656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Volumen de producción o datos procesados con éxito por unidad de tiempo.</a:t>
            </a:r>
            <a:endParaRPr lang="en-US" sz="1620" dirty="0"/>
          </a:p>
        </p:txBody>
      </p:sp>
      <p:sp>
        <p:nvSpPr>
          <p:cNvPr id="10" name="6371be75-847b-45ed-9f41-9effe29e2916"/>
          <p:cNvSpPr/>
          <p:nvPr/>
        </p:nvSpPr>
        <p:spPr>
          <a:xfrm>
            <a:off x="3829050" y="3140061"/>
            <a:ext cx="5143500" cy="676656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Duplicación deliberada de componentes críticos para evitar fallas catastróficas.</a:t>
            </a:r>
            <a:endParaRPr lang="en-US" sz="1620" dirty="0"/>
          </a:p>
        </p:txBody>
      </p:sp>
      <p:sp>
        <p:nvSpPr>
          <p:cNvPr id="11" name="b513cf89-f8e7-4394-8d0d-39bf9ea477d2"/>
          <p:cNvSpPr/>
          <p:nvPr/>
        </p:nvSpPr>
        <p:spPr>
          <a:xfrm>
            <a:off x="3829050" y="4054461"/>
            <a:ext cx="5143500" cy="676656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Compromiso entre variables técnicas contrapuestas como costo y rendimiento.</a:t>
            </a:r>
            <a:endParaRPr lang="en-US" sz="162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78a2e7c-d4fc-41c2-aa26-517fa7c2f66f"/>
          <p:cNvSpPr/>
          <p:nvPr/>
        </p:nvSpPr>
        <p:spPr>
          <a:xfrm>
            <a:off x="285750" y="189738"/>
            <a:ext cx="8572500" cy="644652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b="1" dirty="0">
                <a:solidFill>
                  <a:srgbClr val="FFFFFF"/>
                </a:solidFill>
                <a:latin typeface="Kodchasan" pitchFamily="34" charset="0"/>
                <a:ea typeface="Kodchasan" pitchFamily="34" charset="-122"/>
                <a:cs typeface="Kodchasan" pitchFamily="34" charset="-120"/>
              </a:rPr>
              <a:t>Conexión Terminológica</a:t>
            </a:r>
            <a:endParaRPr lang="en-US" sz="2880" dirty="0"/>
          </a:p>
        </p:txBody>
      </p:sp>
      <p:sp>
        <p:nvSpPr>
          <p:cNvPr id="3" name="3c78f573-90a3-4216-8c1a-4c1946997e25"/>
          <p:cNvSpPr/>
          <p:nvPr/>
        </p:nvSpPr>
        <p:spPr>
          <a:xfrm>
            <a:off x="285750" y="740115"/>
            <a:ext cx="8572500" cy="379603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1728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Relaciona las palabras con las definiciones</a:t>
            </a:r>
            <a:endParaRPr lang="en-US" sz="1440" dirty="0"/>
          </a:p>
        </p:txBody>
      </p:sp>
      <p:sp>
        <p:nvSpPr>
          <p:cNvPr id="4" name="873ab7e7-0ce1-4aab-ac86-766872136bcb"/>
          <p:cNvSpPr/>
          <p:nvPr/>
        </p:nvSpPr>
        <p:spPr>
          <a:xfrm>
            <a:off x="285750" y="1310907"/>
            <a:ext cx="2286000" cy="617220"/>
          </a:xfrm>
          <a:prstGeom prst="roundRect">
            <a:avLst>
              <a:gd name="adj" fmla="val 18519"/>
            </a:avLst>
          </a:prstGeom>
          <a:solidFill>
            <a:srgbClr val="F4F9FC"/>
          </a:solidFill>
          <a:ln w="34290">
            <a:solidFill>
              <a:srgbClr val="409E9E"/>
            </a:solidFill>
          </a:ln>
        </p:spPr>
        <p:txBody>
          <a:bodyPr wrap="square" lIns="68580" tIns="68580" rIns="68580" bIns="68580" rtlCol="0" anchor="ctr"/>
          <a:lstStyle/>
          <a:p>
            <a:pPr marL="0" indent="0" algn="ctr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Trade-off</a:t>
            </a:r>
            <a:endParaRPr lang="en-US" sz="1800" dirty="0"/>
          </a:p>
        </p:txBody>
      </p:sp>
      <p:sp>
        <p:nvSpPr>
          <p:cNvPr id="5" name="2a1d7740-a792-4415-987d-1bee4f2cc01a"/>
          <p:cNvSpPr/>
          <p:nvPr/>
        </p:nvSpPr>
        <p:spPr>
          <a:xfrm>
            <a:off x="285750" y="2225307"/>
            <a:ext cx="2286000" cy="617220"/>
          </a:xfrm>
          <a:prstGeom prst="roundRect">
            <a:avLst>
              <a:gd name="adj" fmla="val 18519"/>
            </a:avLst>
          </a:prstGeom>
          <a:solidFill>
            <a:srgbClr val="F4F9FC"/>
          </a:solidFill>
          <a:ln w="34290">
            <a:solidFill>
              <a:srgbClr val="D90368"/>
            </a:solidFill>
          </a:ln>
        </p:spPr>
        <p:txBody>
          <a:bodyPr wrap="square" lIns="68580" tIns="68580" rIns="68580" bIns="68580" rtlCol="0" anchor="ctr"/>
          <a:lstStyle/>
          <a:p>
            <a:pPr marL="0" indent="0" algn="ctr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Bottleneck</a:t>
            </a:r>
            <a:endParaRPr lang="en-US" sz="1800" dirty="0"/>
          </a:p>
        </p:txBody>
      </p:sp>
      <p:sp>
        <p:nvSpPr>
          <p:cNvPr id="6" name="725479a5-a0cd-471c-a4ef-6d2ac80ed1e3"/>
          <p:cNvSpPr/>
          <p:nvPr/>
        </p:nvSpPr>
        <p:spPr>
          <a:xfrm>
            <a:off x="285750" y="3139707"/>
            <a:ext cx="2286000" cy="617220"/>
          </a:xfrm>
          <a:prstGeom prst="roundRect">
            <a:avLst>
              <a:gd name="adj" fmla="val 18519"/>
            </a:avLst>
          </a:prstGeom>
          <a:solidFill>
            <a:srgbClr val="F4F9FC"/>
          </a:solidFill>
          <a:ln w="34290">
            <a:solidFill>
              <a:srgbClr val="D68C45"/>
            </a:solidFill>
          </a:ln>
        </p:spPr>
        <p:txBody>
          <a:bodyPr wrap="square" lIns="68580" tIns="68580" rIns="68580" bIns="68580" rtlCol="0" anchor="ctr"/>
          <a:lstStyle/>
          <a:p>
            <a:pPr marL="0" indent="0" algn="ctr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Redundancy</a:t>
            </a:r>
            <a:endParaRPr lang="en-US" sz="1800" dirty="0"/>
          </a:p>
        </p:txBody>
      </p:sp>
      <p:sp>
        <p:nvSpPr>
          <p:cNvPr id="7" name="f1407f12-df46-41fe-a9b7-9a66feb9e887"/>
          <p:cNvSpPr/>
          <p:nvPr/>
        </p:nvSpPr>
        <p:spPr>
          <a:xfrm>
            <a:off x="285750" y="4054107"/>
            <a:ext cx="2286000" cy="617220"/>
          </a:xfrm>
          <a:prstGeom prst="roundRect">
            <a:avLst>
              <a:gd name="adj" fmla="val 18519"/>
            </a:avLst>
          </a:prstGeom>
          <a:solidFill>
            <a:srgbClr val="F4F9FC"/>
          </a:solidFill>
          <a:ln w="34290">
            <a:solidFill>
              <a:srgbClr val="4579A9"/>
            </a:solidFill>
          </a:ln>
        </p:spPr>
        <p:txBody>
          <a:bodyPr wrap="square" lIns="68580" tIns="68580" rIns="68580" bIns="68580" rtlCol="0" anchor="ctr"/>
          <a:lstStyle/>
          <a:p>
            <a:pPr marL="0" indent="0" algn="ctr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Throughput</a:t>
            </a:r>
            <a:endParaRPr lang="en-US" sz="1800" dirty="0"/>
          </a:p>
        </p:txBody>
      </p:sp>
      <p:sp>
        <p:nvSpPr>
          <p:cNvPr id="8" name="77ab6b9e-4a64-4c49-9089-ff4ccb335356"/>
          <p:cNvSpPr/>
          <p:nvPr/>
        </p:nvSpPr>
        <p:spPr>
          <a:xfrm>
            <a:off x="3829050" y="1311261"/>
            <a:ext cx="5143500" cy="676656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Punto de restricción física que limita la capacidad total del proceso.</a:t>
            </a:r>
            <a:endParaRPr lang="en-US" sz="1620" dirty="0"/>
          </a:p>
        </p:txBody>
      </p:sp>
      <p:sp>
        <p:nvSpPr>
          <p:cNvPr id="9" name="5e2570f0-b3f1-428f-ac62-7d63c092a4f4"/>
          <p:cNvSpPr/>
          <p:nvPr/>
        </p:nvSpPr>
        <p:spPr>
          <a:xfrm>
            <a:off x="3829050" y="2225661"/>
            <a:ext cx="5143500" cy="676656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Volumen de producción o datos procesados con éxito por unidad de tiempo.</a:t>
            </a:r>
            <a:endParaRPr lang="en-US" sz="1620" dirty="0"/>
          </a:p>
        </p:txBody>
      </p:sp>
      <p:sp>
        <p:nvSpPr>
          <p:cNvPr id="10" name="6371be75-847b-45ed-9f41-9effe29e2916"/>
          <p:cNvSpPr/>
          <p:nvPr/>
        </p:nvSpPr>
        <p:spPr>
          <a:xfrm>
            <a:off x="3829050" y="3140061"/>
            <a:ext cx="5143500" cy="676656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Duplicación deliberada de componentes críticos para evitar fallas catastróficas.</a:t>
            </a:r>
            <a:endParaRPr lang="en-US" sz="1620" dirty="0"/>
          </a:p>
        </p:txBody>
      </p:sp>
      <p:sp>
        <p:nvSpPr>
          <p:cNvPr id="11" name="b513cf89-f8e7-4394-8d0d-39bf9ea477d2"/>
          <p:cNvSpPr/>
          <p:nvPr/>
        </p:nvSpPr>
        <p:spPr>
          <a:xfrm>
            <a:off x="3829050" y="4054461"/>
            <a:ext cx="5143500" cy="676656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Compromiso entre variables técnicas contrapuestas como costo y rendimiento.</a:t>
            </a:r>
            <a:endParaRPr lang="en-US" sz="1620" dirty="0"/>
          </a:p>
        </p:txBody>
      </p:sp>
      <p:sp>
        <p:nvSpPr>
          <p:cNvPr id="12" name="07f2b762-1594-4844-8801-0cdde9c37bb5"/>
          <p:cNvSpPr/>
          <p:nvPr/>
        </p:nvSpPr>
        <p:spPr>
          <a:xfrm>
            <a:off x="8366760" y="335813"/>
            <a:ext cx="548640" cy="54864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marL="0" indent="0" algn="r">
              <a:lnSpc>
                <a:spcPts val="4320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360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✅</a:t>
            </a:r>
            <a:endParaRPr lang="en-US" sz="3600" dirty="0"/>
          </a:p>
        </p:txBody>
      </p:sp>
      <p:sp>
        <p:nvSpPr>
          <p:cNvPr id="13" name="connector-d9abe3a0-5630-41ab-8abd-a36f472983f8-0"/>
          <p:cNvSpPr/>
          <p:nvPr/>
        </p:nvSpPr>
        <p:spPr>
          <a:xfrm>
            <a:off x="2571750" y="1623060"/>
            <a:ext cx="994410" cy="2772918"/>
          </a:xfrm>
          <a:prstGeom prst="line">
            <a:avLst/>
          </a:prstGeom>
          <a:noFill/>
          <a:ln w="28575">
            <a:solidFill>
              <a:srgbClr val="409E9E"/>
            </a:solidFill>
            <a:prstDash val="solid"/>
          </a:ln>
        </p:spPr>
      </p:sp>
      <p:sp>
        <p:nvSpPr>
          <p:cNvPr id="14" name="connector-d9abe3a0-5630-41ab-8abd-a36f472983f8-1"/>
          <p:cNvSpPr/>
          <p:nvPr/>
        </p:nvSpPr>
        <p:spPr>
          <a:xfrm flipV="1">
            <a:off x="2571750" y="1652778"/>
            <a:ext cx="994410" cy="884682"/>
          </a:xfrm>
          <a:prstGeom prst="line">
            <a:avLst/>
          </a:prstGeom>
          <a:noFill/>
          <a:ln w="28575">
            <a:solidFill>
              <a:srgbClr val="D90368"/>
            </a:solidFill>
            <a:prstDash val="solid"/>
          </a:ln>
        </p:spPr>
      </p:sp>
      <p:sp>
        <p:nvSpPr>
          <p:cNvPr id="15" name="connector-d9abe3a0-5630-41ab-8abd-a36f472983f8-2"/>
          <p:cNvSpPr/>
          <p:nvPr/>
        </p:nvSpPr>
        <p:spPr>
          <a:xfrm>
            <a:off x="2571750" y="3451860"/>
            <a:ext cx="994410" cy="29718"/>
          </a:xfrm>
          <a:prstGeom prst="line">
            <a:avLst/>
          </a:prstGeom>
          <a:noFill/>
          <a:ln w="28575">
            <a:solidFill>
              <a:srgbClr val="D68C45"/>
            </a:solidFill>
            <a:prstDash val="solid"/>
          </a:ln>
        </p:spPr>
      </p:sp>
      <p:sp>
        <p:nvSpPr>
          <p:cNvPr id="16" name="connector-d9abe3a0-5630-41ab-8abd-a36f472983f8-3"/>
          <p:cNvSpPr/>
          <p:nvPr/>
        </p:nvSpPr>
        <p:spPr>
          <a:xfrm flipV="1">
            <a:off x="2571750" y="2567178"/>
            <a:ext cx="994410" cy="1799082"/>
          </a:xfrm>
          <a:prstGeom prst="line">
            <a:avLst/>
          </a:prstGeom>
          <a:noFill/>
          <a:ln w="28575">
            <a:solidFill>
              <a:srgbClr val="4579A9"/>
            </a:solidFill>
            <a:prstDash val="solid"/>
          </a:ln>
        </p:spPr>
      </p:sp>
      <p:sp>
        <p:nvSpPr>
          <p:cNvPr id="17" name="d9b966a2-b031-4fe6-8e88-ca1aec1be322"/>
          <p:cNvSpPr/>
          <p:nvPr/>
        </p:nvSpPr>
        <p:spPr>
          <a:xfrm>
            <a:off x="3394710" y="4207366"/>
            <a:ext cx="342900" cy="342900"/>
          </a:xfrm>
          <a:prstGeom prst="roundRect">
            <a:avLst>
              <a:gd name="adj" fmla="val 50000"/>
            </a:avLst>
          </a:prstGeom>
          <a:solidFill>
            <a:srgbClr val="409E9E"/>
          </a:solidFill>
          <a:ln/>
        </p:spPr>
        <p:txBody>
          <a:bodyPr wrap="square" lIns="45720" tIns="45720" rIns="45720" bIns="45720" rtlCol="0" anchor="ctr"/>
          <a:lstStyle/>
          <a:p>
            <a:pPr marL="0" indent="0" algn="ctr">
              <a:lnSpc>
                <a:spcPts val="1638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170" b="1" dirty="0">
                <a:solidFill>
                  <a:srgbClr val="FFFFF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D</a:t>
            </a:r>
            <a:endParaRPr lang="en-US" sz="1170" dirty="0"/>
          </a:p>
        </p:txBody>
      </p:sp>
      <p:sp>
        <p:nvSpPr>
          <p:cNvPr id="18" name="0a21243b-1352-4bd3-992e-d5411b134341"/>
          <p:cNvSpPr/>
          <p:nvPr/>
        </p:nvSpPr>
        <p:spPr>
          <a:xfrm>
            <a:off x="3394710" y="1464166"/>
            <a:ext cx="342900" cy="342900"/>
          </a:xfrm>
          <a:prstGeom prst="roundRect">
            <a:avLst>
              <a:gd name="adj" fmla="val 50000"/>
            </a:avLst>
          </a:prstGeom>
          <a:solidFill>
            <a:srgbClr val="D90368"/>
          </a:solidFill>
          <a:ln/>
        </p:spPr>
        <p:txBody>
          <a:bodyPr wrap="square" lIns="45720" tIns="45720" rIns="45720" bIns="45720" rtlCol="0" anchor="ctr"/>
          <a:lstStyle/>
          <a:p>
            <a:pPr marL="0" indent="0" algn="ctr">
              <a:lnSpc>
                <a:spcPts val="1638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170" b="1" dirty="0">
                <a:solidFill>
                  <a:srgbClr val="FFFFF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A</a:t>
            </a:r>
            <a:endParaRPr lang="en-US" sz="1170" dirty="0"/>
          </a:p>
        </p:txBody>
      </p:sp>
      <p:sp>
        <p:nvSpPr>
          <p:cNvPr id="19" name="b3292b18-3681-4cdd-80d3-d542ca96e1e1"/>
          <p:cNvSpPr/>
          <p:nvPr/>
        </p:nvSpPr>
        <p:spPr>
          <a:xfrm>
            <a:off x="3394710" y="3292966"/>
            <a:ext cx="342900" cy="342900"/>
          </a:xfrm>
          <a:prstGeom prst="roundRect">
            <a:avLst>
              <a:gd name="adj" fmla="val 50000"/>
            </a:avLst>
          </a:prstGeom>
          <a:solidFill>
            <a:srgbClr val="D68C45"/>
          </a:solidFill>
          <a:ln/>
        </p:spPr>
        <p:txBody>
          <a:bodyPr wrap="square" lIns="45720" tIns="45720" rIns="45720" bIns="45720" rtlCol="0" anchor="ctr"/>
          <a:lstStyle/>
          <a:p>
            <a:pPr marL="0" indent="0" algn="ctr">
              <a:lnSpc>
                <a:spcPts val="1638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170" b="1" dirty="0">
                <a:solidFill>
                  <a:srgbClr val="FFFFF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C</a:t>
            </a:r>
            <a:endParaRPr lang="en-US" sz="1170" dirty="0"/>
          </a:p>
        </p:txBody>
      </p:sp>
      <p:sp>
        <p:nvSpPr>
          <p:cNvPr id="20" name="850e44df-3290-48a2-a0a5-57bcf40f8e97"/>
          <p:cNvSpPr/>
          <p:nvPr/>
        </p:nvSpPr>
        <p:spPr>
          <a:xfrm>
            <a:off x="3394710" y="2378566"/>
            <a:ext cx="342900" cy="342900"/>
          </a:xfrm>
          <a:prstGeom prst="roundRect">
            <a:avLst>
              <a:gd name="adj" fmla="val 50000"/>
            </a:avLst>
          </a:prstGeom>
          <a:solidFill>
            <a:srgbClr val="4579A9"/>
          </a:solidFill>
          <a:ln/>
        </p:spPr>
        <p:txBody>
          <a:bodyPr wrap="square" lIns="45720" tIns="45720" rIns="45720" bIns="45720" rtlCol="0" anchor="ctr"/>
          <a:lstStyle/>
          <a:p>
            <a:pPr marL="0" indent="0" algn="ctr">
              <a:lnSpc>
                <a:spcPts val="1638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170" b="1" dirty="0">
                <a:solidFill>
                  <a:srgbClr val="FFFFF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B</a:t>
            </a:r>
            <a:endParaRPr lang="en-US" sz="117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ChPVRpM"/>
          <p:cNvSpPr/>
          <p:nvPr/>
        </p:nvSpPr>
        <p:spPr>
          <a:xfrm>
            <a:off x="274320" y="201168"/>
            <a:ext cx="2743200" cy="153162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b="1" dirty="0">
                <a:solidFill>
                  <a:srgbClr val="FFFFFF"/>
                </a:solidFill>
                <a:latin typeface="Kodchasan" pitchFamily="34" charset="0"/>
                <a:ea typeface="Kodchasan" pitchFamily="34" charset="-122"/>
                <a:cs typeface="Kodchasan" pitchFamily="34" charset="-120"/>
              </a:rPr>
              <a:t>Estrategias de captación de atención</a:t>
            </a:r>
            <a:endParaRPr lang="en-US" sz="2880" dirty="0"/>
          </a:p>
        </p:txBody>
      </p:sp>
      <p:sp>
        <p:nvSpPr>
          <p:cNvPr id="3" name="6U5VLzme"/>
          <p:cNvSpPr/>
          <p:nvPr/>
        </p:nvSpPr>
        <p:spPr>
          <a:xfrm>
            <a:off x="274320" y="1784817"/>
            <a:ext cx="2743200" cy="93726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016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dirty="0">
                <a:solidFill>
                  <a:srgbClr val="473720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Técnicas oratorias aplicadas a comités técnicos y paneles de inversión.</a:t>
            </a:r>
            <a:endParaRPr lang="en-US" sz="1440" dirty="0"/>
          </a:p>
        </p:txBody>
      </p:sp>
      <p:pic>
        <p:nvPicPr>
          <p:cNvPr id="4" name="imgattenrail" descr="/home/forge/chalkie-production-workers-1/releases/78338162/backend/storage/app/render-specs/32edf542-68aa-449a-9628-fec21618a196/img_86b2f3e681969b3341c03d1d235e666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320" y="2834640"/>
            <a:ext cx="2171700" cy="1714500"/>
          </a:xfrm>
          <a:prstGeom prst="rect">
            <a:avLst/>
          </a:prstGeom>
        </p:spPr>
      </p:pic>
      <p:sp>
        <p:nvSpPr>
          <p:cNvPr id="5" name="HdbJhZJj"/>
          <p:cNvSpPr/>
          <p:nvPr/>
        </p:nvSpPr>
        <p:spPr>
          <a:xfrm>
            <a:off x="3291840" y="159117"/>
            <a:ext cx="5577840" cy="294894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Mantener involucrada a una audiencia multidisciplinaria requiere alternar densidad de datos con momentos de síntesis reflexiva:</a:t>
            </a:r>
            <a:endParaRPr lang="en-US" sz="1620" dirty="0"/>
          </a:p>
          <a:p>
            <a:pPr marL="228600" indent="-68580" algn="l">
              <a:lnSpc>
                <a:spcPts val="2268"/>
              </a:lnSpc>
              <a:spcBef>
                <a:spcPts val="225"/>
              </a:spcBef>
              <a:spcAft>
                <a:spcPts val="225"/>
              </a:spcAft>
              <a:buSzPct val="100000"/>
              <a:buFontTx/>
              <a:buChar char="•"/>
            </a:pPr>
            <a:r>
              <a:rPr lang="en-US" sz="16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Uso de analogías operativas:</a:t>
            </a: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 compare flujos de datos abstractos con conductos hidráulicos conocidos.</a:t>
            </a:r>
            <a:endParaRPr lang="en-US" sz="1620" dirty="0"/>
          </a:p>
          <a:p>
            <a:pPr marL="228600" indent="-68580" algn="l">
              <a:lnSpc>
                <a:spcPts val="2268"/>
              </a:lnSpc>
              <a:spcBef>
                <a:spcPts val="225"/>
              </a:spcBef>
              <a:spcAft>
                <a:spcPts val="225"/>
              </a:spcAft>
              <a:buSzPct val="100000"/>
              <a:buFontTx/>
              <a:buChar char="•"/>
            </a:pPr>
            <a:r>
              <a:rPr lang="en-US" sz="16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Preguntas de impacto:</a:t>
            </a: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 </a:t>
            </a:r>
            <a:r>
              <a:rPr lang="en-US" sz="1620" i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«¿Qué margen de seguridad real tenemos ante un sismo de magnitud 8.5?»</a:t>
            </a:r>
            <a:endParaRPr lang="en-US" sz="1620" dirty="0"/>
          </a:p>
          <a:p>
            <a:pPr marL="228600" indent="-68580" algn="l">
              <a:lnSpc>
                <a:spcPts val="2268"/>
              </a:lnSpc>
              <a:spcBef>
                <a:spcPts val="225"/>
              </a:spcBef>
              <a:spcAft>
                <a:spcPts val="225"/>
              </a:spcAft>
              <a:buSzPct val="100000"/>
              <a:buFontTx/>
              <a:buChar char="•"/>
            </a:pPr>
            <a:r>
              <a:rPr lang="en-US" sz="16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Pausa deliberada:</a:t>
            </a: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 detenerse 3 segundos tras un número crítico para que la cifra cobre peso en la sala.</a:t>
            </a:r>
            <a:endParaRPr lang="en-US" sz="162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9DrNc2M"/>
          <p:cNvSpPr/>
          <p:nvPr/>
        </p:nvSpPr>
        <p:spPr>
          <a:xfrm>
            <a:off x="274320" y="201168"/>
            <a:ext cx="8595360" cy="6515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b="1" dirty="0">
                <a:solidFill>
                  <a:srgbClr val="FFFFFF"/>
                </a:solidFill>
                <a:latin typeface="Kodchasan" pitchFamily="34" charset="0"/>
                <a:ea typeface="Kodchasan" pitchFamily="34" charset="-122"/>
                <a:cs typeface="Kodchasan" pitchFamily="34" charset="-120"/>
              </a:rPr>
              <a:t>El arco de retención en la audiencia</a:t>
            </a:r>
            <a:endParaRPr lang="en-US" sz="2880" dirty="0"/>
          </a:p>
        </p:txBody>
      </p:sp>
      <p:sp>
        <p:nvSpPr>
          <p:cNvPr id="3" name="IcLCe4US"/>
          <p:cNvSpPr/>
          <p:nvPr/>
        </p:nvSpPr>
        <p:spPr>
          <a:xfrm>
            <a:off x="274320" y="993507"/>
            <a:ext cx="8595360" cy="7658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La atención humana decae drásticamente después de 10 minutos lineales de monólogo si no se introducen puntos de reactivación cognitiva.</a:t>
            </a:r>
            <a:endParaRPr lang="en-US" sz="1620" dirty="0"/>
          </a:p>
        </p:txBody>
      </p:sp>
      <p:pic>
        <p:nvPicPr>
          <p:cNvPr id="4" name="imgretentionarc" descr="/home/forge/chalkie-production-workers-1/releases/78338162/backend/storage/app/render-specs/32edf542-68aa-449a-9628-fec21618a196/img_6541f41e458960731d431b000b452325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7300" y="1965960"/>
            <a:ext cx="6629400" cy="26289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3U9jgoY"/>
          <p:cNvSpPr/>
          <p:nvPr/>
        </p:nvSpPr>
        <p:spPr>
          <a:xfrm>
            <a:off x="274320" y="201168"/>
            <a:ext cx="8595360" cy="6515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b="1" dirty="0">
                <a:solidFill>
                  <a:srgbClr val="FFFFFF"/>
                </a:solidFill>
                <a:latin typeface="Kodchasan" pitchFamily="34" charset="0"/>
                <a:ea typeface="Kodchasan" pitchFamily="34" charset="-122"/>
                <a:cs typeface="Kodchasan" pitchFamily="34" charset="-120"/>
              </a:rPr>
              <a:t>Manejo del tiempo y ritmo expositivo</a:t>
            </a:r>
            <a:endParaRPr lang="en-US" sz="2880" dirty="0"/>
          </a:p>
        </p:txBody>
      </p:sp>
      <p:sp>
        <p:nvSpPr>
          <p:cNvPr id="3" name="qMsjqSkX"/>
          <p:cNvSpPr/>
          <p:nvPr/>
        </p:nvSpPr>
        <p:spPr>
          <a:xfrm>
            <a:off x="457200" y="2926080"/>
            <a:ext cx="8229600" cy="22860"/>
          </a:xfrm>
          <a:prstGeom prst="rect">
            <a:avLst/>
          </a:prstGeom>
          <a:solidFill>
            <a:srgbClr val="2C6E49"/>
          </a:solidFill>
          <a:ln/>
        </p:spPr>
      </p:sp>
      <p:sp>
        <p:nvSpPr>
          <p:cNvPr id="4" name="cTU6VB37"/>
          <p:cNvSpPr/>
          <p:nvPr/>
        </p:nvSpPr>
        <p:spPr>
          <a:xfrm>
            <a:off x="1668780" y="2777490"/>
            <a:ext cx="320040" cy="320040"/>
          </a:xfrm>
          <a:prstGeom prst="ellipse">
            <a:avLst/>
          </a:prstGeom>
          <a:solidFill>
            <a:srgbClr val="D68C45"/>
          </a:solidFill>
          <a:ln w="22860">
            <a:solidFill>
              <a:srgbClr val="2C6E49"/>
            </a:solidFill>
            <a:prstDash val="solid"/>
          </a:ln>
        </p:spPr>
      </p:sp>
      <p:sp>
        <p:nvSpPr>
          <p:cNvPr id="5" name="6Yv5Yixf"/>
          <p:cNvSpPr/>
          <p:nvPr/>
        </p:nvSpPr>
        <p:spPr>
          <a:xfrm>
            <a:off x="4411980" y="2777490"/>
            <a:ext cx="320040" cy="320040"/>
          </a:xfrm>
          <a:prstGeom prst="ellipse">
            <a:avLst/>
          </a:prstGeom>
          <a:solidFill>
            <a:srgbClr val="D68C45"/>
          </a:solidFill>
          <a:ln w="22860">
            <a:solidFill>
              <a:srgbClr val="2C6E49"/>
            </a:solidFill>
            <a:prstDash val="solid"/>
          </a:ln>
        </p:spPr>
      </p:sp>
      <p:sp>
        <p:nvSpPr>
          <p:cNvPr id="6" name="qYGgas0j"/>
          <p:cNvSpPr/>
          <p:nvPr/>
        </p:nvSpPr>
        <p:spPr>
          <a:xfrm>
            <a:off x="7155180" y="2777490"/>
            <a:ext cx="320040" cy="320040"/>
          </a:xfrm>
          <a:prstGeom prst="ellipse">
            <a:avLst/>
          </a:prstGeom>
          <a:solidFill>
            <a:srgbClr val="D68C45"/>
          </a:solidFill>
          <a:ln w="22860">
            <a:solidFill>
              <a:srgbClr val="2C6E49"/>
            </a:solidFill>
            <a:prstDash val="solid"/>
          </a:ln>
        </p:spPr>
      </p:sp>
      <p:sp>
        <p:nvSpPr>
          <p:cNvPr id="7" name="JZLhS8uD"/>
          <p:cNvSpPr/>
          <p:nvPr/>
        </p:nvSpPr>
        <p:spPr>
          <a:xfrm>
            <a:off x="685800" y="3153777"/>
            <a:ext cx="2286000" cy="11430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ctr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2C6E49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Minutos 0 - 3</a:t>
            </a:r>
            <a:endParaRPr lang="en-US" sz="1620" dirty="0"/>
          </a:p>
          <a:p>
            <a:pPr marL="0" indent="0" algn="ctr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Contexto, problema e hipótesis de solución.</a:t>
            </a:r>
            <a:endParaRPr lang="en-US" sz="1620" dirty="0"/>
          </a:p>
        </p:txBody>
      </p:sp>
      <p:sp>
        <p:nvSpPr>
          <p:cNvPr id="8" name="sOjNmDyo"/>
          <p:cNvSpPr/>
          <p:nvPr/>
        </p:nvSpPr>
        <p:spPr>
          <a:xfrm>
            <a:off x="3429000" y="1290687"/>
            <a:ext cx="2286000" cy="142875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ctr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2C6E49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Minutos 4 - 15</a:t>
            </a:r>
            <a:endParaRPr lang="en-US" sz="1620" dirty="0"/>
          </a:p>
          <a:p>
            <a:pPr marL="0" indent="0" algn="ctr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Evidencia técnica y análisis de alternativas.</a:t>
            </a:r>
            <a:endParaRPr lang="en-US" sz="1620" dirty="0"/>
          </a:p>
        </p:txBody>
      </p:sp>
      <p:sp>
        <p:nvSpPr>
          <p:cNvPr id="9" name="XGcsDpMk"/>
          <p:cNvSpPr/>
          <p:nvPr/>
        </p:nvSpPr>
        <p:spPr>
          <a:xfrm>
            <a:off x="6172200" y="3153777"/>
            <a:ext cx="2286000" cy="142875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ctr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2C6E49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Minutos 16 - 20</a:t>
            </a:r>
            <a:endParaRPr lang="en-US" sz="1620" dirty="0"/>
          </a:p>
          <a:p>
            <a:pPr marL="0" indent="0" algn="ctr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Conclusión, cronograma y sesión de preguntas.</a:t>
            </a:r>
            <a:endParaRPr lang="en-US" sz="162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9tig6A5z"/>
          <p:cNvSpPr/>
          <p:nvPr/>
        </p:nvSpPr>
        <p:spPr>
          <a:xfrm>
            <a:off x="274320" y="201168"/>
            <a:ext cx="8595360" cy="6515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b="1" dirty="0">
                <a:solidFill>
                  <a:srgbClr val="FFFFFF"/>
                </a:solidFill>
                <a:latin typeface="Kodchasan" pitchFamily="34" charset="0"/>
                <a:ea typeface="Kodchasan" pitchFamily="34" charset="-122"/>
                <a:cs typeface="Kodchasan" pitchFamily="34" charset="-120"/>
              </a:rPr>
              <a:t>La regla del colchón de tiempo</a:t>
            </a:r>
            <a:endParaRPr lang="en-US" sz="2880" dirty="0"/>
          </a:p>
        </p:txBody>
      </p:sp>
      <p:sp>
        <p:nvSpPr>
          <p:cNvPr id="3" name="quBrE62i"/>
          <p:cNvSpPr/>
          <p:nvPr/>
        </p:nvSpPr>
        <p:spPr>
          <a:xfrm>
            <a:off x="274320" y="902067"/>
            <a:ext cx="4526280" cy="394335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Un ingeniero profesional nunca programa 60 minutos de exposición para una reunión de una hora:</a:t>
            </a:r>
            <a:endParaRPr lang="en-US" sz="1620" dirty="0"/>
          </a:p>
          <a:p>
            <a:pPr marL="228600" indent="-68580" algn="l">
              <a:lnSpc>
                <a:spcPts val="2268"/>
              </a:lnSpc>
              <a:spcBef>
                <a:spcPts val="225"/>
              </a:spcBef>
              <a:spcAft>
                <a:spcPts val="225"/>
              </a:spcAft>
              <a:buSzPct val="100000"/>
              <a:buFontTx/>
              <a:buChar char="•"/>
            </a:pPr>
            <a:r>
              <a:rPr lang="en-US" sz="16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Regla 70 / 30:</a:t>
            </a: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 utilice como máximo el 70% del tiempo agendado para su presentación.</a:t>
            </a:r>
            <a:endParaRPr lang="en-US" sz="1620" dirty="0"/>
          </a:p>
          <a:p>
            <a:pPr marL="228600" indent="-68580" algn="l">
              <a:lnSpc>
                <a:spcPts val="2268"/>
              </a:lnSpc>
              <a:spcBef>
                <a:spcPts val="225"/>
              </a:spcBef>
              <a:spcAft>
                <a:spcPts val="225"/>
              </a:spcAft>
              <a:buSzPct val="100000"/>
              <a:buFontTx/>
              <a:buChar char="•"/>
            </a:pPr>
            <a:r>
              <a:rPr lang="en-US" sz="16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Reserva para debate técnico:</a:t>
            </a: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 deje el 30% restante para objeciones, preguntas y acuerdos formales.</a:t>
            </a:r>
            <a:endParaRPr lang="en-US" sz="1620" dirty="0"/>
          </a:p>
          <a:p>
            <a:pPr marL="228600" indent="-68580" algn="l">
              <a:lnSpc>
                <a:spcPts val="2268"/>
              </a:lnSpc>
              <a:spcBef>
                <a:spcPts val="225"/>
              </a:spcBef>
              <a:spcAft>
                <a:spcPts val="225"/>
              </a:spcAft>
              <a:buSzPct val="100000"/>
              <a:buFontTx/>
              <a:buChar char="•"/>
            </a:pPr>
            <a:r>
              <a:rPr lang="en-US" sz="16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Disciplina de remate:</a:t>
            </a: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 terminar 3 minutos antes genera reputación de control; pasarse 5 minutos destruye la credibilidad.</a:t>
            </a:r>
            <a:endParaRPr lang="en-US" sz="1620" dirty="0"/>
          </a:p>
        </p:txBody>
      </p:sp>
      <p:pic>
        <p:nvPicPr>
          <p:cNvPr id="4" name="imgclockcush" descr="/home/forge/chalkie-production-workers-1/releases/78338162/backend/storage/app/render-specs/32edf542-68aa-449a-9628-fec21618a196/img_20d5a661f3b34459fbbba0852b51b56c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3480" y="925830"/>
            <a:ext cx="3886200" cy="32004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c6NSGnR"/>
          <p:cNvSpPr/>
          <p:nvPr/>
        </p:nvSpPr>
        <p:spPr>
          <a:xfrm>
            <a:off x="274320" y="201168"/>
            <a:ext cx="8595360" cy="6515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b="1" dirty="0">
                <a:solidFill>
                  <a:srgbClr val="FFFFFF"/>
                </a:solidFill>
                <a:latin typeface="Kodchasan" pitchFamily="34" charset="0"/>
                <a:ea typeface="Kodchasan" pitchFamily="34" charset="-122"/>
                <a:cs typeface="Kodchasan" pitchFamily="34" charset="-120"/>
              </a:rPr>
              <a:t>Recursos visuales técnicos efectivos</a:t>
            </a:r>
            <a:endParaRPr lang="en-US" sz="2880" dirty="0"/>
          </a:p>
        </p:txBody>
      </p:sp>
      <p:sp>
        <p:nvSpPr>
          <p:cNvPr id="3" name="Q7NLt2sY"/>
          <p:cNvSpPr/>
          <p:nvPr/>
        </p:nvSpPr>
        <p:spPr>
          <a:xfrm>
            <a:off x="274320" y="923704"/>
            <a:ext cx="1394460" cy="262890"/>
          </a:xfrm>
          <a:prstGeom prst="roundRect">
            <a:avLst>
              <a:gd name="adj" fmla="val 17391"/>
            </a:avLst>
          </a:prstGeom>
          <a:solidFill>
            <a:srgbClr val="2C6E49"/>
          </a:solidFill>
          <a:ln/>
        </p:spPr>
        <p:txBody>
          <a:bodyPr wrap="square" lIns="114300" tIns="45720" rIns="114300" bIns="45720" rtlCol="0" anchor="ctr"/>
          <a:lstStyle/>
          <a:p>
            <a:pPr marL="0" indent="0" algn="ctr">
              <a:lnSpc>
                <a:spcPts val="1296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080" b="1" kern="0" spc="54" dirty="0">
                <a:solidFill>
                  <a:srgbClr val="FFFFF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HERRAMIENTAS</a:t>
            </a:r>
            <a:endParaRPr lang="en-US" sz="1080" dirty="0"/>
          </a:p>
        </p:txBody>
      </p:sp>
      <p:pic>
        <p:nvPicPr>
          <p:cNvPr id="4" name="vis1tab" descr="/home/forge/chalkie-production-workers-1/releases/78338162/backend/storage/app/render-specs/32edf542-68aa-449a-9628-fec21618a196/img_908a8d543e793a8993e50f8d489a5429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320" y="1280160"/>
            <a:ext cx="4251960" cy="1954530"/>
          </a:xfrm>
          <a:prstGeom prst="rect">
            <a:avLst/>
          </a:prstGeom>
        </p:spPr>
      </p:pic>
      <p:sp>
        <p:nvSpPr>
          <p:cNvPr id="5" name="FbzU64iP"/>
          <p:cNvSpPr/>
          <p:nvPr/>
        </p:nvSpPr>
        <p:spPr>
          <a:xfrm>
            <a:off x="274320" y="3304985"/>
            <a:ext cx="4251960" cy="142875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48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070" b="1" dirty="0">
                <a:solidFill>
                  <a:srgbClr val="FFFFFF"/>
                </a:solidFill>
                <a:latin typeface="Kodchasan" pitchFamily="34" charset="0"/>
                <a:ea typeface="Kodchasan" pitchFamily="34" charset="-122"/>
                <a:cs typeface="Kodchasan" pitchFamily="34" charset="-120"/>
              </a:rPr>
              <a:t>Sobrecarga de tablas</a:t>
            </a:r>
            <a:endParaRPr lang="en-US" sz="2070" dirty="0"/>
          </a:p>
          <a:p>
            <a:pPr marL="0" indent="0" algn="l">
              <a:lnSpc>
                <a:spcPts val="2142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53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Pegar hojas de cálculo completas con 20 columnas fatiga al público y no entrega ninguna conclusión visual inmediata.</a:t>
            </a:r>
            <a:endParaRPr lang="en-US" sz="2070" dirty="0"/>
          </a:p>
        </p:txBody>
      </p:sp>
      <p:pic>
        <p:nvPicPr>
          <p:cNvPr id="6" name="vis2chart" descr="/home/forge/chalkie-production-workers-1/releases/78338162/backend/storage/app/render-specs/32edf542-68aa-449a-9628-fec21618a196/img_a54bf6477def30f228b4ec319210d6e9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17720" y="1280160"/>
            <a:ext cx="4251960" cy="1954530"/>
          </a:xfrm>
          <a:prstGeom prst="rect">
            <a:avLst/>
          </a:prstGeom>
        </p:spPr>
      </p:pic>
      <p:sp>
        <p:nvSpPr>
          <p:cNvPr id="7" name="0du8mLhb"/>
          <p:cNvSpPr/>
          <p:nvPr/>
        </p:nvSpPr>
        <p:spPr>
          <a:xfrm>
            <a:off x="4617720" y="3304985"/>
            <a:ext cx="4251960" cy="142875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48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070" b="1" dirty="0">
                <a:solidFill>
                  <a:srgbClr val="FFFFFF"/>
                </a:solidFill>
                <a:latin typeface="Kodchasan" pitchFamily="34" charset="0"/>
                <a:ea typeface="Kodchasan" pitchFamily="34" charset="-122"/>
                <a:cs typeface="Kodchasan" pitchFamily="34" charset="-120"/>
              </a:rPr>
              <a:t>Gráficos con foco</a:t>
            </a:r>
            <a:endParaRPr lang="en-US" sz="2070" dirty="0"/>
          </a:p>
          <a:p>
            <a:pPr marL="0" indent="0" algn="l">
              <a:lnSpc>
                <a:spcPts val="2142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53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Graficar tendencias clave con una línea umbral destacada permite que la audiencia interprete el estado técnico en segundos.</a:t>
            </a:r>
            <a:endParaRPr lang="en-US" sz="207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VwIeCVU"/>
          <p:cNvSpPr/>
          <p:nvPr/>
        </p:nvSpPr>
        <p:spPr>
          <a:xfrm>
            <a:off x="274320" y="201168"/>
            <a:ext cx="2743200" cy="153162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b="1" dirty="0">
                <a:solidFill>
                  <a:srgbClr val="FFFFFF"/>
                </a:solidFill>
                <a:latin typeface="Kodchasan" pitchFamily="34" charset="0"/>
                <a:ea typeface="Kodchasan" pitchFamily="34" charset="-122"/>
                <a:cs typeface="Kodchasan" pitchFamily="34" charset="-120"/>
              </a:rPr>
              <a:t>El dilema del PowerPoint en faena</a:t>
            </a:r>
            <a:endParaRPr lang="en-US" sz="2880" dirty="0"/>
          </a:p>
        </p:txBody>
      </p:sp>
      <p:sp>
        <p:nvSpPr>
          <p:cNvPr id="3" name="m2gXU3Du"/>
          <p:cNvSpPr/>
          <p:nvPr/>
        </p:nvSpPr>
        <p:spPr>
          <a:xfrm>
            <a:off x="274320" y="1784817"/>
            <a:ext cx="2743200" cy="67437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016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dirty="0">
                <a:solidFill>
                  <a:srgbClr val="473720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Soporte visual auxiliar versus muleta de lectura.</a:t>
            </a:r>
            <a:endParaRPr lang="en-US" sz="1440" dirty="0"/>
          </a:p>
        </p:txBody>
      </p:sp>
      <p:pic>
        <p:nvPicPr>
          <p:cNvPr id="4" name="imgslidedilemma" descr="/home/forge/chalkie-production-workers-1/releases/78338162/backend/storage/app/render-specs/32edf542-68aa-449a-9628-fec21618a196/img_93482c50adafa515375f6d3fefa44e58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320" y="2571750"/>
            <a:ext cx="2171700" cy="1714500"/>
          </a:xfrm>
          <a:prstGeom prst="rect">
            <a:avLst/>
          </a:prstGeom>
        </p:spPr>
      </p:pic>
      <p:sp>
        <p:nvSpPr>
          <p:cNvPr id="5" name="rO8pFMeA"/>
          <p:cNvSpPr/>
          <p:nvPr/>
        </p:nvSpPr>
        <p:spPr>
          <a:xfrm>
            <a:off x="3291840" y="159117"/>
            <a:ext cx="5577840" cy="7658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La diapositiva existe para respaldar al orador, no para reemplazarlo como memorándum de lectura.</a:t>
            </a:r>
            <a:endParaRPr lang="en-US" sz="1620" dirty="0"/>
          </a:p>
        </p:txBody>
      </p:sp>
      <p:sp>
        <p:nvSpPr>
          <p:cNvPr id="6" name="naz0tO66"/>
          <p:cNvSpPr/>
          <p:nvPr/>
        </p:nvSpPr>
        <p:spPr>
          <a:xfrm>
            <a:off x="3291840" y="1131570"/>
            <a:ext cx="5577840" cy="1623060"/>
          </a:xfrm>
          <a:prstGeom prst="roundRect">
            <a:avLst>
              <a:gd name="adj" fmla="val 5634"/>
            </a:avLst>
          </a:prstGeom>
          <a:solidFill>
            <a:srgbClr val="FAEFDA"/>
          </a:solidFill>
          <a:ln w="11430">
            <a:solidFill>
              <a:srgbClr val="573B06">
                <a:alpha val="20000"/>
              </a:srgbClr>
            </a:solidFill>
            <a:prstDash val="solid"/>
          </a:ln>
        </p:spPr>
      </p:sp>
      <p:sp>
        <p:nvSpPr>
          <p:cNvPr id="7" name="JfvCUcEl"/>
          <p:cNvSpPr/>
          <p:nvPr/>
        </p:nvSpPr>
        <p:spPr>
          <a:xfrm>
            <a:off x="3417570" y="1280480"/>
            <a:ext cx="320040" cy="48006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160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dirty="0">
                <a:solidFill>
                  <a:srgbClr val="573B06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💡</a:t>
            </a:r>
            <a:endParaRPr lang="en-US" sz="2160" dirty="0"/>
          </a:p>
        </p:txBody>
      </p:sp>
      <p:sp>
        <p:nvSpPr>
          <p:cNvPr id="8" name="PUjf6zui"/>
          <p:cNvSpPr/>
          <p:nvPr/>
        </p:nvSpPr>
        <p:spPr>
          <a:xfrm>
            <a:off x="3829050" y="1236177"/>
            <a:ext cx="4914900" cy="13716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016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b="1" dirty="0">
                <a:solidFill>
                  <a:srgbClr val="573B06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Regla de oro de ingeniería</a:t>
            </a:r>
            <a:endParaRPr lang="en-US" sz="1440" dirty="0"/>
          </a:p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573B06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Si la audiencia puede leer toda la diapositiva por su cuenta, su presencia física como expositor técnico se vuelve prescindible.</a:t>
            </a:r>
            <a:endParaRPr lang="en-US" sz="1440" dirty="0"/>
          </a:p>
        </p:txBody>
      </p:sp>
      <p:sp>
        <p:nvSpPr>
          <p:cNvPr id="9" name="q1WNoGWM"/>
          <p:cNvSpPr/>
          <p:nvPr/>
        </p:nvSpPr>
        <p:spPr>
          <a:xfrm>
            <a:off x="3291840" y="2913747"/>
            <a:ext cx="5577840" cy="105156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Utilice esquemas, fotografías de terreno con cotas y modelos de flujo; traslade el reporte denso de texto a un documento de respaldo impreso o anexo.</a:t>
            </a:r>
            <a:endParaRPr lang="en-US" sz="162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H10y4GW"/>
          <p:cNvSpPr/>
          <p:nvPr/>
        </p:nvSpPr>
        <p:spPr>
          <a:xfrm>
            <a:off x="274320" y="201168"/>
            <a:ext cx="8595360" cy="6515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b="1" dirty="0">
                <a:solidFill>
                  <a:srgbClr val="FFFFFF"/>
                </a:solidFill>
                <a:latin typeface="Kodchasan" pitchFamily="34" charset="0"/>
                <a:ea typeface="Kodchasan" pitchFamily="34" charset="-122"/>
                <a:cs typeface="Kodchasan" pitchFamily="34" charset="-120"/>
              </a:rPr>
              <a:t>Estructura para presentar una idea técnica</a:t>
            </a:r>
            <a:endParaRPr lang="en-US" sz="2880" dirty="0"/>
          </a:p>
        </p:txBody>
      </p:sp>
      <p:pic>
        <p:nvPicPr>
          <p:cNvPr id="3" name="p1prob" descr="/home/forge/chalkie-production-workers-1/releases/78338162/backend/storage/app/render-specs/32edf542-68aa-449a-9628-fec21618a196/img_fe2c267c260e4ede3614c9e60da2a5a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320" y="925830"/>
            <a:ext cx="2011680" cy="2057400"/>
          </a:xfrm>
          <a:prstGeom prst="roundRect">
            <a:avLst>
              <a:gd name="adj" fmla="val 6818"/>
            </a:avLst>
          </a:prstGeom>
        </p:spPr>
      </p:pic>
      <p:sp>
        <p:nvSpPr>
          <p:cNvPr id="4" name="TPydsxxR"/>
          <p:cNvSpPr/>
          <p:nvPr/>
        </p:nvSpPr>
        <p:spPr>
          <a:xfrm>
            <a:off x="182880" y="3097530"/>
            <a:ext cx="2194560" cy="400050"/>
          </a:xfrm>
          <a:prstGeom prst="chevron">
            <a:avLst/>
          </a:prstGeom>
          <a:solidFill>
            <a:srgbClr val="C98542"/>
          </a:solidFill>
          <a:ln w="22860">
            <a:solidFill>
              <a:srgbClr val="2C6E49"/>
            </a:solidFill>
            <a:prstDash val="solid"/>
          </a:ln>
        </p:spPr>
      </p:sp>
      <p:sp>
        <p:nvSpPr>
          <p:cNvPr id="5" name="WN2cV7rk"/>
          <p:cNvSpPr/>
          <p:nvPr/>
        </p:nvSpPr>
        <p:spPr>
          <a:xfrm>
            <a:off x="274320" y="3635883"/>
            <a:ext cx="2011680" cy="107442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376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980" b="1" dirty="0">
                <a:solidFill>
                  <a:srgbClr val="040F0F"/>
                </a:solidFill>
                <a:latin typeface="Kodchasan" pitchFamily="34" charset="0"/>
                <a:ea typeface="Kodchasan" pitchFamily="34" charset="-122"/>
                <a:cs typeface="Kodchasan" pitchFamily="34" charset="-120"/>
              </a:rPr>
              <a:t>1. Problema</a:t>
            </a:r>
            <a:endParaRPr lang="en-US" sz="1980" dirty="0"/>
          </a:p>
          <a:p>
            <a:pPr marL="0" indent="0" algn="l">
              <a:lnSpc>
                <a:spcPts val="2016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Evidencia de fatiga en soldaduras críticas.</a:t>
            </a:r>
            <a:endParaRPr lang="en-US" sz="1980" dirty="0"/>
          </a:p>
        </p:txBody>
      </p:sp>
      <p:pic>
        <p:nvPicPr>
          <p:cNvPr id="6" name="p2meca" descr="/home/forge/chalkie-production-workers-1/releases/78338162/backend/storage/app/render-specs/32edf542-68aa-449a-9628-fec21618a196/img_1b3f3e11c735a6bad93909748a2633d9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68880" y="925830"/>
            <a:ext cx="2011680" cy="2057400"/>
          </a:xfrm>
          <a:prstGeom prst="roundRect">
            <a:avLst>
              <a:gd name="adj" fmla="val 6818"/>
            </a:avLst>
          </a:prstGeom>
        </p:spPr>
      </p:pic>
      <p:sp>
        <p:nvSpPr>
          <p:cNvPr id="7" name="vXxGWAmI"/>
          <p:cNvSpPr/>
          <p:nvPr/>
        </p:nvSpPr>
        <p:spPr>
          <a:xfrm>
            <a:off x="2377440" y="3097530"/>
            <a:ext cx="2194560" cy="400050"/>
          </a:xfrm>
          <a:prstGeom prst="chevron">
            <a:avLst/>
          </a:prstGeom>
          <a:solidFill>
            <a:srgbClr val="C98542"/>
          </a:solidFill>
          <a:ln w="22860">
            <a:solidFill>
              <a:srgbClr val="2C6E49"/>
            </a:solidFill>
            <a:prstDash val="solid"/>
          </a:ln>
        </p:spPr>
      </p:sp>
      <p:sp>
        <p:nvSpPr>
          <p:cNvPr id="8" name="YIduXX2p"/>
          <p:cNvSpPr/>
          <p:nvPr/>
        </p:nvSpPr>
        <p:spPr>
          <a:xfrm>
            <a:off x="2468880" y="3635883"/>
            <a:ext cx="2011680" cy="107442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376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980" b="1" dirty="0">
                <a:solidFill>
                  <a:srgbClr val="040F0F"/>
                </a:solidFill>
                <a:latin typeface="Kodchasan" pitchFamily="34" charset="0"/>
                <a:ea typeface="Kodchasan" pitchFamily="34" charset="-122"/>
                <a:cs typeface="Kodchasan" pitchFamily="34" charset="-120"/>
              </a:rPr>
              <a:t>2. Causa raíz</a:t>
            </a:r>
            <a:endParaRPr lang="en-US" sz="1980" dirty="0"/>
          </a:p>
          <a:p>
            <a:pPr marL="0" indent="0" algn="l">
              <a:lnSpc>
                <a:spcPts val="2016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Vibración armónica inducida por caudal.</a:t>
            </a:r>
            <a:endParaRPr lang="en-US" sz="1980" dirty="0"/>
          </a:p>
        </p:txBody>
      </p:sp>
      <p:pic>
        <p:nvPicPr>
          <p:cNvPr id="9" name="p3solu" descr="/home/forge/chalkie-production-workers-1/releases/78338162/backend/storage/app/render-specs/32edf542-68aa-449a-9628-fec21618a196/img_e4c6d3cf98f7a3c7e466fa2a4a2eeb05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63440" y="925830"/>
            <a:ext cx="2011680" cy="2057400"/>
          </a:xfrm>
          <a:prstGeom prst="roundRect">
            <a:avLst>
              <a:gd name="adj" fmla="val 6818"/>
            </a:avLst>
          </a:prstGeom>
        </p:spPr>
      </p:pic>
      <p:sp>
        <p:nvSpPr>
          <p:cNvPr id="10" name="Jm3Haki7"/>
          <p:cNvSpPr/>
          <p:nvPr/>
        </p:nvSpPr>
        <p:spPr>
          <a:xfrm>
            <a:off x="4572000" y="3097530"/>
            <a:ext cx="2194560" cy="400050"/>
          </a:xfrm>
          <a:prstGeom prst="chevron">
            <a:avLst/>
          </a:prstGeom>
          <a:solidFill>
            <a:srgbClr val="C98542"/>
          </a:solidFill>
          <a:ln w="22860">
            <a:solidFill>
              <a:srgbClr val="2C6E49"/>
            </a:solidFill>
            <a:prstDash val="solid"/>
          </a:ln>
        </p:spPr>
      </p:sp>
      <p:sp>
        <p:nvSpPr>
          <p:cNvPr id="11" name="LAXdzoIE"/>
          <p:cNvSpPr/>
          <p:nvPr/>
        </p:nvSpPr>
        <p:spPr>
          <a:xfrm>
            <a:off x="4663440" y="3601593"/>
            <a:ext cx="2011680" cy="132588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376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980" b="1" dirty="0">
                <a:solidFill>
                  <a:srgbClr val="040F0F"/>
                </a:solidFill>
                <a:latin typeface="Kodchasan" pitchFamily="34" charset="0"/>
                <a:ea typeface="Kodchasan" pitchFamily="34" charset="-122"/>
                <a:cs typeface="Kodchasan" pitchFamily="34" charset="-120"/>
              </a:rPr>
              <a:t>3. Solución</a:t>
            </a:r>
            <a:endParaRPr lang="en-US" sz="1980" dirty="0"/>
          </a:p>
          <a:p>
            <a:pPr marL="0" indent="0" algn="l">
              <a:lnSpc>
                <a:spcPts val="2016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Instalación de amortiguadores elastoméricos.</a:t>
            </a:r>
            <a:endParaRPr lang="en-US" sz="1980" dirty="0"/>
          </a:p>
        </p:txBody>
      </p:sp>
      <p:pic>
        <p:nvPicPr>
          <p:cNvPr id="12" name="p4bene" descr="/home/forge/chalkie-production-workers-1/releases/78338162/backend/storage/app/render-specs/32edf542-68aa-449a-9628-fec21618a196/img_63ec8a920a9e8bb876fce3ff52cdbfb4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58000" y="925830"/>
            <a:ext cx="2011680" cy="2057400"/>
          </a:xfrm>
          <a:prstGeom prst="roundRect">
            <a:avLst>
              <a:gd name="adj" fmla="val 6818"/>
            </a:avLst>
          </a:prstGeom>
        </p:spPr>
      </p:pic>
      <p:sp>
        <p:nvSpPr>
          <p:cNvPr id="13" name="a8tIJKSb"/>
          <p:cNvSpPr/>
          <p:nvPr/>
        </p:nvSpPr>
        <p:spPr>
          <a:xfrm>
            <a:off x="6766560" y="3097530"/>
            <a:ext cx="2194560" cy="400050"/>
          </a:xfrm>
          <a:prstGeom prst="chevron">
            <a:avLst/>
          </a:prstGeom>
          <a:solidFill>
            <a:srgbClr val="C98542"/>
          </a:solidFill>
          <a:ln w="22860">
            <a:solidFill>
              <a:srgbClr val="2C6E49"/>
            </a:solidFill>
            <a:prstDash val="solid"/>
          </a:ln>
        </p:spPr>
      </p:sp>
      <p:sp>
        <p:nvSpPr>
          <p:cNvPr id="14" name="wiFu4UIl"/>
          <p:cNvSpPr/>
          <p:nvPr/>
        </p:nvSpPr>
        <p:spPr>
          <a:xfrm>
            <a:off x="6858000" y="3601593"/>
            <a:ext cx="2011680" cy="132588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376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980" b="1" dirty="0">
                <a:solidFill>
                  <a:srgbClr val="040F0F"/>
                </a:solidFill>
                <a:latin typeface="Kodchasan" pitchFamily="34" charset="0"/>
                <a:ea typeface="Kodchasan" pitchFamily="34" charset="-122"/>
                <a:cs typeface="Kodchasan" pitchFamily="34" charset="-120"/>
              </a:rPr>
              <a:t>4. Beneficio</a:t>
            </a:r>
            <a:endParaRPr lang="en-US" sz="1980" dirty="0"/>
          </a:p>
          <a:p>
            <a:pPr marL="0" indent="0" algn="l">
              <a:lnSpc>
                <a:spcPts val="2016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Extensión de vida útil en 8 años operacionales.</a:t>
            </a:r>
            <a:endParaRPr lang="en-US" sz="198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XtPOjOqR"/>
          <p:cNvSpPr/>
          <p:nvPr/>
        </p:nvSpPr>
        <p:spPr>
          <a:xfrm>
            <a:off x="274320" y="201168"/>
            <a:ext cx="8595360" cy="6515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b="1" dirty="0">
                <a:solidFill>
                  <a:srgbClr val="FFFFFF"/>
                </a:solidFill>
                <a:latin typeface="Kodchasan" pitchFamily="34" charset="0"/>
                <a:ea typeface="Kodchasan" pitchFamily="34" charset="-122"/>
                <a:cs typeface="Kodchasan" pitchFamily="34" charset="-120"/>
              </a:rPr>
              <a:t>Ejemplo práctico de pitch técnico</a:t>
            </a:r>
            <a:endParaRPr lang="en-US" sz="2880" dirty="0"/>
          </a:p>
        </p:txBody>
      </p:sp>
      <p:sp>
        <p:nvSpPr>
          <p:cNvPr id="3" name="o5GvGWWo"/>
          <p:cNvSpPr/>
          <p:nvPr/>
        </p:nvSpPr>
        <p:spPr>
          <a:xfrm>
            <a:off x="274320" y="903387"/>
            <a:ext cx="4720590" cy="73152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142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53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Analicemos cómo sintetizar una idea técnica en exactamente 90 segundos frente a un comité:</a:t>
            </a:r>
            <a:endParaRPr lang="en-US" sz="1530" dirty="0"/>
          </a:p>
        </p:txBody>
      </p:sp>
      <p:sp>
        <p:nvSpPr>
          <p:cNvPr id="4" name="QPU1uxgF-bar"/>
          <p:cNvSpPr/>
          <p:nvPr/>
        </p:nvSpPr>
        <p:spPr>
          <a:xfrm>
            <a:off x="274320" y="1771650"/>
            <a:ext cx="45720" cy="2423160"/>
          </a:xfrm>
          <a:prstGeom prst="rect">
            <a:avLst/>
          </a:prstGeom>
          <a:solidFill>
            <a:srgbClr val="2C6E49"/>
          </a:solidFill>
          <a:ln/>
        </p:spPr>
      </p:sp>
      <p:sp>
        <p:nvSpPr>
          <p:cNvPr id="5" name="QPU1uxgF"/>
          <p:cNvSpPr/>
          <p:nvPr/>
        </p:nvSpPr>
        <p:spPr>
          <a:xfrm>
            <a:off x="537210" y="1749207"/>
            <a:ext cx="4457700" cy="2423160"/>
          </a:xfrm>
          <a:prstGeom prst="rect">
            <a:avLst/>
          </a:prstGeom>
          <a:noFill/>
          <a:ln/>
        </p:spPr>
        <p:txBody>
          <a:bodyPr wrap="square" lIns="0" tIns="45720" rIns="0" bIns="45720" rtlCol="0" anchor="t"/>
          <a:lstStyle/>
          <a:p>
            <a:pPr marL="0" indent="0" algn="l">
              <a:lnSpc>
                <a:spcPts val="2142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530" i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“Nuestros estanques de relave muestran variaciones de nivel de hasta 12 cm no detectadas a tiempo por boyas mecánicas. Proponemos migrar a sensores de radar de onda guiada: eliminamos piezas móviles, garantizamos precisión de 1 mm y amortizamos la inversión en 4 meses por reducción de faenas de calibración.”</a:t>
            </a:r>
            <a:endParaRPr lang="en-US" sz="1530" dirty="0"/>
          </a:p>
          <a:p>
            <a:pPr marL="0" indent="0" algn="l">
              <a:lnSpc>
                <a:spcPts val="2016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dirty="0">
                <a:solidFill>
                  <a:srgbClr val="473720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Caso de optimización instrumental en minería</a:t>
            </a:r>
            <a:endParaRPr lang="en-US" sz="1530" dirty="0"/>
          </a:p>
        </p:txBody>
      </p:sp>
      <p:pic>
        <p:nvPicPr>
          <p:cNvPr id="6" name="imgpitchsensor" descr="/home/forge/chalkie-production-workers-1/releases/78338162/backend/storage/app/render-specs/32edf542-68aa-449a-9628-fec21618a196/img_e84a03b7457b377601b727d64c1c1d45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77790" y="925830"/>
            <a:ext cx="3691890" cy="304038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089ca9e-6e30-4ec5-802a-379bcaf2be77"/>
          <p:cNvSpPr/>
          <p:nvPr/>
        </p:nvSpPr>
        <p:spPr>
          <a:xfrm>
            <a:off x="285750" y="189738"/>
            <a:ext cx="8572500" cy="644652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b="1" dirty="0">
                <a:solidFill>
                  <a:srgbClr val="FFFFFF"/>
                </a:solidFill>
                <a:latin typeface="Kodchasan" pitchFamily="34" charset="0"/>
                <a:ea typeface="Kodchasan" pitchFamily="34" charset="-122"/>
                <a:cs typeface="Kodchasan" pitchFamily="34" charset="-120"/>
              </a:rPr>
              <a:t>Secuencia de Argumentación Técnica</a:t>
            </a:r>
            <a:endParaRPr lang="en-US" sz="2880" dirty="0"/>
          </a:p>
        </p:txBody>
      </p:sp>
      <p:sp>
        <p:nvSpPr>
          <p:cNvPr id="3" name="d5372e5f-2837-44e1-b8c8-97fa5fa441ff"/>
          <p:cNvSpPr/>
          <p:nvPr/>
        </p:nvSpPr>
        <p:spPr>
          <a:xfrm>
            <a:off x="285750" y="682611"/>
            <a:ext cx="8572500" cy="676656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Ordene la secuencia lógica estándar para presentar una innovación o corrección de ingeniería ante un comité:</a:t>
            </a:r>
            <a:endParaRPr lang="en-US" sz="1620" dirty="0"/>
          </a:p>
        </p:txBody>
      </p:sp>
      <p:sp>
        <p:nvSpPr>
          <p:cNvPr id="4" name="fe74c683-71d0-40dd-b540-406ed08c724c"/>
          <p:cNvSpPr/>
          <p:nvPr/>
        </p:nvSpPr>
        <p:spPr>
          <a:xfrm>
            <a:off x="1714500" y="1654161"/>
            <a:ext cx="5715000" cy="617220"/>
          </a:xfrm>
          <a:prstGeom prst="roundRect">
            <a:avLst>
              <a:gd name="adj" fmla="val 18519"/>
            </a:avLst>
          </a:prstGeom>
          <a:solidFill>
            <a:srgbClr val="F4F9FC"/>
          </a:solidFill>
          <a:ln w="34290">
            <a:solidFill>
              <a:srgbClr val="000000"/>
            </a:solidFill>
          </a:ln>
        </p:spPr>
        <p:txBody>
          <a:bodyPr wrap="square" lIns="80010" tIns="80010" rIns="80010" bIns="80010" rtlCol="0" anchor="ctr"/>
          <a:lstStyle/>
          <a:p>
            <a:pPr marL="0" indent="0" algn="ctr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Propuesta de solución técnica y comparación de alternativas viables.</a:t>
            </a:r>
            <a:endParaRPr lang="en-US" sz="1620" dirty="0"/>
          </a:p>
        </p:txBody>
      </p:sp>
      <p:sp>
        <p:nvSpPr>
          <p:cNvPr id="5" name="03750de4-605f-438c-bbb2-c46d02baca3a"/>
          <p:cNvSpPr/>
          <p:nvPr/>
        </p:nvSpPr>
        <p:spPr>
          <a:xfrm>
            <a:off x="1714500" y="2397111"/>
            <a:ext cx="5715000" cy="617220"/>
          </a:xfrm>
          <a:prstGeom prst="roundRect">
            <a:avLst>
              <a:gd name="adj" fmla="val 18519"/>
            </a:avLst>
          </a:prstGeom>
          <a:solidFill>
            <a:srgbClr val="F4F9FC"/>
          </a:solidFill>
          <a:ln w="34290">
            <a:solidFill>
              <a:srgbClr val="000000"/>
            </a:solidFill>
          </a:ln>
        </p:spPr>
        <p:txBody>
          <a:bodyPr wrap="square" lIns="80010" tIns="80010" rIns="80010" bIns="80010" rtlCol="0" anchor="ctr"/>
          <a:lstStyle/>
          <a:p>
            <a:pPr marL="0" indent="0" algn="ctr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Análisis de causa raíz con respaldo de datos o mediciones instrumentales.</a:t>
            </a:r>
            <a:endParaRPr lang="en-US" sz="1620" dirty="0"/>
          </a:p>
        </p:txBody>
      </p:sp>
      <p:sp>
        <p:nvSpPr>
          <p:cNvPr id="6" name="d94a8716-5b71-43e1-bc91-5c14540670ef"/>
          <p:cNvSpPr/>
          <p:nvPr/>
        </p:nvSpPr>
        <p:spPr>
          <a:xfrm>
            <a:off x="1714500" y="3140061"/>
            <a:ext cx="5715000" cy="617220"/>
          </a:xfrm>
          <a:prstGeom prst="roundRect">
            <a:avLst>
              <a:gd name="adj" fmla="val 18519"/>
            </a:avLst>
          </a:prstGeom>
          <a:solidFill>
            <a:srgbClr val="F4F9FC"/>
          </a:solidFill>
          <a:ln w="34290">
            <a:solidFill>
              <a:srgbClr val="000000"/>
            </a:solidFill>
          </a:ln>
        </p:spPr>
        <p:txBody>
          <a:bodyPr wrap="square" lIns="80010" tIns="80010" rIns="80010" bIns="80010" rtlCol="0" anchor="ctr"/>
          <a:lstStyle/>
          <a:p>
            <a:pPr marL="0" indent="0" algn="ctr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Declaración precisa del problema operacional y métrica de falla actual.</a:t>
            </a:r>
            <a:endParaRPr lang="en-US" sz="1620" dirty="0"/>
          </a:p>
        </p:txBody>
      </p:sp>
      <p:sp>
        <p:nvSpPr>
          <p:cNvPr id="7" name="78e404d3-8014-4e40-9896-b6d83c550024"/>
          <p:cNvSpPr/>
          <p:nvPr/>
        </p:nvSpPr>
        <p:spPr>
          <a:xfrm>
            <a:off x="1714500" y="3883011"/>
            <a:ext cx="5715000" cy="617220"/>
          </a:xfrm>
          <a:prstGeom prst="roundRect">
            <a:avLst>
              <a:gd name="adj" fmla="val 18519"/>
            </a:avLst>
          </a:prstGeom>
          <a:solidFill>
            <a:srgbClr val="F4F9FC"/>
          </a:solidFill>
          <a:ln w="34290">
            <a:solidFill>
              <a:srgbClr val="000000"/>
            </a:solidFill>
          </a:ln>
        </p:spPr>
        <p:txBody>
          <a:bodyPr wrap="square" lIns="80010" tIns="80010" rIns="80010" bIns="80010" rtlCol="0" anchor="ctr"/>
          <a:lstStyle/>
          <a:p>
            <a:pPr marL="0" indent="0" algn="ctr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Estimación del retorno de inversión, plan de ejecución e hitos de control.</a:t>
            </a:r>
            <a:endParaRPr lang="en-US" sz="162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089ca9e-6e30-4ec5-802a-379bcaf2be77"/>
          <p:cNvSpPr/>
          <p:nvPr/>
        </p:nvSpPr>
        <p:spPr>
          <a:xfrm>
            <a:off x="285750" y="189738"/>
            <a:ext cx="8572500" cy="644652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b="1" dirty="0">
                <a:solidFill>
                  <a:srgbClr val="FFFFFF"/>
                </a:solidFill>
                <a:latin typeface="Kodchasan" pitchFamily="34" charset="0"/>
                <a:ea typeface="Kodchasan" pitchFamily="34" charset="-122"/>
                <a:cs typeface="Kodchasan" pitchFamily="34" charset="-120"/>
              </a:rPr>
              <a:t>Secuencia de Argumentación Técnica</a:t>
            </a:r>
            <a:endParaRPr lang="en-US" sz="2880" dirty="0"/>
          </a:p>
        </p:txBody>
      </p:sp>
      <p:sp>
        <p:nvSpPr>
          <p:cNvPr id="3" name="d5372e5f-2837-44e1-b8c8-97fa5fa441ff"/>
          <p:cNvSpPr/>
          <p:nvPr/>
        </p:nvSpPr>
        <p:spPr>
          <a:xfrm>
            <a:off x="285750" y="682611"/>
            <a:ext cx="8572500" cy="676656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Ordene la secuencia lógica estándar para presentar una innovación o corrección de ingeniería ante un comité:</a:t>
            </a:r>
            <a:endParaRPr lang="en-US" sz="1620" dirty="0"/>
          </a:p>
        </p:txBody>
      </p:sp>
      <p:sp>
        <p:nvSpPr>
          <p:cNvPr id="4" name="fe74c683-71d0-40dd-b540-406ed08c724c"/>
          <p:cNvSpPr/>
          <p:nvPr/>
        </p:nvSpPr>
        <p:spPr>
          <a:xfrm>
            <a:off x="1714500" y="3140061"/>
            <a:ext cx="5715000" cy="617220"/>
          </a:xfrm>
          <a:prstGeom prst="roundRect">
            <a:avLst>
              <a:gd name="adj" fmla="val 18519"/>
            </a:avLst>
          </a:prstGeom>
          <a:solidFill>
            <a:srgbClr val="F4F9FC"/>
          </a:solidFill>
          <a:ln w="34290">
            <a:solidFill>
              <a:srgbClr val="000000"/>
            </a:solidFill>
          </a:ln>
        </p:spPr>
        <p:txBody>
          <a:bodyPr wrap="square" lIns="80010" tIns="80010" rIns="80010" bIns="80010" rtlCol="0" anchor="ctr"/>
          <a:lstStyle/>
          <a:p>
            <a:pPr marL="0" indent="0" algn="ctr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Propuesta de solución técnica y comparación de alternativas viables.</a:t>
            </a:r>
            <a:endParaRPr lang="en-US" sz="1620" dirty="0"/>
          </a:p>
        </p:txBody>
      </p:sp>
      <p:sp>
        <p:nvSpPr>
          <p:cNvPr id="5" name="03750de4-605f-438c-bbb2-c46d02baca3a"/>
          <p:cNvSpPr/>
          <p:nvPr/>
        </p:nvSpPr>
        <p:spPr>
          <a:xfrm>
            <a:off x="1714500" y="2397111"/>
            <a:ext cx="5715000" cy="617220"/>
          </a:xfrm>
          <a:prstGeom prst="roundRect">
            <a:avLst>
              <a:gd name="adj" fmla="val 18519"/>
            </a:avLst>
          </a:prstGeom>
          <a:solidFill>
            <a:srgbClr val="F4F9FC"/>
          </a:solidFill>
          <a:ln w="34290">
            <a:solidFill>
              <a:srgbClr val="000000"/>
            </a:solidFill>
          </a:ln>
        </p:spPr>
        <p:txBody>
          <a:bodyPr wrap="square" lIns="80010" tIns="80010" rIns="80010" bIns="80010" rtlCol="0" anchor="ctr"/>
          <a:lstStyle/>
          <a:p>
            <a:pPr marL="0" indent="0" algn="ctr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Análisis de causa raíz con respaldo de datos o mediciones instrumentales.</a:t>
            </a:r>
            <a:endParaRPr lang="en-US" sz="1620" dirty="0"/>
          </a:p>
        </p:txBody>
      </p:sp>
      <p:sp>
        <p:nvSpPr>
          <p:cNvPr id="6" name="d94a8716-5b71-43e1-bc91-5c14540670ef"/>
          <p:cNvSpPr/>
          <p:nvPr/>
        </p:nvSpPr>
        <p:spPr>
          <a:xfrm>
            <a:off x="1714500" y="1654161"/>
            <a:ext cx="5715000" cy="617220"/>
          </a:xfrm>
          <a:prstGeom prst="roundRect">
            <a:avLst>
              <a:gd name="adj" fmla="val 18519"/>
            </a:avLst>
          </a:prstGeom>
          <a:solidFill>
            <a:srgbClr val="F4F9FC"/>
          </a:solidFill>
          <a:ln w="34290">
            <a:solidFill>
              <a:srgbClr val="000000"/>
            </a:solidFill>
          </a:ln>
        </p:spPr>
        <p:txBody>
          <a:bodyPr wrap="square" lIns="80010" tIns="80010" rIns="80010" bIns="80010" rtlCol="0" anchor="ctr"/>
          <a:lstStyle/>
          <a:p>
            <a:pPr marL="0" indent="0" algn="ctr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Declaración precisa del problema operacional y métrica de falla actual.</a:t>
            </a:r>
            <a:endParaRPr lang="en-US" sz="1620" dirty="0"/>
          </a:p>
        </p:txBody>
      </p:sp>
      <p:sp>
        <p:nvSpPr>
          <p:cNvPr id="7" name="78e404d3-8014-4e40-9896-b6d83c550024"/>
          <p:cNvSpPr/>
          <p:nvPr/>
        </p:nvSpPr>
        <p:spPr>
          <a:xfrm>
            <a:off x="1714500" y="3883011"/>
            <a:ext cx="5715000" cy="617220"/>
          </a:xfrm>
          <a:prstGeom prst="roundRect">
            <a:avLst>
              <a:gd name="adj" fmla="val 18519"/>
            </a:avLst>
          </a:prstGeom>
          <a:solidFill>
            <a:srgbClr val="F4F9FC"/>
          </a:solidFill>
          <a:ln w="34290">
            <a:solidFill>
              <a:srgbClr val="000000"/>
            </a:solidFill>
          </a:ln>
        </p:spPr>
        <p:txBody>
          <a:bodyPr wrap="square" lIns="80010" tIns="80010" rIns="80010" bIns="80010" rtlCol="0" anchor="ctr"/>
          <a:lstStyle/>
          <a:p>
            <a:pPr marL="0" indent="0" algn="ctr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Estimación del retorno de inversión, plan de ejecución e hitos de control.</a:t>
            </a:r>
            <a:endParaRPr lang="en-US" sz="1620" dirty="0"/>
          </a:p>
        </p:txBody>
      </p:sp>
      <p:sp>
        <p:nvSpPr>
          <p:cNvPr id="8" name="80c91745-de43-429e-b82c-715c85059f6d"/>
          <p:cNvSpPr/>
          <p:nvPr/>
        </p:nvSpPr>
        <p:spPr>
          <a:xfrm>
            <a:off x="8366760" y="335813"/>
            <a:ext cx="548640" cy="54864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marL="0" indent="0" algn="r">
              <a:lnSpc>
                <a:spcPts val="4320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360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✅</a:t>
            </a:r>
            <a:endParaRPr lang="en-US" sz="3600" dirty="0"/>
          </a:p>
        </p:txBody>
      </p:sp>
      <p:sp>
        <p:nvSpPr>
          <p:cNvPr id="9" name="adb2b523-a777-4606-8b58-8d88ad2eb071"/>
          <p:cNvSpPr/>
          <p:nvPr/>
        </p:nvSpPr>
        <p:spPr>
          <a:xfrm>
            <a:off x="7292340" y="1503028"/>
            <a:ext cx="274320" cy="274320"/>
          </a:xfrm>
          <a:prstGeom prst="roundRect">
            <a:avLst>
              <a:gd name="adj" fmla="val 25000"/>
            </a:avLst>
          </a:prstGeom>
          <a:solidFill>
            <a:srgbClr val="000000"/>
          </a:solidFill>
          <a:ln/>
        </p:spPr>
        <p:txBody>
          <a:bodyPr wrap="square" lIns="45720" tIns="45720" rIns="45720" bIns="45720" rtlCol="0" anchor="ctr"/>
          <a:lstStyle/>
          <a:p>
            <a:pPr marL="0" indent="0" algn="ctr">
              <a:lnSpc>
                <a:spcPts val="1638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170" b="1" dirty="0">
                <a:solidFill>
                  <a:srgbClr val="FFFFF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1</a:t>
            </a:r>
            <a:endParaRPr lang="en-US" sz="1170" dirty="0"/>
          </a:p>
        </p:txBody>
      </p:sp>
      <p:sp>
        <p:nvSpPr>
          <p:cNvPr id="10" name="e094000e-8726-4b27-948a-58ddecd58e3b"/>
          <p:cNvSpPr/>
          <p:nvPr/>
        </p:nvSpPr>
        <p:spPr>
          <a:xfrm>
            <a:off x="7292340" y="2245978"/>
            <a:ext cx="274320" cy="274320"/>
          </a:xfrm>
          <a:prstGeom prst="roundRect">
            <a:avLst>
              <a:gd name="adj" fmla="val 25000"/>
            </a:avLst>
          </a:prstGeom>
          <a:solidFill>
            <a:srgbClr val="000000"/>
          </a:solidFill>
          <a:ln/>
        </p:spPr>
        <p:txBody>
          <a:bodyPr wrap="square" lIns="45720" tIns="45720" rIns="45720" bIns="45720" rtlCol="0" anchor="ctr"/>
          <a:lstStyle/>
          <a:p>
            <a:pPr marL="0" indent="0" algn="ctr">
              <a:lnSpc>
                <a:spcPts val="1638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170" b="1" dirty="0">
                <a:solidFill>
                  <a:srgbClr val="FFFFF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2</a:t>
            </a:r>
            <a:endParaRPr lang="en-US" sz="1170" dirty="0"/>
          </a:p>
        </p:txBody>
      </p:sp>
      <p:sp>
        <p:nvSpPr>
          <p:cNvPr id="11" name="5b500ff8-7650-45e2-a915-dd6d33159eb3"/>
          <p:cNvSpPr/>
          <p:nvPr/>
        </p:nvSpPr>
        <p:spPr>
          <a:xfrm>
            <a:off x="7292340" y="2988928"/>
            <a:ext cx="274320" cy="274320"/>
          </a:xfrm>
          <a:prstGeom prst="roundRect">
            <a:avLst>
              <a:gd name="adj" fmla="val 25000"/>
            </a:avLst>
          </a:prstGeom>
          <a:solidFill>
            <a:srgbClr val="000000"/>
          </a:solidFill>
          <a:ln/>
        </p:spPr>
        <p:txBody>
          <a:bodyPr wrap="square" lIns="45720" tIns="45720" rIns="45720" bIns="45720" rtlCol="0" anchor="ctr"/>
          <a:lstStyle/>
          <a:p>
            <a:pPr marL="0" indent="0" algn="ctr">
              <a:lnSpc>
                <a:spcPts val="1638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170" b="1" dirty="0">
                <a:solidFill>
                  <a:srgbClr val="FFFFF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3</a:t>
            </a:r>
            <a:endParaRPr lang="en-US" sz="1170" dirty="0"/>
          </a:p>
        </p:txBody>
      </p:sp>
      <p:sp>
        <p:nvSpPr>
          <p:cNvPr id="12" name="1fe9baab-c2ca-44e7-8b35-da9856b3c29a"/>
          <p:cNvSpPr/>
          <p:nvPr/>
        </p:nvSpPr>
        <p:spPr>
          <a:xfrm>
            <a:off x="7292340" y="3731878"/>
            <a:ext cx="274320" cy="274320"/>
          </a:xfrm>
          <a:prstGeom prst="roundRect">
            <a:avLst>
              <a:gd name="adj" fmla="val 25000"/>
            </a:avLst>
          </a:prstGeom>
          <a:solidFill>
            <a:srgbClr val="000000"/>
          </a:solidFill>
          <a:ln/>
        </p:spPr>
        <p:txBody>
          <a:bodyPr wrap="square" lIns="45720" tIns="45720" rIns="45720" bIns="45720" rtlCol="0" anchor="ctr"/>
          <a:lstStyle/>
          <a:p>
            <a:pPr marL="0" indent="0" algn="ctr">
              <a:lnSpc>
                <a:spcPts val="1638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170" b="1" dirty="0">
                <a:solidFill>
                  <a:srgbClr val="FFFFF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4</a:t>
            </a:r>
            <a:endParaRPr lang="en-US" sz="117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d1999a98-14b8-473d-b0b3-157b5b5ea564" descr="/home/forge/chalkie-production-workers-1/releases/78338162/backend/storage/app/render-specs/32edf542-68aa-449a-9628-fec21618a196/img_88f2cf22d50efe57d124336ea25cb3a9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330" y="651510"/>
            <a:ext cx="8332470" cy="4309110"/>
          </a:xfrm>
          <a:prstGeom prst="rect">
            <a:avLst/>
          </a:prstGeom>
        </p:spPr>
      </p:pic>
      <p:pic>
        <p:nvPicPr>
          <p:cNvPr id="3" name="ad8d83f7-a1b8-4867-b30c-5f098daf0cbc" descr="/home/forge/chalkie-production-workers-1/releases/78338162/backend/storage/app/render-specs/32edf542-68aa-449a-9628-fec21618a196/img_0dc4b764400957b6ac9458bb5c4ef765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03020" y="1657350"/>
            <a:ext cx="2834640" cy="2194560"/>
          </a:xfrm>
          <a:prstGeom prst="rect">
            <a:avLst/>
          </a:prstGeom>
        </p:spPr>
      </p:pic>
      <p:sp>
        <p:nvSpPr>
          <p:cNvPr id="4" name="a2300881-1ad4-4c21-909a-9779c022f976"/>
          <p:cNvSpPr/>
          <p:nvPr/>
        </p:nvSpPr>
        <p:spPr>
          <a:xfrm>
            <a:off x="285750" y="189738"/>
            <a:ext cx="8572500" cy="644652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b="1" dirty="0">
                <a:solidFill>
                  <a:srgbClr val="FFFFFF"/>
                </a:solidFill>
                <a:latin typeface="Kodchasan" pitchFamily="34" charset="0"/>
                <a:ea typeface="Kodchasan" pitchFamily="34" charset="-122"/>
                <a:cs typeface="Kodchasan" pitchFamily="34" charset="-120"/>
              </a:rPr>
              <a:t>Check Your Understanding</a:t>
            </a:r>
            <a:endParaRPr lang="en-US" sz="2880" dirty="0"/>
          </a:p>
        </p:txBody>
      </p:sp>
      <p:sp>
        <p:nvSpPr>
          <p:cNvPr id="5" name="01bffe75-77b3-4083-9384-383a51fc2ab3"/>
          <p:cNvSpPr/>
          <p:nvPr/>
        </p:nvSpPr>
        <p:spPr>
          <a:xfrm>
            <a:off x="4297680" y="1825611"/>
            <a:ext cx="3726180" cy="198882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Imagina que debes convencer al superintendente de mantenimiento de reemplazar una flota de bombas centrífugas estándar por modelos con variador de frecuencia. ¿Cómo estructurarías tu presentación de 5 minutos considerando tanto a los técnicos de taller como a la gerencia de costos?</a:t>
            </a:r>
            <a:endParaRPr lang="en-US" sz="162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d1999a98-14b8-473d-b0b3-157b5b5ea564" descr="/home/forge/chalkie-production-workers-1/releases/78338162/backend/storage/app/render-specs/32edf542-68aa-449a-9628-fec21618a196/img_88f2cf22d50efe57d124336ea25cb3a9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330" y="651510"/>
            <a:ext cx="8332470" cy="4309110"/>
          </a:xfrm>
          <a:prstGeom prst="rect">
            <a:avLst/>
          </a:prstGeom>
        </p:spPr>
      </p:pic>
      <p:sp>
        <p:nvSpPr>
          <p:cNvPr id="3" name="a2300881-1ad4-4c21-909a-9779c022f976"/>
          <p:cNvSpPr/>
          <p:nvPr/>
        </p:nvSpPr>
        <p:spPr>
          <a:xfrm>
            <a:off x="285750" y="189738"/>
            <a:ext cx="8572500" cy="644652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b="1" dirty="0">
                <a:solidFill>
                  <a:srgbClr val="FFFFFF"/>
                </a:solidFill>
                <a:latin typeface="Kodchasan" pitchFamily="34" charset="0"/>
                <a:ea typeface="Kodchasan" pitchFamily="34" charset="-122"/>
                <a:cs typeface="Kodchasan" pitchFamily="34" charset="-120"/>
              </a:rPr>
              <a:t>Check Your Understanding</a:t>
            </a:r>
            <a:endParaRPr lang="en-US" sz="2880" dirty="0"/>
          </a:p>
        </p:txBody>
      </p:sp>
      <p:sp>
        <p:nvSpPr>
          <p:cNvPr id="4" name="1b80bbb5-1770-490c-a5d6-1478384d42c2"/>
          <p:cNvSpPr/>
          <p:nvPr/>
        </p:nvSpPr>
        <p:spPr>
          <a:xfrm>
            <a:off x="982980" y="1654161"/>
            <a:ext cx="7040880" cy="198882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marL="0" indent="0" algn="ctr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Podrías haber dicho...</a:t>
            </a:r>
            <a:endParaRPr lang="en-US" sz="1620" dirty="0"/>
          </a:p>
          <a:p>
            <a:pPr marL="228600" indent="-68580" algn="ctr">
              <a:lnSpc>
                <a:spcPts val="1944"/>
              </a:lnSpc>
              <a:spcBef>
                <a:spcPts val="225"/>
              </a:spcBef>
              <a:spcAft>
                <a:spcPts val="225"/>
              </a:spcAft>
              <a:buSzPct val="100000"/>
              <a:buFont typeface="+mj-lt"/>
              <a:buAutoNum type="arabicPeriod"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Inicio: Exponer costos energéticos y fallas por arranque directo.</a:t>
            </a:r>
            <a:endParaRPr lang="en-US" sz="1620" dirty="0"/>
          </a:p>
          <a:p>
            <a:pPr marL="228600" indent="-68580" algn="ctr">
              <a:lnSpc>
                <a:spcPts val="1944"/>
              </a:lnSpc>
              <a:spcBef>
                <a:spcPts val="225"/>
              </a:spcBef>
              <a:spcAft>
                <a:spcPts val="225"/>
              </a:spcAft>
              <a:buSzPct val="100000"/>
              <a:buFont typeface="+mj-lt"/>
              <a:buAutoNum type="arabicPeriod"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Técnicos: Reducir golpes de ariete y desgaste de sellos mecánicos.</a:t>
            </a:r>
            <a:endParaRPr lang="en-US" sz="1620" dirty="0"/>
          </a:p>
          <a:p>
            <a:pPr marL="228600" indent="-68580" algn="ctr">
              <a:lnSpc>
                <a:spcPts val="1944"/>
              </a:lnSpc>
              <a:spcBef>
                <a:spcPts val="225"/>
              </a:spcBef>
              <a:spcAft>
                <a:spcPts val="225"/>
              </a:spcAft>
              <a:buSzPct val="100000"/>
              <a:buFont typeface="+mj-lt"/>
              <a:buAutoNum type="arabicPeriod"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Gerencia: Mostrar retorno de inversión (payback) vía ahorro kWh.</a:t>
            </a:r>
            <a:endParaRPr lang="en-US" sz="1620" dirty="0"/>
          </a:p>
          <a:p>
            <a:pPr marL="228600" indent="-68580" algn="ctr">
              <a:lnSpc>
                <a:spcPts val="1944"/>
              </a:lnSpc>
              <a:spcBef>
                <a:spcPts val="225"/>
              </a:spcBef>
              <a:spcAft>
                <a:spcPts val="225"/>
              </a:spcAft>
              <a:buSzPct val="100000"/>
              <a:buFont typeface="+mj-lt"/>
              <a:buAutoNum type="arabicPeriod"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Cierre: Proponer piloto en una línea; medir resultados en 60 días.</a:t>
            </a:r>
            <a:endParaRPr lang="en-US" sz="1620" dirty="0"/>
          </a:p>
        </p:txBody>
      </p:sp>
      <p:sp>
        <p:nvSpPr>
          <p:cNvPr id="5" name="b95e4009-ea1b-4466-b35d-91a6719c7bd6"/>
          <p:cNvSpPr/>
          <p:nvPr/>
        </p:nvSpPr>
        <p:spPr>
          <a:xfrm>
            <a:off x="8366760" y="335813"/>
            <a:ext cx="548640" cy="54864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marL="0" indent="0" algn="r">
              <a:lnSpc>
                <a:spcPts val="4320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360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✅</a:t>
            </a:r>
            <a:endParaRPr lang="en-US" sz="36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R9d42yF"/>
          <p:cNvSpPr/>
          <p:nvPr/>
        </p:nvSpPr>
        <p:spPr>
          <a:xfrm>
            <a:off x="274320" y="201168"/>
            <a:ext cx="8595360" cy="6515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b="1" dirty="0">
                <a:solidFill>
                  <a:srgbClr val="FFFFFF"/>
                </a:solidFill>
                <a:latin typeface="Kodchasan" pitchFamily="34" charset="0"/>
                <a:ea typeface="Kodchasan" pitchFamily="34" charset="-122"/>
                <a:cs typeface="Kodchasan" pitchFamily="34" charset="-120"/>
              </a:rPr>
              <a:t>Síntesis y preparación para la lección 2</a:t>
            </a:r>
            <a:endParaRPr lang="en-US" sz="2880" dirty="0"/>
          </a:p>
        </p:txBody>
      </p:sp>
      <p:sp>
        <p:nvSpPr>
          <p:cNvPr id="3" name="FhAYyOBw"/>
          <p:cNvSpPr/>
          <p:nvPr/>
        </p:nvSpPr>
        <p:spPr>
          <a:xfrm>
            <a:off x="274320" y="1303020"/>
            <a:ext cx="8595360" cy="971550"/>
          </a:xfrm>
          <a:prstGeom prst="roundRect">
            <a:avLst>
              <a:gd name="adj" fmla="val 14118"/>
            </a:avLst>
          </a:prstGeom>
          <a:solidFill>
            <a:srgbClr val="FFFFFF">
              <a:alpha val="40000"/>
            </a:srgbClr>
          </a:solidFill>
          <a:ln w="11430">
            <a:solidFill>
              <a:srgbClr val="2C6E49"/>
            </a:solidFill>
            <a:prstDash val="solid"/>
          </a:ln>
        </p:spPr>
      </p:sp>
      <p:sp>
        <p:nvSpPr>
          <p:cNvPr id="4" name="8zeanpwD"/>
          <p:cNvSpPr/>
          <p:nvPr/>
        </p:nvSpPr>
        <p:spPr>
          <a:xfrm>
            <a:off x="468630" y="1583295"/>
            <a:ext cx="457200" cy="457200"/>
          </a:xfrm>
          <a:prstGeom prst="roundRect">
            <a:avLst>
              <a:gd name="adj" fmla="val 50000"/>
            </a:avLst>
          </a:prstGeom>
          <a:solidFill>
            <a:srgbClr val="2C6E49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62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FFFFF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1</a:t>
            </a:r>
            <a:endParaRPr lang="en-US" sz="1620" dirty="0"/>
          </a:p>
        </p:txBody>
      </p:sp>
      <p:sp>
        <p:nvSpPr>
          <p:cNvPr id="5" name="8o5iSP55"/>
          <p:cNvSpPr/>
          <p:nvPr/>
        </p:nvSpPr>
        <p:spPr>
          <a:xfrm>
            <a:off x="1108710" y="1382127"/>
            <a:ext cx="7566660" cy="7658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Audiencia definida:</a:t>
            </a: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 adapte la profundidad matemática según el perfil del tomador de decisiones.</a:t>
            </a:r>
            <a:endParaRPr lang="en-US" sz="1620" dirty="0"/>
          </a:p>
        </p:txBody>
      </p:sp>
      <p:sp>
        <p:nvSpPr>
          <p:cNvPr id="6" name="DsVhhBlg"/>
          <p:cNvSpPr/>
          <p:nvPr/>
        </p:nvSpPr>
        <p:spPr>
          <a:xfrm>
            <a:off x="274320" y="2457450"/>
            <a:ext cx="8595360" cy="971550"/>
          </a:xfrm>
          <a:prstGeom prst="roundRect">
            <a:avLst>
              <a:gd name="adj" fmla="val 14118"/>
            </a:avLst>
          </a:prstGeom>
          <a:solidFill>
            <a:srgbClr val="FFFFFF">
              <a:alpha val="40000"/>
            </a:srgbClr>
          </a:solidFill>
          <a:ln w="11430">
            <a:solidFill>
              <a:srgbClr val="2C6E49"/>
            </a:solidFill>
            <a:prstDash val="solid"/>
          </a:ln>
        </p:spPr>
      </p:sp>
      <p:sp>
        <p:nvSpPr>
          <p:cNvPr id="7" name="7x7xq2Nu"/>
          <p:cNvSpPr/>
          <p:nvPr/>
        </p:nvSpPr>
        <p:spPr>
          <a:xfrm>
            <a:off x="468630" y="2737725"/>
            <a:ext cx="457200" cy="457200"/>
          </a:xfrm>
          <a:prstGeom prst="roundRect">
            <a:avLst>
              <a:gd name="adj" fmla="val 50000"/>
            </a:avLst>
          </a:prstGeom>
          <a:solidFill>
            <a:srgbClr val="2C6E49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62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FFFFF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2</a:t>
            </a:r>
            <a:endParaRPr lang="en-US" sz="1620" dirty="0"/>
          </a:p>
        </p:txBody>
      </p:sp>
      <p:sp>
        <p:nvSpPr>
          <p:cNvPr id="8" name="VcSPY73c"/>
          <p:cNvSpPr/>
          <p:nvPr/>
        </p:nvSpPr>
        <p:spPr>
          <a:xfrm>
            <a:off x="1108710" y="2536557"/>
            <a:ext cx="7566660" cy="7658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Estructura disciplinada:</a:t>
            </a: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 apertura orientada al problema, desarrollo de tres bloques y llamado a la acción.</a:t>
            </a:r>
            <a:endParaRPr lang="en-US" sz="1620" dirty="0"/>
          </a:p>
        </p:txBody>
      </p:sp>
      <p:sp>
        <p:nvSpPr>
          <p:cNvPr id="9" name="DRwdRIFN"/>
          <p:cNvSpPr/>
          <p:nvPr/>
        </p:nvSpPr>
        <p:spPr>
          <a:xfrm>
            <a:off x="274320" y="3611880"/>
            <a:ext cx="8595360" cy="971550"/>
          </a:xfrm>
          <a:prstGeom prst="roundRect">
            <a:avLst>
              <a:gd name="adj" fmla="val 14118"/>
            </a:avLst>
          </a:prstGeom>
          <a:solidFill>
            <a:srgbClr val="FFFFFF">
              <a:alpha val="40000"/>
            </a:srgbClr>
          </a:solidFill>
          <a:ln w="11430">
            <a:solidFill>
              <a:srgbClr val="2C6E49"/>
            </a:solidFill>
            <a:prstDash val="solid"/>
          </a:ln>
        </p:spPr>
      </p:sp>
      <p:sp>
        <p:nvSpPr>
          <p:cNvPr id="10" name="V9EMckiO"/>
          <p:cNvSpPr/>
          <p:nvPr/>
        </p:nvSpPr>
        <p:spPr>
          <a:xfrm>
            <a:off x="468630" y="3892155"/>
            <a:ext cx="457200" cy="457200"/>
          </a:xfrm>
          <a:prstGeom prst="roundRect">
            <a:avLst>
              <a:gd name="adj" fmla="val 50000"/>
            </a:avLst>
          </a:prstGeom>
          <a:solidFill>
            <a:srgbClr val="2C6E49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62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FFFFF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3</a:t>
            </a:r>
            <a:endParaRPr lang="en-US" sz="1620" dirty="0"/>
          </a:p>
        </p:txBody>
      </p:sp>
      <p:sp>
        <p:nvSpPr>
          <p:cNvPr id="11" name="Cs3oEmbi"/>
          <p:cNvSpPr/>
          <p:nvPr/>
        </p:nvSpPr>
        <p:spPr>
          <a:xfrm>
            <a:off x="1108710" y="3690987"/>
            <a:ext cx="7566660" cy="7658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Próximo módulo:</a:t>
            </a: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 en la Lección 2 profundizaremos en el diseño de diapositivas impactantes, evitando errores visuales comunes.</a:t>
            </a:r>
            <a:endParaRPr lang="en-US" sz="162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1609</Words>
  <Application>Microsoft Office PowerPoint</Application>
  <PresentationFormat>Presentación en pantalla (16:9)</PresentationFormat>
  <Paragraphs>196</Paragraphs>
  <Slides>26</Slides>
  <Notes>26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26</vt:i4>
      </vt:variant>
    </vt:vector>
  </HeadingPairs>
  <TitlesOfParts>
    <vt:vector size="31" baseType="lpstr">
      <vt:lpstr>Karla</vt:lpstr>
      <vt:lpstr>Kodchasan</vt:lpstr>
      <vt:lpstr>Arial</vt:lpstr>
      <vt:lpstr>Calibri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Comunicación Profesional en Ingeniería</dc:title>
  <dc:subject>PptxGenJS Presentation</dc:subject>
  <dc:creator>PptxGenJS</dc:creator>
  <cp:lastModifiedBy>Ivan</cp:lastModifiedBy>
  <cp:revision>2</cp:revision>
  <dcterms:created xsi:type="dcterms:W3CDTF">2026-09-23T03:51:45Z</dcterms:created>
  <dcterms:modified xsi:type="dcterms:W3CDTF">2026-10-04T15:24:21Z</dcterms:modified>
</cp:coreProperties>
</file>