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7"/>
  </p:notesMasterIdLst>
  <p:sldIdLst>
    <p:sldId id="256" r:id="rId2"/>
    <p:sldId id="257" r:id="rId3"/>
    <p:sldId id="260" r:id="rId4"/>
    <p:sldId id="261" r:id="rId5"/>
    <p:sldId id="262" r:id="rId6"/>
    <p:sldId id="263" r:id="rId7"/>
    <p:sldId id="264" r:id="rId8"/>
    <p:sldId id="265"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Lst>
  <p:sldSz cx="9144000" cy="5143500" type="screen16x9"/>
  <p:notesSz cx="5143500" cy="9144000"/>
  <p:embeddedFontLst>
    <p:embeddedFont>
      <p:font typeface="Karla" panose="020B0604020202020204" charset="0"/>
      <p:regular r:id="rId28"/>
      <p:bold r:id="rId29"/>
    </p:embeddedFont>
    <p:embeddedFont>
      <p:font typeface="Kodchasan" panose="020B0604020202020204" charset="-34"/>
      <p:bold r:id="rId30"/>
    </p:embeddedFont>
    <p:embeddedFont>
      <p:font typeface="Calibri" panose="020F0502020204030204" pitchFamily="34" charset="0"/>
      <p:regular r:id="rId31"/>
      <p:bold r:id="rId32"/>
      <p:italic r:id="rId33"/>
      <p:boldItalic r:id="rId34"/>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6" d="100"/>
          <a:sy n="96" d="100"/>
        </p:scale>
        <p:origin x="63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6654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jp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0.jp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3.jp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30.jp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1.jp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XNvO08NB"/>
          <p:cNvSpPr/>
          <p:nvPr/>
        </p:nvSpPr>
        <p:spPr>
          <a:xfrm>
            <a:off x="274320" y="294894"/>
            <a:ext cx="4206240" cy="4594860"/>
          </a:xfrm>
          <a:prstGeom prst="rect">
            <a:avLst/>
          </a:prstGeom>
          <a:noFill/>
          <a:ln/>
        </p:spPr>
        <p:txBody>
          <a:bodyPr wrap="square" lIns="0" tIns="0" rIns="0" bIns="0" rtlCol="0" anchor="ctr"/>
          <a:lstStyle/>
          <a:p>
            <a:pPr marL="0" indent="0" algn="l">
              <a:lnSpc>
                <a:spcPts val="3888"/>
              </a:lnSpc>
              <a:spcBef>
                <a:spcPts val="450"/>
              </a:spcBef>
              <a:spcAft>
                <a:spcPts val="450"/>
              </a:spcAft>
              <a:buNone/>
            </a:pPr>
            <a:r>
              <a:rPr lang="en-US" sz="3240" b="1" dirty="0">
                <a:solidFill>
                  <a:srgbClr val="FFFFFF"/>
                </a:solidFill>
                <a:latin typeface="Kodchasan" pitchFamily="34" charset="0"/>
                <a:ea typeface="Kodchasan" pitchFamily="34" charset="-122"/>
                <a:cs typeface="Kodchasan" pitchFamily="34" charset="-120"/>
              </a:rPr>
              <a:t>Oratoria y Control del Escenario</a:t>
            </a:r>
            <a:endParaRPr lang="en-US" sz="3240" dirty="0"/>
          </a:p>
          <a:p>
            <a:pPr marL="0" indent="0" algn="l">
              <a:lnSpc>
                <a:spcPts val="2268"/>
              </a:lnSpc>
              <a:spcBef>
                <a:spcPts val="360"/>
              </a:spcBef>
              <a:spcAft>
                <a:spcPts val="360"/>
              </a:spcAft>
              <a:buNone/>
            </a:pPr>
            <a:r>
              <a:rPr lang="en-US" sz="1620" dirty="0">
                <a:solidFill>
                  <a:srgbClr val="040F0F"/>
                </a:solidFill>
                <a:latin typeface="Karla" pitchFamily="34" charset="0"/>
                <a:ea typeface="Karla" pitchFamily="34" charset="-122"/>
                <a:cs typeface="Karla" pitchFamily="34" charset="-120"/>
              </a:rPr>
              <a:t>Comunicación técnica de alto impacto para proyectos de ingeniería</a:t>
            </a:r>
            <a:endParaRPr lang="en-US" sz="3240" dirty="0"/>
          </a:p>
        </p:txBody>
      </p:sp>
      <p:pic>
        <p:nvPicPr>
          <p:cNvPr id="3" name="cov3or1" descr="/home/forge/chalkie-production-workers-3/releases/78338234/backend/storage/app/render-specs/78761990-49b2-428c-ac27-9d63857ddc34/img_1aa493c92c607483f0d6c9dcc7377420.png"/>
          <p:cNvPicPr>
            <a:picLocks noChangeAspect="1"/>
          </p:cNvPicPr>
          <p:nvPr/>
        </p:nvPicPr>
        <p:blipFill>
          <a:blip r:embed="rId4"/>
          <a:stretch>
            <a:fillRect/>
          </a:stretch>
        </p:blipFill>
        <p:spPr>
          <a:xfrm>
            <a:off x="4846320" y="0"/>
            <a:ext cx="429768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EuO3VR4t"/>
          <p:cNvSpPr/>
          <p:nvPr/>
        </p:nvSpPr>
        <p:spPr>
          <a:xfrm>
            <a:off x="274320" y="201168"/>
            <a:ext cx="8595360" cy="971550"/>
          </a:xfrm>
          <a:prstGeom prst="rect">
            <a:avLst/>
          </a:prstGeom>
          <a:noFill/>
          <a:ln/>
        </p:spPr>
        <p:txBody>
          <a:bodyPr wrap="square" lIns="45720" tIns="45720" rIns="45720" bIns="45720" rtlCol="0" anchor="t"/>
          <a:lstStyle/>
          <a:p>
            <a:pPr marL="0" indent="0" algn="l">
              <a:lnSpc>
                <a:spcPts val="3456"/>
              </a:lnSpc>
              <a:spcBef>
                <a:spcPts val="450"/>
              </a:spcBef>
              <a:spcAft>
                <a:spcPts val="450"/>
              </a:spcAft>
              <a:buNone/>
            </a:pPr>
            <a:r>
              <a:rPr lang="en-US" sz="2880" b="1" dirty="0">
                <a:solidFill>
                  <a:srgbClr val="FFFFFF"/>
                </a:solidFill>
                <a:latin typeface="Kodchasan" pitchFamily="34" charset="0"/>
                <a:ea typeface="Kodchasan" pitchFamily="34" charset="-122"/>
                <a:cs typeface="Kodchasan" pitchFamily="34" charset="-120"/>
              </a:rPr>
              <a:t>Recap: Diseño y Elaboración de Diapositivas Impactantes</a:t>
            </a:r>
            <a:endParaRPr lang="en-US" sz="2880" dirty="0"/>
          </a:p>
        </p:txBody>
      </p:sp>
      <p:sp>
        <p:nvSpPr>
          <p:cNvPr id="3" name="Fgyg9FJc"/>
          <p:cNvSpPr/>
          <p:nvPr/>
        </p:nvSpPr>
        <p:spPr>
          <a:xfrm>
            <a:off x="274320" y="1243744"/>
            <a:ext cx="1417320" cy="262890"/>
          </a:xfrm>
          <a:prstGeom prst="roundRect">
            <a:avLst>
              <a:gd name="adj" fmla="val 17391"/>
            </a:avLst>
          </a:prstGeom>
          <a:solidFill>
            <a:srgbClr val="2C6E49"/>
          </a:solidFill>
          <a:ln/>
        </p:spPr>
        <p:txBody>
          <a:bodyPr wrap="square" lIns="102870" tIns="45720" rIns="102870" bIns="45720" rtlCol="0" anchor="ctr"/>
          <a:lstStyle/>
          <a:p>
            <a:pPr marL="0" indent="0" algn="ctr">
              <a:lnSpc>
                <a:spcPts val="1296"/>
              </a:lnSpc>
              <a:spcBef>
                <a:spcPts val="270"/>
              </a:spcBef>
              <a:spcAft>
                <a:spcPts val="270"/>
              </a:spcAft>
              <a:buNone/>
            </a:pPr>
            <a:r>
              <a:rPr lang="en-US" sz="1080" b="1" kern="0" spc="54" dirty="0">
                <a:solidFill>
                  <a:srgbClr val="FFFFFF"/>
                </a:solidFill>
                <a:latin typeface="Karla" pitchFamily="34" charset="0"/>
                <a:ea typeface="Karla" pitchFamily="34" charset="-122"/>
                <a:cs typeface="Karla" pitchFamily="34" charset="-120"/>
              </a:rPr>
              <a:t>REVISIÓN CLAVE</a:t>
            </a:r>
            <a:endParaRPr lang="en-US" sz="1080" dirty="0"/>
          </a:p>
        </p:txBody>
      </p:sp>
      <p:sp>
        <p:nvSpPr>
          <p:cNvPr id="4" name="dWJrz0Vz"/>
          <p:cNvSpPr/>
          <p:nvPr/>
        </p:nvSpPr>
        <p:spPr>
          <a:xfrm>
            <a:off x="274320" y="1587627"/>
            <a:ext cx="5166360" cy="3268980"/>
          </a:xfrm>
          <a:prstGeom prst="rect">
            <a:avLst/>
          </a:prstGeom>
          <a:noFill/>
          <a:ln/>
        </p:spPr>
        <p:txBody>
          <a:bodyPr wrap="square" lIns="45720" tIns="45720" rIns="45720" bIns="45720" rtlCol="0" anchor="t"/>
          <a:lstStyle/>
          <a:p>
            <a:pPr marL="0" indent="0" algn="l">
              <a:lnSpc>
                <a:spcPts val="2772"/>
              </a:lnSpc>
              <a:spcBef>
                <a:spcPts val="360"/>
              </a:spcBef>
              <a:spcAft>
                <a:spcPts val="360"/>
              </a:spcAft>
              <a:buNone/>
            </a:pPr>
            <a:r>
              <a:rPr lang="en-US" sz="1980" b="1" dirty="0">
                <a:solidFill>
                  <a:srgbClr val="040F0F"/>
                </a:solidFill>
                <a:latin typeface="Kodchasan" pitchFamily="34" charset="0"/>
                <a:ea typeface="Kodchasan" pitchFamily="34" charset="-122"/>
                <a:cs typeface="Kodchasan" pitchFamily="34" charset="-120"/>
              </a:rPr>
              <a:t>Puntos consolidados</a:t>
            </a:r>
            <a:endParaRPr lang="en-US" sz="1980" dirty="0"/>
          </a:p>
          <a:p>
            <a:pPr marL="228600" indent="-68580" algn="l">
              <a:lnSpc>
                <a:spcPts val="2016"/>
              </a:lnSpc>
              <a:spcBef>
                <a:spcPts val="225"/>
              </a:spcBef>
              <a:spcAft>
                <a:spcPts val="225"/>
              </a:spcAft>
              <a:buSzPct val="100000"/>
              <a:buFontTx/>
              <a:buChar char="•"/>
            </a:pPr>
            <a:r>
              <a:rPr lang="en-US" sz="1440" b="1" dirty="0">
                <a:solidFill>
                  <a:srgbClr val="040F0F"/>
                </a:solidFill>
                <a:latin typeface="Karla" pitchFamily="34" charset="0"/>
                <a:ea typeface="Karla" pitchFamily="34" charset="-122"/>
                <a:cs typeface="Karla" pitchFamily="34" charset="-120"/>
              </a:rPr>
              <a:t>Jerarquía visual estricta:</a:t>
            </a:r>
            <a:r>
              <a:rPr lang="en-US" sz="1440" dirty="0">
                <a:solidFill>
                  <a:srgbClr val="040F0F"/>
                </a:solidFill>
                <a:latin typeface="Karla" pitchFamily="34" charset="0"/>
                <a:ea typeface="Karla" pitchFamily="34" charset="-122"/>
                <a:cs typeface="Karla" pitchFamily="34" charset="-120"/>
              </a:rPr>
              <a:t> Una diapositiva técnica comunica una sola idea directriz sin sobrecargar datos.</a:t>
            </a:r>
            <a:endParaRPr lang="en-US" sz="1980" dirty="0"/>
          </a:p>
          <a:p>
            <a:pPr marL="228600" indent="-68580" algn="l">
              <a:lnSpc>
                <a:spcPts val="2016"/>
              </a:lnSpc>
              <a:spcBef>
                <a:spcPts val="225"/>
              </a:spcBef>
              <a:spcAft>
                <a:spcPts val="225"/>
              </a:spcAft>
              <a:buSzPct val="100000"/>
              <a:buFontTx/>
              <a:buChar char="•"/>
            </a:pPr>
            <a:r>
              <a:rPr lang="en-US" sz="1440" b="1" dirty="0">
                <a:solidFill>
                  <a:srgbClr val="040F0F"/>
                </a:solidFill>
                <a:latin typeface="Karla" pitchFamily="34" charset="0"/>
                <a:ea typeface="Karla" pitchFamily="34" charset="-122"/>
                <a:cs typeface="Karla" pitchFamily="34" charset="-120"/>
              </a:rPr>
              <a:t>Gráficos legibles:</a:t>
            </a:r>
            <a:r>
              <a:rPr lang="en-US" sz="1440" dirty="0">
                <a:solidFill>
                  <a:srgbClr val="040F0F"/>
                </a:solidFill>
                <a:latin typeface="Karla" pitchFamily="34" charset="0"/>
                <a:ea typeface="Karla" pitchFamily="34" charset="-122"/>
                <a:cs typeface="Karla" pitchFamily="34" charset="-120"/>
              </a:rPr>
              <a:t> Transformación de tablas complejas en tendencias visuales nítidas para la toma de decisiones.</a:t>
            </a:r>
            <a:endParaRPr lang="en-US" sz="1980" dirty="0"/>
          </a:p>
          <a:p>
            <a:pPr marL="228600" indent="-68580" algn="l">
              <a:lnSpc>
                <a:spcPts val="2016"/>
              </a:lnSpc>
              <a:spcBef>
                <a:spcPts val="225"/>
              </a:spcBef>
              <a:spcAft>
                <a:spcPts val="225"/>
              </a:spcAft>
              <a:buSzPct val="100000"/>
              <a:buFontTx/>
              <a:buChar char="•"/>
            </a:pPr>
            <a:r>
              <a:rPr lang="en-US" sz="1440" b="1" dirty="0">
                <a:solidFill>
                  <a:srgbClr val="040F0F"/>
                </a:solidFill>
                <a:latin typeface="Karla" pitchFamily="34" charset="0"/>
                <a:ea typeface="Karla" pitchFamily="34" charset="-122"/>
                <a:cs typeface="Karla" pitchFamily="34" charset="-120"/>
              </a:rPr>
              <a:t>Coherencia de marca:</a:t>
            </a:r>
            <a:r>
              <a:rPr lang="en-US" sz="1440" dirty="0">
                <a:solidFill>
                  <a:srgbClr val="040F0F"/>
                </a:solidFill>
                <a:latin typeface="Karla" pitchFamily="34" charset="0"/>
                <a:ea typeface="Karla" pitchFamily="34" charset="-122"/>
                <a:cs typeface="Karla" pitchFamily="34" charset="-120"/>
              </a:rPr>
              <a:t> Empleo de patrones corporativos sobrios acordes a los estándares de la industria en Chile.</a:t>
            </a:r>
            <a:endParaRPr lang="en-US" sz="1980" dirty="0"/>
          </a:p>
          <a:p>
            <a:pPr marL="0" indent="0" algn="l">
              <a:lnSpc>
                <a:spcPts val="2016"/>
              </a:lnSpc>
              <a:spcBef>
                <a:spcPts val="270"/>
              </a:spcBef>
              <a:spcAft>
                <a:spcPts val="270"/>
              </a:spcAft>
              <a:buNone/>
            </a:pPr>
            <a:r>
              <a:rPr lang="en-US" sz="1440" b="1" dirty="0">
                <a:solidFill>
                  <a:srgbClr val="040F0F"/>
                </a:solidFill>
                <a:latin typeface="Karla" pitchFamily="34" charset="0"/>
                <a:ea typeface="Karla" pitchFamily="34" charset="-122"/>
                <a:cs typeface="Karla" pitchFamily="34" charset="-120"/>
              </a:rPr>
              <a:t>¿Cómo complementa tu lenguaje vocal la síntesis visual lograda en las láminas?</a:t>
            </a:r>
            <a:endParaRPr lang="en-US" sz="1980" dirty="0"/>
          </a:p>
        </p:txBody>
      </p:sp>
      <p:pic>
        <p:nvPicPr>
          <p:cNvPr id="5" name="rcp3ing1" descr="/home/forge/chalkie-production-workers-3/releases/78338234/backend/storage/app/render-specs/78761990-49b2-428c-ac27-9d63857ddc34/img_f3dd6f939f0d056a104f8341c32a58a7.jpg"/>
          <p:cNvPicPr>
            <a:picLocks noChangeAspect="1"/>
          </p:cNvPicPr>
          <p:nvPr/>
        </p:nvPicPr>
        <p:blipFill>
          <a:blip r:embed="rId4"/>
          <a:stretch>
            <a:fillRect/>
          </a:stretch>
        </p:blipFill>
        <p:spPr>
          <a:xfrm>
            <a:off x="5577840" y="1600200"/>
            <a:ext cx="3291840" cy="2468880"/>
          </a:xfrm>
          <a:prstGeom prst="roundRect">
            <a:avLst>
              <a:gd name="adj" fmla="val 5556"/>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ban3hook" descr="/home/forge/chalkie-production-workers-3/releases/78338234/backend/storage/app/render-specs/78761990-49b2-428c-ac27-9d63857ddc34/img_8902e6aad1435749ed525807e5831806.png"/>
          <p:cNvPicPr>
            <a:picLocks noChangeAspect="1"/>
          </p:cNvPicPr>
          <p:nvPr/>
        </p:nvPicPr>
        <p:blipFill>
          <a:blip r:embed="rId4"/>
          <a:stretch>
            <a:fillRect/>
          </a:stretch>
        </p:blipFill>
        <p:spPr>
          <a:xfrm>
            <a:off x="0" y="0"/>
            <a:ext cx="9144000" cy="2171700"/>
          </a:xfrm>
          <a:prstGeom prst="rect">
            <a:avLst/>
          </a:prstGeom>
        </p:spPr>
      </p:pic>
      <p:sp>
        <p:nvSpPr>
          <p:cNvPr id="3" name="GQUcX6hl"/>
          <p:cNvSpPr/>
          <p:nvPr/>
        </p:nvSpPr>
        <p:spPr>
          <a:xfrm>
            <a:off x="274320" y="2841498"/>
            <a:ext cx="8595360" cy="537210"/>
          </a:xfrm>
          <a:prstGeom prst="rect">
            <a:avLst/>
          </a:prstGeom>
          <a:noFill/>
          <a:ln/>
        </p:spPr>
        <p:txBody>
          <a:bodyPr wrap="square" lIns="45720" tIns="45720" rIns="45720" bIns="45720" rtlCol="0" anchor="t"/>
          <a:lstStyle/>
          <a:p>
            <a:pPr marL="0" indent="0" algn="l">
              <a:lnSpc>
                <a:spcPts val="3456"/>
              </a:lnSpc>
              <a:spcBef>
                <a:spcPts val="450"/>
              </a:spcBef>
              <a:spcAft>
                <a:spcPts val="450"/>
              </a:spcAft>
              <a:buNone/>
            </a:pPr>
            <a:r>
              <a:rPr lang="en-US" sz="2880" b="1" dirty="0">
                <a:solidFill>
                  <a:srgbClr val="FFFFFF"/>
                </a:solidFill>
                <a:latin typeface="Kodchasan" pitchFamily="34" charset="0"/>
                <a:ea typeface="Kodchasan" pitchFamily="34" charset="-122"/>
                <a:cs typeface="Kodchasan" pitchFamily="34" charset="-120"/>
              </a:rPr>
              <a:t>El Factor Oratorio en Ingeniería</a:t>
            </a:r>
            <a:endParaRPr lang="en-US" sz="2880" dirty="0"/>
          </a:p>
        </p:txBody>
      </p:sp>
      <p:sp>
        <p:nvSpPr>
          <p:cNvPr id="4" name="mZZMqMjH"/>
          <p:cNvSpPr/>
          <p:nvPr/>
        </p:nvSpPr>
        <p:spPr>
          <a:xfrm>
            <a:off x="274320" y="3519537"/>
            <a:ext cx="8595360" cy="960120"/>
          </a:xfrm>
          <a:prstGeom prst="rect">
            <a:avLst/>
          </a:prstGeom>
          <a:noFill/>
          <a:ln/>
        </p:spPr>
        <p:txBody>
          <a:bodyPr wrap="square" lIns="45720" tIns="45720" rIns="45720" bIns="45720" rtlCol="0" anchor="t"/>
          <a:lstStyle/>
          <a:p>
            <a:pPr marL="0" indent="0" algn="l">
              <a:lnSpc>
                <a:spcPts val="2268"/>
              </a:lnSpc>
              <a:spcBef>
                <a:spcPts val="360"/>
              </a:spcBef>
              <a:spcAft>
                <a:spcPts val="360"/>
              </a:spcAft>
              <a:buNone/>
            </a:pPr>
            <a:r>
              <a:rPr lang="en-US" sz="1620" dirty="0">
                <a:solidFill>
                  <a:srgbClr val="040F0F"/>
                </a:solidFill>
                <a:latin typeface="Karla" pitchFamily="34" charset="0"/>
                <a:ea typeface="Karla" pitchFamily="34" charset="-122"/>
                <a:cs typeface="Karla" pitchFamily="34" charset="-120"/>
              </a:rPr>
              <a:t>Un diseño visual impecable pierde impacto si el expositor titubea o evade la mirada. En minería e industria, las decisiones dependen tanto del rigor técnico como de la autoridad escénica del orador.</a:t>
            </a:r>
            <a:endParaRPr lang="en-US" sz="162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qESj0TEH"/>
          <p:cNvSpPr/>
          <p:nvPr/>
        </p:nvSpPr>
        <p:spPr>
          <a:xfrm>
            <a:off x="274320" y="201168"/>
            <a:ext cx="2743200" cy="971550"/>
          </a:xfrm>
          <a:prstGeom prst="rect">
            <a:avLst/>
          </a:prstGeom>
          <a:noFill/>
          <a:ln/>
        </p:spPr>
        <p:txBody>
          <a:bodyPr wrap="square" lIns="45720" tIns="45720" rIns="45720" bIns="45720" rtlCol="0" anchor="t"/>
          <a:lstStyle/>
          <a:p>
            <a:pPr marL="0" indent="0" algn="l">
              <a:lnSpc>
                <a:spcPts val="3456"/>
              </a:lnSpc>
              <a:spcBef>
                <a:spcPts val="450"/>
              </a:spcBef>
              <a:spcAft>
                <a:spcPts val="450"/>
              </a:spcAft>
              <a:buNone/>
            </a:pPr>
            <a:r>
              <a:rPr lang="en-US" sz="2880" b="1" dirty="0">
                <a:solidFill>
                  <a:srgbClr val="FFFFFF"/>
                </a:solidFill>
                <a:latin typeface="Kodchasan" pitchFamily="34" charset="0"/>
                <a:ea typeface="Kodchasan" pitchFamily="34" charset="-122"/>
                <a:cs typeface="Kodchasan" pitchFamily="34" charset="-120"/>
              </a:rPr>
              <a:t>Pronunciación en Inglés</a:t>
            </a:r>
            <a:endParaRPr lang="en-US" sz="2880" dirty="0"/>
          </a:p>
        </p:txBody>
      </p:sp>
      <p:sp>
        <p:nvSpPr>
          <p:cNvPr id="3" name="tPVKQal5"/>
          <p:cNvSpPr/>
          <p:nvPr/>
        </p:nvSpPr>
        <p:spPr>
          <a:xfrm>
            <a:off x="274320" y="1224747"/>
            <a:ext cx="2743200" cy="605790"/>
          </a:xfrm>
          <a:prstGeom prst="rect">
            <a:avLst/>
          </a:prstGeom>
          <a:noFill/>
          <a:ln/>
        </p:spPr>
        <p:txBody>
          <a:bodyPr wrap="square" lIns="45720" tIns="45720" rIns="45720" bIns="45720" rtlCol="0" anchor="t"/>
          <a:lstStyle/>
          <a:p>
            <a:pPr marL="0" indent="0" algn="l">
              <a:lnSpc>
                <a:spcPts val="2016"/>
              </a:lnSpc>
              <a:spcBef>
                <a:spcPts val="270"/>
              </a:spcBef>
              <a:spcAft>
                <a:spcPts val="270"/>
              </a:spcAft>
              <a:buNone/>
            </a:pPr>
            <a:r>
              <a:rPr lang="en-US" sz="1440" dirty="0">
                <a:solidFill>
                  <a:srgbClr val="473720"/>
                </a:solidFill>
                <a:latin typeface="Karla" pitchFamily="34" charset="0"/>
                <a:ea typeface="Karla" pitchFamily="34" charset="-122"/>
                <a:cs typeface="Karla" pitchFamily="34" charset="-120"/>
              </a:rPr>
              <a:t>Fonética aplicada a términos de ingeniería global.</a:t>
            </a:r>
            <a:endParaRPr lang="en-US" sz="1440" dirty="0"/>
          </a:p>
        </p:txBody>
      </p:sp>
      <p:pic>
        <p:nvPicPr>
          <p:cNvPr id="4" name="imgphon1" descr="/home/forge/chalkie-production-workers-3/releases/78338234/backend/storage/app/render-specs/78761990-49b2-428c-ac27-9d63857ddc34/img_8897ea47b06a3274546b29178d35c5e4.png"/>
          <p:cNvPicPr>
            <a:picLocks noChangeAspect="1"/>
          </p:cNvPicPr>
          <p:nvPr/>
        </p:nvPicPr>
        <p:blipFill>
          <a:blip r:embed="rId4"/>
          <a:stretch>
            <a:fillRect/>
          </a:stretch>
        </p:blipFill>
        <p:spPr>
          <a:xfrm>
            <a:off x="274320" y="1943100"/>
            <a:ext cx="2286000" cy="1828800"/>
          </a:xfrm>
          <a:prstGeom prst="rect">
            <a:avLst/>
          </a:prstGeom>
        </p:spPr>
      </p:pic>
      <p:sp>
        <p:nvSpPr>
          <p:cNvPr id="5" name="TcF3lse5"/>
          <p:cNvSpPr/>
          <p:nvPr/>
        </p:nvSpPr>
        <p:spPr>
          <a:xfrm>
            <a:off x="3291840" y="180754"/>
            <a:ext cx="1440180" cy="262890"/>
          </a:xfrm>
          <a:prstGeom prst="roundRect">
            <a:avLst>
              <a:gd name="adj" fmla="val 17391"/>
            </a:avLst>
          </a:prstGeom>
          <a:solidFill>
            <a:srgbClr val="2C6E49"/>
          </a:solidFill>
          <a:ln/>
        </p:spPr>
        <p:txBody>
          <a:bodyPr wrap="square" lIns="114300" tIns="45720" rIns="114300" bIns="45720" rtlCol="0" anchor="ctr"/>
          <a:lstStyle/>
          <a:p>
            <a:pPr marL="0" indent="0" algn="ctr">
              <a:lnSpc>
                <a:spcPts val="1296"/>
              </a:lnSpc>
              <a:spcBef>
                <a:spcPts val="270"/>
              </a:spcBef>
              <a:spcAft>
                <a:spcPts val="270"/>
              </a:spcAft>
              <a:buNone/>
            </a:pPr>
            <a:r>
              <a:rPr lang="en-US" sz="1080" b="1" kern="0" spc="54" dirty="0">
                <a:solidFill>
                  <a:srgbClr val="FFFFFF"/>
                </a:solidFill>
                <a:latin typeface="Karla" pitchFamily="34" charset="0"/>
                <a:ea typeface="Karla" pitchFamily="34" charset="-122"/>
                <a:cs typeface="Karla" pitchFamily="34" charset="-120"/>
              </a:rPr>
              <a:t>REVISIÓN CLAVE</a:t>
            </a:r>
            <a:endParaRPr lang="en-US" sz="1080" dirty="0"/>
          </a:p>
        </p:txBody>
      </p:sp>
      <p:sp>
        <p:nvSpPr>
          <p:cNvPr id="6" name="bTqlbfVl"/>
          <p:cNvSpPr/>
          <p:nvPr/>
        </p:nvSpPr>
        <p:spPr>
          <a:xfrm>
            <a:off x="3291840" y="604887"/>
            <a:ext cx="5577840" cy="3589020"/>
          </a:xfrm>
          <a:prstGeom prst="rect">
            <a:avLst/>
          </a:prstGeom>
          <a:noFill/>
          <a:ln/>
        </p:spPr>
        <p:txBody>
          <a:bodyPr wrap="square" lIns="45720" tIns="45720" rIns="45720" bIns="45720" rtlCol="0" anchor="t"/>
          <a:lstStyle/>
          <a:p>
            <a:pPr marL="0" indent="0" algn="l">
              <a:lnSpc>
                <a:spcPts val="2268"/>
              </a:lnSpc>
              <a:spcBef>
                <a:spcPts val="360"/>
              </a:spcBef>
              <a:spcAft>
                <a:spcPts val="360"/>
              </a:spcAft>
              <a:buNone/>
            </a:pPr>
            <a:r>
              <a:rPr lang="en-US" sz="1620" dirty="0">
                <a:solidFill>
                  <a:srgbClr val="040F0F"/>
                </a:solidFill>
                <a:latin typeface="Karla" pitchFamily="34" charset="0"/>
                <a:ea typeface="Karla" pitchFamily="34" charset="-122"/>
                <a:cs typeface="Karla" pitchFamily="34" charset="-120"/>
              </a:rPr>
              <a:t>El inglés técnico internacional exige articulación limpia de consonantes terminales para evitar confusiones operacionales graves:</a:t>
            </a:r>
            <a:endParaRPr lang="en-US" sz="1620" dirty="0"/>
          </a:p>
          <a:p>
            <a:pPr marL="228600" indent="-68580" algn="l">
              <a:lnSpc>
                <a:spcPts val="2268"/>
              </a:lnSpc>
              <a:spcBef>
                <a:spcPts val="225"/>
              </a:spcBef>
              <a:spcAft>
                <a:spcPts val="225"/>
              </a:spcAft>
              <a:buSzPct val="100000"/>
              <a:buFontTx/>
              <a:buChar char="•"/>
            </a:pPr>
            <a:r>
              <a:rPr lang="en-US" sz="1620" b="1" dirty="0">
                <a:solidFill>
                  <a:srgbClr val="040F0F"/>
                </a:solidFill>
                <a:latin typeface="Karla" pitchFamily="34" charset="0"/>
                <a:ea typeface="Karla" pitchFamily="34" charset="-122"/>
                <a:cs typeface="Karla" pitchFamily="34" charset="-120"/>
              </a:rPr>
              <a:t>Consonantes oclusivas finales:</a:t>
            </a:r>
            <a:r>
              <a:rPr lang="en-US" sz="1620" dirty="0">
                <a:solidFill>
                  <a:srgbClr val="040F0F"/>
                </a:solidFill>
                <a:latin typeface="Karla" pitchFamily="34" charset="0"/>
                <a:ea typeface="Karla" pitchFamily="34" charset="-122"/>
                <a:cs typeface="Karla" pitchFamily="34" charset="-120"/>
              </a:rPr>
              <a:t> Diferenciar con rigor fonético pares como </a:t>
            </a:r>
            <a:r>
              <a:rPr lang="en-US" sz="1620" i="1" dirty="0">
                <a:solidFill>
                  <a:srgbClr val="040F0F"/>
                </a:solidFill>
                <a:latin typeface="Karla" pitchFamily="34" charset="0"/>
                <a:ea typeface="Karla" pitchFamily="34" charset="-122"/>
                <a:cs typeface="Karla" pitchFamily="34" charset="-120"/>
              </a:rPr>
              <a:t>tensile strength</a:t>
            </a:r>
            <a:r>
              <a:rPr lang="en-US" sz="1620" dirty="0">
                <a:solidFill>
                  <a:srgbClr val="040F0F"/>
                </a:solidFill>
                <a:latin typeface="Karla" pitchFamily="34" charset="0"/>
                <a:ea typeface="Karla" pitchFamily="34" charset="-122"/>
                <a:cs typeface="Karla" pitchFamily="34" charset="-120"/>
              </a:rPr>
              <a:t> frente a </a:t>
            </a:r>
            <a:r>
              <a:rPr lang="en-US" sz="1620" i="1" dirty="0">
                <a:solidFill>
                  <a:srgbClr val="040F0F"/>
                </a:solidFill>
                <a:latin typeface="Karla" pitchFamily="34" charset="0"/>
                <a:ea typeface="Karla" pitchFamily="34" charset="-122"/>
                <a:cs typeface="Karla" pitchFamily="34" charset="-120"/>
              </a:rPr>
              <a:t>tensile strain</a:t>
            </a:r>
            <a:r>
              <a:rPr lang="en-US" sz="1620" dirty="0">
                <a:solidFill>
                  <a:srgbClr val="040F0F"/>
                </a:solidFill>
                <a:latin typeface="Karla" pitchFamily="34" charset="0"/>
                <a:ea typeface="Karla" pitchFamily="34" charset="-122"/>
                <a:cs typeface="Karla" pitchFamily="34" charset="-120"/>
              </a:rPr>
              <a:t>.</a:t>
            </a:r>
            <a:endParaRPr lang="en-US" sz="1620" dirty="0"/>
          </a:p>
          <a:p>
            <a:pPr marL="228600" indent="-68580" algn="l">
              <a:lnSpc>
                <a:spcPts val="2268"/>
              </a:lnSpc>
              <a:spcBef>
                <a:spcPts val="225"/>
              </a:spcBef>
              <a:spcAft>
                <a:spcPts val="225"/>
              </a:spcAft>
              <a:buSzPct val="100000"/>
              <a:buFontTx/>
              <a:buChar char="•"/>
            </a:pPr>
            <a:r>
              <a:rPr lang="en-US" sz="1620" b="1" dirty="0">
                <a:solidFill>
                  <a:srgbClr val="040F0F"/>
                </a:solidFill>
                <a:latin typeface="Karla" pitchFamily="34" charset="0"/>
                <a:ea typeface="Karla" pitchFamily="34" charset="-122"/>
                <a:cs typeface="Karla" pitchFamily="34" charset="-120"/>
              </a:rPr>
              <a:t>Acentuación silábica correcta:</a:t>
            </a:r>
            <a:r>
              <a:rPr lang="en-US" sz="1620" dirty="0">
                <a:solidFill>
                  <a:srgbClr val="040F0F"/>
                </a:solidFill>
                <a:latin typeface="Karla" pitchFamily="34" charset="0"/>
                <a:ea typeface="Karla" pitchFamily="34" charset="-122"/>
                <a:cs typeface="Karla" pitchFamily="34" charset="-120"/>
              </a:rPr>
              <a:t> Enfatizar adecuadamente </a:t>
            </a:r>
            <a:r>
              <a:rPr lang="en-US" sz="1620" i="1" dirty="0">
                <a:solidFill>
                  <a:srgbClr val="040F0F"/>
                </a:solidFill>
                <a:latin typeface="Karla" pitchFamily="34" charset="0"/>
                <a:ea typeface="Karla" pitchFamily="34" charset="-122"/>
                <a:cs typeface="Karla" pitchFamily="34" charset="-120"/>
              </a:rPr>
              <a:t>AN-a-lyze</a:t>
            </a:r>
            <a:r>
              <a:rPr lang="en-US" sz="1620" dirty="0">
                <a:solidFill>
                  <a:srgbClr val="040F0F"/>
                </a:solidFill>
                <a:latin typeface="Karla" pitchFamily="34" charset="0"/>
                <a:ea typeface="Karla" pitchFamily="34" charset="-122"/>
                <a:cs typeface="Karla" pitchFamily="34" charset="-120"/>
              </a:rPr>
              <a:t> (verbo) frente a </a:t>
            </a:r>
            <a:r>
              <a:rPr lang="en-US" sz="1620" i="1" dirty="0">
                <a:solidFill>
                  <a:srgbClr val="040F0F"/>
                </a:solidFill>
                <a:latin typeface="Karla" pitchFamily="34" charset="0"/>
                <a:ea typeface="Karla" pitchFamily="34" charset="-122"/>
                <a:cs typeface="Karla" pitchFamily="34" charset="-120"/>
              </a:rPr>
              <a:t>a-NAL-y-sis</a:t>
            </a:r>
            <a:r>
              <a:rPr lang="en-US" sz="1620" dirty="0">
                <a:solidFill>
                  <a:srgbClr val="040F0F"/>
                </a:solidFill>
                <a:latin typeface="Karla" pitchFamily="34" charset="0"/>
                <a:ea typeface="Karla" pitchFamily="34" charset="-122"/>
                <a:cs typeface="Karla" pitchFamily="34" charset="-120"/>
              </a:rPr>
              <a:t> (sustantivo).</a:t>
            </a:r>
            <a:endParaRPr lang="en-US" sz="1620" dirty="0"/>
          </a:p>
          <a:p>
            <a:pPr marL="228600" indent="-68580" algn="l">
              <a:lnSpc>
                <a:spcPts val="2268"/>
              </a:lnSpc>
              <a:spcBef>
                <a:spcPts val="225"/>
              </a:spcBef>
              <a:spcAft>
                <a:spcPts val="225"/>
              </a:spcAft>
              <a:buSzPct val="100000"/>
              <a:buFontTx/>
              <a:buChar char="•"/>
            </a:pPr>
            <a:r>
              <a:rPr lang="en-US" sz="1620" b="1" dirty="0">
                <a:solidFill>
                  <a:srgbClr val="040F0F"/>
                </a:solidFill>
                <a:latin typeface="Karla" pitchFamily="34" charset="0"/>
                <a:ea typeface="Karla" pitchFamily="34" charset="-122"/>
                <a:cs typeface="Karla" pitchFamily="34" charset="-120"/>
              </a:rPr>
              <a:t>Terminaciones en -ed y plurals:</a:t>
            </a:r>
            <a:r>
              <a:rPr lang="en-US" sz="1620" dirty="0">
                <a:solidFill>
                  <a:srgbClr val="040F0F"/>
                </a:solidFill>
                <a:latin typeface="Karla" pitchFamily="34" charset="0"/>
                <a:ea typeface="Karla" pitchFamily="34" charset="-122"/>
                <a:cs typeface="Karla" pitchFamily="34" charset="-120"/>
              </a:rPr>
              <a:t> Evitar la omisión de fonemas en </a:t>
            </a:r>
            <a:r>
              <a:rPr lang="en-US" sz="1620" i="1" dirty="0">
                <a:solidFill>
                  <a:srgbClr val="040F0F"/>
                </a:solidFill>
                <a:latin typeface="Karla" pitchFamily="34" charset="0"/>
                <a:ea typeface="Karla" pitchFamily="34" charset="-122"/>
                <a:cs typeface="Karla" pitchFamily="34" charset="-120"/>
              </a:rPr>
              <a:t>calibrated</a:t>
            </a:r>
            <a:r>
              <a:rPr lang="en-US" sz="1620" dirty="0">
                <a:solidFill>
                  <a:srgbClr val="040F0F"/>
                </a:solidFill>
                <a:latin typeface="Karla" pitchFamily="34" charset="0"/>
                <a:ea typeface="Karla" pitchFamily="34" charset="-122"/>
                <a:cs typeface="Karla" pitchFamily="34" charset="-120"/>
              </a:rPr>
              <a:t>, </a:t>
            </a:r>
            <a:r>
              <a:rPr lang="en-US" sz="1620" i="1" dirty="0">
                <a:solidFill>
                  <a:srgbClr val="040F0F"/>
                </a:solidFill>
                <a:latin typeface="Karla" pitchFamily="34" charset="0"/>
                <a:ea typeface="Karla" pitchFamily="34" charset="-122"/>
                <a:cs typeface="Karla" pitchFamily="34" charset="-120"/>
              </a:rPr>
              <a:t>configured</a:t>
            </a:r>
            <a:r>
              <a:rPr lang="en-US" sz="1620" dirty="0">
                <a:solidFill>
                  <a:srgbClr val="040F0F"/>
                </a:solidFill>
                <a:latin typeface="Karla" pitchFamily="34" charset="0"/>
                <a:ea typeface="Karla" pitchFamily="34" charset="-122"/>
                <a:cs typeface="Karla" pitchFamily="34" charset="-120"/>
              </a:rPr>
              <a:t> y </a:t>
            </a:r>
            <a:r>
              <a:rPr lang="en-US" sz="1620" i="1" dirty="0">
                <a:solidFill>
                  <a:srgbClr val="040F0F"/>
                </a:solidFill>
                <a:latin typeface="Karla" pitchFamily="34" charset="0"/>
                <a:ea typeface="Karla" pitchFamily="34" charset="-122"/>
                <a:cs typeface="Karla" pitchFamily="34" charset="-120"/>
              </a:rPr>
              <a:t>tolerances</a:t>
            </a:r>
            <a:r>
              <a:rPr lang="en-US" sz="1620" dirty="0">
                <a:solidFill>
                  <a:srgbClr val="040F0F"/>
                </a:solidFill>
                <a:latin typeface="Karla" pitchFamily="34" charset="0"/>
                <a:ea typeface="Karla" pitchFamily="34" charset="-122"/>
                <a:cs typeface="Karla" pitchFamily="34" charset="-120"/>
              </a:rPr>
              <a:t>.</a:t>
            </a:r>
            <a:endParaRPr lang="en-US" sz="162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b1dR4tOV"/>
          <p:cNvSpPr/>
          <p:nvPr/>
        </p:nvSpPr>
        <p:spPr>
          <a:xfrm>
            <a:off x="274320" y="201168"/>
            <a:ext cx="8595360" cy="537210"/>
          </a:xfrm>
          <a:prstGeom prst="rect">
            <a:avLst/>
          </a:prstGeom>
          <a:noFill/>
          <a:ln/>
        </p:spPr>
        <p:txBody>
          <a:bodyPr wrap="square" lIns="45720" tIns="45720" rIns="45720" bIns="45720" rtlCol="0" anchor="t"/>
          <a:lstStyle/>
          <a:p>
            <a:pPr marL="0" indent="0" algn="l">
              <a:lnSpc>
                <a:spcPts val="3456"/>
              </a:lnSpc>
              <a:spcBef>
                <a:spcPts val="450"/>
              </a:spcBef>
              <a:spcAft>
                <a:spcPts val="450"/>
              </a:spcAft>
              <a:buNone/>
            </a:pPr>
            <a:r>
              <a:rPr lang="en-US" sz="2880" b="1" dirty="0">
                <a:solidFill>
                  <a:srgbClr val="FFFFFF"/>
                </a:solidFill>
                <a:latin typeface="Kodchasan" pitchFamily="34" charset="0"/>
                <a:ea typeface="Kodchasan" pitchFamily="34" charset="-122"/>
                <a:cs typeface="Kodchasan" pitchFamily="34" charset="-120"/>
              </a:rPr>
              <a:t>Entonación y Modulación Vocal</a:t>
            </a:r>
            <a:endParaRPr lang="en-US" sz="2880" dirty="0"/>
          </a:p>
        </p:txBody>
      </p:sp>
      <p:sp>
        <p:nvSpPr>
          <p:cNvPr id="3" name="dDDrFZPn"/>
          <p:cNvSpPr/>
          <p:nvPr/>
        </p:nvSpPr>
        <p:spPr>
          <a:xfrm>
            <a:off x="274320" y="798957"/>
            <a:ext cx="4709160" cy="3097530"/>
          </a:xfrm>
          <a:prstGeom prst="rect">
            <a:avLst/>
          </a:prstGeom>
          <a:noFill/>
          <a:ln/>
        </p:spPr>
        <p:txBody>
          <a:bodyPr wrap="square" lIns="45720" tIns="45720" rIns="45720" bIns="45720" rtlCol="0" anchor="t"/>
          <a:lstStyle/>
          <a:p>
            <a:pPr marL="0" indent="0" algn="l">
              <a:lnSpc>
                <a:spcPts val="2772"/>
              </a:lnSpc>
              <a:spcBef>
                <a:spcPts val="360"/>
              </a:spcBef>
              <a:spcAft>
                <a:spcPts val="360"/>
              </a:spcAft>
              <a:buNone/>
            </a:pPr>
            <a:r>
              <a:rPr lang="en-US" sz="1980" b="1" dirty="0">
                <a:solidFill>
                  <a:srgbClr val="040F0F"/>
                </a:solidFill>
                <a:latin typeface="Kodchasan" pitchFamily="34" charset="0"/>
                <a:ea typeface="Kodchasan" pitchFamily="34" charset="-122"/>
                <a:cs typeface="Kodchasan" pitchFamily="34" charset="-120"/>
              </a:rPr>
              <a:t>El Ritmo del Relato Técnico</a:t>
            </a:r>
            <a:endParaRPr lang="en-US" sz="1980" dirty="0"/>
          </a:p>
          <a:p>
            <a:pPr marL="0" indent="0" algn="l">
              <a:lnSpc>
                <a:spcPts val="2016"/>
              </a:lnSpc>
              <a:spcBef>
                <a:spcPts val="270"/>
              </a:spcBef>
              <a:spcAft>
                <a:spcPts val="270"/>
              </a:spcAft>
              <a:buNone/>
            </a:pPr>
            <a:r>
              <a:rPr lang="en-US" sz="1440" dirty="0">
                <a:solidFill>
                  <a:srgbClr val="040F0F"/>
                </a:solidFill>
                <a:latin typeface="Karla" pitchFamily="34" charset="0"/>
                <a:ea typeface="Karla" pitchFamily="34" charset="-122"/>
                <a:cs typeface="Karla" pitchFamily="34" charset="-120"/>
              </a:rPr>
              <a:t>Un tono monocorde fatiga a los directores y diluye la jerarquía de los hallazgos técnicos más determinantes:</a:t>
            </a:r>
            <a:endParaRPr lang="en-US" sz="1980" dirty="0"/>
          </a:p>
          <a:p>
            <a:pPr marL="228600" indent="-68580" algn="l">
              <a:lnSpc>
                <a:spcPts val="2016"/>
              </a:lnSpc>
              <a:spcBef>
                <a:spcPts val="225"/>
              </a:spcBef>
              <a:spcAft>
                <a:spcPts val="225"/>
              </a:spcAft>
              <a:buSzPct val="100000"/>
              <a:buFontTx/>
              <a:buChar char="•"/>
            </a:pPr>
            <a:r>
              <a:rPr lang="en-US" sz="1440" b="1" dirty="0">
                <a:solidFill>
                  <a:srgbClr val="040F0F"/>
                </a:solidFill>
                <a:latin typeface="Karla" pitchFamily="34" charset="0"/>
                <a:ea typeface="Karla" pitchFamily="34" charset="-122"/>
                <a:cs typeface="Karla" pitchFamily="34" charset="-120"/>
              </a:rPr>
              <a:t>Stress-timing del inglés:</a:t>
            </a:r>
            <a:r>
              <a:rPr lang="en-US" sz="1440" dirty="0">
                <a:solidFill>
                  <a:srgbClr val="040F0F"/>
                </a:solidFill>
                <a:latin typeface="Karla" pitchFamily="34" charset="0"/>
                <a:ea typeface="Karla" pitchFamily="34" charset="-122"/>
                <a:cs typeface="Karla" pitchFamily="34" charset="-120"/>
              </a:rPr>
              <a:t> Acelerar en conectores auxiliares y enfatizar las palabras de contenido técnico clave.</a:t>
            </a:r>
            <a:endParaRPr lang="en-US" sz="1980" dirty="0"/>
          </a:p>
          <a:p>
            <a:pPr marL="228600" indent="-68580" algn="l">
              <a:lnSpc>
                <a:spcPts val="2016"/>
              </a:lnSpc>
              <a:spcBef>
                <a:spcPts val="225"/>
              </a:spcBef>
              <a:spcAft>
                <a:spcPts val="225"/>
              </a:spcAft>
              <a:buSzPct val="100000"/>
              <a:buFontTx/>
              <a:buChar char="•"/>
            </a:pPr>
            <a:r>
              <a:rPr lang="en-US" sz="1440" b="1" dirty="0">
                <a:solidFill>
                  <a:srgbClr val="040F0F"/>
                </a:solidFill>
                <a:latin typeface="Karla" pitchFamily="34" charset="0"/>
                <a:ea typeface="Karla" pitchFamily="34" charset="-122"/>
                <a:cs typeface="Karla" pitchFamily="34" charset="-120"/>
              </a:rPr>
              <a:t>Entonación descendente:</a:t>
            </a:r>
            <a:r>
              <a:rPr lang="en-US" sz="1440" dirty="0">
                <a:solidFill>
                  <a:srgbClr val="040F0F"/>
                </a:solidFill>
                <a:latin typeface="Karla" pitchFamily="34" charset="0"/>
                <a:ea typeface="Karla" pitchFamily="34" charset="-122"/>
                <a:cs typeface="Karla" pitchFamily="34" charset="-120"/>
              </a:rPr>
              <a:t> Proyecta certidumbre y autoridad en conclusiones: </a:t>
            </a:r>
            <a:r>
              <a:rPr lang="en-US" sz="1440" i="1" dirty="0">
                <a:solidFill>
                  <a:srgbClr val="040F0F"/>
                </a:solidFill>
                <a:latin typeface="Karla" pitchFamily="34" charset="0"/>
                <a:ea typeface="Karla" pitchFamily="34" charset="-122"/>
                <a:cs typeface="Karla" pitchFamily="34" charset="-120"/>
              </a:rPr>
              <a:t>"The test phase has ended."</a:t>
            </a:r>
            <a:endParaRPr lang="en-US" sz="1980" dirty="0"/>
          </a:p>
        </p:txBody>
      </p:sp>
      <p:sp>
        <p:nvSpPr>
          <p:cNvPr id="4" name="F9zGcfDC"/>
          <p:cNvSpPr/>
          <p:nvPr/>
        </p:nvSpPr>
        <p:spPr>
          <a:xfrm>
            <a:off x="274320" y="4000500"/>
            <a:ext cx="4709160" cy="1097280"/>
          </a:xfrm>
          <a:prstGeom prst="roundRect">
            <a:avLst>
              <a:gd name="adj" fmla="val 8333"/>
            </a:avLst>
          </a:prstGeom>
          <a:solidFill>
            <a:srgbClr val="E6F1FB"/>
          </a:solidFill>
          <a:ln w="11430">
            <a:solidFill>
              <a:srgbClr val="0B2F50">
                <a:alpha val="20000"/>
              </a:srgbClr>
            </a:solidFill>
            <a:prstDash val="solid"/>
          </a:ln>
        </p:spPr>
      </p:sp>
      <p:sp>
        <p:nvSpPr>
          <p:cNvPr id="5" name="a00jylzK"/>
          <p:cNvSpPr/>
          <p:nvPr/>
        </p:nvSpPr>
        <p:spPr>
          <a:xfrm>
            <a:off x="388620" y="4136048"/>
            <a:ext cx="320040" cy="342900"/>
          </a:xfrm>
          <a:prstGeom prst="rect">
            <a:avLst/>
          </a:prstGeom>
          <a:noFill/>
          <a:ln/>
        </p:spPr>
        <p:txBody>
          <a:bodyPr wrap="square" lIns="45720" tIns="45720" rIns="45720" bIns="45720" rtlCol="0" anchor="t"/>
          <a:lstStyle/>
          <a:p>
            <a:pPr marL="0" indent="0" algn="l">
              <a:lnSpc>
                <a:spcPts val="1980"/>
              </a:lnSpc>
              <a:spcBef>
                <a:spcPts val="360"/>
              </a:spcBef>
              <a:spcAft>
                <a:spcPts val="360"/>
              </a:spcAft>
              <a:buNone/>
            </a:pPr>
            <a:r>
              <a:rPr lang="en-US" sz="1980" dirty="0">
                <a:solidFill>
                  <a:srgbClr val="0B2F50"/>
                </a:solidFill>
                <a:latin typeface="Karla" pitchFamily="34" charset="0"/>
                <a:ea typeface="Karla" pitchFamily="34" charset="-122"/>
                <a:cs typeface="Karla" pitchFamily="34" charset="-120"/>
              </a:rPr>
              <a:t>🧠</a:t>
            </a:r>
            <a:endParaRPr lang="en-US" sz="1980" dirty="0"/>
          </a:p>
        </p:txBody>
      </p:sp>
      <p:sp>
        <p:nvSpPr>
          <p:cNvPr id="6" name="dN7VkhMY"/>
          <p:cNvSpPr/>
          <p:nvPr/>
        </p:nvSpPr>
        <p:spPr>
          <a:xfrm>
            <a:off x="754380" y="4025097"/>
            <a:ext cx="4114800" cy="868680"/>
          </a:xfrm>
          <a:prstGeom prst="rect">
            <a:avLst/>
          </a:prstGeom>
          <a:noFill/>
          <a:ln/>
        </p:spPr>
        <p:txBody>
          <a:bodyPr wrap="square" lIns="45720" tIns="45720" rIns="45720" bIns="45720" rtlCol="0" anchor="t"/>
          <a:lstStyle/>
          <a:p>
            <a:pPr marL="0" indent="0" algn="l">
              <a:lnSpc>
                <a:spcPts val="2016"/>
              </a:lnSpc>
              <a:spcBef>
                <a:spcPts val="270"/>
              </a:spcBef>
              <a:spcAft>
                <a:spcPts val="270"/>
              </a:spcAft>
              <a:buNone/>
            </a:pPr>
            <a:r>
              <a:rPr lang="en-US" sz="1440" b="1" dirty="0">
                <a:solidFill>
                  <a:srgbClr val="0B2F50"/>
                </a:solidFill>
                <a:latin typeface="Karla" pitchFamily="34" charset="0"/>
                <a:ea typeface="Karla" pitchFamily="34" charset="-122"/>
                <a:cs typeface="Karla" pitchFamily="34" charset="-120"/>
              </a:rPr>
              <a:t>Recuerda</a:t>
            </a:r>
            <a:endParaRPr lang="en-US" sz="1440" dirty="0"/>
          </a:p>
          <a:p>
            <a:pPr marL="0" indent="0" algn="l">
              <a:lnSpc>
                <a:spcPts val="2016"/>
              </a:lnSpc>
              <a:spcBef>
                <a:spcPts val="270"/>
              </a:spcBef>
              <a:spcAft>
                <a:spcPts val="270"/>
              </a:spcAft>
              <a:buNone/>
            </a:pPr>
            <a:r>
              <a:rPr lang="en-US" sz="1440" dirty="0">
                <a:solidFill>
                  <a:srgbClr val="0B2F50"/>
                </a:solidFill>
                <a:latin typeface="Karla" pitchFamily="34" charset="0"/>
                <a:ea typeface="Karla" pitchFamily="34" charset="-122"/>
                <a:cs typeface="Karla" pitchFamily="34" charset="-120"/>
              </a:rPr>
              <a:t>Evita el upspeak o entonación interrogativa al declarar resultados empíricos concluyentes.</a:t>
            </a:r>
            <a:endParaRPr lang="en-US" sz="1440" dirty="0"/>
          </a:p>
        </p:txBody>
      </p:sp>
      <p:pic>
        <p:nvPicPr>
          <p:cNvPr id="7" name="vocalchart1" descr="/home/forge/chalkie-production-workers-3/releases/78338234/backend/storage/app/render-specs/78761990-49b2-428c-ac27-9d63857ddc34/img_2c5f8738e5c2d10c3b2663df1df1af82.png"/>
          <p:cNvPicPr>
            <a:picLocks noChangeAspect="1"/>
          </p:cNvPicPr>
          <p:nvPr/>
        </p:nvPicPr>
        <p:blipFill>
          <a:blip r:embed="rId4"/>
          <a:stretch>
            <a:fillRect/>
          </a:stretch>
        </p:blipFill>
        <p:spPr>
          <a:xfrm>
            <a:off x="5166360" y="811530"/>
            <a:ext cx="3703320" cy="3246120"/>
          </a:xfrm>
          <a:prstGeom prst="roundRect">
            <a:avLst>
              <a:gd name="adj" fmla="val 4225"/>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wfeslSP"/>
          <p:cNvSpPr/>
          <p:nvPr/>
        </p:nvSpPr>
        <p:spPr>
          <a:xfrm>
            <a:off x="274320" y="201168"/>
            <a:ext cx="8595360" cy="537210"/>
          </a:xfrm>
          <a:prstGeom prst="rect">
            <a:avLst/>
          </a:prstGeom>
          <a:noFill/>
          <a:ln/>
        </p:spPr>
        <p:txBody>
          <a:bodyPr wrap="square" lIns="45720" tIns="45720" rIns="45720" bIns="45720" rtlCol="0" anchor="t"/>
          <a:lstStyle/>
          <a:p>
            <a:pPr marL="0" indent="0" algn="l">
              <a:lnSpc>
                <a:spcPts val="3456"/>
              </a:lnSpc>
              <a:spcBef>
                <a:spcPts val="450"/>
              </a:spcBef>
              <a:spcAft>
                <a:spcPts val="450"/>
              </a:spcAft>
              <a:buNone/>
            </a:pPr>
            <a:r>
              <a:rPr lang="en-US" sz="2880" b="1" dirty="0">
                <a:solidFill>
                  <a:srgbClr val="FFFFFF"/>
                </a:solidFill>
                <a:latin typeface="Kodchasan" pitchFamily="34" charset="0"/>
                <a:ea typeface="Kodchasan" pitchFamily="34" charset="-122"/>
                <a:cs typeface="Kodchasan" pitchFamily="34" charset="-120"/>
              </a:rPr>
              <a:t>El Poder de la Pausa Estratégica</a:t>
            </a:r>
            <a:endParaRPr lang="en-US" sz="2880" dirty="0"/>
          </a:p>
        </p:txBody>
      </p:sp>
      <p:pic>
        <p:nvPicPr>
          <p:cNvPr id="3" name="pausecol1" descr="/home/forge/chalkie-production-workers-3/releases/78338234/backend/storage/app/render-specs/78761990-49b2-428c-ac27-9d63857ddc34/img_3cb3c09f16bcf290cdd2656205e500d3.png"/>
          <p:cNvPicPr>
            <a:picLocks noChangeAspect="1"/>
          </p:cNvPicPr>
          <p:nvPr/>
        </p:nvPicPr>
        <p:blipFill>
          <a:blip r:embed="rId4"/>
          <a:stretch>
            <a:fillRect/>
          </a:stretch>
        </p:blipFill>
        <p:spPr>
          <a:xfrm>
            <a:off x="274320" y="902970"/>
            <a:ext cx="4206240" cy="2057400"/>
          </a:xfrm>
          <a:prstGeom prst="roundRect">
            <a:avLst>
              <a:gd name="adj" fmla="val 6667"/>
            </a:avLst>
          </a:prstGeom>
        </p:spPr>
      </p:pic>
      <p:sp>
        <p:nvSpPr>
          <p:cNvPr id="4" name="I5NgB5m4"/>
          <p:cNvSpPr/>
          <p:nvPr/>
        </p:nvSpPr>
        <p:spPr>
          <a:xfrm>
            <a:off x="274320" y="3060954"/>
            <a:ext cx="4206240" cy="1417320"/>
          </a:xfrm>
          <a:prstGeom prst="rect">
            <a:avLst/>
          </a:prstGeom>
          <a:noFill/>
          <a:ln/>
        </p:spPr>
        <p:txBody>
          <a:bodyPr wrap="square" lIns="45720" tIns="45720" rIns="45720" bIns="45720" rtlCol="0" anchor="t"/>
          <a:lstStyle/>
          <a:p>
            <a:pPr marL="0" indent="0" algn="l">
              <a:lnSpc>
                <a:spcPts val="3024"/>
              </a:lnSpc>
              <a:spcBef>
                <a:spcPts val="450"/>
              </a:spcBef>
              <a:spcAft>
                <a:spcPts val="450"/>
              </a:spcAft>
              <a:buNone/>
            </a:pPr>
            <a:r>
              <a:rPr lang="en-US" sz="2160" b="1" dirty="0">
                <a:solidFill>
                  <a:srgbClr val="040F0F"/>
                </a:solidFill>
                <a:latin typeface="Kodchasan" pitchFamily="34" charset="0"/>
                <a:ea typeface="Kodchasan" pitchFamily="34" charset="-122"/>
                <a:cs typeface="Kodchasan" pitchFamily="34" charset="-120"/>
              </a:rPr>
              <a:t>Pausa de Transición</a:t>
            </a:r>
            <a:endParaRPr lang="en-US" sz="2160" dirty="0"/>
          </a:p>
          <a:p>
            <a:pPr marL="0" indent="0" algn="l">
              <a:lnSpc>
                <a:spcPts val="2268"/>
              </a:lnSpc>
              <a:spcBef>
                <a:spcPts val="360"/>
              </a:spcBef>
              <a:spcAft>
                <a:spcPts val="360"/>
              </a:spcAft>
              <a:buNone/>
            </a:pPr>
            <a:r>
              <a:rPr lang="en-US" sz="1620" dirty="0">
                <a:solidFill>
                  <a:srgbClr val="040F0F"/>
                </a:solidFill>
                <a:latin typeface="Karla" pitchFamily="34" charset="0"/>
                <a:ea typeface="Karla" pitchFamily="34" charset="-122"/>
                <a:cs typeface="Karla" pitchFamily="34" charset="-120"/>
              </a:rPr>
              <a:t>Silencio deliberado de 2 segundos al cambiar de bloque conceptual, otorgando tiempo de asimilación mental.</a:t>
            </a:r>
            <a:endParaRPr lang="en-US" sz="2160" dirty="0"/>
          </a:p>
        </p:txBody>
      </p:sp>
      <p:pic>
        <p:nvPicPr>
          <p:cNvPr id="5" name="pausecol2" descr="/home/forge/chalkie-production-workers-3/releases/78338234/backend/storage/app/render-specs/78761990-49b2-428c-ac27-9d63857ddc34/img_865c63792345dba76f1165205c712ced.png"/>
          <p:cNvPicPr>
            <a:picLocks noChangeAspect="1"/>
          </p:cNvPicPr>
          <p:nvPr/>
        </p:nvPicPr>
        <p:blipFill>
          <a:blip r:embed="rId5"/>
          <a:stretch>
            <a:fillRect/>
          </a:stretch>
        </p:blipFill>
        <p:spPr>
          <a:xfrm>
            <a:off x="4663440" y="902970"/>
            <a:ext cx="4206240" cy="2057400"/>
          </a:xfrm>
          <a:prstGeom prst="roundRect">
            <a:avLst>
              <a:gd name="adj" fmla="val 6667"/>
            </a:avLst>
          </a:prstGeom>
        </p:spPr>
      </p:pic>
      <p:sp>
        <p:nvSpPr>
          <p:cNvPr id="6" name="Cdfs5SuL"/>
          <p:cNvSpPr/>
          <p:nvPr/>
        </p:nvSpPr>
        <p:spPr>
          <a:xfrm>
            <a:off x="4663440" y="3060954"/>
            <a:ext cx="4206240" cy="1417320"/>
          </a:xfrm>
          <a:prstGeom prst="rect">
            <a:avLst/>
          </a:prstGeom>
          <a:noFill/>
          <a:ln/>
        </p:spPr>
        <p:txBody>
          <a:bodyPr wrap="square" lIns="45720" tIns="45720" rIns="45720" bIns="45720" rtlCol="0" anchor="t"/>
          <a:lstStyle/>
          <a:p>
            <a:pPr marL="0" indent="0" algn="l">
              <a:lnSpc>
                <a:spcPts val="3024"/>
              </a:lnSpc>
              <a:spcBef>
                <a:spcPts val="450"/>
              </a:spcBef>
              <a:spcAft>
                <a:spcPts val="450"/>
              </a:spcAft>
              <a:buNone/>
            </a:pPr>
            <a:r>
              <a:rPr lang="en-US" sz="2160" b="1" dirty="0">
                <a:solidFill>
                  <a:srgbClr val="040F0F"/>
                </a:solidFill>
                <a:latin typeface="Kodchasan" pitchFamily="34" charset="0"/>
                <a:ea typeface="Kodchasan" pitchFamily="34" charset="-122"/>
                <a:cs typeface="Kodchasan" pitchFamily="34" charset="-120"/>
              </a:rPr>
              <a:t>Pausa Enfática</a:t>
            </a:r>
            <a:endParaRPr lang="en-US" sz="2160" dirty="0"/>
          </a:p>
          <a:p>
            <a:pPr marL="0" indent="0" algn="l">
              <a:lnSpc>
                <a:spcPts val="2268"/>
              </a:lnSpc>
              <a:spcBef>
                <a:spcPts val="360"/>
              </a:spcBef>
              <a:spcAft>
                <a:spcPts val="360"/>
              </a:spcAft>
              <a:buNone/>
            </a:pPr>
            <a:r>
              <a:rPr lang="en-US" sz="1620" dirty="0">
                <a:solidFill>
                  <a:srgbClr val="040F0F"/>
                </a:solidFill>
                <a:latin typeface="Karla" pitchFamily="34" charset="0"/>
                <a:ea typeface="Karla" pitchFamily="34" charset="-122"/>
                <a:cs typeface="Karla" pitchFamily="34" charset="-120"/>
              </a:rPr>
              <a:t>Silencio previo o inmediatamente posterior a la cifra crítica de ahorro energético o margen de seguridad.</a:t>
            </a:r>
            <a:endParaRPr lang="en-US" sz="216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MTvIVIJS"/>
          <p:cNvSpPr/>
          <p:nvPr/>
        </p:nvSpPr>
        <p:spPr>
          <a:xfrm>
            <a:off x="274320" y="201168"/>
            <a:ext cx="8595360" cy="537210"/>
          </a:xfrm>
          <a:prstGeom prst="rect">
            <a:avLst/>
          </a:prstGeom>
          <a:noFill/>
          <a:ln/>
        </p:spPr>
        <p:txBody>
          <a:bodyPr wrap="square" lIns="45720" tIns="45720" rIns="45720" bIns="45720" rtlCol="0" anchor="t"/>
          <a:lstStyle/>
          <a:p>
            <a:pPr marL="0" indent="0" algn="l">
              <a:lnSpc>
                <a:spcPts val="3456"/>
              </a:lnSpc>
              <a:spcBef>
                <a:spcPts val="450"/>
              </a:spcBef>
              <a:spcAft>
                <a:spcPts val="450"/>
              </a:spcAft>
              <a:buNone/>
            </a:pPr>
            <a:r>
              <a:rPr lang="en-US" sz="2880" b="1" dirty="0">
                <a:solidFill>
                  <a:srgbClr val="FFFFFF"/>
                </a:solidFill>
                <a:latin typeface="Kodchasan" pitchFamily="34" charset="0"/>
                <a:ea typeface="Kodchasan" pitchFamily="34" charset="-122"/>
                <a:cs typeface="Kodchasan" pitchFamily="34" charset="-120"/>
              </a:rPr>
              <a:t>Postura Escénica de Alta Autoridad</a:t>
            </a:r>
            <a:endParaRPr lang="en-US" sz="2880" dirty="0"/>
          </a:p>
        </p:txBody>
      </p:sp>
      <p:sp>
        <p:nvSpPr>
          <p:cNvPr id="3" name="uOoyg8lW"/>
          <p:cNvSpPr/>
          <p:nvPr/>
        </p:nvSpPr>
        <p:spPr>
          <a:xfrm>
            <a:off x="274320" y="811530"/>
            <a:ext cx="4251960" cy="1988820"/>
          </a:xfrm>
          <a:prstGeom prst="roundRect">
            <a:avLst>
              <a:gd name="adj" fmla="val 6897"/>
            </a:avLst>
          </a:prstGeom>
          <a:solidFill>
            <a:srgbClr val="FFFFFF">
              <a:alpha val="40000"/>
            </a:srgbClr>
          </a:solidFill>
          <a:ln w="11430">
            <a:solidFill>
              <a:srgbClr val="9B6936"/>
            </a:solidFill>
            <a:prstDash val="solid"/>
          </a:ln>
        </p:spPr>
      </p:sp>
      <p:pic>
        <p:nvPicPr>
          <p:cNvPr id="4" name="post1ic" descr="/home/forge/chalkie-production-workers-3/releases/78338234/backend/storage/app/render-specs/78761990-49b2-428c-ac27-9d63857ddc34/img_23df62f12eeda420f5b30e310d18e779.png"/>
          <p:cNvPicPr>
            <a:picLocks noChangeAspect="1"/>
          </p:cNvPicPr>
          <p:nvPr/>
        </p:nvPicPr>
        <p:blipFill>
          <a:blip r:embed="rId4"/>
          <a:stretch>
            <a:fillRect/>
          </a:stretch>
        </p:blipFill>
        <p:spPr>
          <a:xfrm>
            <a:off x="422910" y="960120"/>
            <a:ext cx="548640" cy="548640"/>
          </a:xfrm>
          <a:prstGeom prst="rect">
            <a:avLst/>
          </a:prstGeom>
        </p:spPr>
      </p:pic>
      <p:sp>
        <p:nvSpPr>
          <p:cNvPr id="5" name="mAxIpZnW"/>
          <p:cNvSpPr/>
          <p:nvPr/>
        </p:nvSpPr>
        <p:spPr>
          <a:xfrm>
            <a:off x="1017270" y="946404"/>
            <a:ext cx="3360420" cy="1394460"/>
          </a:xfrm>
          <a:prstGeom prst="rect">
            <a:avLst/>
          </a:prstGeom>
          <a:noFill/>
          <a:ln/>
        </p:spPr>
        <p:txBody>
          <a:bodyPr wrap="square" lIns="45720" tIns="45720" rIns="45720" bIns="45720" rtlCol="0" anchor="t"/>
          <a:lstStyle/>
          <a:p>
            <a:pPr marL="0" indent="0" algn="l">
              <a:lnSpc>
                <a:spcPts val="3024"/>
              </a:lnSpc>
              <a:spcBef>
                <a:spcPts val="450"/>
              </a:spcBef>
              <a:spcAft>
                <a:spcPts val="450"/>
              </a:spcAft>
              <a:buNone/>
            </a:pPr>
            <a:r>
              <a:rPr lang="en-US" sz="2160" b="1" dirty="0">
                <a:solidFill>
                  <a:srgbClr val="040F0F"/>
                </a:solidFill>
                <a:latin typeface="Kodchasan" pitchFamily="34" charset="0"/>
                <a:ea typeface="Kodchasan" pitchFamily="34" charset="-122"/>
                <a:cs typeface="Kodchasan" pitchFamily="34" charset="-120"/>
              </a:rPr>
              <a:t>Base y Pies</a:t>
            </a:r>
            <a:endParaRPr lang="en-US" sz="2160" dirty="0"/>
          </a:p>
          <a:p>
            <a:pPr marL="0" indent="0" algn="l">
              <a:lnSpc>
                <a:spcPts val="2268"/>
              </a:lnSpc>
              <a:spcBef>
                <a:spcPts val="360"/>
              </a:spcBef>
              <a:spcAft>
                <a:spcPts val="360"/>
              </a:spcAft>
              <a:buNone/>
            </a:pPr>
            <a:r>
              <a:rPr lang="en-US" sz="1620" dirty="0">
                <a:solidFill>
                  <a:srgbClr val="040F0F"/>
                </a:solidFill>
                <a:latin typeface="Karla" pitchFamily="34" charset="0"/>
                <a:ea typeface="Karla" pitchFamily="34" charset="-122"/>
                <a:cs typeface="Karla" pitchFamily="34" charset="-120"/>
              </a:rPr>
              <a:t>Pies firmes al ancho de hombros, evitando balanceos repetitivos o cruces de piernas nerviosos.</a:t>
            </a:r>
            <a:endParaRPr lang="en-US" sz="2160" dirty="0"/>
          </a:p>
        </p:txBody>
      </p:sp>
      <p:sp>
        <p:nvSpPr>
          <p:cNvPr id="6" name="lzEMq8pw"/>
          <p:cNvSpPr/>
          <p:nvPr/>
        </p:nvSpPr>
        <p:spPr>
          <a:xfrm>
            <a:off x="4617720" y="811530"/>
            <a:ext cx="4251960" cy="1988820"/>
          </a:xfrm>
          <a:prstGeom prst="roundRect">
            <a:avLst>
              <a:gd name="adj" fmla="val 6897"/>
            </a:avLst>
          </a:prstGeom>
          <a:solidFill>
            <a:srgbClr val="FFFFFF">
              <a:alpha val="40000"/>
            </a:srgbClr>
          </a:solidFill>
          <a:ln w="11430">
            <a:solidFill>
              <a:srgbClr val="9B6936"/>
            </a:solidFill>
            <a:prstDash val="solid"/>
          </a:ln>
        </p:spPr>
      </p:sp>
      <p:pic>
        <p:nvPicPr>
          <p:cNvPr id="7" name="post2ic" descr="/home/forge/chalkie-production-workers-3/releases/78338234/backend/storage/app/render-specs/78761990-49b2-428c-ac27-9d63857ddc34/img_e46cc0e0f529bd12e396c66d75c183a5.png"/>
          <p:cNvPicPr>
            <a:picLocks noChangeAspect="1"/>
          </p:cNvPicPr>
          <p:nvPr/>
        </p:nvPicPr>
        <p:blipFill>
          <a:blip r:embed="rId5"/>
          <a:stretch>
            <a:fillRect/>
          </a:stretch>
        </p:blipFill>
        <p:spPr>
          <a:xfrm>
            <a:off x="4766310" y="960120"/>
            <a:ext cx="548640" cy="548640"/>
          </a:xfrm>
          <a:prstGeom prst="rect">
            <a:avLst/>
          </a:prstGeom>
        </p:spPr>
      </p:pic>
      <p:sp>
        <p:nvSpPr>
          <p:cNvPr id="8" name="7goAL32d"/>
          <p:cNvSpPr/>
          <p:nvPr/>
        </p:nvSpPr>
        <p:spPr>
          <a:xfrm>
            <a:off x="5360670" y="946404"/>
            <a:ext cx="3360420" cy="1680210"/>
          </a:xfrm>
          <a:prstGeom prst="rect">
            <a:avLst/>
          </a:prstGeom>
          <a:noFill/>
          <a:ln/>
        </p:spPr>
        <p:txBody>
          <a:bodyPr wrap="square" lIns="45720" tIns="45720" rIns="45720" bIns="45720" rtlCol="0" anchor="t"/>
          <a:lstStyle/>
          <a:p>
            <a:pPr marL="0" indent="0" algn="l">
              <a:lnSpc>
                <a:spcPts val="3024"/>
              </a:lnSpc>
              <a:spcBef>
                <a:spcPts val="450"/>
              </a:spcBef>
              <a:spcAft>
                <a:spcPts val="450"/>
              </a:spcAft>
              <a:buNone/>
            </a:pPr>
            <a:r>
              <a:rPr lang="en-US" sz="2160" b="1" dirty="0">
                <a:solidFill>
                  <a:srgbClr val="040F0F"/>
                </a:solidFill>
                <a:latin typeface="Kodchasan" pitchFamily="34" charset="0"/>
                <a:ea typeface="Kodchasan" pitchFamily="34" charset="-122"/>
                <a:cs typeface="Kodchasan" pitchFamily="34" charset="-120"/>
              </a:rPr>
              <a:t>Eje Espinal</a:t>
            </a:r>
            <a:endParaRPr lang="en-US" sz="2160" dirty="0"/>
          </a:p>
          <a:p>
            <a:pPr marL="0" indent="0" algn="l">
              <a:lnSpc>
                <a:spcPts val="2268"/>
              </a:lnSpc>
              <a:spcBef>
                <a:spcPts val="360"/>
              </a:spcBef>
              <a:spcAft>
                <a:spcPts val="360"/>
              </a:spcAft>
              <a:buNone/>
            </a:pPr>
            <a:r>
              <a:rPr lang="en-US" sz="1620" dirty="0">
                <a:solidFill>
                  <a:srgbClr val="040F0F"/>
                </a:solidFill>
                <a:latin typeface="Karla" pitchFamily="34" charset="0"/>
                <a:ea typeface="Karla" pitchFamily="34" charset="-122"/>
                <a:cs typeface="Karla" pitchFamily="34" charset="-120"/>
              </a:rPr>
              <a:t>Columna erguida y hombros relajados para expandir la caja torácica y asegurar potencia diafragmática.</a:t>
            </a:r>
            <a:endParaRPr lang="en-US" sz="2160" dirty="0"/>
          </a:p>
        </p:txBody>
      </p:sp>
      <p:sp>
        <p:nvSpPr>
          <p:cNvPr id="9" name="qVfDv4Jt"/>
          <p:cNvSpPr/>
          <p:nvPr/>
        </p:nvSpPr>
        <p:spPr>
          <a:xfrm>
            <a:off x="274320" y="2891790"/>
            <a:ext cx="4251960" cy="1988820"/>
          </a:xfrm>
          <a:prstGeom prst="roundRect">
            <a:avLst>
              <a:gd name="adj" fmla="val 6897"/>
            </a:avLst>
          </a:prstGeom>
          <a:solidFill>
            <a:srgbClr val="FFFFFF">
              <a:alpha val="40000"/>
            </a:srgbClr>
          </a:solidFill>
          <a:ln w="11430">
            <a:solidFill>
              <a:srgbClr val="9B6936"/>
            </a:solidFill>
            <a:prstDash val="solid"/>
          </a:ln>
        </p:spPr>
      </p:sp>
      <p:pic>
        <p:nvPicPr>
          <p:cNvPr id="10" name="post3ic" descr="/home/forge/chalkie-production-workers-3/releases/78338234/backend/storage/app/render-specs/78761990-49b2-428c-ac27-9d63857ddc34/img_912a8ae58774f970916e0fa334ec1601.png"/>
          <p:cNvPicPr>
            <a:picLocks noChangeAspect="1"/>
          </p:cNvPicPr>
          <p:nvPr/>
        </p:nvPicPr>
        <p:blipFill>
          <a:blip r:embed="rId6"/>
          <a:stretch>
            <a:fillRect/>
          </a:stretch>
        </p:blipFill>
        <p:spPr>
          <a:xfrm>
            <a:off x="422910" y="3040380"/>
            <a:ext cx="548640" cy="548640"/>
          </a:xfrm>
          <a:prstGeom prst="rect">
            <a:avLst/>
          </a:prstGeom>
        </p:spPr>
      </p:pic>
      <p:sp>
        <p:nvSpPr>
          <p:cNvPr id="11" name="IrI2jmSj"/>
          <p:cNvSpPr/>
          <p:nvPr/>
        </p:nvSpPr>
        <p:spPr>
          <a:xfrm>
            <a:off x="1017270" y="3026664"/>
            <a:ext cx="3360420" cy="1680210"/>
          </a:xfrm>
          <a:prstGeom prst="rect">
            <a:avLst/>
          </a:prstGeom>
          <a:noFill/>
          <a:ln/>
        </p:spPr>
        <p:txBody>
          <a:bodyPr wrap="square" lIns="45720" tIns="45720" rIns="45720" bIns="45720" rtlCol="0" anchor="t"/>
          <a:lstStyle/>
          <a:p>
            <a:pPr marL="0" indent="0" algn="l">
              <a:lnSpc>
                <a:spcPts val="3024"/>
              </a:lnSpc>
              <a:spcBef>
                <a:spcPts val="450"/>
              </a:spcBef>
              <a:spcAft>
                <a:spcPts val="450"/>
              </a:spcAft>
              <a:buNone/>
            </a:pPr>
            <a:r>
              <a:rPr lang="en-US" sz="2160" b="1" dirty="0">
                <a:solidFill>
                  <a:srgbClr val="040F0F"/>
                </a:solidFill>
                <a:latin typeface="Kodchasan" pitchFamily="34" charset="0"/>
                <a:ea typeface="Kodchasan" pitchFamily="34" charset="-122"/>
                <a:cs typeface="Kodchasan" pitchFamily="34" charset="-120"/>
              </a:rPr>
              <a:t>Caja Torácica</a:t>
            </a:r>
            <a:endParaRPr lang="en-US" sz="2160" dirty="0"/>
          </a:p>
          <a:p>
            <a:pPr marL="0" indent="0" algn="l">
              <a:lnSpc>
                <a:spcPts val="2268"/>
              </a:lnSpc>
              <a:spcBef>
                <a:spcPts val="360"/>
              </a:spcBef>
              <a:spcAft>
                <a:spcPts val="360"/>
              </a:spcAft>
              <a:buNone/>
            </a:pPr>
            <a:r>
              <a:rPr lang="en-US" sz="1620" dirty="0">
                <a:solidFill>
                  <a:srgbClr val="040F0F"/>
                </a:solidFill>
                <a:latin typeface="Karla" pitchFamily="34" charset="0"/>
                <a:ea typeface="Karla" pitchFamily="34" charset="-122"/>
                <a:cs typeface="Karla" pitchFamily="34" charset="-120"/>
              </a:rPr>
              <a:t>Gesticulación dentro de la caja comprendida entre la cintura y el pecho, con palmas abiertas y visibles.</a:t>
            </a:r>
            <a:endParaRPr lang="en-US" sz="2160" dirty="0"/>
          </a:p>
        </p:txBody>
      </p:sp>
      <p:sp>
        <p:nvSpPr>
          <p:cNvPr id="12" name="TsGWULwN"/>
          <p:cNvSpPr/>
          <p:nvPr/>
        </p:nvSpPr>
        <p:spPr>
          <a:xfrm>
            <a:off x="4617720" y="2891790"/>
            <a:ext cx="4251960" cy="1988820"/>
          </a:xfrm>
          <a:prstGeom prst="roundRect">
            <a:avLst>
              <a:gd name="adj" fmla="val 6897"/>
            </a:avLst>
          </a:prstGeom>
          <a:solidFill>
            <a:srgbClr val="FFFFFF">
              <a:alpha val="40000"/>
            </a:srgbClr>
          </a:solidFill>
          <a:ln w="11430">
            <a:solidFill>
              <a:srgbClr val="9B6936"/>
            </a:solidFill>
            <a:prstDash val="solid"/>
          </a:ln>
        </p:spPr>
      </p:sp>
      <p:pic>
        <p:nvPicPr>
          <p:cNvPr id="13" name="post4ic" descr="/home/forge/chalkie-production-workers-3/releases/78338234/backend/storage/app/render-specs/78761990-49b2-428c-ac27-9d63857ddc34/img_5726bba02d8bfcfd714c9a9607b652d3.png"/>
          <p:cNvPicPr>
            <a:picLocks noChangeAspect="1"/>
          </p:cNvPicPr>
          <p:nvPr/>
        </p:nvPicPr>
        <p:blipFill>
          <a:blip r:embed="rId7"/>
          <a:stretch>
            <a:fillRect/>
          </a:stretch>
        </p:blipFill>
        <p:spPr>
          <a:xfrm>
            <a:off x="4766310" y="3040380"/>
            <a:ext cx="548640" cy="548640"/>
          </a:xfrm>
          <a:prstGeom prst="rect">
            <a:avLst/>
          </a:prstGeom>
        </p:spPr>
      </p:pic>
      <p:sp>
        <p:nvSpPr>
          <p:cNvPr id="14" name="Gm4TVNPJ"/>
          <p:cNvSpPr/>
          <p:nvPr/>
        </p:nvSpPr>
        <p:spPr>
          <a:xfrm>
            <a:off x="5360670" y="3026664"/>
            <a:ext cx="3360420" cy="1680210"/>
          </a:xfrm>
          <a:prstGeom prst="rect">
            <a:avLst/>
          </a:prstGeom>
          <a:noFill/>
          <a:ln/>
        </p:spPr>
        <p:txBody>
          <a:bodyPr wrap="square" lIns="45720" tIns="45720" rIns="45720" bIns="45720" rtlCol="0" anchor="t"/>
          <a:lstStyle/>
          <a:p>
            <a:pPr marL="0" indent="0" algn="l">
              <a:lnSpc>
                <a:spcPts val="3024"/>
              </a:lnSpc>
              <a:spcBef>
                <a:spcPts val="450"/>
              </a:spcBef>
              <a:spcAft>
                <a:spcPts val="450"/>
              </a:spcAft>
              <a:buNone/>
            </a:pPr>
            <a:r>
              <a:rPr lang="en-US" sz="2160" b="1" dirty="0">
                <a:solidFill>
                  <a:srgbClr val="040F0F"/>
                </a:solidFill>
                <a:latin typeface="Kodchasan" pitchFamily="34" charset="0"/>
                <a:ea typeface="Kodchasan" pitchFamily="34" charset="-122"/>
                <a:cs typeface="Kodchasan" pitchFamily="34" charset="-120"/>
              </a:rPr>
              <a:t>Desplazamiento</a:t>
            </a:r>
            <a:endParaRPr lang="en-US" sz="2160" dirty="0"/>
          </a:p>
          <a:p>
            <a:pPr marL="0" indent="0" algn="l">
              <a:lnSpc>
                <a:spcPts val="2268"/>
              </a:lnSpc>
              <a:spcBef>
                <a:spcPts val="360"/>
              </a:spcBef>
              <a:spcAft>
                <a:spcPts val="360"/>
              </a:spcAft>
              <a:buNone/>
            </a:pPr>
            <a:r>
              <a:rPr lang="en-US" sz="1620" dirty="0">
                <a:solidFill>
                  <a:srgbClr val="040F0F"/>
                </a:solidFill>
                <a:latin typeface="Karla" pitchFamily="34" charset="0"/>
                <a:ea typeface="Karla" pitchFamily="34" charset="-122"/>
                <a:cs typeface="Karla" pitchFamily="34" charset="-120"/>
              </a:rPr>
              <a:t>Movimientos motivados hacia la pantalla o la mesa de decisiones; nunca caminar sin un objetivo expositivo.</a:t>
            </a:r>
            <a:endParaRPr lang="en-US" sz="216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FpuX49G"/>
          <p:cNvSpPr/>
          <p:nvPr/>
        </p:nvSpPr>
        <p:spPr>
          <a:xfrm>
            <a:off x="274320" y="201168"/>
            <a:ext cx="8595360" cy="537210"/>
          </a:xfrm>
          <a:prstGeom prst="rect">
            <a:avLst/>
          </a:prstGeom>
          <a:noFill/>
          <a:ln/>
        </p:spPr>
        <p:txBody>
          <a:bodyPr wrap="square" lIns="45720" tIns="45720" rIns="45720" bIns="45720" rtlCol="0" anchor="t"/>
          <a:lstStyle/>
          <a:p>
            <a:pPr marL="0" indent="0" algn="l">
              <a:lnSpc>
                <a:spcPts val="3456"/>
              </a:lnSpc>
              <a:spcBef>
                <a:spcPts val="450"/>
              </a:spcBef>
              <a:spcAft>
                <a:spcPts val="450"/>
              </a:spcAft>
              <a:buNone/>
            </a:pPr>
            <a:r>
              <a:rPr lang="en-US" sz="2880" b="1" dirty="0">
                <a:solidFill>
                  <a:srgbClr val="FFFFFF"/>
                </a:solidFill>
                <a:latin typeface="Kodchasan" pitchFamily="34" charset="0"/>
                <a:ea typeface="Kodchasan" pitchFamily="34" charset="-122"/>
                <a:cs typeface="Kodchasan" pitchFamily="34" charset="-120"/>
              </a:rPr>
              <a:t>Contacto Visual y Lectura de Sala</a:t>
            </a:r>
            <a:endParaRPr lang="en-US" sz="2880" dirty="0"/>
          </a:p>
        </p:txBody>
      </p:sp>
      <p:sp>
        <p:nvSpPr>
          <p:cNvPr id="3" name="r1IZ2cZ2"/>
          <p:cNvSpPr/>
          <p:nvPr/>
        </p:nvSpPr>
        <p:spPr>
          <a:xfrm>
            <a:off x="274320" y="798385"/>
            <a:ext cx="4503420" cy="4057650"/>
          </a:xfrm>
          <a:prstGeom prst="rect">
            <a:avLst/>
          </a:prstGeom>
          <a:noFill/>
          <a:ln/>
        </p:spPr>
        <p:txBody>
          <a:bodyPr wrap="square" lIns="45720" tIns="45720" rIns="45720" bIns="45720" rtlCol="0" anchor="t"/>
          <a:lstStyle/>
          <a:p>
            <a:pPr marL="0" indent="0" algn="l">
              <a:lnSpc>
                <a:spcPts val="2898"/>
              </a:lnSpc>
              <a:spcBef>
                <a:spcPts val="450"/>
              </a:spcBef>
              <a:spcAft>
                <a:spcPts val="450"/>
              </a:spcAft>
              <a:buNone/>
            </a:pPr>
            <a:r>
              <a:rPr lang="en-US" sz="2070" b="1" dirty="0">
                <a:solidFill>
                  <a:srgbClr val="040F0F"/>
                </a:solidFill>
                <a:latin typeface="Kodchasan" pitchFamily="34" charset="0"/>
                <a:ea typeface="Kodchasan" pitchFamily="34" charset="-122"/>
                <a:cs typeface="Kodchasan" pitchFamily="34" charset="-120"/>
              </a:rPr>
              <a:t>Técnica del Bloque de Confianza</a:t>
            </a:r>
            <a:endParaRPr lang="en-US" sz="2070" dirty="0"/>
          </a:p>
          <a:p>
            <a:pPr marL="0" indent="0" algn="l">
              <a:lnSpc>
                <a:spcPts val="2142"/>
              </a:lnSpc>
              <a:spcBef>
                <a:spcPts val="360"/>
              </a:spcBef>
              <a:spcAft>
                <a:spcPts val="360"/>
              </a:spcAft>
              <a:buNone/>
            </a:pPr>
            <a:r>
              <a:rPr lang="en-US" sz="1530" dirty="0">
                <a:solidFill>
                  <a:srgbClr val="040F0F"/>
                </a:solidFill>
                <a:latin typeface="Karla" pitchFamily="34" charset="0"/>
                <a:ea typeface="Karla" pitchFamily="34" charset="-122"/>
                <a:cs typeface="Karla" pitchFamily="34" charset="-120"/>
              </a:rPr>
              <a:t>El barrido ocular errático o mirar la pantalla denota descontrol de la situación:</a:t>
            </a:r>
            <a:endParaRPr lang="en-US" sz="2070" dirty="0"/>
          </a:p>
          <a:p>
            <a:pPr marL="228600" indent="-68580" algn="l">
              <a:lnSpc>
                <a:spcPts val="2142"/>
              </a:lnSpc>
              <a:spcBef>
                <a:spcPts val="225"/>
              </a:spcBef>
              <a:spcAft>
                <a:spcPts val="225"/>
              </a:spcAft>
              <a:buSzPct val="100000"/>
              <a:buFontTx/>
              <a:buChar char="•"/>
            </a:pPr>
            <a:r>
              <a:rPr lang="en-US" sz="1530" b="1" dirty="0">
                <a:solidFill>
                  <a:srgbClr val="040F0F"/>
                </a:solidFill>
                <a:latin typeface="Karla" pitchFamily="34" charset="0"/>
                <a:ea typeface="Karla" pitchFamily="34" charset="-122"/>
                <a:cs typeface="Karla" pitchFamily="34" charset="-120"/>
              </a:rPr>
              <a:t>Fijación de 3 a 5 segundos:</a:t>
            </a:r>
            <a:r>
              <a:rPr lang="en-US" sz="1530" dirty="0">
                <a:solidFill>
                  <a:srgbClr val="040F0F"/>
                </a:solidFill>
                <a:latin typeface="Karla" pitchFamily="34" charset="0"/>
                <a:ea typeface="Karla" pitchFamily="34" charset="-122"/>
                <a:cs typeface="Karla" pitchFamily="34" charset="-120"/>
              </a:rPr>
              <a:t> Mirar directamente a un decisor o sector durante una idea completa.</a:t>
            </a:r>
            <a:endParaRPr lang="en-US" sz="2070" dirty="0"/>
          </a:p>
          <a:p>
            <a:pPr marL="228600" indent="-68580" algn="l">
              <a:lnSpc>
                <a:spcPts val="2142"/>
              </a:lnSpc>
              <a:spcBef>
                <a:spcPts val="225"/>
              </a:spcBef>
              <a:spcAft>
                <a:spcPts val="225"/>
              </a:spcAft>
              <a:buSzPct val="100000"/>
              <a:buFontTx/>
              <a:buChar char="•"/>
            </a:pPr>
            <a:r>
              <a:rPr lang="en-US" sz="1530" b="1" dirty="0">
                <a:solidFill>
                  <a:srgbClr val="040F0F"/>
                </a:solidFill>
                <a:latin typeface="Karla" pitchFamily="34" charset="0"/>
                <a:ea typeface="Karla" pitchFamily="34" charset="-122"/>
                <a:cs typeface="Karla" pitchFamily="34" charset="-120"/>
              </a:rPr>
              <a:t>Triangulación de sala:</a:t>
            </a:r>
            <a:r>
              <a:rPr lang="en-US" sz="1530" dirty="0">
                <a:solidFill>
                  <a:srgbClr val="040F0F"/>
                </a:solidFill>
                <a:latin typeface="Karla" pitchFamily="34" charset="0"/>
                <a:ea typeface="Karla" pitchFamily="34" charset="-122"/>
                <a:cs typeface="Karla" pitchFamily="34" charset="-120"/>
              </a:rPr>
              <a:t> Dividir la audiencia en tres sectores (izquierda, centro, derecha) para integrar a todos.</a:t>
            </a:r>
            <a:endParaRPr lang="en-US" sz="2070" dirty="0"/>
          </a:p>
          <a:p>
            <a:pPr marL="228600" indent="-68580" algn="l">
              <a:lnSpc>
                <a:spcPts val="2142"/>
              </a:lnSpc>
              <a:spcBef>
                <a:spcPts val="225"/>
              </a:spcBef>
              <a:spcAft>
                <a:spcPts val="225"/>
              </a:spcAft>
              <a:buSzPct val="100000"/>
              <a:buFontTx/>
              <a:buChar char="•"/>
            </a:pPr>
            <a:r>
              <a:rPr lang="en-US" sz="1530" b="1" dirty="0">
                <a:solidFill>
                  <a:srgbClr val="040F0F"/>
                </a:solidFill>
                <a:latin typeface="Karla" pitchFamily="34" charset="0"/>
                <a:ea typeface="Karla" pitchFamily="34" charset="-122"/>
                <a:cs typeface="Karla" pitchFamily="34" charset="-120"/>
              </a:rPr>
              <a:t>Detección de microexpresiones:</a:t>
            </a:r>
            <a:r>
              <a:rPr lang="en-US" sz="1530" dirty="0">
                <a:solidFill>
                  <a:srgbClr val="040F0F"/>
                </a:solidFill>
                <a:latin typeface="Karla" pitchFamily="34" charset="0"/>
                <a:ea typeface="Karla" pitchFamily="34" charset="-122"/>
                <a:cs typeface="Karla" pitchFamily="34" charset="-120"/>
              </a:rPr>
              <a:t> Identificar ceños fruncidos para reformular supuestos técnicos en tiempo real.</a:t>
            </a:r>
            <a:endParaRPr lang="en-US" sz="2070" dirty="0"/>
          </a:p>
        </p:txBody>
      </p:sp>
      <p:pic>
        <p:nvPicPr>
          <p:cNvPr id="4" name="eyecont3" descr="/home/forge/chalkie-production-workers-3/releases/78338234/backend/storage/app/render-specs/78761990-49b2-428c-ac27-9d63857ddc34/img_8655797be23aea01cfcfee9336d2afa4.png"/>
          <p:cNvPicPr>
            <a:picLocks noChangeAspect="1"/>
          </p:cNvPicPr>
          <p:nvPr/>
        </p:nvPicPr>
        <p:blipFill>
          <a:blip r:embed="rId4"/>
          <a:stretch>
            <a:fillRect/>
          </a:stretch>
        </p:blipFill>
        <p:spPr>
          <a:xfrm>
            <a:off x="4960620" y="811530"/>
            <a:ext cx="3909060" cy="3429000"/>
          </a:xfrm>
          <a:prstGeom prst="roundRect">
            <a:avLst>
              <a:gd name="adj" fmla="val 4000"/>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HIEE5Dja"/>
          <p:cNvSpPr/>
          <p:nvPr/>
        </p:nvSpPr>
        <p:spPr>
          <a:xfrm>
            <a:off x="274320" y="201168"/>
            <a:ext cx="8595360" cy="537210"/>
          </a:xfrm>
          <a:prstGeom prst="rect">
            <a:avLst/>
          </a:prstGeom>
          <a:noFill/>
          <a:ln/>
        </p:spPr>
        <p:txBody>
          <a:bodyPr wrap="square" lIns="45720" tIns="45720" rIns="45720" bIns="45720" rtlCol="0" anchor="t"/>
          <a:lstStyle/>
          <a:p>
            <a:pPr marL="0" indent="0" algn="l">
              <a:lnSpc>
                <a:spcPts val="3456"/>
              </a:lnSpc>
              <a:spcBef>
                <a:spcPts val="450"/>
              </a:spcBef>
              <a:spcAft>
                <a:spcPts val="450"/>
              </a:spcAft>
              <a:buNone/>
            </a:pPr>
            <a:r>
              <a:rPr lang="en-US" sz="2880" b="1" dirty="0">
                <a:solidFill>
                  <a:srgbClr val="FFFFFF"/>
                </a:solidFill>
                <a:latin typeface="Kodchasan" pitchFamily="34" charset="0"/>
                <a:ea typeface="Kodchasan" pitchFamily="34" charset="-122"/>
                <a:cs typeface="Kodchasan" pitchFamily="34" charset="-120"/>
              </a:rPr>
              <a:t>Fisiología del Miedo Escénico</a:t>
            </a:r>
            <a:endParaRPr lang="en-US" sz="2880" dirty="0"/>
          </a:p>
        </p:txBody>
      </p:sp>
      <p:sp>
        <p:nvSpPr>
          <p:cNvPr id="3" name="qzZwud7n"/>
          <p:cNvSpPr/>
          <p:nvPr/>
        </p:nvSpPr>
        <p:spPr>
          <a:xfrm>
            <a:off x="274320" y="879207"/>
            <a:ext cx="8595360" cy="674370"/>
          </a:xfrm>
          <a:prstGeom prst="rect">
            <a:avLst/>
          </a:prstGeom>
          <a:noFill/>
          <a:ln/>
        </p:spPr>
        <p:txBody>
          <a:bodyPr wrap="square" lIns="45720" tIns="45720" rIns="45720" bIns="45720" rtlCol="0" anchor="t"/>
          <a:lstStyle/>
          <a:p>
            <a:pPr marL="0" indent="0" algn="ctr">
              <a:lnSpc>
                <a:spcPts val="2268"/>
              </a:lnSpc>
              <a:spcBef>
                <a:spcPts val="360"/>
              </a:spcBef>
              <a:spcAft>
                <a:spcPts val="360"/>
              </a:spcAft>
              <a:buNone/>
            </a:pPr>
            <a:r>
              <a:rPr lang="en-US" sz="1620" dirty="0">
                <a:solidFill>
                  <a:srgbClr val="040F0F"/>
                </a:solidFill>
                <a:latin typeface="Karla" pitchFamily="34" charset="0"/>
                <a:ea typeface="Karla" pitchFamily="34" charset="-122"/>
                <a:cs typeface="Karla" pitchFamily="34" charset="-120"/>
              </a:rPr>
              <a:t>La ansiedad ante comités evaluadores activa respuestas neurofisiológicas automáticas de lucha o huida. Reconocer su mecanismo es el primer paso para dominarla.</a:t>
            </a:r>
            <a:endParaRPr lang="en-US" sz="1620" dirty="0"/>
          </a:p>
        </p:txBody>
      </p:sp>
      <p:pic>
        <p:nvPicPr>
          <p:cNvPr id="4" name="neurostr1" descr="/home/forge/chalkie-production-workers-3/releases/78338234/backend/storage/app/render-specs/78761990-49b2-428c-ac27-9d63857ddc34/img_3b06e43652f714fc00b5a1386cd6147e.png"/>
          <p:cNvPicPr>
            <a:picLocks noChangeAspect="1"/>
          </p:cNvPicPr>
          <p:nvPr/>
        </p:nvPicPr>
        <p:blipFill>
          <a:blip r:embed="rId4"/>
          <a:stretch>
            <a:fillRect/>
          </a:stretch>
        </p:blipFill>
        <p:spPr>
          <a:xfrm>
            <a:off x="274320" y="1714500"/>
            <a:ext cx="8595360" cy="2857500"/>
          </a:xfrm>
          <a:prstGeom prst="roundRect">
            <a:avLst>
              <a:gd name="adj" fmla="val 4800"/>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VomLRnpV"/>
          <p:cNvSpPr/>
          <p:nvPr/>
        </p:nvSpPr>
        <p:spPr>
          <a:xfrm>
            <a:off x="274320" y="201168"/>
            <a:ext cx="8595360" cy="537210"/>
          </a:xfrm>
          <a:prstGeom prst="rect">
            <a:avLst/>
          </a:prstGeom>
          <a:noFill/>
          <a:ln/>
        </p:spPr>
        <p:txBody>
          <a:bodyPr wrap="square" lIns="45720" tIns="45720" rIns="45720" bIns="45720" rtlCol="0" anchor="t"/>
          <a:lstStyle/>
          <a:p>
            <a:pPr marL="0" indent="0" algn="l">
              <a:lnSpc>
                <a:spcPts val="3456"/>
              </a:lnSpc>
              <a:spcBef>
                <a:spcPts val="450"/>
              </a:spcBef>
              <a:spcAft>
                <a:spcPts val="450"/>
              </a:spcAft>
              <a:buNone/>
            </a:pPr>
            <a:r>
              <a:rPr lang="en-US" sz="2880" b="1" dirty="0">
                <a:solidFill>
                  <a:srgbClr val="FFFFFF"/>
                </a:solidFill>
                <a:latin typeface="Kodchasan" pitchFamily="34" charset="0"/>
                <a:ea typeface="Kodchasan" pitchFamily="34" charset="-122"/>
                <a:cs typeface="Kodchasan" pitchFamily="34" charset="-120"/>
              </a:rPr>
              <a:t>Protocolo Físico Antiestrés</a:t>
            </a:r>
            <a:endParaRPr lang="en-US" sz="2880" dirty="0"/>
          </a:p>
        </p:txBody>
      </p:sp>
      <p:pic>
        <p:nvPicPr>
          <p:cNvPr id="3" name="stprep1" descr="/home/forge/chalkie-production-workers-3/releases/78338234/backend/storage/app/render-specs/78761990-49b2-428c-ac27-9d63857ddc34/img_3765a5ece309f7cb933412e8efa0e3df.png"/>
          <p:cNvPicPr>
            <a:picLocks noChangeAspect="1"/>
          </p:cNvPicPr>
          <p:nvPr/>
        </p:nvPicPr>
        <p:blipFill>
          <a:blip r:embed="rId4"/>
          <a:stretch>
            <a:fillRect/>
          </a:stretch>
        </p:blipFill>
        <p:spPr>
          <a:xfrm>
            <a:off x="274320" y="811530"/>
            <a:ext cx="2743200" cy="2057400"/>
          </a:xfrm>
          <a:prstGeom prst="roundRect">
            <a:avLst>
              <a:gd name="adj" fmla="val 6667"/>
            </a:avLst>
          </a:prstGeom>
        </p:spPr>
      </p:pic>
      <p:sp>
        <p:nvSpPr>
          <p:cNvPr id="4" name="KdnZnXoz"/>
          <p:cNvSpPr/>
          <p:nvPr/>
        </p:nvSpPr>
        <p:spPr>
          <a:xfrm>
            <a:off x="182880" y="2983230"/>
            <a:ext cx="2926080" cy="400050"/>
          </a:xfrm>
          <a:prstGeom prst="chevron">
            <a:avLst/>
          </a:prstGeom>
          <a:solidFill>
            <a:srgbClr val="C98542"/>
          </a:solidFill>
          <a:ln w="22860">
            <a:solidFill>
              <a:srgbClr val="2C6E49"/>
            </a:solidFill>
            <a:prstDash val="solid"/>
          </a:ln>
        </p:spPr>
      </p:sp>
      <p:sp>
        <p:nvSpPr>
          <p:cNvPr id="5" name="JuGsrNyG"/>
          <p:cNvSpPr/>
          <p:nvPr/>
        </p:nvSpPr>
        <p:spPr>
          <a:xfrm>
            <a:off x="274320" y="3382137"/>
            <a:ext cx="2743200" cy="1520190"/>
          </a:xfrm>
          <a:prstGeom prst="rect">
            <a:avLst/>
          </a:prstGeom>
          <a:noFill/>
          <a:ln/>
        </p:spPr>
        <p:txBody>
          <a:bodyPr wrap="square" lIns="45720" tIns="45720" rIns="45720" bIns="45720" rtlCol="0" anchor="t"/>
          <a:lstStyle/>
          <a:p>
            <a:pPr marL="0" indent="0" algn="l">
              <a:lnSpc>
                <a:spcPts val="2772"/>
              </a:lnSpc>
              <a:spcBef>
                <a:spcPts val="360"/>
              </a:spcBef>
              <a:spcAft>
                <a:spcPts val="360"/>
              </a:spcAft>
              <a:buNone/>
            </a:pPr>
            <a:r>
              <a:rPr lang="en-US" sz="1980" b="1" dirty="0">
                <a:solidFill>
                  <a:srgbClr val="040F0F"/>
                </a:solidFill>
                <a:latin typeface="Kodchasan" pitchFamily="34" charset="0"/>
                <a:ea typeface="Kodchasan" pitchFamily="34" charset="-122"/>
                <a:cs typeface="Kodchasan" pitchFamily="34" charset="-120"/>
              </a:rPr>
              <a:t>1. Respiración</a:t>
            </a:r>
            <a:endParaRPr lang="en-US" sz="1980" dirty="0"/>
          </a:p>
          <a:p>
            <a:pPr marL="0" indent="0" algn="l">
              <a:lnSpc>
                <a:spcPts val="2016"/>
              </a:lnSpc>
              <a:spcBef>
                <a:spcPts val="270"/>
              </a:spcBef>
              <a:spcAft>
                <a:spcPts val="270"/>
              </a:spcAft>
              <a:buNone/>
            </a:pPr>
            <a:r>
              <a:rPr lang="en-US" sz="1440" dirty="0">
                <a:solidFill>
                  <a:srgbClr val="040F0F"/>
                </a:solidFill>
                <a:latin typeface="Karla" pitchFamily="34" charset="0"/>
                <a:ea typeface="Karla" pitchFamily="34" charset="-122"/>
                <a:cs typeface="Karla" pitchFamily="34" charset="-120"/>
              </a:rPr>
              <a:t>Patrón 4-4-4: inhalar en 4s, retener en 4s y exhalar en 4s para estabilizar el pulso cardíaco.</a:t>
            </a:r>
            <a:endParaRPr lang="en-US" sz="1980" dirty="0"/>
          </a:p>
        </p:txBody>
      </p:sp>
      <p:pic>
        <p:nvPicPr>
          <p:cNvPr id="6" name="stprep2" descr="/home/forge/chalkie-production-workers-3/releases/78338234/backend/storage/app/render-specs/78761990-49b2-428c-ac27-9d63857ddc34/img_88f519a5b20f1f03ee3373dd61c8ad91.png"/>
          <p:cNvPicPr>
            <a:picLocks noChangeAspect="1"/>
          </p:cNvPicPr>
          <p:nvPr/>
        </p:nvPicPr>
        <p:blipFill>
          <a:blip r:embed="rId5"/>
          <a:stretch>
            <a:fillRect/>
          </a:stretch>
        </p:blipFill>
        <p:spPr>
          <a:xfrm>
            <a:off x="3200400" y="811530"/>
            <a:ext cx="2743200" cy="2057400"/>
          </a:xfrm>
          <a:prstGeom prst="roundRect">
            <a:avLst>
              <a:gd name="adj" fmla="val 6667"/>
            </a:avLst>
          </a:prstGeom>
        </p:spPr>
      </p:pic>
      <p:sp>
        <p:nvSpPr>
          <p:cNvPr id="7" name="N7NegHW7"/>
          <p:cNvSpPr/>
          <p:nvPr/>
        </p:nvSpPr>
        <p:spPr>
          <a:xfrm>
            <a:off x="3108960" y="2983230"/>
            <a:ext cx="2926080" cy="400050"/>
          </a:xfrm>
          <a:prstGeom prst="chevron">
            <a:avLst/>
          </a:prstGeom>
          <a:solidFill>
            <a:srgbClr val="C98542"/>
          </a:solidFill>
          <a:ln w="22860">
            <a:solidFill>
              <a:srgbClr val="2C6E49"/>
            </a:solidFill>
            <a:prstDash val="solid"/>
          </a:ln>
        </p:spPr>
      </p:sp>
      <p:sp>
        <p:nvSpPr>
          <p:cNvPr id="8" name="CRS6wJXP"/>
          <p:cNvSpPr/>
          <p:nvPr/>
        </p:nvSpPr>
        <p:spPr>
          <a:xfrm>
            <a:off x="3200400" y="3382137"/>
            <a:ext cx="2743200" cy="1520190"/>
          </a:xfrm>
          <a:prstGeom prst="rect">
            <a:avLst/>
          </a:prstGeom>
          <a:noFill/>
          <a:ln/>
        </p:spPr>
        <p:txBody>
          <a:bodyPr wrap="square" lIns="45720" tIns="45720" rIns="45720" bIns="45720" rtlCol="0" anchor="t"/>
          <a:lstStyle/>
          <a:p>
            <a:pPr marL="0" indent="0" algn="l">
              <a:lnSpc>
                <a:spcPts val="2772"/>
              </a:lnSpc>
              <a:spcBef>
                <a:spcPts val="360"/>
              </a:spcBef>
              <a:spcAft>
                <a:spcPts val="360"/>
              </a:spcAft>
              <a:buNone/>
            </a:pPr>
            <a:r>
              <a:rPr lang="en-US" sz="1980" b="1" dirty="0">
                <a:solidFill>
                  <a:srgbClr val="040F0F"/>
                </a:solidFill>
                <a:latin typeface="Kodchasan" pitchFamily="34" charset="0"/>
                <a:ea typeface="Kodchasan" pitchFamily="34" charset="-122"/>
                <a:cs typeface="Kodchasan" pitchFamily="34" charset="-120"/>
              </a:rPr>
              <a:t>2. Descompresión</a:t>
            </a:r>
            <a:endParaRPr lang="en-US" sz="1980" dirty="0"/>
          </a:p>
          <a:p>
            <a:pPr marL="0" indent="0" algn="l">
              <a:lnSpc>
                <a:spcPts val="2016"/>
              </a:lnSpc>
              <a:spcBef>
                <a:spcPts val="270"/>
              </a:spcBef>
              <a:spcAft>
                <a:spcPts val="270"/>
              </a:spcAft>
              <a:buNone/>
            </a:pPr>
            <a:r>
              <a:rPr lang="en-US" sz="1440" dirty="0">
                <a:solidFill>
                  <a:srgbClr val="040F0F"/>
                </a:solidFill>
                <a:latin typeface="Karla" pitchFamily="34" charset="0"/>
                <a:ea typeface="Karla" pitchFamily="34" charset="-122"/>
                <a:cs typeface="Karla" pitchFamily="34" charset="-120"/>
              </a:rPr>
              <a:t>Soltar tensión cervical, hombros y mandíbula 3 minutos antes de comenzar la sesión técnica.</a:t>
            </a:r>
            <a:endParaRPr lang="en-US" sz="1980" dirty="0"/>
          </a:p>
        </p:txBody>
      </p:sp>
      <p:pic>
        <p:nvPicPr>
          <p:cNvPr id="9" name="stprep3" descr="/home/forge/chalkie-production-workers-3/releases/78338234/backend/storage/app/render-specs/78761990-49b2-428c-ac27-9d63857ddc34/img_d6e7d9e5993a2cfc90ea5c54117e2616.png"/>
          <p:cNvPicPr>
            <a:picLocks noChangeAspect="1"/>
          </p:cNvPicPr>
          <p:nvPr/>
        </p:nvPicPr>
        <p:blipFill>
          <a:blip r:embed="rId6"/>
          <a:stretch>
            <a:fillRect/>
          </a:stretch>
        </p:blipFill>
        <p:spPr>
          <a:xfrm>
            <a:off x="6126480" y="811530"/>
            <a:ext cx="2743200" cy="2057400"/>
          </a:xfrm>
          <a:prstGeom prst="roundRect">
            <a:avLst>
              <a:gd name="adj" fmla="val 6667"/>
            </a:avLst>
          </a:prstGeom>
        </p:spPr>
      </p:pic>
      <p:sp>
        <p:nvSpPr>
          <p:cNvPr id="10" name="jgIcAV18"/>
          <p:cNvSpPr/>
          <p:nvPr/>
        </p:nvSpPr>
        <p:spPr>
          <a:xfrm>
            <a:off x="6035040" y="2983230"/>
            <a:ext cx="2926080" cy="400050"/>
          </a:xfrm>
          <a:prstGeom prst="chevron">
            <a:avLst/>
          </a:prstGeom>
          <a:solidFill>
            <a:srgbClr val="C98542"/>
          </a:solidFill>
          <a:ln w="22860">
            <a:solidFill>
              <a:srgbClr val="2C6E49"/>
            </a:solidFill>
            <a:prstDash val="solid"/>
          </a:ln>
        </p:spPr>
      </p:sp>
      <p:sp>
        <p:nvSpPr>
          <p:cNvPr id="11" name="wOnJaggY"/>
          <p:cNvSpPr/>
          <p:nvPr/>
        </p:nvSpPr>
        <p:spPr>
          <a:xfrm>
            <a:off x="6126480" y="3382137"/>
            <a:ext cx="2743200" cy="1520190"/>
          </a:xfrm>
          <a:prstGeom prst="rect">
            <a:avLst/>
          </a:prstGeom>
          <a:noFill/>
          <a:ln/>
        </p:spPr>
        <p:txBody>
          <a:bodyPr wrap="square" lIns="45720" tIns="45720" rIns="45720" bIns="45720" rtlCol="0" anchor="t"/>
          <a:lstStyle/>
          <a:p>
            <a:pPr marL="0" indent="0" algn="l">
              <a:lnSpc>
                <a:spcPts val="2772"/>
              </a:lnSpc>
              <a:spcBef>
                <a:spcPts val="360"/>
              </a:spcBef>
              <a:spcAft>
                <a:spcPts val="360"/>
              </a:spcAft>
              <a:buNone/>
            </a:pPr>
            <a:r>
              <a:rPr lang="en-US" sz="1980" b="1" dirty="0">
                <a:solidFill>
                  <a:srgbClr val="040F0F"/>
                </a:solidFill>
                <a:latin typeface="Kodchasan" pitchFamily="34" charset="0"/>
                <a:ea typeface="Kodchasan" pitchFamily="34" charset="-122"/>
                <a:cs typeface="Kodchasan" pitchFamily="34" charset="-120"/>
              </a:rPr>
              <a:t>3. Enfoque Externo</a:t>
            </a:r>
            <a:endParaRPr lang="en-US" sz="1980" dirty="0"/>
          </a:p>
          <a:p>
            <a:pPr marL="0" indent="0" algn="l">
              <a:lnSpc>
                <a:spcPts val="2016"/>
              </a:lnSpc>
              <a:spcBef>
                <a:spcPts val="270"/>
              </a:spcBef>
              <a:spcAft>
                <a:spcPts val="270"/>
              </a:spcAft>
              <a:buNone/>
            </a:pPr>
            <a:r>
              <a:rPr lang="en-US" sz="1440" dirty="0">
                <a:solidFill>
                  <a:srgbClr val="040F0F"/>
                </a:solidFill>
                <a:latin typeface="Karla" pitchFamily="34" charset="0"/>
                <a:ea typeface="Karla" pitchFamily="34" charset="-122"/>
                <a:cs typeface="Karla" pitchFamily="34" charset="-120"/>
              </a:rPr>
              <a:t>Fijar la atención en la utilidad técnica del mensaje en lugar de monitorear sensaciones internas.</a:t>
            </a:r>
            <a:endParaRPr lang="en-US" sz="198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dbV9VYGe"/>
          <p:cNvSpPr/>
          <p:nvPr/>
        </p:nvSpPr>
        <p:spPr>
          <a:xfrm>
            <a:off x="274320" y="201168"/>
            <a:ext cx="8595360" cy="537210"/>
          </a:xfrm>
          <a:prstGeom prst="rect">
            <a:avLst/>
          </a:prstGeom>
          <a:noFill/>
          <a:ln/>
        </p:spPr>
        <p:txBody>
          <a:bodyPr wrap="square" lIns="45720" tIns="45720" rIns="45720" bIns="45720" rtlCol="0" anchor="t"/>
          <a:lstStyle/>
          <a:p>
            <a:pPr marL="0" indent="0" algn="l">
              <a:lnSpc>
                <a:spcPts val="3456"/>
              </a:lnSpc>
              <a:spcBef>
                <a:spcPts val="450"/>
              </a:spcBef>
              <a:spcAft>
                <a:spcPts val="450"/>
              </a:spcAft>
              <a:buNone/>
            </a:pPr>
            <a:r>
              <a:rPr lang="en-US" sz="2880" b="1" dirty="0">
                <a:solidFill>
                  <a:srgbClr val="FFFFFF"/>
                </a:solidFill>
                <a:latin typeface="Kodchasan" pitchFamily="34" charset="0"/>
                <a:ea typeface="Kodchasan" pitchFamily="34" charset="-122"/>
                <a:cs typeface="Kodchasan" pitchFamily="34" charset="-120"/>
              </a:rPr>
              <a:t>Estrategias de Reencuadre Cognitivo</a:t>
            </a:r>
            <a:endParaRPr lang="en-US" sz="2880" dirty="0"/>
          </a:p>
        </p:txBody>
      </p:sp>
      <p:pic>
        <p:nvPicPr>
          <p:cNvPr id="3" name="refrcol1" descr="/home/forge/chalkie-production-workers-3/releases/78338234/backend/storage/app/render-specs/78761990-49b2-428c-ac27-9d63857ddc34/img_6b1e36fc4dd1c5e115e671308b334b9c.jpg"/>
          <p:cNvPicPr>
            <a:picLocks noChangeAspect="1"/>
          </p:cNvPicPr>
          <p:nvPr/>
        </p:nvPicPr>
        <p:blipFill>
          <a:blip r:embed="rId4"/>
          <a:stretch>
            <a:fillRect/>
          </a:stretch>
        </p:blipFill>
        <p:spPr>
          <a:xfrm>
            <a:off x="274320" y="902970"/>
            <a:ext cx="4206240" cy="2057400"/>
          </a:xfrm>
          <a:prstGeom prst="roundRect">
            <a:avLst>
              <a:gd name="adj" fmla="val 6667"/>
            </a:avLst>
          </a:prstGeom>
        </p:spPr>
      </p:pic>
      <p:sp>
        <p:nvSpPr>
          <p:cNvPr id="4" name="3stm65Lz"/>
          <p:cNvSpPr/>
          <p:nvPr/>
        </p:nvSpPr>
        <p:spPr>
          <a:xfrm>
            <a:off x="274320" y="3060954"/>
            <a:ext cx="4206240" cy="1794510"/>
          </a:xfrm>
          <a:prstGeom prst="rect">
            <a:avLst/>
          </a:prstGeom>
          <a:noFill/>
          <a:ln/>
        </p:spPr>
        <p:txBody>
          <a:bodyPr wrap="square" lIns="45720" tIns="45720" rIns="45720" bIns="45720" rtlCol="0" anchor="t"/>
          <a:lstStyle/>
          <a:p>
            <a:pPr marL="0" indent="0" algn="l">
              <a:lnSpc>
                <a:spcPts val="3024"/>
              </a:lnSpc>
              <a:spcBef>
                <a:spcPts val="450"/>
              </a:spcBef>
              <a:spcAft>
                <a:spcPts val="450"/>
              </a:spcAft>
              <a:buNone/>
            </a:pPr>
            <a:r>
              <a:rPr lang="en-US" sz="2160" b="1" dirty="0">
                <a:solidFill>
                  <a:srgbClr val="040F0F"/>
                </a:solidFill>
                <a:latin typeface="Kodchasan" pitchFamily="34" charset="0"/>
                <a:ea typeface="Kodchasan" pitchFamily="34" charset="-122"/>
                <a:cs typeface="Kodchasan" pitchFamily="34" charset="-120"/>
              </a:rPr>
              <a:t>De Evaluación a Colaboración</a:t>
            </a:r>
            <a:endParaRPr lang="en-US" sz="2160" dirty="0"/>
          </a:p>
          <a:p>
            <a:pPr marL="0" indent="0" algn="l">
              <a:lnSpc>
                <a:spcPts val="2268"/>
              </a:lnSpc>
              <a:spcBef>
                <a:spcPts val="360"/>
              </a:spcBef>
              <a:spcAft>
                <a:spcPts val="360"/>
              </a:spcAft>
              <a:buNone/>
            </a:pPr>
            <a:r>
              <a:rPr lang="en-US" sz="1620" dirty="0">
                <a:solidFill>
                  <a:srgbClr val="040F0F"/>
                </a:solidFill>
                <a:latin typeface="Karla" pitchFamily="34" charset="0"/>
                <a:ea typeface="Karla" pitchFamily="34" charset="-122"/>
                <a:cs typeface="Karla" pitchFamily="34" charset="-120"/>
              </a:rPr>
              <a:t>El comité no busca juzgarte personalmente, sino contrastar evidencia para mitigar fallas en la obra.</a:t>
            </a:r>
            <a:endParaRPr lang="en-US" sz="2160" dirty="0"/>
          </a:p>
        </p:txBody>
      </p:sp>
      <p:pic>
        <p:nvPicPr>
          <p:cNvPr id="5" name="refrcol2" descr="/home/forge/chalkie-production-workers-3/releases/78338234/backend/storage/app/render-specs/78761990-49b2-428c-ac27-9d63857ddc34/img_c39acb059efe10dbbfd378f04f1e58a9.png"/>
          <p:cNvPicPr>
            <a:picLocks noChangeAspect="1"/>
          </p:cNvPicPr>
          <p:nvPr/>
        </p:nvPicPr>
        <p:blipFill>
          <a:blip r:embed="rId5"/>
          <a:stretch>
            <a:fillRect/>
          </a:stretch>
        </p:blipFill>
        <p:spPr>
          <a:xfrm>
            <a:off x="4663440" y="902970"/>
            <a:ext cx="4206240" cy="2057400"/>
          </a:xfrm>
          <a:prstGeom prst="roundRect">
            <a:avLst>
              <a:gd name="adj" fmla="val 6667"/>
            </a:avLst>
          </a:prstGeom>
        </p:spPr>
      </p:pic>
      <p:sp>
        <p:nvSpPr>
          <p:cNvPr id="6" name="pXT35QAT"/>
          <p:cNvSpPr/>
          <p:nvPr/>
        </p:nvSpPr>
        <p:spPr>
          <a:xfrm>
            <a:off x="4663440" y="3060954"/>
            <a:ext cx="4206240" cy="1417320"/>
          </a:xfrm>
          <a:prstGeom prst="rect">
            <a:avLst/>
          </a:prstGeom>
          <a:noFill/>
          <a:ln/>
        </p:spPr>
        <p:txBody>
          <a:bodyPr wrap="square" lIns="45720" tIns="45720" rIns="45720" bIns="45720" rtlCol="0" anchor="t"/>
          <a:lstStyle/>
          <a:p>
            <a:pPr marL="0" indent="0" algn="l">
              <a:lnSpc>
                <a:spcPts val="3024"/>
              </a:lnSpc>
              <a:spcBef>
                <a:spcPts val="450"/>
              </a:spcBef>
              <a:spcAft>
                <a:spcPts val="450"/>
              </a:spcAft>
              <a:buNone/>
            </a:pPr>
            <a:r>
              <a:rPr lang="en-US" sz="2160" b="1" dirty="0">
                <a:solidFill>
                  <a:srgbClr val="040F0F"/>
                </a:solidFill>
                <a:latin typeface="Kodchasan" pitchFamily="34" charset="0"/>
                <a:ea typeface="Kodchasan" pitchFamily="34" charset="-122"/>
                <a:cs typeface="Kodchasan" pitchFamily="34" charset="-120"/>
              </a:rPr>
              <a:t>De Examen a Conducción</a:t>
            </a:r>
            <a:endParaRPr lang="en-US" sz="2160" dirty="0"/>
          </a:p>
          <a:p>
            <a:pPr marL="0" indent="0" algn="l">
              <a:lnSpc>
                <a:spcPts val="2268"/>
              </a:lnSpc>
              <a:spcBef>
                <a:spcPts val="360"/>
              </a:spcBef>
              <a:spcAft>
                <a:spcPts val="360"/>
              </a:spcAft>
              <a:buNone/>
            </a:pPr>
            <a:r>
              <a:rPr lang="en-US" sz="1620" dirty="0">
                <a:solidFill>
                  <a:srgbClr val="040F0F"/>
                </a:solidFill>
                <a:latin typeface="Karla" pitchFamily="34" charset="0"/>
                <a:ea typeface="Karla" pitchFamily="34" charset="-122"/>
                <a:cs typeface="Karla" pitchFamily="34" charset="-120"/>
              </a:rPr>
              <a:t>Actúas como el consultor calificado que guía a tomadores de decisión por terreno técnico complejo.</a:t>
            </a:r>
            <a:endParaRPr lang="en-US" sz="216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DnUgqQ6P"/>
          <p:cNvSpPr/>
          <p:nvPr/>
        </p:nvSpPr>
        <p:spPr>
          <a:xfrm>
            <a:off x="274320" y="201168"/>
            <a:ext cx="8595360" cy="537210"/>
          </a:xfrm>
          <a:prstGeom prst="rect">
            <a:avLst/>
          </a:prstGeom>
          <a:noFill/>
          <a:ln/>
        </p:spPr>
        <p:txBody>
          <a:bodyPr wrap="square" lIns="45720" tIns="45720" rIns="45720" bIns="45720" rtlCol="0" anchor="t"/>
          <a:lstStyle/>
          <a:p>
            <a:pPr marL="0" indent="0" algn="l">
              <a:lnSpc>
                <a:spcPts val="3456"/>
              </a:lnSpc>
              <a:spcBef>
                <a:spcPts val="450"/>
              </a:spcBef>
              <a:spcAft>
                <a:spcPts val="450"/>
              </a:spcAft>
              <a:buNone/>
            </a:pPr>
            <a:r>
              <a:rPr lang="en-US" sz="2880" b="1" dirty="0">
                <a:solidFill>
                  <a:srgbClr val="FFFFFF"/>
                </a:solidFill>
                <a:latin typeface="Kodchasan" pitchFamily="34" charset="0"/>
                <a:ea typeface="Kodchasan" pitchFamily="34" charset="-122"/>
                <a:cs typeface="Kodchasan" pitchFamily="34" charset="-120"/>
              </a:rPr>
              <a:t>Interacción y Preguntas Retóricas</a:t>
            </a:r>
            <a:endParaRPr lang="en-US" sz="2880" dirty="0"/>
          </a:p>
        </p:txBody>
      </p:sp>
      <p:sp>
        <p:nvSpPr>
          <p:cNvPr id="3" name="pMR56NU6"/>
          <p:cNvSpPr/>
          <p:nvPr/>
        </p:nvSpPr>
        <p:spPr>
          <a:xfrm>
            <a:off x="274320" y="798957"/>
            <a:ext cx="4709160" cy="2834640"/>
          </a:xfrm>
          <a:prstGeom prst="rect">
            <a:avLst/>
          </a:prstGeom>
          <a:noFill/>
          <a:ln/>
        </p:spPr>
        <p:txBody>
          <a:bodyPr wrap="square" lIns="45720" tIns="45720" rIns="45720" bIns="45720" rtlCol="0" anchor="t"/>
          <a:lstStyle/>
          <a:p>
            <a:pPr marL="0" indent="0" algn="l">
              <a:lnSpc>
                <a:spcPts val="2772"/>
              </a:lnSpc>
              <a:spcBef>
                <a:spcPts val="360"/>
              </a:spcBef>
              <a:spcAft>
                <a:spcPts val="360"/>
              </a:spcAft>
              <a:buNone/>
            </a:pPr>
            <a:r>
              <a:rPr lang="en-US" sz="1980" b="1" dirty="0">
                <a:solidFill>
                  <a:srgbClr val="040F0F"/>
                </a:solidFill>
                <a:latin typeface="Kodchasan" pitchFamily="34" charset="0"/>
                <a:ea typeface="Kodchasan" pitchFamily="34" charset="-122"/>
                <a:cs typeface="Kodchasan" pitchFamily="34" charset="-120"/>
              </a:rPr>
              <a:t>Activar el Criterio del Directorio</a:t>
            </a:r>
            <a:endParaRPr lang="en-US" sz="1980" dirty="0"/>
          </a:p>
          <a:p>
            <a:pPr marL="0" indent="0" algn="l">
              <a:lnSpc>
                <a:spcPts val="2016"/>
              </a:lnSpc>
              <a:spcBef>
                <a:spcPts val="270"/>
              </a:spcBef>
              <a:spcAft>
                <a:spcPts val="270"/>
              </a:spcAft>
              <a:buNone/>
            </a:pPr>
            <a:r>
              <a:rPr lang="en-US" sz="1440" dirty="0">
                <a:solidFill>
                  <a:srgbClr val="040F0F"/>
                </a:solidFill>
                <a:latin typeface="Karla" pitchFamily="34" charset="0"/>
                <a:ea typeface="Karla" pitchFamily="34" charset="-122"/>
                <a:cs typeface="Karla" pitchFamily="34" charset="-120"/>
              </a:rPr>
              <a:t>La pasividad de la sala debilita el compromiso institucional. El orador técnico dinamiza mediante preguntas dirigidas:</a:t>
            </a:r>
            <a:endParaRPr lang="en-US" sz="1980" dirty="0"/>
          </a:p>
          <a:p>
            <a:pPr marL="228600" indent="-68580" algn="l">
              <a:lnSpc>
                <a:spcPts val="2016"/>
              </a:lnSpc>
              <a:spcBef>
                <a:spcPts val="225"/>
              </a:spcBef>
              <a:spcAft>
                <a:spcPts val="225"/>
              </a:spcAft>
              <a:buSzPct val="100000"/>
              <a:buFontTx/>
              <a:buChar char="•"/>
            </a:pPr>
            <a:r>
              <a:rPr lang="en-US" sz="1440" b="1" dirty="0">
                <a:solidFill>
                  <a:srgbClr val="040F0F"/>
                </a:solidFill>
                <a:latin typeface="Karla" pitchFamily="34" charset="0"/>
                <a:ea typeface="Karla" pitchFamily="34" charset="-122"/>
                <a:cs typeface="Karla" pitchFamily="34" charset="-120"/>
              </a:rPr>
              <a:t>Preguntas de comprobación:</a:t>
            </a:r>
            <a:r>
              <a:rPr lang="en-US" sz="1440" dirty="0">
                <a:solidFill>
                  <a:srgbClr val="040F0F"/>
                </a:solidFill>
                <a:latin typeface="Karla" pitchFamily="34" charset="0"/>
                <a:ea typeface="Karla" pitchFamily="34" charset="-122"/>
                <a:cs typeface="Karla" pitchFamily="34" charset="-120"/>
              </a:rPr>
              <a:t> </a:t>
            </a:r>
            <a:r>
              <a:rPr lang="en-US" sz="1440" i="1" dirty="0">
                <a:solidFill>
                  <a:srgbClr val="040F0F"/>
                </a:solidFill>
                <a:latin typeface="Karla" pitchFamily="34" charset="0"/>
                <a:ea typeface="Karla" pitchFamily="34" charset="-122"/>
                <a:cs typeface="Karla" pitchFamily="34" charset="-120"/>
              </a:rPr>
              <a:t>"¿Cuántas horas de parada no programada soporta nuestro plan financiero?"</a:t>
            </a:r>
            <a:endParaRPr lang="en-US" sz="1980" dirty="0"/>
          </a:p>
          <a:p>
            <a:pPr marL="228600" indent="-68580" algn="l">
              <a:lnSpc>
                <a:spcPts val="2016"/>
              </a:lnSpc>
              <a:spcBef>
                <a:spcPts val="225"/>
              </a:spcBef>
              <a:spcAft>
                <a:spcPts val="225"/>
              </a:spcAft>
              <a:buSzPct val="100000"/>
              <a:buFontTx/>
              <a:buChar char="•"/>
            </a:pPr>
            <a:r>
              <a:rPr lang="en-US" sz="1440" b="1" dirty="0">
                <a:solidFill>
                  <a:srgbClr val="040F0F"/>
                </a:solidFill>
                <a:latin typeface="Karla" pitchFamily="34" charset="0"/>
                <a:ea typeface="Karla" pitchFamily="34" charset="-122"/>
                <a:cs typeface="Karla" pitchFamily="34" charset="-120"/>
              </a:rPr>
              <a:t>Sondeo por consenso:</a:t>
            </a:r>
            <a:r>
              <a:rPr lang="en-US" sz="1440" dirty="0">
                <a:solidFill>
                  <a:srgbClr val="040F0F"/>
                </a:solidFill>
                <a:latin typeface="Karla" pitchFamily="34" charset="0"/>
                <a:ea typeface="Karla" pitchFamily="34" charset="-122"/>
                <a:cs typeface="Karla" pitchFamily="34" charset="-120"/>
              </a:rPr>
              <a:t> Levantar manos para validar un supuesto operacional común.</a:t>
            </a:r>
            <a:endParaRPr lang="en-US" sz="1980" dirty="0"/>
          </a:p>
        </p:txBody>
      </p:sp>
      <p:sp>
        <p:nvSpPr>
          <p:cNvPr id="4" name="RxxzbCRI"/>
          <p:cNvSpPr/>
          <p:nvPr/>
        </p:nvSpPr>
        <p:spPr>
          <a:xfrm>
            <a:off x="274320" y="3737610"/>
            <a:ext cx="4709160" cy="1097280"/>
          </a:xfrm>
          <a:prstGeom prst="roundRect">
            <a:avLst>
              <a:gd name="adj" fmla="val 8333"/>
            </a:avLst>
          </a:prstGeom>
          <a:solidFill>
            <a:srgbClr val="FAEFDA"/>
          </a:solidFill>
          <a:ln w="11430">
            <a:solidFill>
              <a:srgbClr val="573B06">
                <a:alpha val="20000"/>
              </a:srgbClr>
            </a:solidFill>
            <a:prstDash val="solid"/>
          </a:ln>
        </p:spPr>
      </p:sp>
      <p:sp>
        <p:nvSpPr>
          <p:cNvPr id="5" name="G9i1VCg4"/>
          <p:cNvSpPr/>
          <p:nvPr/>
        </p:nvSpPr>
        <p:spPr>
          <a:xfrm>
            <a:off x="388620" y="3873158"/>
            <a:ext cx="320040" cy="342900"/>
          </a:xfrm>
          <a:prstGeom prst="rect">
            <a:avLst/>
          </a:prstGeom>
          <a:noFill/>
          <a:ln/>
        </p:spPr>
        <p:txBody>
          <a:bodyPr wrap="square" lIns="45720" tIns="45720" rIns="45720" bIns="45720" rtlCol="0" anchor="t"/>
          <a:lstStyle/>
          <a:p>
            <a:pPr marL="0" indent="0" algn="l">
              <a:lnSpc>
                <a:spcPts val="1980"/>
              </a:lnSpc>
              <a:spcBef>
                <a:spcPts val="360"/>
              </a:spcBef>
              <a:spcAft>
                <a:spcPts val="360"/>
              </a:spcAft>
              <a:buNone/>
            </a:pPr>
            <a:r>
              <a:rPr lang="en-US" sz="1980" dirty="0">
                <a:solidFill>
                  <a:srgbClr val="573B06"/>
                </a:solidFill>
                <a:latin typeface="Karla" pitchFamily="34" charset="0"/>
                <a:ea typeface="Karla" pitchFamily="34" charset="-122"/>
                <a:cs typeface="Karla" pitchFamily="34" charset="-120"/>
              </a:rPr>
              <a:t>💡</a:t>
            </a:r>
            <a:endParaRPr lang="en-US" sz="1980" dirty="0"/>
          </a:p>
        </p:txBody>
      </p:sp>
      <p:sp>
        <p:nvSpPr>
          <p:cNvPr id="6" name="v2gMlYUB"/>
          <p:cNvSpPr/>
          <p:nvPr/>
        </p:nvSpPr>
        <p:spPr>
          <a:xfrm>
            <a:off x="754380" y="3830787"/>
            <a:ext cx="4114800" cy="868680"/>
          </a:xfrm>
          <a:prstGeom prst="rect">
            <a:avLst/>
          </a:prstGeom>
          <a:noFill/>
          <a:ln/>
        </p:spPr>
        <p:txBody>
          <a:bodyPr wrap="square" lIns="45720" tIns="45720" rIns="45720" bIns="45720" rtlCol="0" anchor="t"/>
          <a:lstStyle/>
          <a:p>
            <a:pPr marL="0" indent="0" algn="l">
              <a:lnSpc>
                <a:spcPts val="2016"/>
              </a:lnSpc>
              <a:spcBef>
                <a:spcPts val="270"/>
              </a:spcBef>
              <a:spcAft>
                <a:spcPts val="270"/>
              </a:spcAft>
              <a:buNone/>
            </a:pPr>
            <a:r>
              <a:rPr lang="en-US" sz="1440" b="1" dirty="0">
                <a:solidFill>
                  <a:srgbClr val="573B06"/>
                </a:solidFill>
                <a:latin typeface="Karla" pitchFamily="34" charset="0"/>
                <a:ea typeface="Karla" pitchFamily="34" charset="-122"/>
                <a:cs typeface="Karla" pitchFamily="34" charset="-120"/>
              </a:rPr>
              <a:t>Consejo</a:t>
            </a:r>
            <a:endParaRPr lang="en-US" sz="1440" dirty="0"/>
          </a:p>
          <a:p>
            <a:pPr marL="0" indent="0" algn="l">
              <a:lnSpc>
                <a:spcPts val="2016"/>
              </a:lnSpc>
              <a:spcBef>
                <a:spcPts val="270"/>
              </a:spcBef>
              <a:spcAft>
                <a:spcPts val="270"/>
              </a:spcAft>
              <a:buNone/>
            </a:pPr>
            <a:r>
              <a:rPr lang="en-US" sz="1440" dirty="0">
                <a:solidFill>
                  <a:srgbClr val="573B06"/>
                </a:solidFill>
                <a:latin typeface="Karla" pitchFamily="34" charset="0"/>
                <a:ea typeface="Karla" pitchFamily="34" charset="-122"/>
                <a:cs typeface="Karla" pitchFamily="34" charset="-120"/>
              </a:rPr>
              <a:t>Formula preguntas concretas con alternativas cerradas antes de abrir debate a toda la sala.</a:t>
            </a:r>
            <a:endParaRPr lang="en-US" sz="1440" dirty="0"/>
          </a:p>
        </p:txBody>
      </p:sp>
      <p:pic>
        <p:nvPicPr>
          <p:cNvPr id="7" name="auditpart1" descr="/home/forge/chalkie-production-workers-3/releases/78338234/backend/storage/app/render-specs/78761990-49b2-428c-ac27-9d63857ddc34/img_4f022ca60c64bd4a1c7e3ed8c50f67f2.jpg"/>
          <p:cNvPicPr>
            <a:picLocks noChangeAspect="1"/>
          </p:cNvPicPr>
          <p:nvPr/>
        </p:nvPicPr>
        <p:blipFill>
          <a:blip r:embed="rId4"/>
          <a:stretch>
            <a:fillRect/>
          </a:stretch>
        </p:blipFill>
        <p:spPr>
          <a:xfrm>
            <a:off x="5166360" y="811530"/>
            <a:ext cx="3703320" cy="3246120"/>
          </a:xfrm>
          <a:prstGeom prst="roundRect">
            <a:avLst>
              <a:gd name="adj" fmla="val 4225"/>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N8hk1O6c"/>
          <p:cNvSpPr/>
          <p:nvPr/>
        </p:nvSpPr>
        <p:spPr>
          <a:xfrm>
            <a:off x="274320" y="201168"/>
            <a:ext cx="8595360" cy="537210"/>
          </a:xfrm>
          <a:prstGeom prst="rect">
            <a:avLst/>
          </a:prstGeom>
          <a:noFill/>
          <a:ln/>
        </p:spPr>
        <p:txBody>
          <a:bodyPr wrap="square" lIns="45720" tIns="45720" rIns="45720" bIns="45720" rtlCol="0" anchor="t"/>
          <a:lstStyle/>
          <a:p>
            <a:pPr marL="0" indent="0" algn="l">
              <a:lnSpc>
                <a:spcPts val="3456"/>
              </a:lnSpc>
              <a:spcBef>
                <a:spcPts val="450"/>
              </a:spcBef>
              <a:spcAft>
                <a:spcPts val="450"/>
              </a:spcAft>
              <a:buNone/>
            </a:pPr>
            <a:r>
              <a:rPr lang="en-US" sz="2880" b="1" dirty="0">
                <a:solidFill>
                  <a:srgbClr val="FFFFFF"/>
                </a:solidFill>
                <a:latin typeface="Kodchasan" pitchFamily="34" charset="0"/>
                <a:ea typeface="Kodchasan" pitchFamily="34" charset="-122"/>
                <a:cs typeface="Kodchasan" pitchFamily="34" charset="-120"/>
              </a:rPr>
              <a:t>El Protocolo LEAD para Preguntas</a:t>
            </a:r>
            <a:endParaRPr lang="en-US" sz="2880" dirty="0"/>
          </a:p>
        </p:txBody>
      </p:sp>
      <p:sp>
        <p:nvSpPr>
          <p:cNvPr id="3" name="qp7n8bZN"/>
          <p:cNvSpPr/>
          <p:nvPr/>
        </p:nvSpPr>
        <p:spPr>
          <a:xfrm>
            <a:off x="274320" y="960120"/>
            <a:ext cx="8595360" cy="662940"/>
          </a:xfrm>
          <a:prstGeom prst="roundRect">
            <a:avLst>
              <a:gd name="adj" fmla="val 20690"/>
            </a:avLst>
          </a:prstGeom>
          <a:solidFill>
            <a:srgbClr val="FFFFFF">
              <a:alpha val="40000"/>
            </a:srgbClr>
          </a:solidFill>
          <a:ln w="11430">
            <a:solidFill>
              <a:srgbClr val="2C6E49"/>
            </a:solidFill>
            <a:prstDash val="solid"/>
          </a:ln>
        </p:spPr>
      </p:sp>
      <p:sp>
        <p:nvSpPr>
          <p:cNvPr id="4" name="ax3H9YoT"/>
          <p:cNvSpPr/>
          <p:nvPr/>
        </p:nvSpPr>
        <p:spPr>
          <a:xfrm>
            <a:off x="468630" y="1080375"/>
            <a:ext cx="457200" cy="457200"/>
          </a:xfrm>
          <a:prstGeom prst="roundRect">
            <a:avLst>
              <a:gd name="adj" fmla="val 50000"/>
            </a:avLst>
          </a:prstGeom>
          <a:solidFill>
            <a:srgbClr val="2C6E49"/>
          </a:solidFill>
          <a:ln/>
        </p:spPr>
        <p:txBody>
          <a:bodyPr wrap="square" lIns="0" tIns="0" rIns="0" bIns="0" rtlCol="0" anchor="ctr"/>
          <a:lstStyle/>
          <a:p>
            <a:pPr marL="0" indent="0" algn="ctr">
              <a:lnSpc>
                <a:spcPts val="1620"/>
              </a:lnSpc>
              <a:spcBef>
                <a:spcPts val="360"/>
              </a:spcBef>
              <a:spcAft>
                <a:spcPts val="360"/>
              </a:spcAft>
              <a:buNone/>
            </a:pPr>
            <a:r>
              <a:rPr lang="en-US" sz="1620" b="1" dirty="0">
                <a:solidFill>
                  <a:srgbClr val="FFFFFF"/>
                </a:solidFill>
                <a:latin typeface="Karla" pitchFamily="34" charset="0"/>
                <a:ea typeface="Karla" pitchFamily="34" charset="-122"/>
                <a:cs typeface="Karla" pitchFamily="34" charset="-120"/>
              </a:rPr>
              <a:t>1</a:t>
            </a:r>
            <a:endParaRPr lang="en-US" sz="1620" dirty="0"/>
          </a:p>
        </p:txBody>
      </p:sp>
      <p:sp>
        <p:nvSpPr>
          <p:cNvPr id="5" name="ZyYOZWq5"/>
          <p:cNvSpPr/>
          <p:nvPr/>
        </p:nvSpPr>
        <p:spPr>
          <a:xfrm>
            <a:off x="1108710" y="1073517"/>
            <a:ext cx="7566660" cy="388620"/>
          </a:xfrm>
          <a:prstGeom prst="rect">
            <a:avLst/>
          </a:prstGeom>
          <a:noFill/>
          <a:ln/>
        </p:spPr>
        <p:txBody>
          <a:bodyPr wrap="square" lIns="45720" tIns="45720" rIns="45720" bIns="45720" rtlCol="0" anchor="t"/>
          <a:lstStyle/>
          <a:p>
            <a:pPr marL="0" indent="0" algn="l">
              <a:lnSpc>
                <a:spcPts val="2268"/>
              </a:lnSpc>
              <a:spcBef>
                <a:spcPts val="360"/>
              </a:spcBef>
              <a:spcAft>
                <a:spcPts val="360"/>
              </a:spcAft>
              <a:buNone/>
            </a:pPr>
            <a:r>
              <a:rPr lang="en-US" sz="1620" b="1" dirty="0">
                <a:solidFill>
                  <a:srgbClr val="040F0F"/>
                </a:solidFill>
                <a:latin typeface="Karla" pitchFamily="34" charset="0"/>
                <a:ea typeface="Karla" pitchFamily="34" charset="-122"/>
                <a:cs typeface="Karla" pitchFamily="34" charset="-120"/>
              </a:rPr>
              <a:t>Listen (Escuchar):</a:t>
            </a:r>
            <a:r>
              <a:rPr lang="en-US" sz="1620" dirty="0">
                <a:solidFill>
                  <a:srgbClr val="040F0F"/>
                </a:solidFill>
                <a:latin typeface="Karla" pitchFamily="34" charset="0"/>
                <a:ea typeface="Karla" pitchFamily="34" charset="-122"/>
                <a:cs typeface="Karla" pitchFamily="34" charset="-120"/>
              </a:rPr>
              <a:t> Atender sin interrumpir ni anticipar defensas prematuras.</a:t>
            </a:r>
            <a:endParaRPr lang="en-US" sz="1620" dirty="0"/>
          </a:p>
        </p:txBody>
      </p:sp>
      <p:sp>
        <p:nvSpPr>
          <p:cNvPr id="6" name="8FxfprhC"/>
          <p:cNvSpPr/>
          <p:nvPr/>
        </p:nvSpPr>
        <p:spPr>
          <a:xfrm>
            <a:off x="274320" y="1805940"/>
            <a:ext cx="8595360" cy="880110"/>
          </a:xfrm>
          <a:prstGeom prst="roundRect">
            <a:avLst>
              <a:gd name="adj" fmla="val 15584"/>
            </a:avLst>
          </a:prstGeom>
          <a:solidFill>
            <a:srgbClr val="FFFFFF">
              <a:alpha val="40000"/>
            </a:srgbClr>
          </a:solidFill>
          <a:ln w="11430">
            <a:solidFill>
              <a:srgbClr val="2C6E49"/>
            </a:solidFill>
            <a:prstDash val="solid"/>
          </a:ln>
        </p:spPr>
      </p:sp>
      <p:sp>
        <p:nvSpPr>
          <p:cNvPr id="7" name="VaxH4RHO"/>
          <p:cNvSpPr/>
          <p:nvPr/>
        </p:nvSpPr>
        <p:spPr>
          <a:xfrm>
            <a:off x="468630" y="2040495"/>
            <a:ext cx="457200" cy="457200"/>
          </a:xfrm>
          <a:prstGeom prst="roundRect">
            <a:avLst>
              <a:gd name="adj" fmla="val 50000"/>
            </a:avLst>
          </a:prstGeom>
          <a:solidFill>
            <a:srgbClr val="2C6E49"/>
          </a:solidFill>
          <a:ln/>
        </p:spPr>
        <p:txBody>
          <a:bodyPr wrap="square" lIns="0" tIns="0" rIns="0" bIns="0" rtlCol="0" anchor="ctr"/>
          <a:lstStyle/>
          <a:p>
            <a:pPr marL="0" indent="0" algn="ctr">
              <a:lnSpc>
                <a:spcPts val="1620"/>
              </a:lnSpc>
              <a:spcBef>
                <a:spcPts val="360"/>
              </a:spcBef>
              <a:spcAft>
                <a:spcPts val="360"/>
              </a:spcAft>
              <a:buNone/>
            </a:pPr>
            <a:r>
              <a:rPr lang="en-US" sz="1620" b="1" dirty="0">
                <a:solidFill>
                  <a:srgbClr val="FFFFFF"/>
                </a:solidFill>
                <a:latin typeface="Karla" pitchFamily="34" charset="0"/>
                <a:ea typeface="Karla" pitchFamily="34" charset="-122"/>
                <a:cs typeface="Karla" pitchFamily="34" charset="-120"/>
              </a:rPr>
              <a:t>2</a:t>
            </a:r>
            <a:endParaRPr lang="en-US" sz="1620" dirty="0"/>
          </a:p>
        </p:txBody>
      </p:sp>
      <p:sp>
        <p:nvSpPr>
          <p:cNvPr id="8" name="tMMRbrMm"/>
          <p:cNvSpPr/>
          <p:nvPr/>
        </p:nvSpPr>
        <p:spPr>
          <a:xfrm>
            <a:off x="1108710" y="1885047"/>
            <a:ext cx="7566660" cy="674370"/>
          </a:xfrm>
          <a:prstGeom prst="rect">
            <a:avLst/>
          </a:prstGeom>
          <a:noFill/>
          <a:ln/>
        </p:spPr>
        <p:txBody>
          <a:bodyPr wrap="square" lIns="45720" tIns="45720" rIns="45720" bIns="45720" rtlCol="0" anchor="t"/>
          <a:lstStyle/>
          <a:p>
            <a:pPr marL="0" indent="0" algn="l">
              <a:lnSpc>
                <a:spcPts val="2268"/>
              </a:lnSpc>
              <a:spcBef>
                <a:spcPts val="360"/>
              </a:spcBef>
              <a:spcAft>
                <a:spcPts val="360"/>
              </a:spcAft>
              <a:buNone/>
            </a:pPr>
            <a:r>
              <a:rPr lang="en-US" sz="1620" b="1" dirty="0">
                <a:solidFill>
                  <a:srgbClr val="040F0F"/>
                </a:solidFill>
                <a:latin typeface="Karla" pitchFamily="34" charset="0"/>
                <a:ea typeface="Karla" pitchFamily="34" charset="-122"/>
                <a:cs typeface="Karla" pitchFamily="34" charset="-120"/>
              </a:rPr>
              <a:t>Echo (Parafrasear):</a:t>
            </a:r>
            <a:r>
              <a:rPr lang="en-US" sz="1620" dirty="0">
                <a:solidFill>
                  <a:srgbClr val="040F0F"/>
                </a:solidFill>
                <a:latin typeface="Karla" pitchFamily="34" charset="0"/>
                <a:ea typeface="Karla" pitchFamily="34" charset="-122"/>
                <a:cs typeface="Karla" pitchFamily="34" charset="-120"/>
              </a:rPr>
              <a:t> Replantear la duda técnica para alinear a toda la audiencia.</a:t>
            </a:r>
            <a:endParaRPr lang="en-US" sz="1620" dirty="0"/>
          </a:p>
        </p:txBody>
      </p:sp>
      <p:sp>
        <p:nvSpPr>
          <p:cNvPr id="9" name="HPjNUq1T"/>
          <p:cNvSpPr/>
          <p:nvPr/>
        </p:nvSpPr>
        <p:spPr>
          <a:xfrm>
            <a:off x="274320" y="2868930"/>
            <a:ext cx="8595360" cy="880110"/>
          </a:xfrm>
          <a:prstGeom prst="roundRect">
            <a:avLst>
              <a:gd name="adj" fmla="val 15584"/>
            </a:avLst>
          </a:prstGeom>
          <a:solidFill>
            <a:srgbClr val="FFFFFF">
              <a:alpha val="40000"/>
            </a:srgbClr>
          </a:solidFill>
          <a:ln w="11430">
            <a:solidFill>
              <a:srgbClr val="2C6E49"/>
            </a:solidFill>
            <a:prstDash val="solid"/>
          </a:ln>
        </p:spPr>
      </p:sp>
      <p:sp>
        <p:nvSpPr>
          <p:cNvPr id="10" name="dar0w1M0"/>
          <p:cNvSpPr/>
          <p:nvPr/>
        </p:nvSpPr>
        <p:spPr>
          <a:xfrm>
            <a:off x="468630" y="3103485"/>
            <a:ext cx="457200" cy="457200"/>
          </a:xfrm>
          <a:prstGeom prst="roundRect">
            <a:avLst>
              <a:gd name="adj" fmla="val 50000"/>
            </a:avLst>
          </a:prstGeom>
          <a:solidFill>
            <a:srgbClr val="2C6E49"/>
          </a:solidFill>
          <a:ln/>
        </p:spPr>
        <p:txBody>
          <a:bodyPr wrap="square" lIns="0" tIns="0" rIns="0" bIns="0" rtlCol="0" anchor="ctr"/>
          <a:lstStyle/>
          <a:p>
            <a:pPr marL="0" indent="0" algn="ctr">
              <a:lnSpc>
                <a:spcPts val="1620"/>
              </a:lnSpc>
              <a:spcBef>
                <a:spcPts val="360"/>
              </a:spcBef>
              <a:spcAft>
                <a:spcPts val="360"/>
              </a:spcAft>
              <a:buNone/>
            </a:pPr>
            <a:r>
              <a:rPr lang="en-US" sz="1620" b="1" dirty="0">
                <a:solidFill>
                  <a:srgbClr val="FFFFFF"/>
                </a:solidFill>
                <a:latin typeface="Karla" pitchFamily="34" charset="0"/>
                <a:ea typeface="Karla" pitchFamily="34" charset="-122"/>
                <a:cs typeface="Karla" pitchFamily="34" charset="-120"/>
              </a:rPr>
              <a:t>3</a:t>
            </a:r>
            <a:endParaRPr lang="en-US" sz="1620" dirty="0"/>
          </a:p>
        </p:txBody>
      </p:sp>
      <p:sp>
        <p:nvSpPr>
          <p:cNvPr id="11" name="NOSF5JUx"/>
          <p:cNvSpPr/>
          <p:nvPr/>
        </p:nvSpPr>
        <p:spPr>
          <a:xfrm>
            <a:off x="1108710" y="2948037"/>
            <a:ext cx="7566660" cy="674370"/>
          </a:xfrm>
          <a:prstGeom prst="rect">
            <a:avLst/>
          </a:prstGeom>
          <a:noFill/>
          <a:ln/>
        </p:spPr>
        <p:txBody>
          <a:bodyPr wrap="square" lIns="45720" tIns="45720" rIns="45720" bIns="45720" rtlCol="0" anchor="t"/>
          <a:lstStyle/>
          <a:p>
            <a:pPr marL="0" indent="0" algn="l">
              <a:lnSpc>
                <a:spcPts val="2268"/>
              </a:lnSpc>
              <a:spcBef>
                <a:spcPts val="360"/>
              </a:spcBef>
              <a:spcAft>
                <a:spcPts val="360"/>
              </a:spcAft>
              <a:buNone/>
            </a:pPr>
            <a:r>
              <a:rPr lang="en-US" sz="1620" b="1" dirty="0">
                <a:solidFill>
                  <a:srgbClr val="040F0F"/>
                </a:solidFill>
                <a:latin typeface="Karla" pitchFamily="34" charset="0"/>
                <a:ea typeface="Karla" pitchFamily="34" charset="-122"/>
                <a:cs typeface="Karla" pitchFamily="34" charset="-120"/>
              </a:rPr>
              <a:t>Answer (Responder):</a:t>
            </a:r>
            <a:r>
              <a:rPr lang="en-US" sz="1620" dirty="0">
                <a:solidFill>
                  <a:srgbClr val="040F0F"/>
                </a:solidFill>
                <a:latin typeface="Karla" pitchFamily="34" charset="0"/>
                <a:ea typeface="Karla" pitchFamily="34" charset="-122"/>
                <a:cs typeface="Karla" pitchFamily="34" charset="-120"/>
              </a:rPr>
              <a:t> Proveer la respuesta técnica de manera concisa y sustentada.</a:t>
            </a:r>
            <a:endParaRPr lang="en-US" sz="1620" dirty="0"/>
          </a:p>
        </p:txBody>
      </p:sp>
      <p:sp>
        <p:nvSpPr>
          <p:cNvPr id="12" name="QX3qYSlA"/>
          <p:cNvSpPr/>
          <p:nvPr/>
        </p:nvSpPr>
        <p:spPr>
          <a:xfrm>
            <a:off x="274320" y="3931920"/>
            <a:ext cx="8595360" cy="880110"/>
          </a:xfrm>
          <a:prstGeom prst="roundRect">
            <a:avLst>
              <a:gd name="adj" fmla="val 15584"/>
            </a:avLst>
          </a:prstGeom>
          <a:solidFill>
            <a:srgbClr val="FFFFFF">
              <a:alpha val="40000"/>
            </a:srgbClr>
          </a:solidFill>
          <a:ln w="11430">
            <a:solidFill>
              <a:srgbClr val="2C6E49"/>
            </a:solidFill>
            <a:prstDash val="solid"/>
          </a:ln>
        </p:spPr>
      </p:sp>
      <p:sp>
        <p:nvSpPr>
          <p:cNvPr id="13" name="MxIkOjLC"/>
          <p:cNvSpPr/>
          <p:nvPr/>
        </p:nvSpPr>
        <p:spPr>
          <a:xfrm>
            <a:off x="468630" y="4166475"/>
            <a:ext cx="457200" cy="457200"/>
          </a:xfrm>
          <a:prstGeom prst="roundRect">
            <a:avLst>
              <a:gd name="adj" fmla="val 50000"/>
            </a:avLst>
          </a:prstGeom>
          <a:solidFill>
            <a:srgbClr val="2C6E49"/>
          </a:solidFill>
          <a:ln/>
        </p:spPr>
        <p:txBody>
          <a:bodyPr wrap="square" lIns="0" tIns="0" rIns="0" bIns="0" rtlCol="0" anchor="ctr"/>
          <a:lstStyle/>
          <a:p>
            <a:pPr marL="0" indent="0" algn="ctr">
              <a:lnSpc>
                <a:spcPts val="1620"/>
              </a:lnSpc>
              <a:spcBef>
                <a:spcPts val="360"/>
              </a:spcBef>
              <a:spcAft>
                <a:spcPts val="360"/>
              </a:spcAft>
              <a:buNone/>
            </a:pPr>
            <a:r>
              <a:rPr lang="en-US" sz="1620" b="1" dirty="0">
                <a:solidFill>
                  <a:srgbClr val="FFFFFF"/>
                </a:solidFill>
                <a:latin typeface="Karla" pitchFamily="34" charset="0"/>
                <a:ea typeface="Karla" pitchFamily="34" charset="-122"/>
                <a:cs typeface="Karla" pitchFamily="34" charset="-120"/>
              </a:rPr>
              <a:t>4</a:t>
            </a:r>
            <a:endParaRPr lang="en-US" sz="1620" dirty="0"/>
          </a:p>
        </p:txBody>
      </p:sp>
      <p:sp>
        <p:nvSpPr>
          <p:cNvPr id="14" name="wFVYUOcP"/>
          <p:cNvSpPr/>
          <p:nvPr/>
        </p:nvSpPr>
        <p:spPr>
          <a:xfrm>
            <a:off x="1108710" y="4011027"/>
            <a:ext cx="7566660" cy="674370"/>
          </a:xfrm>
          <a:prstGeom prst="rect">
            <a:avLst/>
          </a:prstGeom>
          <a:noFill/>
          <a:ln/>
        </p:spPr>
        <p:txBody>
          <a:bodyPr wrap="square" lIns="45720" tIns="45720" rIns="45720" bIns="45720" rtlCol="0" anchor="t"/>
          <a:lstStyle/>
          <a:p>
            <a:pPr marL="0" indent="0" algn="l">
              <a:lnSpc>
                <a:spcPts val="2268"/>
              </a:lnSpc>
              <a:spcBef>
                <a:spcPts val="360"/>
              </a:spcBef>
              <a:spcAft>
                <a:spcPts val="360"/>
              </a:spcAft>
              <a:buNone/>
            </a:pPr>
            <a:r>
              <a:rPr lang="en-US" sz="1620" b="1" dirty="0">
                <a:solidFill>
                  <a:srgbClr val="040F0F"/>
                </a:solidFill>
                <a:latin typeface="Karla" pitchFamily="34" charset="0"/>
                <a:ea typeface="Karla" pitchFamily="34" charset="-122"/>
                <a:cs typeface="Karla" pitchFamily="34" charset="-120"/>
              </a:rPr>
              <a:t>Deliver check (Verificar):</a:t>
            </a:r>
            <a:r>
              <a:rPr lang="en-US" sz="1620" dirty="0">
                <a:solidFill>
                  <a:srgbClr val="040F0F"/>
                </a:solidFill>
                <a:latin typeface="Karla" pitchFamily="34" charset="0"/>
                <a:ea typeface="Karla" pitchFamily="34" charset="-122"/>
                <a:cs typeface="Karla" pitchFamily="34" charset="-120"/>
              </a:rPr>
              <a:t> Confirmar con el interlocutor si el punto quedó resuelto.</a:t>
            </a:r>
            <a:endParaRPr lang="en-US" sz="162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G1LKIJ3"/>
          <p:cNvSpPr/>
          <p:nvPr/>
        </p:nvSpPr>
        <p:spPr>
          <a:xfrm>
            <a:off x="274320" y="201168"/>
            <a:ext cx="2743200" cy="1417320"/>
          </a:xfrm>
          <a:prstGeom prst="rect">
            <a:avLst/>
          </a:prstGeom>
          <a:noFill/>
          <a:ln/>
        </p:spPr>
        <p:txBody>
          <a:bodyPr wrap="square" lIns="45720" tIns="45720" rIns="45720" bIns="45720" rtlCol="0" anchor="t"/>
          <a:lstStyle/>
          <a:p>
            <a:pPr marL="0" indent="0" algn="l">
              <a:lnSpc>
                <a:spcPts val="3456"/>
              </a:lnSpc>
              <a:spcBef>
                <a:spcPts val="450"/>
              </a:spcBef>
              <a:spcAft>
                <a:spcPts val="450"/>
              </a:spcAft>
              <a:buNone/>
            </a:pPr>
            <a:r>
              <a:rPr lang="en-US" sz="2880" b="1" dirty="0">
                <a:solidFill>
                  <a:srgbClr val="FFFFFF"/>
                </a:solidFill>
                <a:latin typeface="Kodchasan" pitchFamily="34" charset="0"/>
                <a:ea typeface="Kodchasan" pitchFamily="34" charset="-122"/>
                <a:cs typeface="Kodchasan" pitchFamily="34" charset="-120"/>
              </a:rPr>
              <a:t>Manejo de Críticas Hostiles</a:t>
            </a:r>
            <a:endParaRPr lang="en-US" sz="2880" dirty="0"/>
          </a:p>
        </p:txBody>
      </p:sp>
      <p:sp>
        <p:nvSpPr>
          <p:cNvPr id="3" name="ITLnqOqi"/>
          <p:cNvSpPr/>
          <p:nvPr/>
        </p:nvSpPr>
        <p:spPr>
          <a:xfrm>
            <a:off x="274320" y="1670517"/>
            <a:ext cx="2743200" cy="605790"/>
          </a:xfrm>
          <a:prstGeom prst="rect">
            <a:avLst/>
          </a:prstGeom>
          <a:noFill/>
          <a:ln/>
        </p:spPr>
        <p:txBody>
          <a:bodyPr wrap="square" lIns="45720" tIns="45720" rIns="45720" bIns="45720" rtlCol="0" anchor="t"/>
          <a:lstStyle/>
          <a:p>
            <a:pPr marL="0" indent="0" algn="l">
              <a:lnSpc>
                <a:spcPts val="2016"/>
              </a:lnSpc>
              <a:spcBef>
                <a:spcPts val="270"/>
              </a:spcBef>
              <a:spcAft>
                <a:spcPts val="270"/>
              </a:spcAft>
              <a:buNone/>
            </a:pPr>
            <a:r>
              <a:rPr lang="en-US" sz="1440" dirty="0">
                <a:solidFill>
                  <a:srgbClr val="473720"/>
                </a:solidFill>
                <a:latin typeface="Karla" pitchFamily="34" charset="0"/>
                <a:ea typeface="Karla" pitchFamily="34" charset="-122"/>
                <a:cs typeface="Karla" pitchFamily="34" charset="-120"/>
              </a:rPr>
              <a:t>Desescalar objeciones severas con datos empíricos.</a:t>
            </a:r>
            <a:endParaRPr lang="en-US" sz="1440" dirty="0"/>
          </a:p>
        </p:txBody>
      </p:sp>
      <p:pic>
        <p:nvPicPr>
          <p:cNvPr id="4" name="shieldqa1" descr="/home/forge/chalkie-production-workers-3/releases/78338234/backend/storage/app/render-specs/78761990-49b2-428c-ac27-9d63857ddc34/img_068e260c858220ff224f1ecf33577823.png"/>
          <p:cNvPicPr>
            <a:picLocks noChangeAspect="1"/>
          </p:cNvPicPr>
          <p:nvPr/>
        </p:nvPicPr>
        <p:blipFill>
          <a:blip r:embed="rId4"/>
          <a:stretch>
            <a:fillRect/>
          </a:stretch>
        </p:blipFill>
        <p:spPr>
          <a:xfrm>
            <a:off x="274320" y="2388870"/>
            <a:ext cx="2286000" cy="1828800"/>
          </a:xfrm>
          <a:prstGeom prst="rect">
            <a:avLst/>
          </a:prstGeom>
        </p:spPr>
      </p:pic>
      <p:sp>
        <p:nvSpPr>
          <p:cNvPr id="5" name="7QqXI7cv"/>
          <p:cNvSpPr/>
          <p:nvPr/>
        </p:nvSpPr>
        <p:spPr>
          <a:xfrm>
            <a:off x="3291840" y="180754"/>
            <a:ext cx="1440180" cy="262890"/>
          </a:xfrm>
          <a:prstGeom prst="roundRect">
            <a:avLst>
              <a:gd name="adj" fmla="val 17391"/>
            </a:avLst>
          </a:prstGeom>
          <a:solidFill>
            <a:srgbClr val="2C6E49"/>
          </a:solidFill>
          <a:ln/>
        </p:spPr>
        <p:txBody>
          <a:bodyPr wrap="square" lIns="114300" tIns="45720" rIns="114300" bIns="45720" rtlCol="0" anchor="ctr"/>
          <a:lstStyle/>
          <a:p>
            <a:pPr marL="0" indent="0" algn="ctr">
              <a:lnSpc>
                <a:spcPts val="1296"/>
              </a:lnSpc>
              <a:spcBef>
                <a:spcPts val="270"/>
              </a:spcBef>
              <a:spcAft>
                <a:spcPts val="270"/>
              </a:spcAft>
              <a:buNone/>
            </a:pPr>
            <a:r>
              <a:rPr lang="en-US" sz="1080" b="1" kern="0" spc="54" dirty="0">
                <a:solidFill>
                  <a:srgbClr val="FFFFFF"/>
                </a:solidFill>
                <a:latin typeface="Karla" pitchFamily="34" charset="0"/>
                <a:ea typeface="Karla" pitchFamily="34" charset="-122"/>
                <a:cs typeface="Karla" pitchFamily="34" charset="-120"/>
              </a:rPr>
              <a:t>REVISIÓN CLAVE</a:t>
            </a:r>
            <a:endParaRPr lang="en-US" sz="1080" dirty="0"/>
          </a:p>
        </p:txBody>
      </p:sp>
      <p:sp>
        <p:nvSpPr>
          <p:cNvPr id="6" name="0GQt5kB8"/>
          <p:cNvSpPr/>
          <p:nvPr/>
        </p:nvSpPr>
        <p:spPr>
          <a:xfrm>
            <a:off x="3291840" y="604887"/>
            <a:ext cx="5577840" cy="3006090"/>
          </a:xfrm>
          <a:prstGeom prst="rect">
            <a:avLst/>
          </a:prstGeom>
          <a:noFill/>
          <a:ln/>
        </p:spPr>
        <p:txBody>
          <a:bodyPr wrap="square" lIns="45720" tIns="45720" rIns="45720" bIns="45720" rtlCol="0" anchor="t"/>
          <a:lstStyle/>
          <a:p>
            <a:pPr marL="0" indent="0" algn="l">
              <a:lnSpc>
                <a:spcPts val="2268"/>
              </a:lnSpc>
              <a:spcBef>
                <a:spcPts val="360"/>
              </a:spcBef>
              <a:spcAft>
                <a:spcPts val="360"/>
              </a:spcAft>
              <a:buNone/>
            </a:pPr>
            <a:r>
              <a:rPr lang="en-US" sz="1620" dirty="0">
                <a:solidFill>
                  <a:srgbClr val="040F0F"/>
                </a:solidFill>
                <a:latin typeface="Karla" pitchFamily="34" charset="0"/>
                <a:ea typeface="Karla" pitchFamily="34" charset="-122"/>
                <a:cs typeface="Karla" pitchFamily="34" charset="-120"/>
              </a:rPr>
              <a:t>Cuando un evaluador cuestiona agresivamente la viabilidad de tu diseño o presupuesto:</a:t>
            </a:r>
            <a:endParaRPr lang="en-US" sz="1620" dirty="0"/>
          </a:p>
          <a:p>
            <a:pPr marL="228600" indent="-68580" algn="l">
              <a:lnSpc>
                <a:spcPts val="2268"/>
              </a:lnSpc>
              <a:spcBef>
                <a:spcPts val="225"/>
              </a:spcBef>
              <a:spcAft>
                <a:spcPts val="225"/>
              </a:spcAft>
              <a:buSzPct val="100000"/>
              <a:buFontTx/>
              <a:buChar char="•"/>
            </a:pPr>
            <a:r>
              <a:rPr lang="en-US" sz="1620" b="1" dirty="0">
                <a:solidFill>
                  <a:srgbClr val="040F0F"/>
                </a:solidFill>
                <a:latin typeface="Karla" pitchFamily="34" charset="0"/>
                <a:ea typeface="Karla" pitchFamily="34" charset="-122"/>
                <a:cs typeface="Karla" pitchFamily="34" charset="-120"/>
              </a:rPr>
              <a:t>Separar el tono del dato:</a:t>
            </a:r>
            <a:r>
              <a:rPr lang="en-US" sz="1620" dirty="0">
                <a:solidFill>
                  <a:srgbClr val="040F0F"/>
                </a:solidFill>
                <a:latin typeface="Karla" pitchFamily="34" charset="0"/>
                <a:ea typeface="Karla" pitchFamily="34" charset="-122"/>
                <a:cs typeface="Karla" pitchFamily="34" charset="-120"/>
              </a:rPr>
              <a:t> Ignorar la carga emotiva y aislar el nudo técnico del problema planteado.</a:t>
            </a:r>
            <a:endParaRPr lang="en-US" sz="1620" dirty="0"/>
          </a:p>
          <a:p>
            <a:pPr marL="228600" indent="-68580" algn="l">
              <a:lnSpc>
                <a:spcPts val="2268"/>
              </a:lnSpc>
              <a:spcBef>
                <a:spcPts val="225"/>
              </a:spcBef>
              <a:spcAft>
                <a:spcPts val="225"/>
              </a:spcAft>
              <a:buSzPct val="100000"/>
              <a:buFontTx/>
              <a:buChar char="•"/>
            </a:pPr>
            <a:r>
              <a:rPr lang="en-US" sz="1620" b="1" dirty="0">
                <a:solidFill>
                  <a:srgbClr val="040F0F"/>
                </a:solidFill>
                <a:latin typeface="Karla" pitchFamily="34" charset="0"/>
                <a:ea typeface="Karla" pitchFamily="34" charset="-122"/>
                <a:cs typeface="Karla" pitchFamily="34" charset="-120"/>
              </a:rPr>
              <a:t>Evitar la contradicción directa:</a:t>
            </a:r>
            <a:r>
              <a:rPr lang="en-US" sz="1620" dirty="0">
                <a:solidFill>
                  <a:srgbClr val="040F0F"/>
                </a:solidFill>
                <a:latin typeface="Karla" pitchFamily="34" charset="0"/>
                <a:ea typeface="Karla" pitchFamily="34" charset="-122"/>
                <a:cs typeface="Karla" pitchFamily="34" charset="-120"/>
              </a:rPr>
              <a:t> Sustituir </a:t>
            </a:r>
            <a:r>
              <a:rPr lang="en-US" sz="1620" i="1" dirty="0">
                <a:solidFill>
                  <a:srgbClr val="040F0F"/>
                </a:solidFill>
                <a:latin typeface="Karla" pitchFamily="34" charset="0"/>
                <a:ea typeface="Karla" pitchFamily="34" charset="-122"/>
                <a:cs typeface="Karla" pitchFamily="34" charset="-120"/>
              </a:rPr>
              <a:t>"Está equivocado"</a:t>
            </a:r>
            <a:r>
              <a:rPr lang="en-US" sz="1620" dirty="0">
                <a:solidFill>
                  <a:srgbClr val="040F0F"/>
                </a:solidFill>
                <a:latin typeface="Karla" pitchFamily="34" charset="0"/>
                <a:ea typeface="Karla" pitchFamily="34" charset="-122"/>
                <a:cs typeface="Karla" pitchFamily="34" charset="-120"/>
              </a:rPr>
              <a:t> por </a:t>
            </a:r>
            <a:r>
              <a:rPr lang="en-US" sz="1620" i="1" dirty="0">
                <a:solidFill>
                  <a:srgbClr val="040F0F"/>
                </a:solidFill>
                <a:latin typeface="Karla" pitchFamily="34" charset="0"/>
                <a:ea typeface="Karla" pitchFamily="34" charset="-122"/>
                <a:cs typeface="Karla" pitchFamily="34" charset="-120"/>
              </a:rPr>
              <a:t>"Veamos qué arrojan las pruebas de tensión de la norma NCh"</a:t>
            </a:r>
            <a:r>
              <a:rPr lang="en-US" sz="1620" dirty="0">
                <a:solidFill>
                  <a:srgbClr val="040F0F"/>
                </a:solidFill>
                <a:latin typeface="Karla" pitchFamily="34" charset="0"/>
                <a:ea typeface="Karla" pitchFamily="34" charset="-122"/>
                <a:cs typeface="Karla" pitchFamily="34" charset="-120"/>
              </a:rPr>
              <a:t>.</a:t>
            </a:r>
            <a:endParaRPr lang="en-US" sz="1620" dirty="0"/>
          </a:p>
          <a:p>
            <a:pPr marL="228600" indent="-68580" algn="l">
              <a:lnSpc>
                <a:spcPts val="2268"/>
              </a:lnSpc>
              <a:spcBef>
                <a:spcPts val="225"/>
              </a:spcBef>
              <a:spcAft>
                <a:spcPts val="225"/>
              </a:spcAft>
              <a:buSzPct val="100000"/>
              <a:buFontTx/>
              <a:buChar char="•"/>
            </a:pPr>
            <a:r>
              <a:rPr lang="en-US" sz="1620" b="1" dirty="0">
                <a:solidFill>
                  <a:srgbClr val="040F0F"/>
                </a:solidFill>
                <a:latin typeface="Karla" pitchFamily="34" charset="0"/>
                <a:ea typeface="Karla" pitchFamily="34" charset="-122"/>
                <a:cs typeface="Karla" pitchFamily="34" charset="-120"/>
              </a:rPr>
              <a:t>Alineación con estándares:</a:t>
            </a:r>
            <a:r>
              <a:rPr lang="en-US" sz="1620" dirty="0">
                <a:solidFill>
                  <a:srgbClr val="040F0F"/>
                </a:solidFill>
                <a:latin typeface="Karla" pitchFamily="34" charset="0"/>
                <a:ea typeface="Karla" pitchFamily="34" charset="-122"/>
                <a:cs typeface="Karla" pitchFamily="34" charset="-120"/>
              </a:rPr>
              <a:t> Proteger la respuesta remitiéndose a las normativas de la industria.</a:t>
            </a:r>
            <a:endParaRPr lang="en-US" sz="162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N69PWK3m"/>
          <p:cNvSpPr/>
          <p:nvPr/>
        </p:nvSpPr>
        <p:spPr>
          <a:xfrm>
            <a:off x="274320" y="201168"/>
            <a:ext cx="8595360" cy="537210"/>
          </a:xfrm>
          <a:prstGeom prst="rect">
            <a:avLst/>
          </a:prstGeom>
          <a:noFill/>
          <a:ln/>
        </p:spPr>
        <p:txBody>
          <a:bodyPr wrap="square" lIns="45720" tIns="45720" rIns="45720" bIns="45720" rtlCol="0" anchor="t"/>
          <a:lstStyle/>
          <a:p>
            <a:pPr marL="0" indent="0" algn="l">
              <a:lnSpc>
                <a:spcPts val="3456"/>
              </a:lnSpc>
              <a:spcBef>
                <a:spcPts val="450"/>
              </a:spcBef>
              <a:spcAft>
                <a:spcPts val="450"/>
              </a:spcAft>
              <a:buNone/>
            </a:pPr>
            <a:r>
              <a:rPr lang="en-US" sz="2880" b="1" dirty="0">
                <a:solidFill>
                  <a:srgbClr val="FFFFFF"/>
                </a:solidFill>
                <a:latin typeface="Kodchasan" pitchFamily="34" charset="0"/>
                <a:ea typeface="Kodchasan" pitchFamily="34" charset="-122"/>
                <a:cs typeface="Kodchasan" pitchFamily="34" charset="-120"/>
              </a:rPr>
              <a:t>Respuestas ante Datos Faltantes</a:t>
            </a:r>
            <a:endParaRPr lang="en-US" sz="2880" dirty="0"/>
          </a:p>
        </p:txBody>
      </p:sp>
      <p:sp>
        <p:nvSpPr>
          <p:cNvPr id="3" name="n3sm0rQl"/>
          <p:cNvSpPr/>
          <p:nvPr/>
        </p:nvSpPr>
        <p:spPr>
          <a:xfrm>
            <a:off x="274320" y="891540"/>
            <a:ext cx="4777740" cy="2171700"/>
          </a:xfrm>
          <a:prstGeom prst="rect">
            <a:avLst/>
          </a:prstGeom>
          <a:noFill/>
          <a:ln/>
        </p:spPr>
        <p:txBody>
          <a:bodyPr wrap="square" lIns="45720" tIns="45720" rIns="45720" bIns="45720" rtlCol="0" anchor="t"/>
          <a:lstStyle/>
          <a:p>
            <a:pPr marL="0" indent="0" algn="l">
              <a:lnSpc>
                <a:spcPts val="2520"/>
              </a:lnSpc>
              <a:spcBef>
                <a:spcPts val="360"/>
              </a:spcBef>
              <a:spcAft>
                <a:spcPts val="360"/>
              </a:spcAft>
              <a:buNone/>
            </a:pPr>
            <a:r>
              <a:rPr lang="en-US" sz="1800" b="1" dirty="0">
                <a:solidFill>
                  <a:srgbClr val="040F0F"/>
                </a:solidFill>
                <a:latin typeface="Kodchasan" pitchFamily="34" charset="0"/>
                <a:ea typeface="Kodchasan" pitchFamily="34" charset="-122"/>
                <a:cs typeface="Kodchasan" pitchFamily="34" charset="-120"/>
              </a:rPr>
              <a:t>Honestidad Profesional y Trazabilidad</a:t>
            </a:r>
            <a:endParaRPr lang="en-US" sz="1800" dirty="0"/>
          </a:p>
          <a:p>
            <a:pPr marL="0" indent="0" algn="l">
              <a:lnSpc>
                <a:spcPts val="1944"/>
              </a:lnSpc>
              <a:spcBef>
                <a:spcPts val="270"/>
              </a:spcBef>
              <a:spcAft>
                <a:spcPts val="270"/>
              </a:spcAft>
              <a:buNone/>
            </a:pPr>
            <a:r>
              <a:rPr lang="en-US" sz="1440" dirty="0">
                <a:solidFill>
                  <a:srgbClr val="040F0F"/>
                </a:solidFill>
                <a:latin typeface="Karla" pitchFamily="34" charset="0"/>
                <a:ea typeface="Karla" pitchFamily="34" charset="-122"/>
                <a:cs typeface="Karla" pitchFamily="34" charset="-120"/>
              </a:rPr>
              <a:t>Inventar cifras ante imprevistos destruye la credibilidad del equipo técnico:</a:t>
            </a:r>
            <a:endParaRPr lang="en-US" sz="1800" dirty="0"/>
          </a:p>
          <a:p>
            <a:pPr marL="228600" indent="-68580" algn="l">
              <a:lnSpc>
                <a:spcPts val="1944"/>
              </a:lnSpc>
              <a:spcBef>
                <a:spcPts val="225"/>
              </a:spcBef>
              <a:spcAft>
                <a:spcPts val="225"/>
              </a:spcAft>
              <a:buSzPct val="100000"/>
              <a:buFontTx/>
              <a:buChar char="•"/>
            </a:pPr>
            <a:r>
              <a:rPr lang="en-US" sz="1440" b="1" dirty="0">
                <a:solidFill>
                  <a:srgbClr val="040F0F"/>
                </a:solidFill>
                <a:latin typeface="Karla" pitchFamily="34" charset="0"/>
                <a:ea typeface="Karla" pitchFamily="34" charset="-122"/>
                <a:cs typeface="Karla" pitchFamily="34" charset="-120"/>
              </a:rPr>
              <a:t>Límite actual:</a:t>
            </a:r>
            <a:r>
              <a:rPr lang="en-US" sz="1440" dirty="0">
                <a:solidFill>
                  <a:srgbClr val="040F0F"/>
                </a:solidFill>
                <a:latin typeface="Karla" pitchFamily="34" charset="0"/>
                <a:ea typeface="Karla" pitchFamily="34" charset="-122"/>
                <a:cs typeface="Karla" pitchFamily="34" charset="-120"/>
              </a:rPr>
              <a:t> Declarar que la variable no formó parte del alcance.</a:t>
            </a:r>
            <a:endParaRPr lang="en-US" sz="1800" dirty="0"/>
          </a:p>
          <a:p>
            <a:pPr marL="228600" indent="-68580" algn="l">
              <a:lnSpc>
                <a:spcPts val="1944"/>
              </a:lnSpc>
              <a:spcBef>
                <a:spcPts val="225"/>
              </a:spcBef>
              <a:spcAft>
                <a:spcPts val="225"/>
              </a:spcAft>
              <a:buSzPct val="100000"/>
              <a:buFontTx/>
              <a:buChar char="•"/>
            </a:pPr>
            <a:r>
              <a:rPr lang="en-US" sz="1440" b="1" dirty="0">
                <a:solidFill>
                  <a:srgbClr val="040F0F"/>
                </a:solidFill>
                <a:latin typeface="Karla" pitchFamily="34" charset="0"/>
                <a:ea typeface="Karla" pitchFamily="34" charset="-122"/>
                <a:cs typeface="Karla" pitchFamily="34" charset="-120"/>
              </a:rPr>
              <a:t>Compromiso temporal:</a:t>
            </a:r>
            <a:r>
              <a:rPr lang="en-US" sz="1440" dirty="0">
                <a:solidFill>
                  <a:srgbClr val="040F0F"/>
                </a:solidFill>
                <a:latin typeface="Karla" pitchFamily="34" charset="0"/>
                <a:ea typeface="Karla" pitchFamily="34" charset="-122"/>
                <a:cs typeface="Karla" pitchFamily="34" charset="-120"/>
              </a:rPr>
              <a:t> Fijar plazo: </a:t>
            </a:r>
            <a:r>
              <a:rPr lang="en-US" sz="1440" i="1" dirty="0">
                <a:solidFill>
                  <a:srgbClr val="040F0F"/>
                </a:solidFill>
                <a:latin typeface="Karla" pitchFamily="34" charset="0"/>
                <a:ea typeface="Karla" pitchFamily="34" charset="-122"/>
                <a:cs typeface="Karla" pitchFamily="34" charset="-120"/>
              </a:rPr>
              <a:t>"Entregamos el cálculo este viernes a las 15:00"</a:t>
            </a:r>
            <a:r>
              <a:rPr lang="en-US" sz="1440" dirty="0">
                <a:solidFill>
                  <a:srgbClr val="040F0F"/>
                </a:solidFill>
                <a:latin typeface="Karla" pitchFamily="34" charset="0"/>
                <a:ea typeface="Karla" pitchFamily="34" charset="-122"/>
                <a:cs typeface="Karla" pitchFamily="34" charset="-120"/>
              </a:rPr>
              <a:t>.</a:t>
            </a:r>
            <a:endParaRPr lang="en-US" sz="1800" dirty="0"/>
          </a:p>
        </p:txBody>
      </p:sp>
      <p:sp>
        <p:nvSpPr>
          <p:cNvPr id="4" name="xDC3vAV4"/>
          <p:cNvSpPr/>
          <p:nvPr/>
        </p:nvSpPr>
        <p:spPr>
          <a:xfrm>
            <a:off x="274320" y="3234690"/>
            <a:ext cx="4777740" cy="1074420"/>
          </a:xfrm>
          <a:prstGeom prst="roundRect">
            <a:avLst>
              <a:gd name="adj" fmla="val 8511"/>
            </a:avLst>
          </a:prstGeom>
          <a:solidFill>
            <a:srgbClr val="FCEBEB"/>
          </a:solidFill>
          <a:ln w="11430">
            <a:solidFill>
              <a:srgbClr val="460606">
                <a:alpha val="20000"/>
              </a:srgbClr>
            </a:solidFill>
            <a:prstDash val="solid"/>
          </a:ln>
        </p:spPr>
      </p:sp>
      <p:sp>
        <p:nvSpPr>
          <p:cNvPr id="5" name="cPxDArtv"/>
          <p:cNvSpPr/>
          <p:nvPr/>
        </p:nvSpPr>
        <p:spPr>
          <a:xfrm>
            <a:off x="400050" y="3381668"/>
            <a:ext cx="320040" cy="342900"/>
          </a:xfrm>
          <a:prstGeom prst="rect">
            <a:avLst/>
          </a:prstGeom>
          <a:noFill/>
          <a:ln/>
        </p:spPr>
        <p:txBody>
          <a:bodyPr wrap="square" lIns="45720" tIns="45720" rIns="45720" bIns="45720" rtlCol="0" anchor="t"/>
          <a:lstStyle/>
          <a:p>
            <a:pPr marL="0" indent="0" algn="l">
              <a:lnSpc>
                <a:spcPts val="1980"/>
              </a:lnSpc>
              <a:spcBef>
                <a:spcPts val="360"/>
              </a:spcBef>
              <a:spcAft>
                <a:spcPts val="360"/>
              </a:spcAft>
              <a:buNone/>
            </a:pPr>
            <a:r>
              <a:rPr lang="en-US" sz="1980" dirty="0">
                <a:solidFill>
                  <a:srgbClr val="460606"/>
                </a:solidFill>
                <a:latin typeface="Karla" pitchFamily="34" charset="0"/>
                <a:ea typeface="Karla" pitchFamily="34" charset="-122"/>
                <a:cs typeface="Karla" pitchFamily="34" charset="-120"/>
              </a:rPr>
              <a:t>⚠️</a:t>
            </a:r>
            <a:endParaRPr lang="en-US" sz="1980" dirty="0"/>
          </a:p>
        </p:txBody>
      </p:sp>
      <p:sp>
        <p:nvSpPr>
          <p:cNvPr id="6" name="1uryuCtt"/>
          <p:cNvSpPr/>
          <p:nvPr/>
        </p:nvSpPr>
        <p:spPr>
          <a:xfrm>
            <a:off x="857250" y="3339297"/>
            <a:ext cx="4069080" cy="822960"/>
          </a:xfrm>
          <a:prstGeom prst="rect">
            <a:avLst/>
          </a:prstGeom>
          <a:noFill/>
          <a:ln/>
        </p:spPr>
        <p:txBody>
          <a:bodyPr wrap="square" lIns="45720" tIns="45720" rIns="45720" bIns="45720" rtlCol="0" anchor="t"/>
          <a:lstStyle/>
          <a:p>
            <a:pPr marL="0" indent="0" algn="l">
              <a:lnSpc>
                <a:spcPts val="2016"/>
              </a:lnSpc>
              <a:spcBef>
                <a:spcPts val="270"/>
              </a:spcBef>
              <a:spcAft>
                <a:spcPts val="270"/>
              </a:spcAft>
              <a:buNone/>
            </a:pPr>
            <a:r>
              <a:rPr lang="en-US" sz="1440" b="1" dirty="0">
                <a:solidFill>
                  <a:srgbClr val="460606"/>
                </a:solidFill>
                <a:latin typeface="Karla" pitchFamily="34" charset="0"/>
                <a:ea typeface="Karla" pitchFamily="34" charset="-122"/>
                <a:cs typeface="Karla" pitchFamily="34" charset="-120"/>
              </a:rPr>
              <a:t>Error común</a:t>
            </a:r>
            <a:endParaRPr lang="en-US" sz="1440" dirty="0"/>
          </a:p>
          <a:p>
            <a:pPr marL="0" indent="0" algn="l">
              <a:lnSpc>
                <a:spcPts val="1872"/>
              </a:lnSpc>
              <a:spcBef>
                <a:spcPts val="270"/>
              </a:spcBef>
              <a:spcAft>
                <a:spcPts val="270"/>
              </a:spcAft>
              <a:buNone/>
            </a:pPr>
            <a:r>
              <a:rPr lang="en-US" sz="1440" dirty="0">
                <a:solidFill>
                  <a:srgbClr val="460606"/>
                </a:solidFill>
                <a:latin typeface="Karla" pitchFamily="34" charset="0"/>
                <a:ea typeface="Karla" pitchFamily="34" charset="-122"/>
                <a:cs typeface="Karla" pitchFamily="34" charset="-120"/>
              </a:rPr>
              <a:t>Especular valores sin respaldo; responda con datos o comprometa su entrega formal.</a:t>
            </a:r>
            <a:endParaRPr lang="en-US" sz="1440" dirty="0"/>
          </a:p>
        </p:txBody>
      </p:sp>
      <p:pic>
        <p:nvPicPr>
          <p:cNvPr id="7" name="notknowimg" descr="/home/forge/chalkie-production-workers-3/releases/78338234/backend/storage/app/render-specs/78761990-49b2-428c-ac27-9d63857ddc34/img_0e66e7bc8d09fe8cfddbd25798b0e5df.png"/>
          <p:cNvPicPr>
            <a:picLocks noChangeAspect="1"/>
          </p:cNvPicPr>
          <p:nvPr/>
        </p:nvPicPr>
        <p:blipFill>
          <a:blip r:embed="rId4"/>
          <a:stretch>
            <a:fillRect/>
          </a:stretch>
        </p:blipFill>
        <p:spPr>
          <a:xfrm>
            <a:off x="5326380" y="1120140"/>
            <a:ext cx="3543300" cy="3543300"/>
          </a:xfrm>
          <a:prstGeom prst="roundRect">
            <a:avLst>
              <a:gd name="adj" fmla="val 3871"/>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yuiPMGah"/>
          <p:cNvSpPr/>
          <p:nvPr/>
        </p:nvSpPr>
        <p:spPr>
          <a:xfrm>
            <a:off x="274320" y="201168"/>
            <a:ext cx="8595360" cy="537210"/>
          </a:xfrm>
          <a:prstGeom prst="rect">
            <a:avLst/>
          </a:prstGeom>
          <a:noFill/>
          <a:ln/>
        </p:spPr>
        <p:txBody>
          <a:bodyPr wrap="square" lIns="45720" tIns="45720" rIns="45720" bIns="45720" rtlCol="0" anchor="t"/>
          <a:lstStyle/>
          <a:p>
            <a:pPr marL="0" indent="0" algn="l">
              <a:lnSpc>
                <a:spcPts val="3456"/>
              </a:lnSpc>
              <a:spcBef>
                <a:spcPts val="450"/>
              </a:spcBef>
              <a:spcAft>
                <a:spcPts val="450"/>
              </a:spcAft>
              <a:buNone/>
            </a:pPr>
            <a:r>
              <a:rPr lang="en-US" sz="2880" b="1" dirty="0">
                <a:solidFill>
                  <a:srgbClr val="FFFFFF"/>
                </a:solidFill>
                <a:latin typeface="Kodchasan" pitchFamily="34" charset="0"/>
                <a:ea typeface="Kodchasan" pitchFamily="34" charset="-122"/>
                <a:cs typeface="Kodchasan" pitchFamily="34" charset="-120"/>
              </a:rPr>
              <a:t>Simulación: Preguntas y Respuestas</a:t>
            </a:r>
            <a:endParaRPr lang="en-US" sz="2880" dirty="0"/>
          </a:p>
        </p:txBody>
      </p:sp>
      <p:sp>
        <p:nvSpPr>
          <p:cNvPr id="3" name="AJVHDWlc"/>
          <p:cNvSpPr/>
          <p:nvPr/>
        </p:nvSpPr>
        <p:spPr>
          <a:xfrm>
            <a:off x="457200" y="2811780"/>
            <a:ext cx="8229600" cy="22860"/>
          </a:xfrm>
          <a:prstGeom prst="rect">
            <a:avLst/>
          </a:prstGeom>
          <a:solidFill>
            <a:srgbClr val="2C6E49"/>
          </a:solidFill>
          <a:ln/>
        </p:spPr>
      </p:sp>
      <p:sp>
        <p:nvSpPr>
          <p:cNvPr id="4" name="OueCETyj"/>
          <p:cNvSpPr/>
          <p:nvPr/>
        </p:nvSpPr>
        <p:spPr>
          <a:xfrm>
            <a:off x="1668780" y="2663190"/>
            <a:ext cx="320040" cy="320040"/>
          </a:xfrm>
          <a:prstGeom prst="ellipse">
            <a:avLst/>
          </a:prstGeom>
          <a:solidFill>
            <a:srgbClr val="D68C45"/>
          </a:solidFill>
          <a:ln w="22860">
            <a:solidFill>
              <a:srgbClr val="2C6E49"/>
            </a:solidFill>
            <a:prstDash val="solid"/>
          </a:ln>
        </p:spPr>
      </p:sp>
      <p:sp>
        <p:nvSpPr>
          <p:cNvPr id="5" name="gMucwBJS"/>
          <p:cNvSpPr/>
          <p:nvPr/>
        </p:nvSpPr>
        <p:spPr>
          <a:xfrm>
            <a:off x="4411980" y="2663190"/>
            <a:ext cx="320040" cy="320040"/>
          </a:xfrm>
          <a:prstGeom prst="ellipse">
            <a:avLst/>
          </a:prstGeom>
          <a:solidFill>
            <a:srgbClr val="D68C45"/>
          </a:solidFill>
          <a:ln w="22860">
            <a:solidFill>
              <a:srgbClr val="2C6E49"/>
            </a:solidFill>
            <a:prstDash val="solid"/>
          </a:ln>
        </p:spPr>
      </p:sp>
      <p:sp>
        <p:nvSpPr>
          <p:cNvPr id="6" name="9bYm5yGE"/>
          <p:cNvSpPr/>
          <p:nvPr/>
        </p:nvSpPr>
        <p:spPr>
          <a:xfrm>
            <a:off x="7155180" y="2663190"/>
            <a:ext cx="320040" cy="320040"/>
          </a:xfrm>
          <a:prstGeom prst="ellipse">
            <a:avLst/>
          </a:prstGeom>
          <a:solidFill>
            <a:srgbClr val="D68C45"/>
          </a:solidFill>
          <a:ln w="22860">
            <a:solidFill>
              <a:srgbClr val="2C6E49"/>
            </a:solidFill>
            <a:prstDash val="solid"/>
          </a:ln>
        </p:spPr>
      </p:sp>
      <p:sp>
        <p:nvSpPr>
          <p:cNvPr id="7" name="VSBPZ1p1"/>
          <p:cNvSpPr/>
          <p:nvPr/>
        </p:nvSpPr>
        <p:spPr>
          <a:xfrm>
            <a:off x="685800" y="3039477"/>
            <a:ext cx="2286000" cy="1245870"/>
          </a:xfrm>
          <a:prstGeom prst="rect">
            <a:avLst/>
          </a:prstGeom>
          <a:noFill/>
          <a:ln/>
        </p:spPr>
        <p:txBody>
          <a:bodyPr wrap="square" lIns="45720" tIns="45720" rIns="45720" bIns="45720" rtlCol="0" anchor="t"/>
          <a:lstStyle/>
          <a:p>
            <a:pPr marL="0" indent="0" algn="ctr">
              <a:lnSpc>
                <a:spcPts val="2268"/>
              </a:lnSpc>
              <a:spcBef>
                <a:spcPts val="360"/>
              </a:spcBef>
              <a:spcAft>
                <a:spcPts val="360"/>
              </a:spcAft>
              <a:buNone/>
            </a:pPr>
            <a:r>
              <a:rPr lang="en-US" sz="1620" b="1" dirty="0">
                <a:solidFill>
                  <a:srgbClr val="2C6E49"/>
                </a:solidFill>
                <a:latin typeface="Karla" pitchFamily="34" charset="0"/>
                <a:ea typeface="Karla" pitchFamily="34" charset="-122"/>
                <a:cs typeface="Karla" pitchFamily="34" charset="-120"/>
              </a:rPr>
              <a:t>Fase 1</a:t>
            </a:r>
            <a:endParaRPr lang="en-US" sz="1620" dirty="0"/>
          </a:p>
          <a:p>
            <a:pPr marL="0" indent="0" algn="ctr">
              <a:lnSpc>
                <a:spcPts val="2268"/>
              </a:lnSpc>
              <a:spcBef>
                <a:spcPts val="360"/>
              </a:spcBef>
              <a:spcAft>
                <a:spcPts val="360"/>
              </a:spcAft>
              <a:buNone/>
            </a:pPr>
            <a:r>
              <a:rPr lang="en-US" sz="1620" dirty="0">
                <a:solidFill>
                  <a:srgbClr val="040F0F"/>
                </a:solidFill>
                <a:latin typeface="Karla" pitchFamily="34" charset="0"/>
                <a:ea typeface="Karla" pitchFamily="34" charset="-122"/>
                <a:cs typeface="Karla" pitchFamily="34" charset="-120"/>
              </a:rPr>
              <a:t>Recepción calma y reformulación de la pregunta.</a:t>
            </a:r>
            <a:endParaRPr lang="en-US" sz="1620" dirty="0"/>
          </a:p>
        </p:txBody>
      </p:sp>
      <p:sp>
        <p:nvSpPr>
          <p:cNvPr id="8" name="VtYBM610"/>
          <p:cNvSpPr/>
          <p:nvPr/>
        </p:nvSpPr>
        <p:spPr>
          <a:xfrm>
            <a:off x="3429000" y="1359267"/>
            <a:ext cx="2286000" cy="1245870"/>
          </a:xfrm>
          <a:prstGeom prst="rect">
            <a:avLst/>
          </a:prstGeom>
          <a:noFill/>
          <a:ln/>
        </p:spPr>
        <p:txBody>
          <a:bodyPr wrap="square" lIns="45720" tIns="45720" rIns="45720" bIns="45720" rtlCol="0" anchor="t"/>
          <a:lstStyle/>
          <a:p>
            <a:pPr marL="0" indent="0" algn="ctr">
              <a:lnSpc>
                <a:spcPts val="2268"/>
              </a:lnSpc>
              <a:spcBef>
                <a:spcPts val="360"/>
              </a:spcBef>
              <a:spcAft>
                <a:spcPts val="360"/>
              </a:spcAft>
              <a:buNone/>
            </a:pPr>
            <a:r>
              <a:rPr lang="en-US" sz="1620" b="1" dirty="0">
                <a:solidFill>
                  <a:srgbClr val="2C6E49"/>
                </a:solidFill>
                <a:latin typeface="Karla" pitchFamily="34" charset="0"/>
                <a:ea typeface="Karla" pitchFamily="34" charset="-122"/>
                <a:cs typeface="Karla" pitchFamily="34" charset="-120"/>
              </a:rPr>
              <a:t>Fase 2</a:t>
            </a:r>
            <a:endParaRPr lang="en-US" sz="1620" dirty="0"/>
          </a:p>
          <a:p>
            <a:pPr marL="0" indent="0" algn="ctr">
              <a:lnSpc>
                <a:spcPts val="2268"/>
              </a:lnSpc>
              <a:spcBef>
                <a:spcPts val="360"/>
              </a:spcBef>
              <a:spcAft>
                <a:spcPts val="360"/>
              </a:spcAft>
              <a:buNone/>
            </a:pPr>
            <a:r>
              <a:rPr lang="en-US" sz="1620" dirty="0">
                <a:solidFill>
                  <a:srgbClr val="040F0F"/>
                </a:solidFill>
                <a:latin typeface="Karla" pitchFamily="34" charset="0"/>
                <a:ea typeface="Karla" pitchFamily="34" charset="-122"/>
                <a:cs typeface="Karla" pitchFamily="34" charset="-120"/>
              </a:rPr>
              <a:t>Evidencia cuantitativa y norma técnica aplicable.</a:t>
            </a:r>
            <a:endParaRPr lang="en-US" sz="1620" dirty="0"/>
          </a:p>
        </p:txBody>
      </p:sp>
      <p:sp>
        <p:nvSpPr>
          <p:cNvPr id="9" name="Dj5WymBb"/>
          <p:cNvSpPr/>
          <p:nvPr/>
        </p:nvSpPr>
        <p:spPr>
          <a:xfrm>
            <a:off x="6172200" y="3039477"/>
            <a:ext cx="2286000" cy="1245870"/>
          </a:xfrm>
          <a:prstGeom prst="rect">
            <a:avLst/>
          </a:prstGeom>
          <a:noFill/>
          <a:ln/>
        </p:spPr>
        <p:txBody>
          <a:bodyPr wrap="square" lIns="45720" tIns="45720" rIns="45720" bIns="45720" rtlCol="0" anchor="t"/>
          <a:lstStyle/>
          <a:p>
            <a:pPr marL="0" indent="0" algn="ctr">
              <a:lnSpc>
                <a:spcPts val="2268"/>
              </a:lnSpc>
              <a:spcBef>
                <a:spcPts val="360"/>
              </a:spcBef>
              <a:spcAft>
                <a:spcPts val="360"/>
              </a:spcAft>
              <a:buNone/>
            </a:pPr>
            <a:r>
              <a:rPr lang="en-US" sz="1620" b="1" dirty="0">
                <a:solidFill>
                  <a:srgbClr val="2C6E49"/>
                </a:solidFill>
                <a:latin typeface="Karla" pitchFamily="34" charset="0"/>
                <a:ea typeface="Karla" pitchFamily="34" charset="-122"/>
                <a:cs typeface="Karla" pitchFamily="34" charset="-120"/>
              </a:rPr>
              <a:t>Fase 3</a:t>
            </a:r>
            <a:endParaRPr lang="en-US" sz="1620" dirty="0"/>
          </a:p>
          <a:p>
            <a:pPr marL="0" indent="0" algn="ctr">
              <a:lnSpc>
                <a:spcPts val="2268"/>
              </a:lnSpc>
              <a:spcBef>
                <a:spcPts val="360"/>
              </a:spcBef>
              <a:spcAft>
                <a:spcPts val="360"/>
              </a:spcAft>
              <a:buNone/>
            </a:pPr>
            <a:r>
              <a:rPr lang="en-US" sz="1620" dirty="0">
                <a:solidFill>
                  <a:srgbClr val="040F0F"/>
                </a:solidFill>
                <a:latin typeface="Karla" pitchFamily="34" charset="0"/>
                <a:ea typeface="Karla" pitchFamily="34" charset="-122"/>
                <a:cs typeface="Karla" pitchFamily="34" charset="-120"/>
              </a:rPr>
              <a:t>Cierre breve y confirmación de conformidad.</a:t>
            </a:r>
            <a:endParaRPr lang="en-US" sz="162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LBHFLYS"/>
          <p:cNvSpPr/>
          <p:nvPr/>
        </p:nvSpPr>
        <p:spPr>
          <a:xfrm>
            <a:off x="274320" y="201168"/>
            <a:ext cx="8595360" cy="537210"/>
          </a:xfrm>
          <a:prstGeom prst="rect">
            <a:avLst/>
          </a:prstGeom>
          <a:noFill/>
          <a:ln/>
        </p:spPr>
        <p:txBody>
          <a:bodyPr wrap="square" lIns="45720" tIns="45720" rIns="45720" bIns="45720" rtlCol="0" anchor="t"/>
          <a:lstStyle/>
          <a:p>
            <a:pPr marL="0" indent="0" algn="l">
              <a:lnSpc>
                <a:spcPts val="3456"/>
              </a:lnSpc>
              <a:spcBef>
                <a:spcPts val="450"/>
              </a:spcBef>
              <a:spcAft>
                <a:spcPts val="450"/>
              </a:spcAft>
              <a:buNone/>
            </a:pPr>
            <a:r>
              <a:rPr lang="en-US" sz="2880" b="1" dirty="0">
                <a:solidFill>
                  <a:srgbClr val="FFFFFF"/>
                </a:solidFill>
                <a:latin typeface="Kodchasan" pitchFamily="34" charset="0"/>
                <a:ea typeface="Kodchasan" pitchFamily="34" charset="-122"/>
                <a:cs typeface="Kodchasan" pitchFamily="34" charset="-120"/>
              </a:rPr>
              <a:t>Caso Práctico: Desafío de Costos</a:t>
            </a:r>
            <a:endParaRPr lang="en-US" sz="2880" dirty="0"/>
          </a:p>
        </p:txBody>
      </p:sp>
      <p:sp>
        <p:nvSpPr>
          <p:cNvPr id="3" name="euhMb3pu"/>
          <p:cNvSpPr/>
          <p:nvPr/>
        </p:nvSpPr>
        <p:spPr>
          <a:xfrm>
            <a:off x="274320" y="798385"/>
            <a:ext cx="4503420" cy="4057650"/>
          </a:xfrm>
          <a:prstGeom prst="rect">
            <a:avLst/>
          </a:prstGeom>
          <a:noFill/>
          <a:ln/>
        </p:spPr>
        <p:txBody>
          <a:bodyPr wrap="square" lIns="45720" tIns="45720" rIns="45720" bIns="45720" rtlCol="0" anchor="t"/>
          <a:lstStyle/>
          <a:p>
            <a:pPr marL="0" indent="0" algn="l">
              <a:lnSpc>
                <a:spcPts val="2898"/>
              </a:lnSpc>
              <a:spcBef>
                <a:spcPts val="450"/>
              </a:spcBef>
              <a:spcAft>
                <a:spcPts val="450"/>
              </a:spcAft>
              <a:buNone/>
            </a:pPr>
            <a:r>
              <a:rPr lang="en-US" sz="2070" b="1" dirty="0">
                <a:solidFill>
                  <a:srgbClr val="040F0F"/>
                </a:solidFill>
                <a:latin typeface="Kodchasan" pitchFamily="34" charset="0"/>
                <a:ea typeface="Kodchasan" pitchFamily="34" charset="-122"/>
                <a:cs typeface="Kodchasan" pitchFamily="34" charset="-120"/>
              </a:rPr>
              <a:t>Objeción en Proyecto de Drenaje</a:t>
            </a:r>
            <a:endParaRPr lang="en-US" sz="2070" dirty="0"/>
          </a:p>
          <a:p>
            <a:pPr marL="0" indent="0" algn="l">
              <a:lnSpc>
                <a:spcPts val="2142"/>
              </a:lnSpc>
              <a:spcBef>
                <a:spcPts val="360"/>
              </a:spcBef>
              <a:spcAft>
                <a:spcPts val="360"/>
              </a:spcAft>
              <a:buNone/>
            </a:pPr>
            <a:r>
              <a:rPr lang="en-US" sz="1530" b="1" dirty="0">
                <a:solidFill>
                  <a:srgbClr val="040F0F"/>
                </a:solidFill>
                <a:latin typeface="Karla" pitchFamily="34" charset="0"/>
                <a:ea typeface="Karla" pitchFamily="34" charset="-122"/>
                <a:cs typeface="Karla" pitchFamily="34" charset="-120"/>
              </a:rPr>
              <a:t>Pregunta del Gerente Financiero:</a:t>
            </a:r>
            <a:r>
              <a:rPr lang="en-US" sz="1530" dirty="0">
                <a:solidFill>
                  <a:srgbClr val="040F0F"/>
                </a:solidFill>
                <a:latin typeface="Karla" pitchFamily="34" charset="0"/>
                <a:ea typeface="Karla" pitchFamily="34" charset="-122"/>
                <a:cs typeface="Karla" pitchFamily="34" charset="-120"/>
              </a:rPr>
              <a:t> </a:t>
            </a:r>
            <a:r>
              <a:rPr lang="en-US" sz="1530" i="1" dirty="0">
                <a:solidFill>
                  <a:srgbClr val="040F0F"/>
                </a:solidFill>
                <a:latin typeface="Karla" pitchFamily="34" charset="0"/>
                <a:ea typeface="Karla" pitchFamily="34" charset="-122"/>
                <a:cs typeface="Karla" pitchFamily="34" charset="-120"/>
              </a:rPr>
              <a:t>"Su diseño de bombas sobredimensiona la inversión en un 18%. No aprobaremos ese sobrecosto operacional."</a:t>
            </a:r>
            <a:endParaRPr lang="en-US" sz="2070" dirty="0"/>
          </a:p>
          <a:p>
            <a:pPr marL="0" indent="0" algn="l">
              <a:lnSpc>
                <a:spcPts val="2142"/>
              </a:lnSpc>
              <a:spcBef>
                <a:spcPts val="360"/>
              </a:spcBef>
              <a:spcAft>
                <a:spcPts val="360"/>
              </a:spcAft>
              <a:buNone/>
            </a:pPr>
            <a:r>
              <a:rPr lang="en-US" sz="1530" b="1" dirty="0">
                <a:solidFill>
                  <a:srgbClr val="040F0F"/>
                </a:solidFill>
                <a:latin typeface="Karla" pitchFamily="34" charset="0"/>
                <a:ea typeface="Karla" pitchFamily="34" charset="-122"/>
                <a:cs typeface="Karla" pitchFamily="34" charset="-120"/>
              </a:rPr>
              <a:t>Respuesta técnica estructurada:</a:t>
            </a:r>
            <a:endParaRPr lang="en-US" sz="2070" dirty="0"/>
          </a:p>
          <a:p>
            <a:pPr marL="228600" indent="-68580" algn="l">
              <a:lnSpc>
                <a:spcPts val="2142"/>
              </a:lnSpc>
              <a:spcBef>
                <a:spcPts val="225"/>
              </a:spcBef>
              <a:spcAft>
                <a:spcPts val="225"/>
              </a:spcAft>
              <a:buSzPct val="100000"/>
              <a:buFontTx/>
              <a:buChar char="•"/>
            </a:pPr>
            <a:r>
              <a:rPr lang="en-US" sz="1530" b="1" dirty="0">
                <a:solidFill>
                  <a:srgbClr val="040F0F"/>
                </a:solidFill>
                <a:latin typeface="Karla" pitchFamily="34" charset="0"/>
                <a:ea typeface="Karla" pitchFamily="34" charset="-122"/>
                <a:cs typeface="Karla" pitchFamily="34" charset="-120"/>
              </a:rPr>
              <a:t>Reconocimiento:</a:t>
            </a:r>
            <a:r>
              <a:rPr lang="en-US" sz="1530" dirty="0">
                <a:solidFill>
                  <a:srgbClr val="040F0F"/>
                </a:solidFill>
                <a:latin typeface="Karla" pitchFamily="34" charset="0"/>
                <a:ea typeface="Karla" pitchFamily="34" charset="-122"/>
                <a:cs typeface="Karla" pitchFamily="34" charset="-120"/>
              </a:rPr>
              <a:t> </a:t>
            </a:r>
            <a:r>
              <a:rPr lang="en-US" sz="1530" i="1" dirty="0">
                <a:solidFill>
                  <a:srgbClr val="040F0F"/>
                </a:solidFill>
                <a:latin typeface="Karla" pitchFamily="34" charset="0"/>
                <a:ea typeface="Karla" pitchFamily="34" charset="-122"/>
                <a:cs typeface="Karla" pitchFamily="34" charset="-120"/>
              </a:rPr>
              <a:t>"Entiendo la preocupación por el gasto de capital inicial."</a:t>
            </a:r>
            <a:endParaRPr lang="en-US" sz="2070" dirty="0"/>
          </a:p>
          <a:p>
            <a:pPr marL="228600" indent="-68580" algn="l">
              <a:lnSpc>
                <a:spcPts val="2142"/>
              </a:lnSpc>
              <a:spcBef>
                <a:spcPts val="225"/>
              </a:spcBef>
              <a:spcAft>
                <a:spcPts val="225"/>
              </a:spcAft>
              <a:buSzPct val="100000"/>
              <a:buFontTx/>
              <a:buChar char="•"/>
            </a:pPr>
            <a:r>
              <a:rPr lang="en-US" sz="1530" b="1" dirty="0">
                <a:solidFill>
                  <a:srgbClr val="040F0F"/>
                </a:solidFill>
                <a:latin typeface="Karla" pitchFamily="34" charset="0"/>
                <a:ea typeface="Karla" pitchFamily="34" charset="-122"/>
                <a:cs typeface="Karla" pitchFamily="34" charset="-120"/>
              </a:rPr>
              <a:t>Dato objetivo:</a:t>
            </a:r>
            <a:r>
              <a:rPr lang="en-US" sz="1530" dirty="0">
                <a:solidFill>
                  <a:srgbClr val="040F0F"/>
                </a:solidFill>
                <a:latin typeface="Karla" pitchFamily="34" charset="0"/>
                <a:ea typeface="Karla" pitchFamily="34" charset="-122"/>
                <a:cs typeface="Karla" pitchFamily="34" charset="-120"/>
              </a:rPr>
              <a:t> </a:t>
            </a:r>
            <a:r>
              <a:rPr lang="en-US" sz="1530" i="1" dirty="0">
                <a:solidFill>
                  <a:srgbClr val="040F0F"/>
                </a:solidFill>
                <a:latin typeface="Karla" pitchFamily="34" charset="0"/>
                <a:ea typeface="Karla" pitchFamily="34" charset="-122"/>
                <a:cs typeface="Karla" pitchFamily="34" charset="-120"/>
              </a:rPr>
              <a:t>"Este caudal considera el período de retorno a 50 años según la DGA en Chile, evitando inundaciones que costarían diez veces más."</a:t>
            </a:r>
            <a:endParaRPr lang="en-US" sz="2070" dirty="0"/>
          </a:p>
        </p:txBody>
      </p:sp>
      <p:pic>
        <p:nvPicPr>
          <p:cNvPr id="4" name="drainpump1" descr="/home/forge/chalkie-production-workers-3/releases/78338234/backend/storage/app/render-specs/78761990-49b2-428c-ac27-9d63857ddc34/img_fc404ddabefd37319b26c0975729005c.jpg"/>
          <p:cNvPicPr>
            <a:picLocks noChangeAspect="1"/>
          </p:cNvPicPr>
          <p:nvPr/>
        </p:nvPicPr>
        <p:blipFill>
          <a:blip r:embed="rId4"/>
          <a:stretch>
            <a:fillRect/>
          </a:stretch>
        </p:blipFill>
        <p:spPr>
          <a:xfrm>
            <a:off x="4960620" y="811530"/>
            <a:ext cx="3909060" cy="3429000"/>
          </a:xfrm>
          <a:prstGeom prst="roundRect">
            <a:avLst>
              <a:gd name="adj" fmla="val 4000"/>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f8c838b5-2c8c-4104-824f-5017da35aef2"/>
          <p:cNvSpPr/>
          <p:nvPr/>
        </p:nvSpPr>
        <p:spPr>
          <a:xfrm>
            <a:off x="285750" y="189738"/>
            <a:ext cx="8572500" cy="644652"/>
          </a:xfrm>
          <a:prstGeom prst="rect">
            <a:avLst/>
          </a:prstGeom>
          <a:noFill/>
          <a:ln/>
        </p:spPr>
        <p:txBody>
          <a:bodyPr wrap="square" lIns="45720" tIns="45720" rIns="45720" bIns="45720" rtlCol="0" anchor="t"/>
          <a:lstStyle/>
          <a:p>
            <a:pPr marL="0" indent="0" algn="l">
              <a:lnSpc>
                <a:spcPts val="3456"/>
              </a:lnSpc>
              <a:spcBef>
                <a:spcPts val="450"/>
              </a:spcBef>
              <a:spcAft>
                <a:spcPts val="450"/>
              </a:spcAft>
              <a:buNone/>
            </a:pPr>
            <a:r>
              <a:rPr lang="en-US" sz="2880" b="1" dirty="0">
                <a:solidFill>
                  <a:srgbClr val="FFFFFF"/>
                </a:solidFill>
                <a:latin typeface="Kodchasan" pitchFamily="34" charset="0"/>
                <a:ea typeface="Kodchasan" pitchFamily="34" charset="-122"/>
                <a:cs typeface="Kodchasan" pitchFamily="34" charset="-120"/>
              </a:rPr>
              <a:t>Orden: Protocolo ante Preguntas</a:t>
            </a:r>
            <a:endParaRPr lang="en-US" sz="2880" dirty="0"/>
          </a:p>
        </p:txBody>
      </p:sp>
      <p:sp>
        <p:nvSpPr>
          <p:cNvPr id="3" name="df31fd46-e825-4e12-a397-d00044467727"/>
          <p:cNvSpPr/>
          <p:nvPr/>
        </p:nvSpPr>
        <p:spPr>
          <a:xfrm>
            <a:off x="285750" y="682611"/>
            <a:ext cx="8572500" cy="429768"/>
          </a:xfrm>
          <a:prstGeom prst="rect">
            <a:avLst/>
          </a:prstGeom>
          <a:noFill/>
          <a:ln/>
        </p:spPr>
        <p:txBody>
          <a:bodyPr wrap="square" lIns="45720" tIns="45720" rIns="45720" bIns="45720" rtlCol="0" anchor="t"/>
          <a:lstStyle/>
          <a:p>
            <a:pPr marL="0" indent="0" algn="l">
              <a:lnSpc>
                <a:spcPts val="1944"/>
              </a:lnSpc>
              <a:spcBef>
                <a:spcPts val="360"/>
              </a:spcBef>
              <a:spcAft>
                <a:spcPts val="360"/>
              </a:spcAft>
              <a:buNone/>
            </a:pPr>
            <a:r>
              <a:rPr lang="en-US" sz="1620" dirty="0">
                <a:solidFill>
                  <a:srgbClr val="040F0F"/>
                </a:solidFill>
                <a:latin typeface="Karla" pitchFamily="34" charset="0"/>
                <a:ea typeface="Karla" pitchFamily="34" charset="-122"/>
                <a:cs typeface="Karla" pitchFamily="34" charset="-120"/>
              </a:rPr>
              <a:t>Ordena las fases recomendadas para responder una objeción técnica difícil:</a:t>
            </a:r>
            <a:endParaRPr lang="en-US" sz="1620" dirty="0"/>
          </a:p>
        </p:txBody>
      </p:sp>
      <p:sp>
        <p:nvSpPr>
          <p:cNvPr id="4" name="46e60c45-642a-48e9-a37a-e94197f6aaf0"/>
          <p:cNvSpPr/>
          <p:nvPr/>
        </p:nvSpPr>
        <p:spPr>
          <a:xfrm>
            <a:off x="1714500" y="1654161"/>
            <a:ext cx="5715000" cy="617220"/>
          </a:xfrm>
          <a:prstGeom prst="roundRect">
            <a:avLst>
              <a:gd name="adj" fmla="val 18519"/>
            </a:avLst>
          </a:prstGeom>
          <a:solidFill>
            <a:srgbClr val="F4F9FC"/>
          </a:solidFill>
          <a:ln w="34290">
            <a:solidFill>
              <a:srgbClr val="000000"/>
            </a:solidFill>
          </a:ln>
        </p:spPr>
        <p:txBody>
          <a:bodyPr wrap="square" lIns="80010" tIns="80010" rIns="80010" bIns="80010" rtlCol="0" anchor="ctr"/>
          <a:lstStyle/>
          <a:p>
            <a:pPr marL="0" indent="0" algn="ctr">
              <a:lnSpc>
                <a:spcPts val="1944"/>
              </a:lnSpc>
              <a:spcBef>
                <a:spcPts val="360"/>
              </a:spcBef>
              <a:spcAft>
                <a:spcPts val="360"/>
              </a:spcAft>
              <a:buNone/>
            </a:pPr>
            <a:r>
              <a:rPr lang="en-US" sz="1620" b="1" dirty="0">
                <a:solidFill>
                  <a:srgbClr val="040F0F"/>
                </a:solidFill>
                <a:latin typeface="Karla" pitchFamily="34" charset="0"/>
                <a:ea typeface="Karla" pitchFamily="34" charset="-122"/>
                <a:cs typeface="Karla" pitchFamily="34" charset="-120"/>
              </a:rPr>
              <a:t>Escuchar activamente al interlocutor sin interrumpir su planteamiento.</a:t>
            </a:r>
            <a:endParaRPr lang="en-US" sz="1620" dirty="0"/>
          </a:p>
        </p:txBody>
      </p:sp>
      <p:sp>
        <p:nvSpPr>
          <p:cNvPr id="5" name="93a80dc5-b871-4247-90d1-b333ae5565da"/>
          <p:cNvSpPr/>
          <p:nvPr/>
        </p:nvSpPr>
        <p:spPr>
          <a:xfrm>
            <a:off x="1714500" y="2397111"/>
            <a:ext cx="5715000" cy="617220"/>
          </a:xfrm>
          <a:prstGeom prst="roundRect">
            <a:avLst>
              <a:gd name="adj" fmla="val 18519"/>
            </a:avLst>
          </a:prstGeom>
          <a:solidFill>
            <a:srgbClr val="F4F9FC"/>
          </a:solidFill>
          <a:ln w="34290">
            <a:solidFill>
              <a:srgbClr val="000000"/>
            </a:solidFill>
          </a:ln>
        </p:spPr>
        <p:txBody>
          <a:bodyPr wrap="square" lIns="80010" tIns="80010" rIns="80010" bIns="80010" rtlCol="0" anchor="ctr"/>
          <a:lstStyle/>
          <a:p>
            <a:pPr marL="0" indent="0" algn="ctr">
              <a:lnSpc>
                <a:spcPts val="1944"/>
              </a:lnSpc>
              <a:spcBef>
                <a:spcPts val="360"/>
              </a:spcBef>
              <a:spcAft>
                <a:spcPts val="360"/>
              </a:spcAft>
              <a:buNone/>
            </a:pPr>
            <a:r>
              <a:rPr lang="en-US" sz="1620" b="1" dirty="0">
                <a:solidFill>
                  <a:srgbClr val="040F0F"/>
                </a:solidFill>
                <a:latin typeface="Karla" pitchFamily="34" charset="0"/>
                <a:ea typeface="Karla" pitchFamily="34" charset="-122"/>
                <a:cs typeface="Karla" pitchFamily="34" charset="-120"/>
              </a:rPr>
              <a:t>Parafrasear la duda técnica para alinear a toda la sala.</a:t>
            </a:r>
            <a:endParaRPr lang="en-US" sz="1620" dirty="0"/>
          </a:p>
        </p:txBody>
      </p:sp>
      <p:sp>
        <p:nvSpPr>
          <p:cNvPr id="6" name="565992e0-b037-4b8b-af84-36130c14c0d8"/>
          <p:cNvSpPr/>
          <p:nvPr/>
        </p:nvSpPr>
        <p:spPr>
          <a:xfrm>
            <a:off x="1714500" y="3140061"/>
            <a:ext cx="5715000" cy="617220"/>
          </a:xfrm>
          <a:prstGeom prst="roundRect">
            <a:avLst>
              <a:gd name="adj" fmla="val 18519"/>
            </a:avLst>
          </a:prstGeom>
          <a:solidFill>
            <a:srgbClr val="F4F9FC"/>
          </a:solidFill>
          <a:ln w="34290">
            <a:solidFill>
              <a:srgbClr val="000000"/>
            </a:solidFill>
          </a:ln>
        </p:spPr>
        <p:txBody>
          <a:bodyPr wrap="square" lIns="80010" tIns="80010" rIns="80010" bIns="80010" rtlCol="0" anchor="ctr"/>
          <a:lstStyle/>
          <a:p>
            <a:pPr marL="0" indent="0" algn="ctr">
              <a:lnSpc>
                <a:spcPts val="1944"/>
              </a:lnSpc>
              <a:spcBef>
                <a:spcPts val="360"/>
              </a:spcBef>
              <a:spcAft>
                <a:spcPts val="360"/>
              </a:spcAft>
              <a:buNone/>
            </a:pPr>
            <a:r>
              <a:rPr lang="en-US" sz="1620" b="1" dirty="0">
                <a:solidFill>
                  <a:srgbClr val="040F0F"/>
                </a:solidFill>
                <a:latin typeface="Karla" pitchFamily="34" charset="0"/>
                <a:ea typeface="Karla" pitchFamily="34" charset="-122"/>
                <a:cs typeface="Karla" pitchFamily="34" charset="-120"/>
              </a:rPr>
              <a:t>Verificar con la persona si el punto quedó resuelto satisfactoriamente.</a:t>
            </a:r>
            <a:endParaRPr lang="en-US" sz="1620" dirty="0"/>
          </a:p>
        </p:txBody>
      </p:sp>
      <p:sp>
        <p:nvSpPr>
          <p:cNvPr id="7" name="d2f9215a-d9aa-4b9b-9328-bd8277501944"/>
          <p:cNvSpPr/>
          <p:nvPr/>
        </p:nvSpPr>
        <p:spPr>
          <a:xfrm>
            <a:off x="1714500" y="3883011"/>
            <a:ext cx="5715000" cy="617220"/>
          </a:xfrm>
          <a:prstGeom prst="roundRect">
            <a:avLst>
              <a:gd name="adj" fmla="val 18519"/>
            </a:avLst>
          </a:prstGeom>
          <a:solidFill>
            <a:srgbClr val="F4F9FC"/>
          </a:solidFill>
          <a:ln w="34290">
            <a:solidFill>
              <a:srgbClr val="000000"/>
            </a:solidFill>
          </a:ln>
        </p:spPr>
        <p:txBody>
          <a:bodyPr wrap="square" lIns="80010" tIns="80010" rIns="80010" bIns="80010" rtlCol="0" anchor="ctr"/>
          <a:lstStyle/>
          <a:p>
            <a:pPr marL="0" indent="0" algn="ctr">
              <a:lnSpc>
                <a:spcPts val="1944"/>
              </a:lnSpc>
              <a:spcBef>
                <a:spcPts val="360"/>
              </a:spcBef>
              <a:spcAft>
                <a:spcPts val="360"/>
              </a:spcAft>
              <a:buNone/>
            </a:pPr>
            <a:r>
              <a:rPr lang="en-US" sz="1620" b="1" dirty="0">
                <a:solidFill>
                  <a:srgbClr val="040F0F"/>
                </a:solidFill>
                <a:latin typeface="Karla" pitchFamily="34" charset="0"/>
                <a:ea typeface="Karla" pitchFamily="34" charset="-122"/>
                <a:cs typeface="Karla" pitchFamily="34" charset="-120"/>
              </a:rPr>
              <a:t>Presentar los datos y normativas que justifican la solución.</a:t>
            </a:r>
            <a:endParaRPr lang="en-US" sz="162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f8c838b5-2c8c-4104-824f-5017da35aef2"/>
          <p:cNvSpPr/>
          <p:nvPr/>
        </p:nvSpPr>
        <p:spPr>
          <a:xfrm>
            <a:off x="285750" y="189738"/>
            <a:ext cx="8572500" cy="644652"/>
          </a:xfrm>
          <a:prstGeom prst="rect">
            <a:avLst/>
          </a:prstGeom>
          <a:noFill/>
          <a:ln/>
        </p:spPr>
        <p:txBody>
          <a:bodyPr wrap="square" lIns="45720" tIns="45720" rIns="45720" bIns="45720" rtlCol="0" anchor="t"/>
          <a:lstStyle/>
          <a:p>
            <a:pPr marL="0" indent="0" algn="l">
              <a:lnSpc>
                <a:spcPts val="3456"/>
              </a:lnSpc>
              <a:spcBef>
                <a:spcPts val="450"/>
              </a:spcBef>
              <a:spcAft>
                <a:spcPts val="450"/>
              </a:spcAft>
              <a:buNone/>
            </a:pPr>
            <a:r>
              <a:rPr lang="en-US" sz="2880" b="1" dirty="0">
                <a:solidFill>
                  <a:srgbClr val="FFFFFF"/>
                </a:solidFill>
                <a:latin typeface="Kodchasan" pitchFamily="34" charset="0"/>
                <a:ea typeface="Kodchasan" pitchFamily="34" charset="-122"/>
                <a:cs typeface="Kodchasan" pitchFamily="34" charset="-120"/>
              </a:rPr>
              <a:t>Orden: Protocolo ante Preguntas</a:t>
            </a:r>
            <a:endParaRPr lang="en-US" sz="2880" dirty="0"/>
          </a:p>
        </p:txBody>
      </p:sp>
      <p:sp>
        <p:nvSpPr>
          <p:cNvPr id="3" name="df31fd46-e825-4e12-a397-d00044467727"/>
          <p:cNvSpPr/>
          <p:nvPr/>
        </p:nvSpPr>
        <p:spPr>
          <a:xfrm>
            <a:off x="285750" y="682611"/>
            <a:ext cx="8572500" cy="429768"/>
          </a:xfrm>
          <a:prstGeom prst="rect">
            <a:avLst/>
          </a:prstGeom>
          <a:noFill/>
          <a:ln/>
        </p:spPr>
        <p:txBody>
          <a:bodyPr wrap="square" lIns="45720" tIns="45720" rIns="45720" bIns="45720" rtlCol="0" anchor="t"/>
          <a:lstStyle/>
          <a:p>
            <a:pPr marL="0" indent="0" algn="l">
              <a:lnSpc>
                <a:spcPts val="1944"/>
              </a:lnSpc>
              <a:spcBef>
                <a:spcPts val="360"/>
              </a:spcBef>
              <a:spcAft>
                <a:spcPts val="360"/>
              </a:spcAft>
              <a:buNone/>
            </a:pPr>
            <a:r>
              <a:rPr lang="en-US" sz="1620" dirty="0">
                <a:solidFill>
                  <a:srgbClr val="040F0F"/>
                </a:solidFill>
                <a:latin typeface="Karla" pitchFamily="34" charset="0"/>
                <a:ea typeface="Karla" pitchFamily="34" charset="-122"/>
                <a:cs typeface="Karla" pitchFamily="34" charset="-120"/>
              </a:rPr>
              <a:t>Ordena las fases recomendadas para responder una objeción técnica difícil:</a:t>
            </a:r>
            <a:endParaRPr lang="en-US" sz="1620" dirty="0"/>
          </a:p>
        </p:txBody>
      </p:sp>
      <p:sp>
        <p:nvSpPr>
          <p:cNvPr id="4" name="46e60c45-642a-48e9-a37a-e94197f6aaf0"/>
          <p:cNvSpPr/>
          <p:nvPr/>
        </p:nvSpPr>
        <p:spPr>
          <a:xfrm>
            <a:off x="1714500" y="1654161"/>
            <a:ext cx="5715000" cy="617220"/>
          </a:xfrm>
          <a:prstGeom prst="roundRect">
            <a:avLst>
              <a:gd name="adj" fmla="val 18519"/>
            </a:avLst>
          </a:prstGeom>
          <a:solidFill>
            <a:srgbClr val="F4F9FC"/>
          </a:solidFill>
          <a:ln w="34290">
            <a:solidFill>
              <a:srgbClr val="000000"/>
            </a:solidFill>
          </a:ln>
        </p:spPr>
        <p:txBody>
          <a:bodyPr wrap="square" lIns="80010" tIns="80010" rIns="80010" bIns="80010" rtlCol="0" anchor="ctr"/>
          <a:lstStyle/>
          <a:p>
            <a:pPr marL="0" indent="0" algn="ctr">
              <a:lnSpc>
                <a:spcPts val="1944"/>
              </a:lnSpc>
              <a:spcBef>
                <a:spcPts val="360"/>
              </a:spcBef>
              <a:spcAft>
                <a:spcPts val="360"/>
              </a:spcAft>
              <a:buNone/>
            </a:pPr>
            <a:r>
              <a:rPr lang="en-US" sz="1620" b="1" dirty="0">
                <a:solidFill>
                  <a:srgbClr val="040F0F"/>
                </a:solidFill>
                <a:latin typeface="Karla" pitchFamily="34" charset="0"/>
                <a:ea typeface="Karla" pitchFamily="34" charset="-122"/>
                <a:cs typeface="Karla" pitchFamily="34" charset="-120"/>
              </a:rPr>
              <a:t>Escuchar activamente al interlocutor sin interrumpir su planteamiento.</a:t>
            </a:r>
            <a:endParaRPr lang="en-US" sz="1620" dirty="0"/>
          </a:p>
        </p:txBody>
      </p:sp>
      <p:sp>
        <p:nvSpPr>
          <p:cNvPr id="5" name="93a80dc5-b871-4247-90d1-b333ae5565da"/>
          <p:cNvSpPr/>
          <p:nvPr/>
        </p:nvSpPr>
        <p:spPr>
          <a:xfrm>
            <a:off x="1714500" y="2397111"/>
            <a:ext cx="5715000" cy="617220"/>
          </a:xfrm>
          <a:prstGeom prst="roundRect">
            <a:avLst>
              <a:gd name="adj" fmla="val 18519"/>
            </a:avLst>
          </a:prstGeom>
          <a:solidFill>
            <a:srgbClr val="F4F9FC"/>
          </a:solidFill>
          <a:ln w="34290">
            <a:solidFill>
              <a:srgbClr val="000000"/>
            </a:solidFill>
          </a:ln>
        </p:spPr>
        <p:txBody>
          <a:bodyPr wrap="square" lIns="80010" tIns="80010" rIns="80010" bIns="80010" rtlCol="0" anchor="ctr"/>
          <a:lstStyle/>
          <a:p>
            <a:pPr marL="0" indent="0" algn="ctr">
              <a:lnSpc>
                <a:spcPts val="1944"/>
              </a:lnSpc>
              <a:spcBef>
                <a:spcPts val="360"/>
              </a:spcBef>
              <a:spcAft>
                <a:spcPts val="360"/>
              </a:spcAft>
              <a:buNone/>
            </a:pPr>
            <a:r>
              <a:rPr lang="en-US" sz="1620" b="1" dirty="0">
                <a:solidFill>
                  <a:srgbClr val="040F0F"/>
                </a:solidFill>
                <a:latin typeface="Karla" pitchFamily="34" charset="0"/>
                <a:ea typeface="Karla" pitchFamily="34" charset="-122"/>
                <a:cs typeface="Karla" pitchFamily="34" charset="-120"/>
              </a:rPr>
              <a:t>Parafrasear la duda técnica para alinear a toda la sala.</a:t>
            </a:r>
            <a:endParaRPr lang="en-US" sz="1620" dirty="0"/>
          </a:p>
        </p:txBody>
      </p:sp>
      <p:sp>
        <p:nvSpPr>
          <p:cNvPr id="6" name="565992e0-b037-4b8b-af84-36130c14c0d8"/>
          <p:cNvSpPr/>
          <p:nvPr/>
        </p:nvSpPr>
        <p:spPr>
          <a:xfrm>
            <a:off x="1714500" y="3883011"/>
            <a:ext cx="5715000" cy="617220"/>
          </a:xfrm>
          <a:prstGeom prst="roundRect">
            <a:avLst>
              <a:gd name="adj" fmla="val 18519"/>
            </a:avLst>
          </a:prstGeom>
          <a:solidFill>
            <a:srgbClr val="F4F9FC"/>
          </a:solidFill>
          <a:ln w="34290">
            <a:solidFill>
              <a:srgbClr val="000000"/>
            </a:solidFill>
          </a:ln>
        </p:spPr>
        <p:txBody>
          <a:bodyPr wrap="square" lIns="80010" tIns="80010" rIns="80010" bIns="80010" rtlCol="0" anchor="ctr"/>
          <a:lstStyle/>
          <a:p>
            <a:pPr marL="0" indent="0" algn="ctr">
              <a:lnSpc>
                <a:spcPts val="1944"/>
              </a:lnSpc>
              <a:spcBef>
                <a:spcPts val="360"/>
              </a:spcBef>
              <a:spcAft>
                <a:spcPts val="360"/>
              </a:spcAft>
              <a:buNone/>
            </a:pPr>
            <a:r>
              <a:rPr lang="en-US" sz="1620" b="1" dirty="0">
                <a:solidFill>
                  <a:srgbClr val="040F0F"/>
                </a:solidFill>
                <a:latin typeface="Karla" pitchFamily="34" charset="0"/>
                <a:ea typeface="Karla" pitchFamily="34" charset="-122"/>
                <a:cs typeface="Karla" pitchFamily="34" charset="-120"/>
              </a:rPr>
              <a:t>Verificar con la persona si el punto quedó resuelto satisfactoriamente.</a:t>
            </a:r>
            <a:endParaRPr lang="en-US" sz="1620" dirty="0"/>
          </a:p>
        </p:txBody>
      </p:sp>
      <p:sp>
        <p:nvSpPr>
          <p:cNvPr id="7" name="d2f9215a-d9aa-4b9b-9328-bd8277501944"/>
          <p:cNvSpPr/>
          <p:nvPr/>
        </p:nvSpPr>
        <p:spPr>
          <a:xfrm>
            <a:off x="1714500" y="3140061"/>
            <a:ext cx="5715000" cy="617220"/>
          </a:xfrm>
          <a:prstGeom prst="roundRect">
            <a:avLst>
              <a:gd name="adj" fmla="val 18519"/>
            </a:avLst>
          </a:prstGeom>
          <a:solidFill>
            <a:srgbClr val="F4F9FC"/>
          </a:solidFill>
          <a:ln w="34290">
            <a:solidFill>
              <a:srgbClr val="000000"/>
            </a:solidFill>
          </a:ln>
        </p:spPr>
        <p:txBody>
          <a:bodyPr wrap="square" lIns="80010" tIns="80010" rIns="80010" bIns="80010" rtlCol="0" anchor="ctr"/>
          <a:lstStyle/>
          <a:p>
            <a:pPr marL="0" indent="0" algn="ctr">
              <a:lnSpc>
                <a:spcPts val="1944"/>
              </a:lnSpc>
              <a:spcBef>
                <a:spcPts val="360"/>
              </a:spcBef>
              <a:spcAft>
                <a:spcPts val="360"/>
              </a:spcAft>
              <a:buNone/>
            </a:pPr>
            <a:r>
              <a:rPr lang="en-US" sz="1620" b="1" dirty="0">
                <a:solidFill>
                  <a:srgbClr val="040F0F"/>
                </a:solidFill>
                <a:latin typeface="Karla" pitchFamily="34" charset="0"/>
                <a:ea typeface="Karla" pitchFamily="34" charset="-122"/>
                <a:cs typeface="Karla" pitchFamily="34" charset="-120"/>
              </a:rPr>
              <a:t>Presentar los datos y normativas que justifican la solución.</a:t>
            </a:r>
            <a:endParaRPr lang="en-US" sz="1620" dirty="0"/>
          </a:p>
        </p:txBody>
      </p:sp>
      <p:sp>
        <p:nvSpPr>
          <p:cNvPr id="8" name="9dad1214-809b-4c48-a179-6bbe4e500601"/>
          <p:cNvSpPr/>
          <p:nvPr/>
        </p:nvSpPr>
        <p:spPr>
          <a:xfrm>
            <a:off x="8366760" y="335813"/>
            <a:ext cx="548640" cy="548640"/>
          </a:xfrm>
          <a:prstGeom prst="rect">
            <a:avLst/>
          </a:prstGeom>
          <a:noFill/>
          <a:ln/>
        </p:spPr>
        <p:txBody>
          <a:bodyPr wrap="square" lIns="45720" tIns="45720" rIns="45720" bIns="45720" rtlCol="0" anchor="ctr"/>
          <a:lstStyle/>
          <a:p>
            <a:pPr marL="0" indent="0" algn="r">
              <a:lnSpc>
                <a:spcPts val="4320"/>
              </a:lnSpc>
              <a:spcBef>
                <a:spcPts val="450"/>
              </a:spcBef>
              <a:spcAft>
                <a:spcPts val="450"/>
              </a:spcAft>
              <a:buNone/>
            </a:pPr>
            <a:r>
              <a:rPr lang="en-US" sz="3600" dirty="0">
                <a:solidFill>
                  <a:srgbClr val="040F0F"/>
                </a:solidFill>
                <a:latin typeface="Karla" pitchFamily="34" charset="0"/>
                <a:ea typeface="Karla" pitchFamily="34" charset="-122"/>
                <a:cs typeface="Karla" pitchFamily="34" charset="-120"/>
              </a:rPr>
              <a:t>✅</a:t>
            </a:r>
            <a:endParaRPr lang="en-US" sz="3600" dirty="0"/>
          </a:p>
        </p:txBody>
      </p:sp>
      <p:sp>
        <p:nvSpPr>
          <p:cNvPr id="9" name="fc305043-f949-48a1-9985-19ff074966a8"/>
          <p:cNvSpPr/>
          <p:nvPr/>
        </p:nvSpPr>
        <p:spPr>
          <a:xfrm>
            <a:off x="7292340" y="1503028"/>
            <a:ext cx="274320" cy="274320"/>
          </a:xfrm>
          <a:prstGeom prst="roundRect">
            <a:avLst>
              <a:gd name="adj" fmla="val 25000"/>
            </a:avLst>
          </a:prstGeom>
          <a:solidFill>
            <a:srgbClr val="000000"/>
          </a:solidFill>
          <a:ln/>
        </p:spPr>
        <p:txBody>
          <a:bodyPr wrap="square" lIns="45720" tIns="45720" rIns="45720" bIns="45720" rtlCol="0" anchor="ctr"/>
          <a:lstStyle/>
          <a:p>
            <a:pPr marL="0" indent="0" algn="ctr">
              <a:lnSpc>
                <a:spcPts val="1638"/>
              </a:lnSpc>
              <a:spcBef>
                <a:spcPts val="270"/>
              </a:spcBef>
              <a:spcAft>
                <a:spcPts val="270"/>
              </a:spcAft>
              <a:buNone/>
            </a:pPr>
            <a:r>
              <a:rPr lang="en-US" sz="1170" b="1" dirty="0">
                <a:solidFill>
                  <a:srgbClr val="FFFFFF"/>
                </a:solidFill>
                <a:latin typeface="Karla" pitchFamily="34" charset="0"/>
                <a:ea typeface="Karla" pitchFamily="34" charset="-122"/>
                <a:cs typeface="Karla" pitchFamily="34" charset="-120"/>
              </a:rPr>
              <a:t>1</a:t>
            </a:r>
            <a:endParaRPr lang="en-US" sz="1170" dirty="0"/>
          </a:p>
        </p:txBody>
      </p:sp>
      <p:sp>
        <p:nvSpPr>
          <p:cNvPr id="10" name="d5fab1fa-71a2-4aa8-aeb3-74f2b494ea64"/>
          <p:cNvSpPr/>
          <p:nvPr/>
        </p:nvSpPr>
        <p:spPr>
          <a:xfrm>
            <a:off x="7292340" y="2245978"/>
            <a:ext cx="274320" cy="274320"/>
          </a:xfrm>
          <a:prstGeom prst="roundRect">
            <a:avLst>
              <a:gd name="adj" fmla="val 25000"/>
            </a:avLst>
          </a:prstGeom>
          <a:solidFill>
            <a:srgbClr val="000000"/>
          </a:solidFill>
          <a:ln/>
        </p:spPr>
        <p:txBody>
          <a:bodyPr wrap="square" lIns="45720" tIns="45720" rIns="45720" bIns="45720" rtlCol="0" anchor="ctr"/>
          <a:lstStyle/>
          <a:p>
            <a:pPr marL="0" indent="0" algn="ctr">
              <a:lnSpc>
                <a:spcPts val="1638"/>
              </a:lnSpc>
              <a:spcBef>
                <a:spcPts val="270"/>
              </a:spcBef>
              <a:spcAft>
                <a:spcPts val="270"/>
              </a:spcAft>
              <a:buNone/>
            </a:pPr>
            <a:r>
              <a:rPr lang="en-US" sz="1170" b="1" dirty="0">
                <a:solidFill>
                  <a:srgbClr val="FFFFFF"/>
                </a:solidFill>
                <a:latin typeface="Karla" pitchFamily="34" charset="0"/>
                <a:ea typeface="Karla" pitchFamily="34" charset="-122"/>
                <a:cs typeface="Karla" pitchFamily="34" charset="-120"/>
              </a:rPr>
              <a:t>2</a:t>
            </a:r>
            <a:endParaRPr lang="en-US" sz="1170" dirty="0"/>
          </a:p>
        </p:txBody>
      </p:sp>
      <p:sp>
        <p:nvSpPr>
          <p:cNvPr id="11" name="92c00d76-9fbb-46d8-aacd-58aba66680a8"/>
          <p:cNvSpPr/>
          <p:nvPr/>
        </p:nvSpPr>
        <p:spPr>
          <a:xfrm>
            <a:off x="7292340" y="2988928"/>
            <a:ext cx="274320" cy="274320"/>
          </a:xfrm>
          <a:prstGeom prst="roundRect">
            <a:avLst>
              <a:gd name="adj" fmla="val 25000"/>
            </a:avLst>
          </a:prstGeom>
          <a:solidFill>
            <a:srgbClr val="000000"/>
          </a:solidFill>
          <a:ln/>
        </p:spPr>
        <p:txBody>
          <a:bodyPr wrap="square" lIns="45720" tIns="45720" rIns="45720" bIns="45720" rtlCol="0" anchor="ctr"/>
          <a:lstStyle/>
          <a:p>
            <a:pPr marL="0" indent="0" algn="ctr">
              <a:lnSpc>
                <a:spcPts val="1638"/>
              </a:lnSpc>
              <a:spcBef>
                <a:spcPts val="270"/>
              </a:spcBef>
              <a:spcAft>
                <a:spcPts val="270"/>
              </a:spcAft>
              <a:buNone/>
            </a:pPr>
            <a:r>
              <a:rPr lang="en-US" sz="1170" b="1" dirty="0">
                <a:solidFill>
                  <a:srgbClr val="FFFFFF"/>
                </a:solidFill>
                <a:latin typeface="Karla" pitchFamily="34" charset="0"/>
                <a:ea typeface="Karla" pitchFamily="34" charset="-122"/>
                <a:cs typeface="Karla" pitchFamily="34" charset="-120"/>
              </a:rPr>
              <a:t>3</a:t>
            </a:r>
            <a:endParaRPr lang="en-US" sz="1170" dirty="0"/>
          </a:p>
        </p:txBody>
      </p:sp>
      <p:sp>
        <p:nvSpPr>
          <p:cNvPr id="12" name="a36c896b-c4a5-4413-8957-54e4ac42f087"/>
          <p:cNvSpPr/>
          <p:nvPr/>
        </p:nvSpPr>
        <p:spPr>
          <a:xfrm>
            <a:off x="7292340" y="3731878"/>
            <a:ext cx="274320" cy="274320"/>
          </a:xfrm>
          <a:prstGeom prst="roundRect">
            <a:avLst>
              <a:gd name="adj" fmla="val 25000"/>
            </a:avLst>
          </a:prstGeom>
          <a:solidFill>
            <a:srgbClr val="000000"/>
          </a:solidFill>
          <a:ln/>
        </p:spPr>
        <p:txBody>
          <a:bodyPr wrap="square" lIns="45720" tIns="45720" rIns="45720" bIns="45720" rtlCol="0" anchor="ctr"/>
          <a:lstStyle/>
          <a:p>
            <a:pPr marL="0" indent="0" algn="ctr">
              <a:lnSpc>
                <a:spcPts val="1638"/>
              </a:lnSpc>
              <a:spcBef>
                <a:spcPts val="270"/>
              </a:spcBef>
              <a:spcAft>
                <a:spcPts val="270"/>
              </a:spcAft>
              <a:buNone/>
            </a:pPr>
            <a:r>
              <a:rPr lang="en-US" sz="1170" b="1" dirty="0">
                <a:solidFill>
                  <a:srgbClr val="FFFFFF"/>
                </a:solidFill>
                <a:latin typeface="Karla" pitchFamily="34" charset="0"/>
                <a:ea typeface="Karla" pitchFamily="34" charset="-122"/>
                <a:cs typeface="Karla" pitchFamily="34" charset="-120"/>
              </a:rPr>
              <a:t>4</a:t>
            </a:r>
            <a:endParaRPr lang="en-US" sz="117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xzmwO6Qs"/>
          <p:cNvSpPr/>
          <p:nvPr/>
        </p:nvSpPr>
        <p:spPr>
          <a:xfrm>
            <a:off x="274320" y="201168"/>
            <a:ext cx="8595360" cy="537210"/>
          </a:xfrm>
          <a:prstGeom prst="rect">
            <a:avLst/>
          </a:prstGeom>
          <a:noFill/>
          <a:ln/>
        </p:spPr>
        <p:txBody>
          <a:bodyPr wrap="square" lIns="45720" tIns="45720" rIns="45720" bIns="45720" rtlCol="0" anchor="t"/>
          <a:lstStyle/>
          <a:p>
            <a:pPr marL="0" indent="0" algn="l">
              <a:lnSpc>
                <a:spcPts val="3456"/>
              </a:lnSpc>
              <a:spcBef>
                <a:spcPts val="450"/>
              </a:spcBef>
              <a:spcAft>
                <a:spcPts val="450"/>
              </a:spcAft>
              <a:buNone/>
            </a:pPr>
            <a:r>
              <a:rPr lang="en-US" sz="2880" b="1" dirty="0">
                <a:solidFill>
                  <a:srgbClr val="FFFFFF"/>
                </a:solidFill>
                <a:latin typeface="Kodchasan" pitchFamily="34" charset="0"/>
                <a:ea typeface="Kodchasan" pitchFamily="34" charset="-122"/>
                <a:cs typeface="Kodchasan" pitchFamily="34" charset="-120"/>
              </a:rPr>
              <a:t>Adaptación al Tipo de Audiencia</a:t>
            </a:r>
            <a:endParaRPr lang="en-US" sz="2880" dirty="0"/>
          </a:p>
        </p:txBody>
      </p:sp>
      <p:sp>
        <p:nvSpPr>
          <p:cNvPr id="3" name="OMHVmqnO"/>
          <p:cNvSpPr/>
          <p:nvPr/>
        </p:nvSpPr>
        <p:spPr>
          <a:xfrm>
            <a:off x="274320" y="811530"/>
            <a:ext cx="4251960" cy="2068830"/>
          </a:xfrm>
          <a:prstGeom prst="roundRect">
            <a:avLst>
              <a:gd name="adj" fmla="val 6630"/>
            </a:avLst>
          </a:prstGeom>
          <a:solidFill>
            <a:srgbClr val="FFFFFF">
              <a:alpha val="40000"/>
            </a:srgbClr>
          </a:solidFill>
          <a:ln w="11430">
            <a:solidFill>
              <a:srgbClr val="9B6936"/>
            </a:solidFill>
            <a:prstDash val="solid"/>
          </a:ln>
        </p:spPr>
      </p:sp>
      <p:pic>
        <p:nvPicPr>
          <p:cNvPr id="4" name="aud1ic" descr="/home/forge/chalkie-production-workers-3/releases/78338234/backend/storage/app/render-specs/78761990-49b2-428c-ac27-9d63857ddc34/img_5fe81d1a2b2ba2f6424650feb68e56d8.png"/>
          <p:cNvPicPr>
            <a:picLocks noChangeAspect="1"/>
          </p:cNvPicPr>
          <p:nvPr/>
        </p:nvPicPr>
        <p:blipFill>
          <a:blip r:embed="rId4"/>
          <a:stretch>
            <a:fillRect/>
          </a:stretch>
        </p:blipFill>
        <p:spPr>
          <a:xfrm>
            <a:off x="422910" y="960120"/>
            <a:ext cx="548640" cy="548640"/>
          </a:xfrm>
          <a:prstGeom prst="rect">
            <a:avLst/>
          </a:prstGeom>
        </p:spPr>
      </p:pic>
      <p:sp>
        <p:nvSpPr>
          <p:cNvPr id="5" name="rlb5qXQY"/>
          <p:cNvSpPr/>
          <p:nvPr/>
        </p:nvSpPr>
        <p:spPr>
          <a:xfrm>
            <a:off x="1017270" y="946404"/>
            <a:ext cx="3360420" cy="1771650"/>
          </a:xfrm>
          <a:prstGeom prst="rect">
            <a:avLst/>
          </a:prstGeom>
          <a:noFill/>
          <a:ln/>
        </p:spPr>
        <p:txBody>
          <a:bodyPr wrap="square" lIns="45720" tIns="45720" rIns="45720" bIns="45720" rtlCol="0" anchor="t"/>
          <a:lstStyle/>
          <a:p>
            <a:pPr marL="0" indent="0" algn="l">
              <a:lnSpc>
                <a:spcPts val="3024"/>
              </a:lnSpc>
              <a:spcBef>
                <a:spcPts val="450"/>
              </a:spcBef>
              <a:spcAft>
                <a:spcPts val="450"/>
              </a:spcAft>
              <a:buNone/>
            </a:pPr>
            <a:r>
              <a:rPr lang="en-US" sz="2160" b="1" dirty="0">
                <a:solidFill>
                  <a:srgbClr val="040F0F"/>
                </a:solidFill>
                <a:latin typeface="Kodchasan" pitchFamily="34" charset="0"/>
                <a:ea typeface="Kodchasan" pitchFamily="34" charset="-122"/>
                <a:cs typeface="Kodchasan" pitchFamily="34" charset="-120"/>
              </a:rPr>
              <a:t>Comité de Especialistas</a:t>
            </a:r>
            <a:endParaRPr lang="en-US" sz="2160" dirty="0"/>
          </a:p>
          <a:p>
            <a:pPr marL="0" indent="0" algn="l">
              <a:lnSpc>
                <a:spcPts val="2268"/>
              </a:lnSpc>
              <a:spcBef>
                <a:spcPts val="360"/>
              </a:spcBef>
              <a:spcAft>
                <a:spcPts val="360"/>
              </a:spcAft>
              <a:buNone/>
            </a:pPr>
            <a:r>
              <a:rPr lang="en-US" sz="1620" dirty="0">
                <a:solidFill>
                  <a:srgbClr val="040F0F"/>
                </a:solidFill>
                <a:latin typeface="Karla" pitchFamily="34" charset="0"/>
                <a:ea typeface="Karla" pitchFamily="34" charset="-122"/>
                <a:cs typeface="Karla" pitchFamily="34" charset="-120"/>
              </a:rPr>
              <a:t>Foco en metodologías de cálculo, tolerancias, modelos matemáticos y normas específicas.</a:t>
            </a:r>
            <a:endParaRPr lang="en-US" sz="2160" dirty="0"/>
          </a:p>
        </p:txBody>
      </p:sp>
      <p:sp>
        <p:nvSpPr>
          <p:cNvPr id="6" name="Ng4symG5"/>
          <p:cNvSpPr/>
          <p:nvPr/>
        </p:nvSpPr>
        <p:spPr>
          <a:xfrm>
            <a:off x="4617720" y="811530"/>
            <a:ext cx="4251960" cy="2068830"/>
          </a:xfrm>
          <a:prstGeom prst="roundRect">
            <a:avLst>
              <a:gd name="adj" fmla="val 6630"/>
            </a:avLst>
          </a:prstGeom>
          <a:solidFill>
            <a:srgbClr val="FFFFFF">
              <a:alpha val="40000"/>
            </a:srgbClr>
          </a:solidFill>
          <a:ln w="11430">
            <a:solidFill>
              <a:srgbClr val="9B6936"/>
            </a:solidFill>
            <a:prstDash val="solid"/>
          </a:ln>
        </p:spPr>
      </p:sp>
      <p:pic>
        <p:nvPicPr>
          <p:cNvPr id="7" name="aud2ic" descr="/home/forge/chalkie-production-workers-3/releases/78338234/backend/storage/app/render-specs/78761990-49b2-428c-ac27-9d63857ddc34/img_436bd5d1fa97859d759b6a674c026340.png"/>
          <p:cNvPicPr>
            <a:picLocks noChangeAspect="1"/>
          </p:cNvPicPr>
          <p:nvPr/>
        </p:nvPicPr>
        <p:blipFill>
          <a:blip r:embed="rId5"/>
          <a:stretch>
            <a:fillRect/>
          </a:stretch>
        </p:blipFill>
        <p:spPr>
          <a:xfrm>
            <a:off x="4766310" y="960120"/>
            <a:ext cx="548640" cy="548640"/>
          </a:xfrm>
          <a:prstGeom prst="rect">
            <a:avLst/>
          </a:prstGeom>
        </p:spPr>
      </p:pic>
      <p:sp>
        <p:nvSpPr>
          <p:cNvPr id="8" name="nj6QpVgF"/>
          <p:cNvSpPr/>
          <p:nvPr/>
        </p:nvSpPr>
        <p:spPr>
          <a:xfrm>
            <a:off x="5360670" y="946404"/>
            <a:ext cx="3360420" cy="1394460"/>
          </a:xfrm>
          <a:prstGeom prst="rect">
            <a:avLst/>
          </a:prstGeom>
          <a:noFill/>
          <a:ln/>
        </p:spPr>
        <p:txBody>
          <a:bodyPr wrap="square" lIns="45720" tIns="45720" rIns="45720" bIns="45720" rtlCol="0" anchor="t"/>
          <a:lstStyle/>
          <a:p>
            <a:pPr marL="0" indent="0" algn="l">
              <a:lnSpc>
                <a:spcPts val="3024"/>
              </a:lnSpc>
              <a:spcBef>
                <a:spcPts val="450"/>
              </a:spcBef>
              <a:spcAft>
                <a:spcPts val="450"/>
              </a:spcAft>
              <a:buNone/>
            </a:pPr>
            <a:r>
              <a:rPr lang="en-US" sz="2160" b="1" dirty="0">
                <a:solidFill>
                  <a:srgbClr val="040F0F"/>
                </a:solidFill>
                <a:latin typeface="Kodchasan" pitchFamily="34" charset="0"/>
                <a:ea typeface="Kodchasan" pitchFamily="34" charset="-122"/>
                <a:cs typeface="Kodchasan" pitchFamily="34" charset="-120"/>
              </a:rPr>
              <a:t>Directorio Ejecutivo</a:t>
            </a:r>
            <a:endParaRPr lang="en-US" sz="2160" dirty="0"/>
          </a:p>
          <a:p>
            <a:pPr marL="0" indent="0" algn="l">
              <a:lnSpc>
                <a:spcPts val="2268"/>
              </a:lnSpc>
              <a:spcBef>
                <a:spcPts val="360"/>
              </a:spcBef>
              <a:spcAft>
                <a:spcPts val="360"/>
              </a:spcAft>
              <a:buNone/>
            </a:pPr>
            <a:r>
              <a:rPr lang="en-US" sz="1620" dirty="0">
                <a:solidFill>
                  <a:srgbClr val="040F0F"/>
                </a:solidFill>
                <a:latin typeface="Karla" pitchFamily="34" charset="0"/>
                <a:ea typeface="Karla" pitchFamily="34" charset="-122"/>
                <a:cs typeface="Karla" pitchFamily="34" charset="-120"/>
              </a:rPr>
              <a:t>Foco en retorno de inversión, plazos de puesta en marcha, mitigación de riesgos y OPEX.</a:t>
            </a:r>
            <a:endParaRPr lang="en-US" sz="2160" dirty="0"/>
          </a:p>
        </p:txBody>
      </p:sp>
      <p:sp>
        <p:nvSpPr>
          <p:cNvPr id="9" name="hGEUJn65"/>
          <p:cNvSpPr/>
          <p:nvPr/>
        </p:nvSpPr>
        <p:spPr>
          <a:xfrm>
            <a:off x="274320" y="2971800"/>
            <a:ext cx="4251960" cy="2068830"/>
          </a:xfrm>
          <a:prstGeom prst="roundRect">
            <a:avLst>
              <a:gd name="adj" fmla="val 6630"/>
            </a:avLst>
          </a:prstGeom>
          <a:solidFill>
            <a:srgbClr val="FFFFFF">
              <a:alpha val="40000"/>
            </a:srgbClr>
          </a:solidFill>
          <a:ln w="11430">
            <a:solidFill>
              <a:srgbClr val="9B6936"/>
            </a:solidFill>
            <a:prstDash val="solid"/>
          </a:ln>
        </p:spPr>
      </p:sp>
      <p:pic>
        <p:nvPicPr>
          <p:cNvPr id="10" name="aud3ic" descr="/home/forge/chalkie-production-workers-3/releases/78338234/backend/storage/app/render-specs/78761990-49b2-428c-ac27-9d63857ddc34/img_fddb5c15e93a0838845e269eb0afe6c9.png"/>
          <p:cNvPicPr>
            <a:picLocks noChangeAspect="1"/>
          </p:cNvPicPr>
          <p:nvPr/>
        </p:nvPicPr>
        <p:blipFill>
          <a:blip r:embed="rId6"/>
          <a:stretch>
            <a:fillRect/>
          </a:stretch>
        </p:blipFill>
        <p:spPr>
          <a:xfrm>
            <a:off x="422910" y="3120390"/>
            <a:ext cx="548640" cy="548640"/>
          </a:xfrm>
          <a:prstGeom prst="rect">
            <a:avLst/>
          </a:prstGeom>
        </p:spPr>
      </p:pic>
      <p:sp>
        <p:nvSpPr>
          <p:cNvPr id="11" name="M80HGhfl"/>
          <p:cNvSpPr/>
          <p:nvPr/>
        </p:nvSpPr>
        <p:spPr>
          <a:xfrm>
            <a:off x="1017270" y="3106674"/>
            <a:ext cx="3360420" cy="1394460"/>
          </a:xfrm>
          <a:prstGeom prst="rect">
            <a:avLst/>
          </a:prstGeom>
          <a:noFill/>
          <a:ln/>
        </p:spPr>
        <p:txBody>
          <a:bodyPr wrap="square" lIns="45720" tIns="45720" rIns="45720" bIns="45720" rtlCol="0" anchor="t"/>
          <a:lstStyle/>
          <a:p>
            <a:pPr marL="0" indent="0" algn="l">
              <a:lnSpc>
                <a:spcPts val="3024"/>
              </a:lnSpc>
              <a:spcBef>
                <a:spcPts val="450"/>
              </a:spcBef>
              <a:spcAft>
                <a:spcPts val="450"/>
              </a:spcAft>
              <a:buNone/>
            </a:pPr>
            <a:r>
              <a:rPr lang="en-US" sz="2160" b="1" dirty="0">
                <a:solidFill>
                  <a:srgbClr val="040F0F"/>
                </a:solidFill>
                <a:latin typeface="Kodchasan" pitchFamily="34" charset="0"/>
                <a:ea typeface="Kodchasan" pitchFamily="34" charset="-122"/>
                <a:cs typeface="Kodchasan" pitchFamily="34" charset="-120"/>
              </a:rPr>
              <a:t>Equipo en Faena</a:t>
            </a:r>
            <a:endParaRPr lang="en-US" sz="2160" dirty="0"/>
          </a:p>
          <a:p>
            <a:pPr marL="0" indent="0" algn="l">
              <a:lnSpc>
                <a:spcPts val="2268"/>
              </a:lnSpc>
              <a:spcBef>
                <a:spcPts val="360"/>
              </a:spcBef>
              <a:spcAft>
                <a:spcPts val="360"/>
              </a:spcAft>
              <a:buNone/>
            </a:pPr>
            <a:r>
              <a:rPr lang="en-US" sz="1620" dirty="0">
                <a:solidFill>
                  <a:srgbClr val="040F0F"/>
                </a:solidFill>
                <a:latin typeface="Karla" pitchFamily="34" charset="0"/>
                <a:ea typeface="Karla" pitchFamily="34" charset="-122"/>
                <a:cs typeface="Karla" pitchFamily="34" charset="-120"/>
              </a:rPr>
              <a:t>Foco en seguridad operativa directa, secuencias de montaje, mantención y maniobrabilidad.</a:t>
            </a:r>
            <a:endParaRPr lang="en-US" sz="2160" dirty="0"/>
          </a:p>
        </p:txBody>
      </p:sp>
      <p:sp>
        <p:nvSpPr>
          <p:cNvPr id="12" name="78kCs7KD"/>
          <p:cNvSpPr/>
          <p:nvPr/>
        </p:nvSpPr>
        <p:spPr>
          <a:xfrm>
            <a:off x="4617720" y="2971800"/>
            <a:ext cx="4251960" cy="2068830"/>
          </a:xfrm>
          <a:prstGeom prst="roundRect">
            <a:avLst>
              <a:gd name="adj" fmla="val 6630"/>
            </a:avLst>
          </a:prstGeom>
          <a:solidFill>
            <a:srgbClr val="FFFFFF">
              <a:alpha val="40000"/>
            </a:srgbClr>
          </a:solidFill>
          <a:ln w="11430">
            <a:solidFill>
              <a:srgbClr val="9B6936"/>
            </a:solidFill>
            <a:prstDash val="solid"/>
          </a:ln>
        </p:spPr>
      </p:sp>
      <p:pic>
        <p:nvPicPr>
          <p:cNvPr id="13" name="aud4ic" descr="/home/forge/chalkie-production-workers-3/releases/78338234/backend/storage/app/render-specs/78761990-49b2-428c-ac27-9d63857ddc34/img_4a34bbca2f0ddc345ec3bb90b8f9f720.png"/>
          <p:cNvPicPr>
            <a:picLocks noChangeAspect="1"/>
          </p:cNvPicPr>
          <p:nvPr/>
        </p:nvPicPr>
        <p:blipFill>
          <a:blip r:embed="rId7"/>
          <a:stretch>
            <a:fillRect/>
          </a:stretch>
        </p:blipFill>
        <p:spPr>
          <a:xfrm>
            <a:off x="4766310" y="3120390"/>
            <a:ext cx="548640" cy="548640"/>
          </a:xfrm>
          <a:prstGeom prst="rect">
            <a:avLst/>
          </a:prstGeom>
        </p:spPr>
      </p:pic>
      <p:sp>
        <p:nvSpPr>
          <p:cNvPr id="14" name="YrcAZDUH"/>
          <p:cNvSpPr/>
          <p:nvPr/>
        </p:nvSpPr>
        <p:spPr>
          <a:xfrm>
            <a:off x="5360670" y="3106674"/>
            <a:ext cx="3360420" cy="1394460"/>
          </a:xfrm>
          <a:prstGeom prst="rect">
            <a:avLst/>
          </a:prstGeom>
          <a:noFill/>
          <a:ln/>
        </p:spPr>
        <p:txBody>
          <a:bodyPr wrap="square" lIns="45720" tIns="45720" rIns="45720" bIns="45720" rtlCol="0" anchor="t"/>
          <a:lstStyle/>
          <a:p>
            <a:pPr marL="0" indent="0" algn="l">
              <a:lnSpc>
                <a:spcPts val="3024"/>
              </a:lnSpc>
              <a:spcBef>
                <a:spcPts val="450"/>
              </a:spcBef>
              <a:spcAft>
                <a:spcPts val="450"/>
              </a:spcAft>
              <a:buNone/>
            </a:pPr>
            <a:r>
              <a:rPr lang="en-US" sz="2160" b="1" dirty="0">
                <a:solidFill>
                  <a:srgbClr val="040F0F"/>
                </a:solidFill>
                <a:latin typeface="Kodchasan" pitchFamily="34" charset="0"/>
                <a:ea typeface="Kodchasan" pitchFamily="34" charset="-122"/>
                <a:cs typeface="Kodchasan" pitchFamily="34" charset="-120"/>
              </a:rPr>
              <a:t>Clientes y Comunidad</a:t>
            </a:r>
            <a:endParaRPr lang="en-US" sz="2160" dirty="0"/>
          </a:p>
          <a:p>
            <a:pPr marL="0" indent="0" algn="l">
              <a:lnSpc>
                <a:spcPts val="2268"/>
              </a:lnSpc>
              <a:spcBef>
                <a:spcPts val="360"/>
              </a:spcBef>
              <a:spcAft>
                <a:spcPts val="360"/>
              </a:spcAft>
              <a:buNone/>
            </a:pPr>
            <a:r>
              <a:rPr lang="en-US" sz="1620" dirty="0">
                <a:solidFill>
                  <a:srgbClr val="040F0F"/>
                </a:solidFill>
                <a:latin typeface="Karla" pitchFamily="34" charset="0"/>
                <a:ea typeface="Karla" pitchFamily="34" charset="-122"/>
                <a:cs typeface="Karla" pitchFamily="34" charset="-120"/>
              </a:rPr>
              <a:t>Foco en beneficios tangibles, sustentabilidad ambiental, plazos de entrega y transparencia.</a:t>
            </a:r>
            <a:endParaRPr lang="en-US" sz="216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1Zi5lSaf"/>
          <p:cNvSpPr/>
          <p:nvPr/>
        </p:nvSpPr>
        <p:spPr>
          <a:xfrm>
            <a:off x="274320" y="201168"/>
            <a:ext cx="8595360" cy="537210"/>
          </a:xfrm>
          <a:prstGeom prst="rect">
            <a:avLst/>
          </a:prstGeom>
          <a:noFill/>
          <a:ln/>
        </p:spPr>
        <p:txBody>
          <a:bodyPr wrap="square" lIns="45720" tIns="45720" rIns="45720" bIns="45720" rtlCol="0" anchor="t"/>
          <a:lstStyle/>
          <a:p>
            <a:pPr marL="0" indent="0" algn="l">
              <a:lnSpc>
                <a:spcPts val="3456"/>
              </a:lnSpc>
              <a:spcBef>
                <a:spcPts val="450"/>
              </a:spcBef>
              <a:spcAft>
                <a:spcPts val="450"/>
              </a:spcAft>
              <a:buNone/>
            </a:pPr>
            <a:r>
              <a:rPr lang="en-US" sz="2880" b="1" dirty="0">
                <a:solidFill>
                  <a:srgbClr val="FFFFFF"/>
                </a:solidFill>
                <a:latin typeface="Kodchasan" pitchFamily="34" charset="0"/>
                <a:ea typeface="Kodchasan" pitchFamily="34" charset="-122"/>
                <a:cs typeface="Kodchasan" pitchFamily="34" charset="-120"/>
              </a:rPr>
              <a:t>El Cierre de Alto Impacto</a:t>
            </a:r>
            <a:endParaRPr lang="en-US" sz="2880" dirty="0"/>
          </a:p>
        </p:txBody>
      </p:sp>
      <p:sp>
        <p:nvSpPr>
          <p:cNvPr id="3" name="dfbFDEp6"/>
          <p:cNvSpPr/>
          <p:nvPr/>
        </p:nvSpPr>
        <p:spPr>
          <a:xfrm>
            <a:off x="274320" y="798385"/>
            <a:ext cx="4503420" cy="4057650"/>
          </a:xfrm>
          <a:prstGeom prst="rect">
            <a:avLst/>
          </a:prstGeom>
          <a:noFill/>
          <a:ln/>
        </p:spPr>
        <p:txBody>
          <a:bodyPr wrap="square" lIns="45720" tIns="45720" rIns="45720" bIns="45720" rtlCol="0" anchor="t"/>
          <a:lstStyle/>
          <a:p>
            <a:pPr marL="0" indent="0" algn="l">
              <a:lnSpc>
                <a:spcPts val="2898"/>
              </a:lnSpc>
              <a:spcBef>
                <a:spcPts val="450"/>
              </a:spcBef>
              <a:spcAft>
                <a:spcPts val="450"/>
              </a:spcAft>
              <a:buNone/>
            </a:pPr>
            <a:r>
              <a:rPr lang="en-US" sz="2070" b="1" dirty="0">
                <a:solidFill>
                  <a:srgbClr val="040F0F"/>
                </a:solidFill>
                <a:latin typeface="Kodchasan" pitchFamily="34" charset="0"/>
                <a:ea typeface="Kodchasan" pitchFamily="34" charset="-122"/>
                <a:cs typeface="Kodchasan" pitchFamily="34" charset="-120"/>
              </a:rPr>
              <a:t>Estructura del Minuto Final</a:t>
            </a:r>
            <a:endParaRPr lang="en-US" sz="2070" dirty="0"/>
          </a:p>
          <a:p>
            <a:pPr marL="0" indent="0" algn="l">
              <a:lnSpc>
                <a:spcPts val="2142"/>
              </a:lnSpc>
              <a:spcBef>
                <a:spcPts val="360"/>
              </a:spcBef>
              <a:spcAft>
                <a:spcPts val="360"/>
              </a:spcAft>
              <a:buNone/>
            </a:pPr>
            <a:r>
              <a:rPr lang="en-US" sz="1530" dirty="0">
                <a:solidFill>
                  <a:srgbClr val="040F0F"/>
                </a:solidFill>
                <a:latin typeface="Karla" pitchFamily="34" charset="0"/>
                <a:ea typeface="Karla" pitchFamily="34" charset="-122"/>
                <a:cs typeface="Karla" pitchFamily="34" charset="-120"/>
              </a:rPr>
              <a:t>Nunca cierres una exposición técnica con una caída de energía diciendo </a:t>
            </a:r>
            <a:r>
              <a:rPr lang="en-US" sz="1530" i="1" dirty="0">
                <a:solidFill>
                  <a:srgbClr val="040F0F"/>
                </a:solidFill>
                <a:latin typeface="Karla" pitchFamily="34" charset="0"/>
                <a:ea typeface="Karla" pitchFamily="34" charset="-122"/>
                <a:cs typeface="Karla" pitchFamily="34" charset="-120"/>
              </a:rPr>
              <a:t>"Bueno, eso sería todo"</a:t>
            </a:r>
            <a:r>
              <a:rPr lang="en-US" sz="1530" dirty="0">
                <a:solidFill>
                  <a:srgbClr val="040F0F"/>
                </a:solidFill>
                <a:latin typeface="Karla" pitchFamily="34" charset="0"/>
                <a:ea typeface="Karla" pitchFamily="34" charset="-122"/>
                <a:cs typeface="Karla" pitchFamily="34" charset="-120"/>
              </a:rPr>
              <a:t>:</a:t>
            </a:r>
            <a:endParaRPr lang="en-US" sz="2070" dirty="0"/>
          </a:p>
          <a:p>
            <a:pPr marL="228600" indent="-68580" algn="l">
              <a:lnSpc>
                <a:spcPts val="2142"/>
              </a:lnSpc>
              <a:spcBef>
                <a:spcPts val="225"/>
              </a:spcBef>
              <a:spcAft>
                <a:spcPts val="225"/>
              </a:spcAft>
              <a:buSzPct val="100000"/>
              <a:buFontTx/>
              <a:buChar char="•"/>
            </a:pPr>
            <a:r>
              <a:rPr lang="en-US" sz="1530" b="1" dirty="0">
                <a:solidFill>
                  <a:srgbClr val="040F0F"/>
                </a:solidFill>
                <a:latin typeface="Karla" pitchFamily="34" charset="0"/>
                <a:ea typeface="Karla" pitchFamily="34" charset="-122"/>
                <a:cs typeface="Karla" pitchFamily="34" charset="-120"/>
              </a:rPr>
              <a:t>Tesis central sintetizada:</a:t>
            </a:r>
            <a:r>
              <a:rPr lang="en-US" sz="1530" dirty="0">
                <a:solidFill>
                  <a:srgbClr val="040F0F"/>
                </a:solidFill>
                <a:latin typeface="Karla" pitchFamily="34" charset="0"/>
                <a:ea typeface="Karla" pitchFamily="34" charset="-122"/>
                <a:cs typeface="Karla" pitchFamily="34" charset="-120"/>
              </a:rPr>
              <a:t> Reafirmar en una frase la viabilidad técnica y operativa de la propuesta.</a:t>
            </a:r>
            <a:endParaRPr lang="en-US" sz="2070" dirty="0"/>
          </a:p>
          <a:p>
            <a:pPr marL="228600" indent="-68580" algn="l">
              <a:lnSpc>
                <a:spcPts val="2142"/>
              </a:lnSpc>
              <a:spcBef>
                <a:spcPts val="225"/>
              </a:spcBef>
              <a:spcAft>
                <a:spcPts val="225"/>
              </a:spcAft>
              <a:buSzPct val="100000"/>
              <a:buFontTx/>
              <a:buChar char="•"/>
            </a:pPr>
            <a:r>
              <a:rPr lang="en-US" sz="1530" b="1" dirty="0">
                <a:solidFill>
                  <a:srgbClr val="040F0F"/>
                </a:solidFill>
                <a:latin typeface="Karla" pitchFamily="34" charset="0"/>
                <a:ea typeface="Karla" pitchFamily="34" charset="-122"/>
                <a:cs typeface="Karla" pitchFamily="34" charset="-120"/>
              </a:rPr>
              <a:t>Llamado a la acción técnico:</a:t>
            </a:r>
            <a:r>
              <a:rPr lang="en-US" sz="1530" dirty="0">
                <a:solidFill>
                  <a:srgbClr val="040F0F"/>
                </a:solidFill>
                <a:latin typeface="Karla" pitchFamily="34" charset="0"/>
                <a:ea typeface="Karla" pitchFamily="34" charset="-122"/>
                <a:cs typeface="Karla" pitchFamily="34" charset="-120"/>
              </a:rPr>
              <a:t> Definir el próximo hito de revisión o fecha límite de aprobación.</a:t>
            </a:r>
            <a:endParaRPr lang="en-US" sz="2070" dirty="0"/>
          </a:p>
          <a:p>
            <a:pPr marL="228600" indent="-68580" algn="l">
              <a:lnSpc>
                <a:spcPts val="2142"/>
              </a:lnSpc>
              <a:spcBef>
                <a:spcPts val="225"/>
              </a:spcBef>
              <a:spcAft>
                <a:spcPts val="225"/>
              </a:spcAft>
              <a:buSzPct val="100000"/>
              <a:buFontTx/>
              <a:buChar char="•"/>
            </a:pPr>
            <a:r>
              <a:rPr lang="en-US" sz="1530" b="1" dirty="0">
                <a:solidFill>
                  <a:srgbClr val="040F0F"/>
                </a:solidFill>
                <a:latin typeface="Karla" pitchFamily="34" charset="0"/>
                <a:ea typeface="Karla" pitchFamily="34" charset="-122"/>
                <a:cs typeface="Karla" pitchFamily="34" charset="-120"/>
              </a:rPr>
              <a:t>Agradecimiento sobrio:</a:t>
            </a:r>
            <a:r>
              <a:rPr lang="en-US" sz="1530" dirty="0">
                <a:solidFill>
                  <a:srgbClr val="040F0F"/>
                </a:solidFill>
                <a:latin typeface="Karla" pitchFamily="34" charset="0"/>
                <a:ea typeface="Karla" pitchFamily="34" charset="-122"/>
                <a:cs typeface="Karla" pitchFamily="34" charset="-120"/>
              </a:rPr>
              <a:t> Apertura formal con seguridad y contacto visual firme a toda la mesa.</a:t>
            </a:r>
            <a:endParaRPr lang="en-US" sz="2070" dirty="0"/>
          </a:p>
        </p:txBody>
      </p:sp>
      <p:pic>
        <p:nvPicPr>
          <p:cNvPr id="4" name="finalpres1" descr="/home/forge/chalkie-production-workers-3/releases/78338234/backend/storage/app/render-specs/78761990-49b2-428c-ac27-9d63857ddc34/img_1a1f59e89faac5c0cba2727fb7c03ca0.png"/>
          <p:cNvPicPr>
            <a:picLocks noChangeAspect="1"/>
          </p:cNvPicPr>
          <p:nvPr/>
        </p:nvPicPr>
        <p:blipFill>
          <a:blip r:embed="rId4"/>
          <a:stretch>
            <a:fillRect/>
          </a:stretch>
        </p:blipFill>
        <p:spPr>
          <a:xfrm>
            <a:off x="4960620" y="811530"/>
            <a:ext cx="3909060" cy="3429000"/>
          </a:xfrm>
          <a:prstGeom prst="roundRect">
            <a:avLst>
              <a:gd name="adj" fmla="val 4000"/>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iB6b2HlX"/>
          <p:cNvSpPr/>
          <p:nvPr/>
        </p:nvSpPr>
        <p:spPr>
          <a:xfrm>
            <a:off x="274320" y="201168"/>
            <a:ext cx="8595360" cy="537210"/>
          </a:xfrm>
          <a:prstGeom prst="rect">
            <a:avLst/>
          </a:prstGeom>
          <a:noFill/>
          <a:ln/>
        </p:spPr>
        <p:txBody>
          <a:bodyPr wrap="square" lIns="45720" tIns="45720" rIns="45720" bIns="45720" rtlCol="0" anchor="t"/>
          <a:lstStyle/>
          <a:p>
            <a:pPr marL="0" indent="0" algn="l">
              <a:lnSpc>
                <a:spcPts val="3456"/>
              </a:lnSpc>
              <a:spcBef>
                <a:spcPts val="450"/>
              </a:spcBef>
              <a:spcAft>
                <a:spcPts val="450"/>
              </a:spcAft>
              <a:buNone/>
            </a:pPr>
            <a:r>
              <a:rPr lang="en-US" sz="2880" b="1" dirty="0">
                <a:solidFill>
                  <a:srgbClr val="FFFFFF"/>
                </a:solidFill>
                <a:latin typeface="Kodchasan" pitchFamily="34" charset="0"/>
                <a:ea typeface="Kodchasan" pitchFamily="34" charset="-122"/>
                <a:cs typeface="Kodchasan" pitchFamily="34" charset="-120"/>
              </a:rPr>
              <a:t>Síntesis: Los Cuatro Pilares</a:t>
            </a:r>
            <a:endParaRPr lang="en-US" sz="2880" dirty="0"/>
          </a:p>
        </p:txBody>
      </p:sp>
      <p:sp>
        <p:nvSpPr>
          <p:cNvPr id="3" name="pgh7P8rh"/>
          <p:cNvSpPr/>
          <p:nvPr/>
        </p:nvSpPr>
        <p:spPr>
          <a:xfrm>
            <a:off x="274320" y="902970"/>
            <a:ext cx="8595360" cy="880110"/>
          </a:xfrm>
          <a:prstGeom prst="roundRect">
            <a:avLst>
              <a:gd name="adj" fmla="val 15584"/>
            </a:avLst>
          </a:prstGeom>
          <a:solidFill>
            <a:srgbClr val="FFFFFF">
              <a:alpha val="40000"/>
            </a:srgbClr>
          </a:solidFill>
          <a:ln w="11430">
            <a:solidFill>
              <a:srgbClr val="2C6E49"/>
            </a:solidFill>
            <a:prstDash val="solid"/>
          </a:ln>
        </p:spPr>
      </p:sp>
      <p:sp>
        <p:nvSpPr>
          <p:cNvPr id="4" name="FWBdtKDh"/>
          <p:cNvSpPr/>
          <p:nvPr/>
        </p:nvSpPr>
        <p:spPr>
          <a:xfrm>
            <a:off x="468630" y="1137525"/>
            <a:ext cx="457200" cy="457200"/>
          </a:xfrm>
          <a:prstGeom prst="roundRect">
            <a:avLst>
              <a:gd name="adj" fmla="val 50000"/>
            </a:avLst>
          </a:prstGeom>
          <a:solidFill>
            <a:srgbClr val="2C6E49"/>
          </a:solidFill>
          <a:ln/>
        </p:spPr>
        <p:txBody>
          <a:bodyPr wrap="square" lIns="0" tIns="0" rIns="0" bIns="0" rtlCol="0" anchor="ctr"/>
          <a:lstStyle/>
          <a:p>
            <a:pPr marL="0" indent="0" algn="ctr">
              <a:lnSpc>
                <a:spcPts val="1620"/>
              </a:lnSpc>
              <a:spcBef>
                <a:spcPts val="360"/>
              </a:spcBef>
              <a:spcAft>
                <a:spcPts val="360"/>
              </a:spcAft>
              <a:buNone/>
            </a:pPr>
            <a:r>
              <a:rPr lang="en-US" sz="1620" b="1" dirty="0">
                <a:solidFill>
                  <a:srgbClr val="FFFFFF"/>
                </a:solidFill>
                <a:latin typeface="Karla" pitchFamily="34" charset="0"/>
                <a:ea typeface="Karla" pitchFamily="34" charset="-122"/>
                <a:cs typeface="Karla" pitchFamily="34" charset="-120"/>
              </a:rPr>
              <a:t>1</a:t>
            </a:r>
            <a:endParaRPr lang="en-US" sz="1620" dirty="0"/>
          </a:p>
        </p:txBody>
      </p:sp>
      <p:sp>
        <p:nvSpPr>
          <p:cNvPr id="5" name="MffM6g83"/>
          <p:cNvSpPr/>
          <p:nvPr/>
        </p:nvSpPr>
        <p:spPr>
          <a:xfrm>
            <a:off x="1108710" y="982077"/>
            <a:ext cx="7566660" cy="674370"/>
          </a:xfrm>
          <a:prstGeom prst="rect">
            <a:avLst/>
          </a:prstGeom>
          <a:noFill/>
          <a:ln/>
        </p:spPr>
        <p:txBody>
          <a:bodyPr wrap="square" lIns="45720" tIns="45720" rIns="45720" bIns="45720" rtlCol="0" anchor="t"/>
          <a:lstStyle/>
          <a:p>
            <a:pPr marL="0" indent="0" algn="l">
              <a:lnSpc>
                <a:spcPts val="2268"/>
              </a:lnSpc>
              <a:spcBef>
                <a:spcPts val="360"/>
              </a:spcBef>
              <a:spcAft>
                <a:spcPts val="360"/>
              </a:spcAft>
              <a:buNone/>
            </a:pPr>
            <a:r>
              <a:rPr lang="en-US" sz="1620" b="1" dirty="0">
                <a:solidFill>
                  <a:srgbClr val="040F0F"/>
                </a:solidFill>
                <a:latin typeface="Karla" pitchFamily="34" charset="0"/>
                <a:ea typeface="Karla" pitchFamily="34" charset="-122"/>
                <a:cs typeface="Karla" pitchFamily="34" charset="-120"/>
              </a:rPr>
              <a:t>Voz Precisa:</a:t>
            </a:r>
            <a:r>
              <a:rPr lang="en-US" sz="1620" dirty="0">
                <a:solidFill>
                  <a:srgbClr val="040F0F"/>
                </a:solidFill>
                <a:latin typeface="Karla" pitchFamily="34" charset="0"/>
                <a:ea typeface="Karla" pitchFamily="34" charset="-122"/>
                <a:cs typeface="Karla" pitchFamily="34" charset="-120"/>
              </a:rPr>
              <a:t> Pronunciación técnica en inglés limpia y pausas deliberadas que otorgan peso al dato.</a:t>
            </a:r>
            <a:endParaRPr lang="en-US" sz="1620" dirty="0"/>
          </a:p>
        </p:txBody>
      </p:sp>
      <p:sp>
        <p:nvSpPr>
          <p:cNvPr id="6" name="1ehqdCA0"/>
          <p:cNvSpPr/>
          <p:nvPr/>
        </p:nvSpPr>
        <p:spPr>
          <a:xfrm>
            <a:off x="274320" y="1965960"/>
            <a:ext cx="8595360" cy="880110"/>
          </a:xfrm>
          <a:prstGeom prst="roundRect">
            <a:avLst>
              <a:gd name="adj" fmla="val 15584"/>
            </a:avLst>
          </a:prstGeom>
          <a:solidFill>
            <a:srgbClr val="FFFFFF">
              <a:alpha val="40000"/>
            </a:srgbClr>
          </a:solidFill>
          <a:ln w="11430">
            <a:solidFill>
              <a:srgbClr val="2C6E49"/>
            </a:solidFill>
            <a:prstDash val="solid"/>
          </a:ln>
        </p:spPr>
      </p:sp>
      <p:sp>
        <p:nvSpPr>
          <p:cNvPr id="7" name="2deOq9Vl"/>
          <p:cNvSpPr/>
          <p:nvPr/>
        </p:nvSpPr>
        <p:spPr>
          <a:xfrm>
            <a:off x="468630" y="2200515"/>
            <a:ext cx="457200" cy="457200"/>
          </a:xfrm>
          <a:prstGeom prst="roundRect">
            <a:avLst>
              <a:gd name="adj" fmla="val 50000"/>
            </a:avLst>
          </a:prstGeom>
          <a:solidFill>
            <a:srgbClr val="2C6E49"/>
          </a:solidFill>
          <a:ln/>
        </p:spPr>
        <p:txBody>
          <a:bodyPr wrap="square" lIns="0" tIns="0" rIns="0" bIns="0" rtlCol="0" anchor="ctr"/>
          <a:lstStyle/>
          <a:p>
            <a:pPr marL="0" indent="0" algn="ctr">
              <a:lnSpc>
                <a:spcPts val="1620"/>
              </a:lnSpc>
              <a:spcBef>
                <a:spcPts val="360"/>
              </a:spcBef>
              <a:spcAft>
                <a:spcPts val="360"/>
              </a:spcAft>
              <a:buNone/>
            </a:pPr>
            <a:r>
              <a:rPr lang="en-US" sz="1620" b="1" dirty="0">
                <a:solidFill>
                  <a:srgbClr val="FFFFFF"/>
                </a:solidFill>
                <a:latin typeface="Karla" pitchFamily="34" charset="0"/>
                <a:ea typeface="Karla" pitchFamily="34" charset="-122"/>
                <a:cs typeface="Karla" pitchFamily="34" charset="-120"/>
              </a:rPr>
              <a:t>2</a:t>
            </a:r>
            <a:endParaRPr lang="en-US" sz="1620" dirty="0"/>
          </a:p>
        </p:txBody>
      </p:sp>
      <p:sp>
        <p:nvSpPr>
          <p:cNvPr id="8" name="iSxd00vi"/>
          <p:cNvSpPr/>
          <p:nvPr/>
        </p:nvSpPr>
        <p:spPr>
          <a:xfrm>
            <a:off x="1108710" y="2045067"/>
            <a:ext cx="7566660" cy="674370"/>
          </a:xfrm>
          <a:prstGeom prst="rect">
            <a:avLst/>
          </a:prstGeom>
          <a:noFill/>
          <a:ln/>
        </p:spPr>
        <p:txBody>
          <a:bodyPr wrap="square" lIns="45720" tIns="45720" rIns="45720" bIns="45720" rtlCol="0" anchor="t"/>
          <a:lstStyle/>
          <a:p>
            <a:pPr marL="0" indent="0" algn="l">
              <a:lnSpc>
                <a:spcPts val="2268"/>
              </a:lnSpc>
              <a:spcBef>
                <a:spcPts val="360"/>
              </a:spcBef>
              <a:spcAft>
                <a:spcPts val="360"/>
              </a:spcAft>
              <a:buNone/>
            </a:pPr>
            <a:r>
              <a:rPr lang="en-US" sz="1620" b="1" dirty="0">
                <a:solidFill>
                  <a:srgbClr val="040F0F"/>
                </a:solidFill>
                <a:latin typeface="Karla" pitchFamily="34" charset="0"/>
                <a:ea typeface="Karla" pitchFamily="34" charset="-122"/>
                <a:cs typeface="Karla" pitchFamily="34" charset="-120"/>
              </a:rPr>
              <a:t>Presencia Escénica:</a:t>
            </a:r>
            <a:r>
              <a:rPr lang="en-US" sz="1620" dirty="0">
                <a:solidFill>
                  <a:srgbClr val="040F0F"/>
                </a:solidFill>
                <a:latin typeface="Karla" pitchFamily="34" charset="0"/>
                <a:ea typeface="Karla" pitchFamily="34" charset="-122"/>
                <a:cs typeface="Karla" pitchFamily="34" charset="-120"/>
              </a:rPr>
              <a:t> Postura de anclaje, manos abiertas en la caja torácica y contacto visual por bloques.</a:t>
            </a:r>
            <a:endParaRPr lang="en-US" sz="1620" dirty="0"/>
          </a:p>
        </p:txBody>
      </p:sp>
      <p:sp>
        <p:nvSpPr>
          <p:cNvPr id="9" name="2K0dH8eH"/>
          <p:cNvSpPr/>
          <p:nvPr/>
        </p:nvSpPr>
        <p:spPr>
          <a:xfrm>
            <a:off x="274320" y="3028950"/>
            <a:ext cx="8595360" cy="880110"/>
          </a:xfrm>
          <a:prstGeom prst="roundRect">
            <a:avLst>
              <a:gd name="adj" fmla="val 15584"/>
            </a:avLst>
          </a:prstGeom>
          <a:solidFill>
            <a:srgbClr val="FFFFFF">
              <a:alpha val="40000"/>
            </a:srgbClr>
          </a:solidFill>
          <a:ln w="11430">
            <a:solidFill>
              <a:srgbClr val="2C6E49"/>
            </a:solidFill>
            <a:prstDash val="solid"/>
          </a:ln>
        </p:spPr>
      </p:sp>
      <p:sp>
        <p:nvSpPr>
          <p:cNvPr id="10" name="Nhd0XdNO"/>
          <p:cNvSpPr/>
          <p:nvPr/>
        </p:nvSpPr>
        <p:spPr>
          <a:xfrm>
            <a:off x="468630" y="3263505"/>
            <a:ext cx="457200" cy="457200"/>
          </a:xfrm>
          <a:prstGeom prst="roundRect">
            <a:avLst>
              <a:gd name="adj" fmla="val 50000"/>
            </a:avLst>
          </a:prstGeom>
          <a:solidFill>
            <a:srgbClr val="2C6E49"/>
          </a:solidFill>
          <a:ln/>
        </p:spPr>
        <p:txBody>
          <a:bodyPr wrap="square" lIns="0" tIns="0" rIns="0" bIns="0" rtlCol="0" anchor="ctr"/>
          <a:lstStyle/>
          <a:p>
            <a:pPr marL="0" indent="0" algn="ctr">
              <a:lnSpc>
                <a:spcPts val="1620"/>
              </a:lnSpc>
              <a:spcBef>
                <a:spcPts val="360"/>
              </a:spcBef>
              <a:spcAft>
                <a:spcPts val="360"/>
              </a:spcAft>
              <a:buNone/>
            </a:pPr>
            <a:r>
              <a:rPr lang="en-US" sz="1620" b="1" dirty="0">
                <a:solidFill>
                  <a:srgbClr val="FFFFFF"/>
                </a:solidFill>
                <a:latin typeface="Karla" pitchFamily="34" charset="0"/>
                <a:ea typeface="Karla" pitchFamily="34" charset="-122"/>
                <a:cs typeface="Karla" pitchFamily="34" charset="-120"/>
              </a:rPr>
              <a:t>3</a:t>
            </a:r>
            <a:endParaRPr lang="en-US" sz="1620" dirty="0"/>
          </a:p>
        </p:txBody>
      </p:sp>
      <p:sp>
        <p:nvSpPr>
          <p:cNvPr id="11" name="ZHhpCJg7"/>
          <p:cNvSpPr/>
          <p:nvPr/>
        </p:nvSpPr>
        <p:spPr>
          <a:xfrm>
            <a:off x="1108710" y="3108057"/>
            <a:ext cx="7566660" cy="674370"/>
          </a:xfrm>
          <a:prstGeom prst="rect">
            <a:avLst/>
          </a:prstGeom>
          <a:noFill/>
          <a:ln/>
        </p:spPr>
        <p:txBody>
          <a:bodyPr wrap="square" lIns="45720" tIns="45720" rIns="45720" bIns="45720" rtlCol="0" anchor="t"/>
          <a:lstStyle/>
          <a:p>
            <a:pPr marL="0" indent="0" algn="l">
              <a:lnSpc>
                <a:spcPts val="2268"/>
              </a:lnSpc>
              <a:spcBef>
                <a:spcPts val="360"/>
              </a:spcBef>
              <a:spcAft>
                <a:spcPts val="360"/>
              </a:spcAft>
              <a:buNone/>
            </a:pPr>
            <a:r>
              <a:rPr lang="en-US" sz="1620" b="1" dirty="0">
                <a:solidFill>
                  <a:srgbClr val="040F0F"/>
                </a:solidFill>
                <a:latin typeface="Karla" pitchFamily="34" charset="0"/>
                <a:ea typeface="Karla" pitchFamily="34" charset="-122"/>
                <a:cs typeface="Karla" pitchFamily="34" charset="-120"/>
              </a:rPr>
              <a:t>Gestión Emocional:</a:t>
            </a:r>
            <a:r>
              <a:rPr lang="en-US" sz="1620" dirty="0">
                <a:solidFill>
                  <a:srgbClr val="040F0F"/>
                </a:solidFill>
                <a:latin typeface="Karla" pitchFamily="34" charset="0"/>
                <a:ea typeface="Karla" pitchFamily="34" charset="-122"/>
                <a:cs typeface="Karla" pitchFamily="34" charset="-120"/>
              </a:rPr>
              <a:t> Respiración estructurada y reencuadre cognitivo para transformar el miedo en enfoque.</a:t>
            </a:r>
            <a:endParaRPr lang="en-US" sz="1620" dirty="0"/>
          </a:p>
        </p:txBody>
      </p:sp>
      <p:sp>
        <p:nvSpPr>
          <p:cNvPr id="12" name="zD4rQ5HE"/>
          <p:cNvSpPr/>
          <p:nvPr/>
        </p:nvSpPr>
        <p:spPr>
          <a:xfrm>
            <a:off x="274320" y="4091940"/>
            <a:ext cx="8595360" cy="880110"/>
          </a:xfrm>
          <a:prstGeom prst="roundRect">
            <a:avLst>
              <a:gd name="adj" fmla="val 15584"/>
            </a:avLst>
          </a:prstGeom>
          <a:solidFill>
            <a:srgbClr val="FFFFFF">
              <a:alpha val="40000"/>
            </a:srgbClr>
          </a:solidFill>
          <a:ln w="11430">
            <a:solidFill>
              <a:srgbClr val="2C6E49"/>
            </a:solidFill>
            <a:prstDash val="solid"/>
          </a:ln>
        </p:spPr>
      </p:sp>
      <p:sp>
        <p:nvSpPr>
          <p:cNvPr id="13" name="eH7ay66B"/>
          <p:cNvSpPr/>
          <p:nvPr/>
        </p:nvSpPr>
        <p:spPr>
          <a:xfrm>
            <a:off x="468630" y="4326495"/>
            <a:ext cx="457200" cy="457200"/>
          </a:xfrm>
          <a:prstGeom prst="roundRect">
            <a:avLst>
              <a:gd name="adj" fmla="val 50000"/>
            </a:avLst>
          </a:prstGeom>
          <a:solidFill>
            <a:srgbClr val="2C6E49"/>
          </a:solidFill>
          <a:ln/>
        </p:spPr>
        <p:txBody>
          <a:bodyPr wrap="square" lIns="0" tIns="0" rIns="0" bIns="0" rtlCol="0" anchor="ctr"/>
          <a:lstStyle/>
          <a:p>
            <a:pPr marL="0" indent="0" algn="ctr">
              <a:lnSpc>
                <a:spcPts val="1620"/>
              </a:lnSpc>
              <a:spcBef>
                <a:spcPts val="360"/>
              </a:spcBef>
              <a:spcAft>
                <a:spcPts val="360"/>
              </a:spcAft>
              <a:buNone/>
            </a:pPr>
            <a:r>
              <a:rPr lang="en-US" sz="1620" b="1" dirty="0">
                <a:solidFill>
                  <a:srgbClr val="FFFFFF"/>
                </a:solidFill>
                <a:latin typeface="Karla" pitchFamily="34" charset="0"/>
                <a:ea typeface="Karla" pitchFamily="34" charset="-122"/>
                <a:cs typeface="Karla" pitchFamily="34" charset="-120"/>
              </a:rPr>
              <a:t>4</a:t>
            </a:r>
            <a:endParaRPr lang="en-US" sz="1620" dirty="0"/>
          </a:p>
        </p:txBody>
      </p:sp>
      <p:sp>
        <p:nvSpPr>
          <p:cNvPr id="14" name="57Y6A49N"/>
          <p:cNvSpPr/>
          <p:nvPr/>
        </p:nvSpPr>
        <p:spPr>
          <a:xfrm>
            <a:off x="1108710" y="4171047"/>
            <a:ext cx="7566660" cy="674370"/>
          </a:xfrm>
          <a:prstGeom prst="rect">
            <a:avLst/>
          </a:prstGeom>
          <a:noFill/>
          <a:ln/>
        </p:spPr>
        <p:txBody>
          <a:bodyPr wrap="square" lIns="45720" tIns="45720" rIns="45720" bIns="45720" rtlCol="0" anchor="t"/>
          <a:lstStyle/>
          <a:p>
            <a:pPr marL="0" indent="0" algn="l">
              <a:lnSpc>
                <a:spcPts val="2268"/>
              </a:lnSpc>
              <a:spcBef>
                <a:spcPts val="360"/>
              </a:spcBef>
              <a:spcAft>
                <a:spcPts val="360"/>
              </a:spcAft>
              <a:buNone/>
            </a:pPr>
            <a:r>
              <a:rPr lang="en-US" sz="1620" b="1" dirty="0">
                <a:solidFill>
                  <a:srgbClr val="040F0F"/>
                </a:solidFill>
                <a:latin typeface="Karla" pitchFamily="34" charset="0"/>
                <a:ea typeface="Karla" pitchFamily="34" charset="-122"/>
                <a:cs typeface="Karla" pitchFamily="34" charset="-120"/>
              </a:rPr>
              <a:t>Control del Debate:</a:t>
            </a:r>
            <a:r>
              <a:rPr lang="en-US" sz="1620" dirty="0">
                <a:solidFill>
                  <a:srgbClr val="040F0F"/>
                </a:solidFill>
                <a:latin typeface="Karla" pitchFamily="34" charset="0"/>
                <a:ea typeface="Karla" pitchFamily="34" charset="-122"/>
                <a:cs typeface="Karla" pitchFamily="34" charset="-120"/>
              </a:rPr>
              <a:t> Aplicación del método LEAD y respaldo normativo objetivo ante objeciones complejas.</a:t>
            </a:r>
            <a:endParaRPr lang="en-US" sz="162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0620fd82-1900-4b32-a86b-a2f0b04d760b" descr="/home/forge/chalkie-production-workers-3/releases/78338234/backend/storage/app/render-specs/78761990-49b2-428c-ac27-9d63857ddc34/img_88f2cf22d50efe57d124336ea25cb3a9.png"/>
          <p:cNvPicPr>
            <a:picLocks noChangeAspect="1"/>
          </p:cNvPicPr>
          <p:nvPr/>
        </p:nvPicPr>
        <p:blipFill>
          <a:blip r:embed="rId4"/>
          <a:stretch>
            <a:fillRect/>
          </a:stretch>
        </p:blipFill>
        <p:spPr>
          <a:xfrm>
            <a:off x="354330" y="651510"/>
            <a:ext cx="8332470" cy="4309110"/>
          </a:xfrm>
          <a:prstGeom prst="rect">
            <a:avLst/>
          </a:prstGeom>
        </p:spPr>
      </p:pic>
      <p:pic>
        <p:nvPicPr>
          <p:cNvPr id="3" name="4756145b-33ca-49c6-8aff-bd5a1610f7d3" descr="/home/forge/chalkie-production-workers-3/releases/78338234/backend/storage/app/render-specs/78761990-49b2-428c-ac27-9d63857ddc34/img_a6637995650770dd4d4004723a6c7dda.jpg"/>
          <p:cNvPicPr>
            <a:picLocks noChangeAspect="1"/>
          </p:cNvPicPr>
          <p:nvPr/>
        </p:nvPicPr>
        <p:blipFill>
          <a:blip r:embed="rId5"/>
          <a:stretch>
            <a:fillRect/>
          </a:stretch>
        </p:blipFill>
        <p:spPr>
          <a:xfrm>
            <a:off x="1303020" y="1657350"/>
            <a:ext cx="2834640" cy="2194560"/>
          </a:xfrm>
          <a:prstGeom prst="rect">
            <a:avLst/>
          </a:prstGeom>
        </p:spPr>
      </p:pic>
      <p:sp>
        <p:nvSpPr>
          <p:cNvPr id="4" name="98ecfdc8-8ca3-4f12-a3eb-3bcc2e1fc663"/>
          <p:cNvSpPr/>
          <p:nvPr/>
        </p:nvSpPr>
        <p:spPr>
          <a:xfrm>
            <a:off x="285750" y="189738"/>
            <a:ext cx="8572500" cy="644652"/>
          </a:xfrm>
          <a:prstGeom prst="rect">
            <a:avLst/>
          </a:prstGeom>
          <a:noFill/>
          <a:ln/>
        </p:spPr>
        <p:txBody>
          <a:bodyPr wrap="square" lIns="45720" tIns="45720" rIns="45720" bIns="45720" rtlCol="0" anchor="t"/>
          <a:lstStyle/>
          <a:p>
            <a:pPr marL="0" indent="0" algn="l">
              <a:lnSpc>
                <a:spcPts val="3456"/>
              </a:lnSpc>
              <a:spcBef>
                <a:spcPts val="450"/>
              </a:spcBef>
              <a:spcAft>
                <a:spcPts val="450"/>
              </a:spcAft>
              <a:buNone/>
            </a:pPr>
            <a:r>
              <a:rPr lang="en-US" sz="2880" b="1" dirty="0">
                <a:solidFill>
                  <a:srgbClr val="FFFFFF"/>
                </a:solidFill>
                <a:latin typeface="Kodchasan" pitchFamily="34" charset="0"/>
                <a:ea typeface="Kodchasan" pitchFamily="34" charset="-122"/>
                <a:cs typeface="Kodchasan" pitchFamily="34" charset="-120"/>
              </a:rPr>
              <a:t>Check Your Understanding</a:t>
            </a:r>
            <a:endParaRPr lang="en-US" sz="2880" dirty="0"/>
          </a:p>
        </p:txBody>
      </p:sp>
      <p:sp>
        <p:nvSpPr>
          <p:cNvPr id="5" name="67fa5865-74a8-444b-83f6-f7a95292b50a"/>
          <p:cNvSpPr/>
          <p:nvPr/>
        </p:nvSpPr>
        <p:spPr>
          <a:xfrm>
            <a:off x="4297680" y="1825611"/>
            <a:ext cx="3726180" cy="1988820"/>
          </a:xfrm>
          <a:prstGeom prst="rect">
            <a:avLst/>
          </a:prstGeom>
          <a:noFill/>
          <a:ln/>
        </p:spPr>
        <p:txBody>
          <a:bodyPr wrap="square" lIns="45720" tIns="45720" rIns="45720" bIns="45720" rtlCol="0" anchor="ctr"/>
          <a:lstStyle/>
          <a:p>
            <a:pPr marL="0" indent="0" algn="l">
              <a:lnSpc>
                <a:spcPts val="1944"/>
              </a:lnSpc>
              <a:spcBef>
                <a:spcPts val="360"/>
              </a:spcBef>
              <a:spcAft>
                <a:spcPts val="360"/>
              </a:spcAft>
              <a:buNone/>
            </a:pPr>
            <a:r>
              <a:rPr lang="en-US" sz="1620" dirty="0">
                <a:solidFill>
                  <a:srgbClr val="040F0F"/>
                </a:solidFill>
                <a:latin typeface="Karla" pitchFamily="34" charset="0"/>
                <a:ea typeface="Karla" pitchFamily="34" charset="-122"/>
                <a:cs typeface="Karla" pitchFamily="34" charset="-120"/>
              </a:rPr>
              <a:t>Durante la presentación final de un proyecto de ingeniería en minería, un gerente de operaciones interrumpe visiblemente molesto afirmando que su propuesta de mantenimiento es inviable. ¿Cómo respondes aplicando los principios de oratoria, lenguaje corporal y control de preguntas vistos hoy?</a:t>
            </a:r>
            <a:endParaRPr lang="en-US" sz="162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0620fd82-1900-4b32-a86b-a2f0b04d760b" descr="/home/forge/chalkie-production-workers-3/releases/78338234/backend/storage/app/render-specs/78761990-49b2-428c-ac27-9d63857ddc34/img_88f2cf22d50efe57d124336ea25cb3a9.png"/>
          <p:cNvPicPr>
            <a:picLocks noChangeAspect="1"/>
          </p:cNvPicPr>
          <p:nvPr/>
        </p:nvPicPr>
        <p:blipFill>
          <a:blip r:embed="rId4"/>
          <a:stretch>
            <a:fillRect/>
          </a:stretch>
        </p:blipFill>
        <p:spPr>
          <a:xfrm>
            <a:off x="354330" y="651510"/>
            <a:ext cx="8332470" cy="4309110"/>
          </a:xfrm>
          <a:prstGeom prst="rect">
            <a:avLst/>
          </a:prstGeom>
        </p:spPr>
      </p:pic>
      <p:sp>
        <p:nvSpPr>
          <p:cNvPr id="3" name="98ecfdc8-8ca3-4f12-a3eb-3bcc2e1fc663"/>
          <p:cNvSpPr/>
          <p:nvPr/>
        </p:nvSpPr>
        <p:spPr>
          <a:xfrm>
            <a:off x="285750" y="189738"/>
            <a:ext cx="8572500" cy="644652"/>
          </a:xfrm>
          <a:prstGeom prst="rect">
            <a:avLst/>
          </a:prstGeom>
          <a:noFill/>
          <a:ln/>
        </p:spPr>
        <p:txBody>
          <a:bodyPr wrap="square" lIns="45720" tIns="45720" rIns="45720" bIns="45720" rtlCol="0" anchor="t"/>
          <a:lstStyle/>
          <a:p>
            <a:pPr marL="0" indent="0" algn="l">
              <a:lnSpc>
                <a:spcPts val="3456"/>
              </a:lnSpc>
              <a:spcBef>
                <a:spcPts val="450"/>
              </a:spcBef>
              <a:spcAft>
                <a:spcPts val="450"/>
              </a:spcAft>
              <a:buNone/>
            </a:pPr>
            <a:r>
              <a:rPr lang="en-US" sz="2880" b="1" dirty="0">
                <a:solidFill>
                  <a:srgbClr val="FFFFFF"/>
                </a:solidFill>
                <a:latin typeface="Kodchasan" pitchFamily="34" charset="0"/>
                <a:ea typeface="Kodchasan" pitchFamily="34" charset="-122"/>
                <a:cs typeface="Kodchasan" pitchFamily="34" charset="-120"/>
              </a:rPr>
              <a:t>Check Your Understanding</a:t>
            </a:r>
            <a:endParaRPr lang="en-US" sz="2880" dirty="0"/>
          </a:p>
        </p:txBody>
      </p:sp>
      <p:sp>
        <p:nvSpPr>
          <p:cNvPr id="4" name="cec3b2a6-cc62-4796-b85b-5e6b2b463e7b"/>
          <p:cNvSpPr/>
          <p:nvPr/>
        </p:nvSpPr>
        <p:spPr>
          <a:xfrm>
            <a:off x="982980" y="1654161"/>
            <a:ext cx="7040880" cy="1988820"/>
          </a:xfrm>
          <a:prstGeom prst="rect">
            <a:avLst/>
          </a:prstGeom>
          <a:noFill/>
          <a:ln/>
        </p:spPr>
        <p:txBody>
          <a:bodyPr wrap="square" lIns="45720" tIns="45720" rIns="45720" bIns="45720" rtlCol="0" anchor="ctr"/>
          <a:lstStyle/>
          <a:p>
            <a:pPr marL="0" indent="0" algn="ctr">
              <a:lnSpc>
                <a:spcPts val="1944"/>
              </a:lnSpc>
              <a:spcBef>
                <a:spcPts val="360"/>
              </a:spcBef>
              <a:spcAft>
                <a:spcPts val="360"/>
              </a:spcAft>
              <a:buNone/>
            </a:pPr>
            <a:r>
              <a:rPr lang="en-US" sz="1620" b="1" dirty="0">
                <a:solidFill>
                  <a:srgbClr val="040F0F"/>
                </a:solidFill>
                <a:latin typeface="Karla" pitchFamily="34" charset="0"/>
                <a:ea typeface="Karla" pitchFamily="34" charset="-122"/>
                <a:cs typeface="Karla" pitchFamily="34" charset="-120"/>
              </a:rPr>
              <a:t>Podrías haber dicho...</a:t>
            </a:r>
            <a:endParaRPr lang="en-US" sz="1620" dirty="0"/>
          </a:p>
          <a:p>
            <a:pPr marL="228600" indent="-68580" algn="ctr">
              <a:lnSpc>
                <a:spcPts val="1944"/>
              </a:lnSpc>
              <a:spcBef>
                <a:spcPts val="225"/>
              </a:spcBef>
              <a:spcAft>
                <a:spcPts val="225"/>
              </a:spcAft>
              <a:buSzPct val="100000"/>
              <a:buFont typeface="+mj-lt"/>
              <a:buAutoNum type="arabicPeriod"/>
            </a:pPr>
            <a:r>
              <a:rPr lang="en-US" sz="1620" dirty="0">
                <a:solidFill>
                  <a:srgbClr val="040F0F"/>
                </a:solidFill>
                <a:latin typeface="Karla" pitchFamily="34" charset="0"/>
                <a:ea typeface="Karla" pitchFamily="34" charset="-122"/>
                <a:cs typeface="Karla" pitchFamily="34" charset="-120"/>
              </a:rPr>
              <a:t>Mantener postura erguida, respirar pausado y evitar contraataques.</a:t>
            </a:r>
            <a:endParaRPr lang="en-US" sz="1620" dirty="0"/>
          </a:p>
          <a:p>
            <a:pPr marL="228600" indent="-68580" algn="ctr">
              <a:lnSpc>
                <a:spcPts val="1944"/>
              </a:lnSpc>
              <a:spcBef>
                <a:spcPts val="225"/>
              </a:spcBef>
              <a:spcAft>
                <a:spcPts val="225"/>
              </a:spcAft>
              <a:buSzPct val="100000"/>
              <a:buFont typeface="+mj-lt"/>
              <a:buAutoNum type="arabicPeriod"/>
            </a:pPr>
            <a:r>
              <a:rPr lang="en-US" sz="1620" dirty="0">
                <a:solidFill>
                  <a:srgbClr val="040F0F"/>
                </a:solidFill>
                <a:latin typeface="Karla" pitchFamily="34" charset="0"/>
                <a:ea typeface="Karla" pitchFamily="34" charset="-122"/>
                <a:cs typeface="Karla" pitchFamily="34" charset="-120"/>
              </a:rPr>
              <a:t>Aplicar protocolo LEAD: escuchar sin interrumpir y parafrasear.</a:t>
            </a:r>
            <a:endParaRPr lang="en-US" sz="1620" dirty="0"/>
          </a:p>
          <a:p>
            <a:pPr marL="228600" indent="-68580" algn="ctr">
              <a:lnSpc>
                <a:spcPts val="1944"/>
              </a:lnSpc>
              <a:spcBef>
                <a:spcPts val="225"/>
              </a:spcBef>
              <a:spcAft>
                <a:spcPts val="225"/>
              </a:spcAft>
              <a:buSzPct val="100000"/>
              <a:buFont typeface="+mj-lt"/>
              <a:buAutoNum type="arabicPeriod"/>
            </a:pPr>
            <a:r>
              <a:rPr lang="en-US" sz="1620" dirty="0">
                <a:solidFill>
                  <a:srgbClr val="040F0F"/>
                </a:solidFill>
                <a:latin typeface="Karla" pitchFamily="34" charset="0"/>
                <a:ea typeface="Karla" pitchFamily="34" charset="-122"/>
                <a:cs typeface="Karla" pitchFamily="34" charset="-120"/>
              </a:rPr>
              <a:t>Aislar emociones; remitirse a normativa técnica o datos.</a:t>
            </a:r>
            <a:endParaRPr lang="en-US" sz="1620" dirty="0"/>
          </a:p>
          <a:p>
            <a:pPr marL="228600" indent="-68580" algn="ctr">
              <a:lnSpc>
                <a:spcPts val="1944"/>
              </a:lnSpc>
              <a:spcBef>
                <a:spcPts val="225"/>
              </a:spcBef>
              <a:spcAft>
                <a:spcPts val="225"/>
              </a:spcAft>
              <a:buSzPct val="100000"/>
              <a:buFont typeface="+mj-lt"/>
              <a:buAutoNum type="arabicPeriod"/>
            </a:pPr>
            <a:r>
              <a:rPr lang="en-US" sz="1620" dirty="0">
                <a:solidFill>
                  <a:srgbClr val="040F0F"/>
                </a:solidFill>
                <a:latin typeface="Karla" pitchFamily="34" charset="0"/>
                <a:ea typeface="Karla" pitchFamily="34" charset="-122"/>
                <a:cs typeface="Karla" pitchFamily="34" charset="-120"/>
              </a:rPr>
              <a:t>Si falta el dato, comprometer formalmente su entrega por escrito.</a:t>
            </a:r>
            <a:endParaRPr lang="en-US" sz="1620" dirty="0"/>
          </a:p>
        </p:txBody>
      </p:sp>
      <p:sp>
        <p:nvSpPr>
          <p:cNvPr id="5" name="26864917-0bc8-4beb-ac25-e1bf106b643a"/>
          <p:cNvSpPr/>
          <p:nvPr/>
        </p:nvSpPr>
        <p:spPr>
          <a:xfrm>
            <a:off x="8366760" y="335813"/>
            <a:ext cx="548640" cy="548640"/>
          </a:xfrm>
          <a:prstGeom prst="rect">
            <a:avLst/>
          </a:prstGeom>
          <a:noFill/>
          <a:ln/>
        </p:spPr>
        <p:txBody>
          <a:bodyPr wrap="square" lIns="45720" tIns="45720" rIns="45720" bIns="45720" rtlCol="0" anchor="ctr"/>
          <a:lstStyle/>
          <a:p>
            <a:pPr marL="0" indent="0" algn="r">
              <a:lnSpc>
                <a:spcPts val="4320"/>
              </a:lnSpc>
              <a:spcBef>
                <a:spcPts val="450"/>
              </a:spcBef>
              <a:spcAft>
                <a:spcPts val="450"/>
              </a:spcAft>
              <a:buNone/>
            </a:pPr>
            <a:r>
              <a:rPr lang="en-US" sz="3600" dirty="0">
                <a:solidFill>
                  <a:srgbClr val="040F0F"/>
                </a:solidFill>
                <a:latin typeface="Karla" pitchFamily="34" charset="0"/>
                <a:ea typeface="Karla" pitchFamily="34" charset="-122"/>
                <a:cs typeface="Karla" pitchFamily="34" charset="-120"/>
              </a:rPr>
              <a:t>✅</a:t>
            </a:r>
            <a:endParaRPr lang="en-US" sz="3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backcl3end" descr="/home/forge/chalkie-production-workers-3/releases/78338234/backend/storage/app/render-specs/78761990-49b2-428c-ac27-9d63857ddc34/img_a05de88762a8455cee1158f9bcbebbf2.jpg"/>
          <p:cNvPicPr>
            <a:picLocks noChangeAspect="1"/>
          </p:cNvPicPr>
          <p:nvPr/>
        </p:nvPicPr>
        <p:blipFill>
          <a:blip r:embed="rId4"/>
          <a:stretch>
            <a:fillRect/>
          </a:stretch>
        </p:blipFill>
        <p:spPr>
          <a:xfrm>
            <a:off x="0" y="0"/>
            <a:ext cx="9144000" cy="5143500"/>
          </a:xfrm>
          <a:prstGeom prst="rect">
            <a:avLst/>
          </a:prstGeom>
        </p:spPr>
      </p:pic>
      <p:sp>
        <p:nvSpPr>
          <p:cNvPr id="3" name="mrFCwnMG"/>
          <p:cNvSpPr/>
          <p:nvPr/>
        </p:nvSpPr>
        <p:spPr>
          <a:xfrm>
            <a:off x="0" y="0"/>
            <a:ext cx="9144000" cy="5143500"/>
          </a:xfrm>
          <a:prstGeom prst="rect">
            <a:avLst/>
          </a:prstGeom>
          <a:solidFill>
            <a:srgbClr val="000000">
              <a:alpha val="54902"/>
            </a:srgbClr>
          </a:solidFill>
          <a:ln/>
        </p:spPr>
      </p:sp>
      <p:sp>
        <p:nvSpPr>
          <p:cNvPr id="4" name="YNF09saG"/>
          <p:cNvSpPr/>
          <p:nvPr/>
        </p:nvSpPr>
        <p:spPr>
          <a:xfrm>
            <a:off x="274320" y="1892808"/>
            <a:ext cx="8595360" cy="537210"/>
          </a:xfrm>
          <a:prstGeom prst="rect">
            <a:avLst/>
          </a:prstGeom>
          <a:noFill/>
          <a:ln/>
        </p:spPr>
        <p:txBody>
          <a:bodyPr wrap="square" lIns="45720" tIns="45720" rIns="45720" bIns="45720" rtlCol="0" anchor="t"/>
          <a:lstStyle/>
          <a:p>
            <a:pPr marL="0" indent="0" algn="ctr">
              <a:lnSpc>
                <a:spcPts val="3456"/>
              </a:lnSpc>
              <a:spcBef>
                <a:spcPts val="450"/>
              </a:spcBef>
              <a:spcAft>
                <a:spcPts val="450"/>
              </a:spcAft>
              <a:buNone/>
            </a:pPr>
            <a:r>
              <a:rPr lang="en-US" sz="2880" b="1" dirty="0">
                <a:solidFill>
                  <a:srgbClr val="FFFFFF"/>
                </a:solidFill>
                <a:latin typeface="Kodchasan" pitchFamily="34" charset="0"/>
                <a:ea typeface="Kodchasan" pitchFamily="34" charset="-122"/>
                <a:cs typeface="Kodchasan" pitchFamily="34" charset="-120"/>
              </a:rPr>
              <a:t>Próxima Lección: Presentaciones Avanzadas</a:t>
            </a:r>
            <a:endParaRPr lang="en-US" sz="2880" dirty="0"/>
          </a:p>
        </p:txBody>
      </p:sp>
      <p:sp>
        <p:nvSpPr>
          <p:cNvPr id="5" name="t0DnQMCy"/>
          <p:cNvSpPr/>
          <p:nvPr/>
        </p:nvSpPr>
        <p:spPr>
          <a:xfrm>
            <a:off x="274320" y="2479407"/>
            <a:ext cx="8595360" cy="674370"/>
          </a:xfrm>
          <a:prstGeom prst="rect">
            <a:avLst/>
          </a:prstGeom>
          <a:noFill/>
          <a:ln/>
        </p:spPr>
        <p:txBody>
          <a:bodyPr wrap="square" lIns="45720" tIns="45720" rIns="45720" bIns="45720" rtlCol="0" anchor="t"/>
          <a:lstStyle/>
          <a:p>
            <a:pPr marL="0" indent="0" algn="ctr">
              <a:lnSpc>
                <a:spcPts val="2268"/>
              </a:lnSpc>
              <a:spcBef>
                <a:spcPts val="360"/>
              </a:spcBef>
              <a:spcAft>
                <a:spcPts val="360"/>
              </a:spcAft>
              <a:buNone/>
            </a:pPr>
            <a:r>
              <a:rPr lang="en-US" sz="1620" dirty="0">
                <a:solidFill>
                  <a:srgbClr val="FFFFFF"/>
                </a:solidFill>
                <a:latin typeface="Karla" pitchFamily="34" charset="0"/>
                <a:ea typeface="Karla" pitchFamily="34" charset="-122"/>
                <a:cs typeface="Karla" pitchFamily="34" charset="-120"/>
              </a:rPr>
              <a:t>En la Lección 4 profundizaremos en la adaptación al contexto chileno, anécdotas estratégicas y la simulación final con feedback exhaustivo.</a:t>
            </a:r>
            <a:endParaRPr lang="en-US" sz="162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1532</Words>
  <Application>Microsoft Office PowerPoint</Application>
  <PresentationFormat>Presentación en pantalla (16:9)</PresentationFormat>
  <Paragraphs>182</Paragraphs>
  <Slides>25</Slides>
  <Notes>25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25</vt:i4>
      </vt:variant>
    </vt:vector>
  </HeadingPairs>
  <TitlesOfParts>
    <vt:vector size="30" baseType="lpstr">
      <vt:lpstr>Karla</vt:lpstr>
      <vt:lpstr>Kodchasan</vt:lpstr>
      <vt:lpstr>Arial</vt:lpstr>
      <vt:lpstr>Calibri</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Oratoria y Control del Escenario</dc:title>
  <dc:subject>PptxGenJS Presentation</dc:subject>
  <dc:creator>PptxGenJS</dc:creator>
  <cp:lastModifiedBy>Ivan</cp:lastModifiedBy>
  <cp:revision>2</cp:revision>
  <dcterms:created xsi:type="dcterms:W3CDTF">2026-09-23T03:55:06Z</dcterms:created>
  <dcterms:modified xsi:type="dcterms:W3CDTF">2026-10-04T15:25:35Z</dcterms:modified>
</cp:coreProperties>
</file>