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</p:sldIdLst>
  <p:sldSz cx="9144000" cy="5143500" type="screen16x9"/>
  <p:notesSz cx="5143500" cy="9144000"/>
  <p:embeddedFontLst>
    <p:embeddedFont>
      <p:font typeface="Karla" panose="020B0604020202020204" charset="0"/>
      <p:regular r:id="rId29"/>
      <p:bold r:id="rId30"/>
    </p:embeddedFont>
    <p:embeddedFont>
      <p:font typeface="Cambria Math" panose="02040503050406030204" pitchFamily="18" charset="0"/>
      <p:regular r:id="rId31"/>
    </p:embeddedFont>
    <p:embeddedFont>
      <p:font typeface="Kodchasan" panose="020B0604020202020204" charset="-34"/>
      <p:bold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6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789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cover1" descr="/home/forge/chalkie-production-workers-3/releases/78338234/backend/storage/app/render-specs/3cfae7d6-eaf3-4061-bf54-05b05f94d649/img_e2bfe35543f1abfbd1f8d423d19097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2971800"/>
          </a:xfrm>
          <a:prstGeom prst="rect">
            <a:avLst/>
          </a:prstGeom>
        </p:spPr>
      </p:pic>
      <p:sp>
        <p:nvSpPr>
          <p:cNvPr id="3" name="SvJrjJxp"/>
          <p:cNvSpPr/>
          <p:nvPr/>
        </p:nvSpPr>
        <p:spPr>
          <a:xfrm>
            <a:off x="274320" y="3266694"/>
            <a:ext cx="8595360" cy="1623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Presentaciones Avanzadas en Chile</a:t>
            </a:r>
            <a:endParaRPr lang="en-US" sz="32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Estrategias de comunicación técnica corporativa y adaptación cultural en ingeniería</a:t>
            </a:r>
            <a:endParaRPr lang="en-US" sz="32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RHhjgJU"/>
          <p:cNvSpPr/>
          <p:nvPr/>
        </p:nvSpPr>
        <p:spPr>
          <a:xfrm>
            <a:off x="274320" y="201168"/>
            <a:ext cx="8595360" cy="10858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Recap: Habilidades de Oratoria y Control del Escenario</a:t>
            </a:r>
            <a:endParaRPr lang="en-US" sz="2880" dirty="0"/>
          </a:p>
        </p:txBody>
      </p:sp>
      <p:sp>
        <p:nvSpPr>
          <p:cNvPr id="3" name="PqEsDkjB"/>
          <p:cNvSpPr/>
          <p:nvPr/>
        </p:nvSpPr>
        <p:spPr>
          <a:xfrm>
            <a:off x="274320" y="1358044"/>
            <a:ext cx="1600200" cy="262890"/>
          </a:xfrm>
          <a:prstGeom prst="roundRect">
            <a:avLst>
              <a:gd name="adj" fmla="val 17391"/>
            </a:avLst>
          </a:prstGeom>
          <a:solidFill>
            <a:srgbClr val="2C6E49"/>
          </a:solidFill>
          <a:ln/>
        </p:spPr>
        <p:txBody>
          <a:bodyPr wrap="square" lIns="114300" tIns="45720" rIns="114300" bIns="45720" rtlCol="0" anchor="ctr"/>
          <a:lstStyle/>
          <a:p>
            <a:pPr marL="0" indent="0" algn="ctr">
              <a:lnSpc>
                <a:spcPts val="129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080" b="1" kern="0" spc="54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CONTEXTO PREVIO</a:t>
            </a:r>
            <a:endParaRPr lang="en-US" sz="1080" dirty="0"/>
          </a:p>
        </p:txBody>
      </p:sp>
      <p:sp>
        <p:nvSpPr>
          <p:cNvPr id="4" name="mnUVPIvy"/>
          <p:cNvSpPr/>
          <p:nvPr/>
        </p:nvSpPr>
        <p:spPr>
          <a:xfrm>
            <a:off x="274320" y="1693377"/>
            <a:ext cx="4754880" cy="30975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la sesión anterior consolidamos herramientas corporales y escénicas:</a:t>
            </a:r>
            <a:endParaRPr lang="en-US" sz="144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Regulación respiratoria diafragmática para reducir la ansiedad.</a:t>
            </a:r>
            <a:endParaRPr lang="en-US" sz="144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Anclaje corporal y contacto visual segmentado ante la audiencia.</a:t>
            </a:r>
            <a:endParaRPr lang="en-US" sz="144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Estructura de cuatro pasos ante interpelaciones técnicas críticas.</a:t>
            </a:r>
            <a:endParaRPr lang="en-US" sz="144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¿Cómo traducir esta presencia en influencia ante directorios en Chile?</a:t>
            </a:r>
            <a:endParaRPr lang="en-US" sz="1440" dirty="0"/>
          </a:p>
        </p:txBody>
      </p:sp>
      <p:pic>
        <p:nvPicPr>
          <p:cNvPr id="5" name="imgrecap1" descr="/home/forge/chalkie-production-workers-3/releases/78338234/backend/storage/app/render-specs/3cfae7d6-eaf3-4061-bf54-05b05f94d649/img_0d27b16c9efa21ffd8f63c0f2b04a7e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6360" y="1714500"/>
            <a:ext cx="3703320" cy="2674620"/>
          </a:xfrm>
          <a:prstGeom prst="roundRect">
            <a:avLst>
              <a:gd name="adj" fmla="val 5128"/>
            </a:avLst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UOcI63z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El dilema de la complejidad técnica</a:t>
            </a:r>
            <a:endParaRPr lang="en-US" sz="2880" dirty="0"/>
          </a:p>
        </p:txBody>
      </p:sp>
      <p:sp>
        <p:nvSpPr>
          <p:cNvPr id="3" name="OcouDv1I"/>
          <p:cNvSpPr/>
          <p:nvPr/>
        </p:nvSpPr>
        <p:spPr>
          <a:xfrm>
            <a:off x="274320" y="993507"/>
            <a:ext cx="85953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Exponer un proyecto de infraestructura minera o energética exige transformar modelos matemáticos rigurosos en decisiones financieras y operativas ejecutables.</a:t>
            </a:r>
            <a:endParaRPr lang="en-US" sz="1620" dirty="0"/>
          </a:p>
        </p:txBody>
      </p:sp>
      <p:pic>
        <p:nvPicPr>
          <p:cNvPr id="4" name="imgcenter1" descr="/home/forge/chalkie-production-workers-3/releases/78338234/backend/storage/app/render-specs/3cfae7d6-eaf3-4061-bf54-05b05f94d649/img_d0b50b7cbe0bfbee588fbcbdc59c200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83080"/>
            <a:ext cx="9144000" cy="30861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4HkuTM4"/>
          <p:cNvSpPr/>
          <p:nvPr/>
        </p:nvSpPr>
        <p:spPr>
          <a:xfrm>
            <a:off x="274320" y="201168"/>
            <a:ext cx="274320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Simplificación</a:t>
            </a:r>
            <a:endParaRPr lang="en-US" sz="2880" dirty="0"/>
          </a:p>
        </p:txBody>
      </p:sp>
      <p:sp>
        <p:nvSpPr>
          <p:cNvPr id="3" name="05WgFaLM"/>
          <p:cNvSpPr/>
          <p:nvPr/>
        </p:nvSpPr>
        <p:spPr>
          <a:xfrm>
            <a:off x="274320" y="904707"/>
            <a:ext cx="2743200" cy="9372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47372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Claridad conceptual sin resignar el rigor del cálculo de ingeniería.</a:t>
            </a:r>
            <a:endParaRPr lang="en-US" sz="1440" dirty="0"/>
          </a:p>
        </p:txBody>
      </p:sp>
      <p:pic>
        <p:nvPicPr>
          <p:cNvPr id="4" name="imgiconrail1" descr="/home/forge/chalkie-production-workers-3/releases/78338234/backend/storage/app/render-specs/3cfae7d6-eaf3-4061-bf54-05b05f94d649/img_23377f7ba66c6b3db10c959e7f860a6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1954530"/>
            <a:ext cx="2286000" cy="1828800"/>
          </a:xfrm>
          <a:prstGeom prst="rect">
            <a:avLst/>
          </a:prstGeom>
        </p:spPr>
      </p:pic>
      <p:sp>
        <p:nvSpPr>
          <p:cNvPr id="5" name="yoK97bgb"/>
          <p:cNvSpPr/>
          <p:nvPr/>
        </p:nvSpPr>
        <p:spPr>
          <a:xfrm>
            <a:off x="3291840" y="180754"/>
            <a:ext cx="2263140" cy="262890"/>
          </a:xfrm>
          <a:prstGeom prst="roundRect">
            <a:avLst>
              <a:gd name="adj" fmla="val 17391"/>
            </a:avLst>
          </a:prstGeom>
          <a:solidFill>
            <a:srgbClr val="2C6E49"/>
          </a:solidFill>
          <a:ln/>
        </p:spPr>
        <p:txBody>
          <a:bodyPr wrap="square" lIns="114300" tIns="45720" rIns="114300" bIns="45720" rtlCol="0" anchor="ctr"/>
          <a:lstStyle/>
          <a:p>
            <a:pPr marL="0" indent="0" algn="ctr">
              <a:lnSpc>
                <a:spcPts val="129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080" b="1" kern="0" spc="54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METODOLOGÍA DE SÍNTESIS</a:t>
            </a:r>
            <a:endParaRPr lang="en-US" sz="1080" dirty="0"/>
          </a:p>
        </p:txBody>
      </p:sp>
      <p:sp>
        <p:nvSpPr>
          <p:cNvPr id="6" name="X8Y8kKN6"/>
          <p:cNvSpPr/>
          <p:nvPr/>
        </p:nvSpPr>
        <p:spPr>
          <a:xfrm>
            <a:off x="3291840" y="614934"/>
            <a:ext cx="5577840" cy="414909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Arquitectura de pirámide invertida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Los paneles directivos en Chile asignan valor inmediato a las conclusiones de impacto operativo. Presente primero el resultado cuantificado, continúe con el mecanismo causal y preserve las matrices complejas como anexos consultables.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Impacto principal: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Indicadores clave de desempeño (KPIs) y mitigación de riesgos.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Mecanismo técnico: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Lógica de diseño estructural, hidráulico o eléctrico.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Evidencia empírica: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Ensayos de laboratorio, curvas de simulación y supuestos.</a:t>
            </a:r>
            <a:endParaRPr lang="en-US" sz="21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kXzxp4B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Tres niveles de abstracción técnica</a:t>
            </a:r>
            <a:endParaRPr lang="en-US" sz="2880" dirty="0"/>
          </a:p>
        </p:txBody>
      </p:sp>
      <p:pic>
        <p:nvPicPr>
          <p:cNvPr id="3" name="imgcol1" descr="/home/forge/chalkie-production-workers-3/releases/78338234/backend/storage/app/render-specs/3cfae7d6-eaf3-4061-bf54-05b05f94d649/img_0ff7f66b477fd5f4267610791f87683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925830"/>
            <a:ext cx="2811780" cy="1851660"/>
          </a:xfrm>
          <a:prstGeom prst="roundRect">
            <a:avLst>
              <a:gd name="adj" fmla="val 7407"/>
            </a:avLst>
          </a:prstGeom>
        </p:spPr>
      </p:pic>
      <p:sp>
        <p:nvSpPr>
          <p:cNvPr id="4" name="e6fetpCM"/>
          <p:cNvSpPr/>
          <p:nvPr/>
        </p:nvSpPr>
        <p:spPr>
          <a:xfrm>
            <a:off x="274320" y="2822067"/>
            <a:ext cx="2811780" cy="18859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Nivel Ejecutivo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Foco en rentabilidad, riesgo de inversión (CAPEX/OPEX), cumplimiento regulatorio ambiental y plazos críticos de puesta en marcha.</a:t>
            </a:r>
            <a:endParaRPr lang="en-US" sz="1980" dirty="0"/>
          </a:p>
        </p:txBody>
      </p:sp>
      <p:pic>
        <p:nvPicPr>
          <p:cNvPr id="5" name="imgcol2" descr="/home/forge/chalkie-production-workers-3/releases/78338234/backend/storage/app/render-specs/3cfae7d6-eaf3-4061-bf54-05b05f94d649/img_bd8ccd16d7b5e76699a86ee8e7649fc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110" y="925830"/>
            <a:ext cx="2811780" cy="1851660"/>
          </a:xfrm>
          <a:prstGeom prst="roundRect">
            <a:avLst>
              <a:gd name="adj" fmla="val 7407"/>
            </a:avLst>
          </a:prstGeom>
        </p:spPr>
      </p:pic>
      <p:sp>
        <p:nvSpPr>
          <p:cNvPr id="6" name="K7LuDrjd"/>
          <p:cNvSpPr/>
          <p:nvPr/>
        </p:nvSpPr>
        <p:spPr>
          <a:xfrm>
            <a:off x="3166110" y="2822067"/>
            <a:ext cx="2811780" cy="18859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Nivel Operacional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Enfoque en mantención, compatibilidad de estándares de planta, seguridad en faena y confiabilidad continua de componentes.</a:t>
            </a:r>
            <a:endParaRPr lang="en-US" sz="1980" dirty="0"/>
          </a:p>
        </p:txBody>
      </p:sp>
      <p:pic>
        <p:nvPicPr>
          <p:cNvPr id="7" name="imgcol3" descr="/home/forge/chalkie-production-workers-3/releases/78338234/backend/storage/app/render-specs/3cfae7d6-eaf3-4061-bf54-05b05f94d649/img_04d716ef733c2c57eff955adf1621a4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9330" y="925830"/>
            <a:ext cx="2811780" cy="1851660"/>
          </a:xfrm>
          <a:prstGeom prst="roundRect">
            <a:avLst>
              <a:gd name="adj" fmla="val 7407"/>
            </a:avLst>
          </a:prstGeom>
        </p:spPr>
      </p:pic>
      <p:sp>
        <p:nvSpPr>
          <p:cNvPr id="8" name="mzHJJ3SZ"/>
          <p:cNvSpPr/>
          <p:nvPr/>
        </p:nvSpPr>
        <p:spPr>
          <a:xfrm>
            <a:off x="6069330" y="2822067"/>
            <a:ext cx="2811780" cy="18859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Nivel Especialista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Análisis detallado de algoritmos, cálculo por elementos finitos, márgenes de seguridad dinámica y ecuaciones constitutivas.</a:t>
            </a:r>
            <a:endParaRPr lang="en-US" sz="19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SgRB6MS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Filtro de densidad de información</a:t>
            </a:r>
            <a:endParaRPr lang="en-US" sz="2880" dirty="0"/>
          </a:p>
        </p:txBody>
      </p:sp>
      <p:sp>
        <p:nvSpPr>
          <p:cNvPr id="3" name="8SGX6c3c"/>
          <p:cNvSpPr/>
          <p:nvPr/>
        </p:nvSpPr>
        <p:spPr>
          <a:xfrm>
            <a:off x="274320" y="912686"/>
            <a:ext cx="4503420" cy="21602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89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La regla del mensaje unívoco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 error recurrente en ingeniería chilena es saturar la diapositiva con tablas densas esperando que la audiencia extraiga sus propias conclusiones. Cada soporte visual debe responder una sola interrogante de negocio.</a:t>
            </a:r>
            <a:endParaRPr lang="en-US" sz="2070" dirty="0"/>
          </a:p>
        </p:txBody>
      </p:sp>
      <p:sp>
        <p:nvSpPr>
          <p:cNvPr id="4" name="0kJkqr1w"/>
          <p:cNvSpPr/>
          <p:nvPr/>
        </p:nvSpPr>
        <p:spPr>
          <a:xfrm>
            <a:off x="274320" y="3086100"/>
            <a:ext cx="4503420" cy="1577340"/>
          </a:xfrm>
          <a:prstGeom prst="roundRect">
            <a:avLst>
              <a:gd name="adj" fmla="val 5797"/>
            </a:avLst>
          </a:prstGeom>
          <a:solidFill>
            <a:srgbClr val="E6F1FB"/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5" name="BnZoNRSW"/>
          <p:cNvSpPr/>
          <p:nvPr/>
        </p:nvSpPr>
        <p:spPr>
          <a:xfrm>
            <a:off x="400050" y="3234044"/>
            <a:ext cx="320040" cy="4686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7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📌</a:t>
            </a:r>
            <a:endParaRPr lang="en-US" sz="2070" dirty="0"/>
          </a:p>
        </p:txBody>
      </p:sp>
      <p:sp>
        <p:nvSpPr>
          <p:cNvPr id="6" name="SrvVN6Gl"/>
          <p:cNvSpPr/>
          <p:nvPr/>
        </p:nvSpPr>
        <p:spPr>
          <a:xfrm>
            <a:off x="765810" y="3190707"/>
            <a:ext cx="3886200" cy="13258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Definición</a:t>
            </a:r>
            <a:endParaRPr lang="en-US" sz="144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Si un gráfico requiere más de diez segundos de inspección solitaria para captar la tendencia, debe simplificarse.</a:t>
            </a:r>
            <a:endParaRPr lang="en-US" sz="1440" dirty="0"/>
          </a:p>
        </p:txBody>
      </p:sp>
      <p:pic>
        <p:nvPicPr>
          <p:cNvPr id="7" name="imgfiltro1" descr="/home/forge/chalkie-production-workers-3/releases/78338234/backend/storage/app/render-specs/3cfae7d6-eaf3-4061-bf54-05b05f94d649/img_0f42588bd39388570681430125bdd22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620" y="925830"/>
            <a:ext cx="3909060" cy="3429000"/>
          </a:xfrm>
          <a:prstGeom prst="roundRect">
            <a:avLst>
              <a:gd name="adj" fmla="val 4000"/>
            </a:avLst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JMbzaxM"/>
          <p:cNvSpPr/>
          <p:nvPr/>
        </p:nvSpPr>
        <p:spPr>
          <a:xfrm>
            <a:off x="251460" y="178308"/>
            <a:ext cx="856107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Cultura corporativa local</a:t>
            </a:r>
            <a:endParaRPr lang="en-US" sz="2880" dirty="0"/>
          </a:p>
        </p:txBody>
      </p:sp>
      <p:sp>
        <p:nvSpPr>
          <p:cNvPr id="3" name="VyMzcn08"/>
          <p:cNvSpPr/>
          <p:nvPr/>
        </p:nvSpPr>
        <p:spPr>
          <a:xfrm>
            <a:off x="251460" y="881847"/>
            <a:ext cx="8561070" cy="9372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Chile, la credibilidad técnica convive con códigos de comunicación sutiles: la deferencia jerárquica, la construcción previa de confianza interpersonal y una marcada aversión al riesgo regulatorio.</a:t>
            </a:r>
            <a:endParaRPr lang="en-US" sz="1440" dirty="0"/>
          </a:p>
        </p:txBody>
      </p:sp>
      <p:pic>
        <p:nvPicPr>
          <p:cNvPr id="4" name="imgsplash1" descr="/home/forge/chalkie-production-workers-3/releases/78338234/backend/storage/app/render-specs/3cfae7d6-eaf3-4061-bf54-05b05f94d649/img_33ae818b350313b4d085e9150c61c9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91690"/>
            <a:ext cx="36576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zmuqw3O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Factores de adaptación cultural</a:t>
            </a:r>
            <a:endParaRPr lang="en-US" sz="2880" dirty="0"/>
          </a:p>
        </p:txBody>
      </p:sp>
      <p:sp>
        <p:nvSpPr>
          <p:cNvPr id="3" name="gvt24u28"/>
          <p:cNvSpPr/>
          <p:nvPr/>
        </p:nvSpPr>
        <p:spPr>
          <a:xfrm>
            <a:off x="274320" y="1017270"/>
            <a:ext cx="4206240" cy="1863090"/>
          </a:xfrm>
          <a:prstGeom prst="roundRect">
            <a:avLst>
              <a:gd name="adj" fmla="val 7362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9B6936"/>
            </a:solidFill>
            <a:prstDash val="solid"/>
          </a:ln>
        </p:spPr>
      </p:sp>
      <p:pic>
        <p:nvPicPr>
          <p:cNvPr id="4" name="imgquad1" descr="/home/forge/chalkie-production-workers-3/releases/78338234/backend/storage/app/render-specs/3cfae7d6-eaf3-4061-bf54-05b05f94d649/img_23d1dbb68f315874decf58cfbc1127a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" y="1165860"/>
            <a:ext cx="548640" cy="548640"/>
          </a:xfrm>
          <a:prstGeom prst="rect">
            <a:avLst/>
          </a:prstGeom>
        </p:spPr>
      </p:pic>
      <p:sp>
        <p:nvSpPr>
          <p:cNvPr id="5" name="NeBaQp7f"/>
          <p:cNvSpPr/>
          <p:nvPr/>
        </p:nvSpPr>
        <p:spPr>
          <a:xfrm>
            <a:off x="1154430" y="1154430"/>
            <a:ext cx="3177540" cy="15659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Vínculo Relacional</a:t>
            </a:r>
            <a:endParaRPr lang="en-US" sz="1800" dirty="0"/>
          </a:p>
          <a:p>
            <a:pPr marL="0" indent="0" algn="l">
              <a:lnSpc>
                <a:spcPts val="194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Chile, el diálogo cordial previo consolida la legitimidad profesional antes de entrar al debate técnico duro.</a:t>
            </a:r>
            <a:endParaRPr lang="en-US" sz="1800" dirty="0"/>
          </a:p>
        </p:txBody>
      </p:sp>
      <p:sp>
        <p:nvSpPr>
          <p:cNvPr id="6" name="bZh9DhLu"/>
          <p:cNvSpPr/>
          <p:nvPr/>
        </p:nvSpPr>
        <p:spPr>
          <a:xfrm>
            <a:off x="4663440" y="1017270"/>
            <a:ext cx="4206240" cy="1863090"/>
          </a:xfrm>
          <a:prstGeom prst="roundRect">
            <a:avLst>
              <a:gd name="adj" fmla="val 7362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9B6936"/>
            </a:solidFill>
            <a:prstDash val="solid"/>
          </a:ln>
        </p:spPr>
      </p:sp>
      <p:pic>
        <p:nvPicPr>
          <p:cNvPr id="7" name="imgquad2" descr="/home/forge/chalkie-production-workers-3/releases/78338234/backend/storage/app/render-specs/3cfae7d6-eaf3-4061-bf54-05b05f94d649/img_e0d0a7db6aa728857468c4a7470b4fa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030" y="1165860"/>
            <a:ext cx="548640" cy="548640"/>
          </a:xfrm>
          <a:prstGeom prst="rect">
            <a:avLst/>
          </a:prstGeom>
        </p:spPr>
      </p:pic>
      <p:sp>
        <p:nvSpPr>
          <p:cNvPr id="8" name="D2lhSXSm"/>
          <p:cNvSpPr/>
          <p:nvPr/>
        </p:nvSpPr>
        <p:spPr>
          <a:xfrm>
            <a:off x="5543550" y="1154430"/>
            <a:ext cx="3177540" cy="13144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Mitigación y Normas</a:t>
            </a:r>
            <a:endParaRPr lang="en-US" sz="1800" dirty="0"/>
          </a:p>
          <a:p>
            <a:pPr marL="0" indent="0" algn="l">
              <a:lnSpc>
                <a:spcPts val="194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 industria local prioriza solvencia regulatoria (NCh, SEC, SEA) frente a innovaciones no probadas.</a:t>
            </a:r>
            <a:endParaRPr lang="en-US" sz="1800" dirty="0"/>
          </a:p>
        </p:txBody>
      </p:sp>
      <p:sp>
        <p:nvSpPr>
          <p:cNvPr id="9" name="DwyBR9qR"/>
          <p:cNvSpPr/>
          <p:nvPr/>
        </p:nvSpPr>
        <p:spPr>
          <a:xfrm>
            <a:off x="274320" y="3063240"/>
            <a:ext cx="4206240" cy="1863090"/>
          </a:xfrm>
          <a:prstGeom prst="roundRect">
            <a:avLst>
              <a:gd name="adj" fmla="val 7362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9B6936"/>
            </a:solidFill>
            <a:prstDash val="solid"/>
          </a:ln>
        </p:spPr>
      </p:sp>
      <p:pic>
        <p:nvPicPr>
          <p:cNvPr id="10" name="imgquad3" descr="/home/forge/chalkie-production-workers-3/releases/78338234/backend/storage/app/render-specs/3cfae7d6-eaf3-4061-bf54-05b05f94d649/img_06439ab84914c326d6481459bc70f8a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910" y="3211830"/>
            <a:ext cx="548640" cy="548640"/>
          </a:xfrm>
          <a:prstGeom prst="rect">
            <a:avLst/>
          </a:prstGeom>
        </p:spPr>
      </p:pic>
      <p:sp>
        <p:nvSpPr>
          <p:cNvPr id="11" name="FM8eUFka"/>
          <p:cNvSpPr/>
          <p:nvPr/>
        </p:nvSpPr>
        <p:spPr>
          <a:xfrm>
            <a:off x="1154430" y="3200400"/>
            <a:ext cx="3177540" cy="13144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Respeto al Cargo</a:t>
            </a:r>
            <a:endParaRPr lang="en-US" sz="1800" dirty="0"/>
          </a:p>
          <a:p>
            <a:pPr marL="0" indent="0" algn="l">
              <a:lnSpc>
                <a:spcPts val="194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 toma de decisiones es jerárquica: evite desautorizar contrapartes o mandos intermedios en público.</a:t>
            </a:r>
            <a:endParaRPr lang="en-US" sz="1800" dirty="0"/>
          </a:p>
        </p:txBody>
      </p:sp>
      <p:sp>
        <p:nvSpPr>
          <p:cNvPr id="12" name="NAceg24C"/>
          <p:cNvSpPr/>
          <p:nvPr/>
        </p:nvSpPr>
        <p:spPr>
          <a:xfrm>
            <a:off x="4663440" y="3063240"/>
            <a:ext cx="4206240" cy="1863090"/>
          </a:xfrm>
          <a:prstGeom prst="roundRect">
            <a:avLst>
              <a:gd name="adj" fmla="val 7362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9B6936"/>
            </a:solidFill>
            <a:prstDash val="solid"/>
          </a:ln>
        </p:spPr>
      </p:sp>
      <p:pic>
        <p:nvPicPr>
          <p:cNvPr id="13" name="imgquad4" descr="/home/forge/chalkie-production-workers-3/releases/78338234/backend/storage/app/render-specs/3cfae7d6-eaf3-4061-bf54-05b05f94d649/img_847971faa60dce6a68eb31a535de393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2030" y="3211830"/>
            <a:ext cx="548640" cy="548640"/>
          </a:xfrm>
          <a:prstGeom prst="rect">
            <a:avLst/>
          </a:prstGeom>
        </p:spPr>
      </p:pic>
      <p:sp>
        <p:nvSpPr>
          <p:cNvPr id="14" name="Fg3sCUpU"/>
          <p:cNvSpPr/>
          <p:nvPr/>
        </p:nvSpPr>
        <p:spPr>
          <a:xfrm>
            <a:off x="5543550" y="3200400"/>
            <a:ext cx="3177540" cy="15659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Factibilidad Local</a:t>
            </a:r>
            <a:endParaRPr lang="en-US" sz="1800" dirty="0"/>
          </a:p>
          <a:p>
            <a:pPr marL="0" indent="0" algn="l">
              <a:lnSpc>
                <a:spcPts val="194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Toda propuesta foránea debe validarse contra las condiciones sísmicas, climáticas y logísticas del país.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Q0wu0Tu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Audiencia local versus extranjera</a:t>
            </a:r>
            <a:endParaRPr lang="en-US" sz="2880" dirty="0"/>
          </a:p>
        </p:txBody>
      </p:sp>
      <p:pic>
        <p:nvPicPr>
          <p:cNvPr id="3" name="imgcomp1" descr="/home/forge/chalkie-production-workers-3/releases/78338234/backend/storage/app/render-specs/3cfae7d6-eaf3-4061-bf54-05b05f94d649/img_e25b20e827b394791edc958d778e29a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925830"/>
            <a:ext cx="4251960" cy="1851660"/>
          </a:xfrm>
          <a:prstGeom prst="roundRect">
            <a:avLst>
              <a:gd name="adj" fmla="val 7407"/>
            </a:avLst>
          </a:prstGeom>
        </p:spPr>
      </p:pic>
      <p:sp>
        <p:nvSpPr>
          <p:cNvPr id="4" name="HY3pBtms"/>
          <p:cNvSpPr/>
          <p:nvPr/>
        </p:nvSpPr>
        <p:spPr>
          <a:xfrm>
            <a:off x="274320" y="2650617"/>
            <a:ext cx="4251960" cy="22517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Audiencia Chilena</a:t>
            </a:r>
            <a:endParaRPr lang="en-US" sz="198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Valoración de la cercanía interpersonal y diplomacia comunicativa.</a:t>
            </a:r>
            <a:endParaRPr lang="en-US" sz="198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Atención minuciosa al impacto comunitario y permisos ambientales.</a:t>
            </a:r>
            <a:endParaRPr lang="en-US" sz="198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Preferencia por casos análogos probados en faenas nacionales.</a:t>
            </a:r>
            <a:endParaRPr lang="en-US" sz="1980" dirty="0"/>
          </a:p>
        </p:txBody>
      </p:sp>
      <p:pic>
        <p:nvPicPr>
          <p:cNvPr id="5" name="imgcomp2" descr="/home/forge/chalkie-production-workers-3/releases/78338234/backend/storage/app/render-specs/3cfae7d6-eaf3-4061-bf54-05b05f94d649/img_ef0eb27c7bcfa21a2b150d15cd4acec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720" y="925830"/>
            <a:ext cx="4251960" cy="1851660"/>
          </a:xfrm>
          <a:prstGeom prst="roundRect">
            <a:avLst>
              <a:gd name="adj" fmla="val 7407"/>
            </a:avLst>
          </a:prstGeom>
        </p:spPr>
      </p:pic>
      <p:sp>
        <p:nvSpPr>
          <p:cNvPr id="6" name="IrvzQumU"/>
          <p:cNvSpPr/>
          <p:nvPr/>
        </p:nvSpPr>
        <p:spPr>
          <a:xfrm>
            <a:off x="4617720" y="2650617"/>
            <a:ext cx="4251960" cy="22517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Audiencia Internacional</a:t>
            </a:r>
            <a:endParaRPr lang="en-US" sz="198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Comunicación directa, rápida orientación al punto sin preámbulos.</a:t>
            </a:r>
            <a:endParaRPr lang="en-US" sz="198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Estandarización estricta bajo marcos globales (ISO, IEEE, PMI).</a:t>
            </a:r>
            <a:endParaRPr lang="en-US" sz="198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Enfoque inmediato en retorno de capital y escalabilidad transfronteriza.</a:t>
            </a:r>
            <a:endParaRPr lang="en-US" sz="19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9c59fce-a02f-489c-b785-8d5cd3703089"/>
          <p:cNvSpPr/>
          <p:nvPr/>
        </p:nvSpPr>
        <p:spPr>
          <a:xfrm>
            <a:off x="285750" y="189738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Caso de Adaptación Cultural</a:t>
            </a:r>
            <a:endParaRPr lang="en-US" sz="2880" dirty="0"/>
          </a:p>
        </p:txBody>
      </p:sp>
      <p:sp>
        <p:nvSpPr>
          <p:cNvPr id="3" name="64f5f3d4-4fb9-4498-9e5b-839b16d0e5d5"/>
          <p:cNvSpPr/>
          <p:nvPr/>
        </p:nvSpPr>
        <p:spPr>
          <a:xfrm>
            <a:off x="285750" y="682611"/>
            <a:ext cx="8572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Debe presentar un software de automatización a una gerencia de operaciones en Antofagasta. ¿Cuál es el enfoque comunicativo óptimo?</a:t>
            </a:r>
            <a:endParaRPr lang="en-US" sz="1620" dirty="0"/>
          </a:p>
        </p:txBody>
      </p:sp>
      <p:sp>
        <p:nvSpPr>
          <p:cNvPr id="4" name="141ac789-27e6-4549-b0f8-35dd1b0e3cff"/>
          <p:cNvSpPr/>
          <p:nvPr/>
        </p:nvSpPr>
        <p:spPr>
          <a:xfrm>
            <a:off x="285750" y="165238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f30ad502-c71a-4541-ad2e-349e7917b337"/>
          <p:cNvSpPr/>
          <p:nvPr/>
        </p:nvSpPr>
        <p:spPr>
          <a:xfrm>
            <a:off x="857250" y="165416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Comenzar validando la aplicabilidad en faenas de altura geográfica y el cumplimiento normativo local.</a:t>
            </a:r>
            <a:endParaRPr lang="en-US" sz="1620" dirty="0"/>
          </a:p>
        </p:txBody>
      </p:sp>
      <p:sp>
        <p:nvSpPr>
          <p:cNvPr id="6" name="a40dd113-53fd-4672-bdba-93a30b9b7375"/>
          <p:cNvSpPr/>
          <p:nvPr/>
        </p:nvSpPr>
        <p:spPr>
          <a:xfrm>
            <a:off x="285750" y="250963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0e8ccba1-594d-4c82-8eb6-81ce26882226"/>
          <p:cNvSpPr/>
          <p:nvPr/>
        </p:nvSpPr>
        <p:spPr>
          <a:xfrm>
            <a:off x="857250" y="251141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Saltarse la ronda de saludos para proyectar frialdad y aparente eficiencia ejecutiva anglosajona.</a:t>
            </a:r>
            <a:endParaRPr lang="en-US" sz="1620" dirty="0"/>
          </a:p>
        </p:txBody>
      </p:sp>
      <p:sp>
        <p:nvSpPr>
          <p:cNvPr id="8" name="20dd4b77-ad6f-4b4a-a658-8e43020fbbb0"/>
          <p:cNvSpPr/>
          <p:nvPr/>
        </p:nvSpPr>
        <p:spPr>
          <a:xfrm>
            <a:off x="285750" y="336688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a83a62a2-a6f1-44c5-a4d5-743715ebb183"/>
          <p:cNvSpPr/>
          <p:nvPr/>
        </p:nvSpPr>
        <p:spPr>
          <a:xfrm>
            <a:off x="857250" y="336866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Exigir la firma inmediata del contrato destacando únicamente premios obtenidos en Europa.</a:t>
            </a:r>
            <a:endParaRPr lang="en-US" sz="1620" dirty="0"/>
          </a:p>
        </p:txBody>
      </p:sp>
      <p:sp>
        <p:nvSpPr>
          <p:cNvPr id="10" name="6e696dc7-fd65-4118-8f74-01b1fe360b05"/>
          <p:cNvSpPr/>
          <p:nvPr/>
        </p:nvSpPr>
        <p:spPr>
          <a:xfrm>
            <a:off x="285750" y="422413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96ebf46c-c1cb-4d28-9354-11ad9a2b2b94"/>
          <p:cNvSpPr/>
          <p:nvPr/>
        </p:nvSpPr>
        <p:spPr>
          <a:xfrm>
            <a:off x="857250" y="422591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Exponer durante cuarenta minutos el código fuente de los algoritmos sin mencionar los costos operacionales.</a:t>
            </a:r>
            <a:endParaRPr lang="en-US" sz="16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9c59fce-a02f-489c-b785-8d5cd3703089"/>
          <p:cNvSpPr/>
          <p:nvPr/>
        </p:nvSpPr>
        <p:spPr>
          <a:xfrm>
            <a:off x="285750" y="189738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Caso de Adaptación Cultural</a:t>
            </a:r>
            <a:endParaRPr lang="en-US" sz="2880" dirty="0"/>
          </a:p>
        </p:txBody>
      </p:sp>
      <p:sp>
        <p:nvSpPr>
          <p:cNvPr id="3" name="64f5f3d4-4fb9-4498-9e5b-839b16d0e5d5"/>
          <p:cNvSpPr/>
          <p:nvPr/>
        </p:nvSpPr>
        <p:spPr>
          <a:xfrm>
            <a:off x="285750" y="682611"/>
            <a:ext cx="8572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Debe presentar un software de automatización a una gerencia de operaciones en Antofagasta. ¿Cuál es el enfoque comunicativo óptimo?</a:t>
            </a:r>
            <a:endParaRPr lang="en-US" sz="1620" dirty="0"/>
          </a:p>
        </p:txBody>
      </p:sp>
      <p:sp>
        <p:nvSpPr>
          <p:cNvPr id="4" name="141ac789-27e6-4549-b0f8-35dd1b0e3cff"/>
          <p:cNvSpPr/>
          <p:nvPr/>
        </p:nvSpPr>
        <p:spPr>
          <a:xfrm>
            <a:off x="285750" y="165238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f30ad502-c71a-4541-ad2e-349e7917b337"/>
          <p:cNvSpPr/>
          <p:nvPr/>
        </p:nvSpPr>
        <p:spPr>
          <a:xfrm>
            <a:off x="857250" y="165416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2C6E49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Comenzar validando la aplicabilidad en faenas de altura geográfica y el cumplimiento normativo local.</a:t>
            </a:r>
            <a:endParaRPr lang="en-US" sz="1620" dirty="0"/>
          </a:p>
        </p:txBody>
      </p:sp>
      <p:sp>
        <p:nvSpPr>
          <p:cNvPr id="6" name="a40dd113-53fd-4672-bdba-93a30b9b7375"/>
          <p:cNvSpPr/>
          <p:nvPr/>
        </p:nvSpPr>
        <p:spPr>
          <a:xfrm>
            <a:off x="285750" y="250963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0e8ccba1-594d-4c82-8eb6-81ce26882226"/>
          <p:cNvSpPr/>
          <p:nvPr/>
        </p:nvSpPr>
        <p:spPr>
          <a:xfrm>
            <a:off x="857250" y="251141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Saltarse la ronda de saludos para proyectar frialdad y aparente eficiencia ejecutiva anglosajona.</a:t>
            </a:r>
            <a:endParaRPr lang="en-US" sz="1620" dirty="0"/>
          </a:p>
        </p:txBody>
      </p:sp>
      <p:sp>
        <p:nvSpPr>
          <p:cNvPr id="8" name="20dd4b77-ad6f-4b4a-a658-8e43020fbbb0"/>
          <p:cNvSpPr/>
          <p:nvPr/>
        </p:nvSpPr>
        <p:spPr>
          <a:xfrm>
            <a:off x="285750" y="336688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a83a62a2-a6f1-44c5-a4d5-743715ebb183"/>
          <p:cNvSpPr/>
          <p:nvPr/>
        </p:nvSpPr>
        <p:spPr>
          <a:xfrm>
            <a:off x="857250" y="336866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Exigir la firma inmediata del contrato destacando únicamente premios obtenidos en Europa.</a:t>
            </a:r>
            <a:endParaRPr lang="en-US" sz="1620" dirty="0"/>
          </a:p>
        </p:txBody>
      </p:sp>
      <p:sp>
        <p:nvSpPr>
          <p:cNvPr id="10" name="6e696dc7-fd65-4118-8f74-01b1fe360b05"/>
          <p:cNvSpPr/>
          <p:nvPr/>
        </p:nvSpPr>
        <p:spPr>
          <a:xfrm>
            <a:off x="285750" y="422413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96ebf46c-c1cb-4d28-9354-11ad9a2b2b94"/>
          <p:cNvSpPr/>
          <p:nvPr/>
        </p:nvSpPr>
        <p:spPr>
          <a:xfrm>
            <a:off x="857250" y="422591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Exponer durante cuarenta minutos el código fuente de los algoritmos sin mencionar los costos operacionales.</a:t>
            </a:r>
            <a:endParaRPr lang="en-US" sz="1620" dirty="0"/>
          </a:p>
        </p:txBody>
      </p:sp>
      <p:sp>
        <p:nvSpPr>
          <p:cNvPr id="12" name="125addaf-2bac-4e13-90fe-3d8a3d40946c"/>
          <p:cNvSpPr/>
          <p:nvPr/>
        </p:nvSpPr>
        <p:spPr>
          <a:xfrm>
            <a:off x="8366760" y="335813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  <p:sp>
        <p:nvSpPr>
          <p:cNvPr id="13" name="1783e3fa-5f23-4a08-ad8d-e74928db0114"/>
          <p:cNvSpPr/>
          <p:nvPr/>
        </p:nvSpPr>
        <p:spPr>
          <a:xfrm>
            <a:off x="8721090" y="1503028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2C6E49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✓</a:t>
            </a:r>
            <a:endParaRPr lang="en-US" sz="11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R5JerXs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El poder del relato en ingeniería</a:t>
            </a:r>
            <a:endParaRPr lang="en-US" sz="2880" dirty="0"/>
          </a:p>
        </p:txBody>
      </p:sp>
      <p:sp>
        <p:nvSpPr>
          <p:cNvPr id="3" name="MjSqfpL3"/>
          <p:cNvSpPr/>
          <p:nvPr/>
        </p:nvSpPr>
        <p:spPr>
          <a:xfrm>
            <a:off x="274320" y="913257"/>
            <a:ext cx="4709160" cy="17830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Humanizar los datos duros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Las anécdotas técnicas no son relatos anecdóticos informales; son estudios de caso condensados que ilustran cómo una solución resolvió un cuello de botella real en terreno.</a:t>
            </a:r>
            <a:endParaRPr lang="en-US" sz="1980" dirty="0"/>
          </a:p>
        </p:txBody>
      </p:sp>
      <p:sp>
        <p:nvSpPr>
          <p:cNvPr id="4" name="IRftLCCi-bar"/>
          <p:cNvSpPr/>
          <p:nvPr/>
        </p:nvSpPr>
        <p:spPr>
          <a:xfrm>
            <a:off x="274320" y="2708910"/>
            <a:ext cx="45720" cy="1771650"/>
          </a:xfrm>
          <a:prstGeom prst="rect">
            <a:avLst/>
          </a:prstGeom>
          <a:solidFill>
            <a:srgbClr val="2C6E49"/>
          </a:solidFill>
          <a:ln/>
        </p:spPr>
      </p:sp>
      <p:sp>
        <p:nvSpPr>
          <p:cNvPr id="5" name="IRftLCCi"/>
          <p:cNvSpPr/>
          <p:nvPr/>
        </p:nvSpPr>
        <p:spPr>
          <a:xfrm>
            <a:off x="525780" y="2687787"/>
            <a:ext cx="4457700" cy="1771650"/>
          </a:xfrm>
          <a:prstGeom prst="rect">
            <a:avLst/>
          </a:prstGeom>
          <a:noFill/>
          <a:ln/>
        </p:spPr>
        <p:txBody>
          <a:bodyPr wrap="square" lIns="0" tIns="45720" rIns="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“Durante el invierno altiplánico de 2021, una falla de bombeo costó 14 horas de detención. Diseñamos este sensor térmico para que esa alerta llegue tres horas antes del congelamiento.”</a:t>
            </a:r>
            <a:endParaRPr lang="en-US" sz="144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47372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Ejemplo de narrativa aplicada a ingeniería de operaciones</a:t>
            </a:r>
            <a:endParaRPr lang="en-US" sz="1440" dirty="0"/>
          </a:p>
        </p:txBody>
      </p:sp>
      <p:pic>
        <p:nvPicPr>
          <p:cNvPr id="6" name="imgstory1" descr="/home/forge/chalkie-production-workers-3/releases/78338234/backend/storage/app/render-specs/3cfae7d6-eaf3-4061-bf54-05b05f94d649/img_3fd1e8422c5a7a5dd0fca88f556ec79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6360" y="925830"/>
            <a:ext cx="3703320" cy="3246120"/>
          </a:xfrm>
          <a:prstGeom prst="roundRect">
            <a:avLst>
              <a:gd name="adj" fmla="val 4225"/>
            </a:avLst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9GijKQS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Estructura del micro-relato técnico</a:t>
            </a:r>
            <a:endParaRPr lang="en-US" sz="2880" dirty="0"/>
          </a:p>
        </p:txBody>
      </p:sp>
      <p:pic>
        <p:nvPicPr>
          <p:cNvPr id="3" name="imgstep1" descr="/home/forge/chalkie-production-workers-3/releases/78338234/backend/storage/app/render-specs/3cfae7d6-eaf3-4061-bf54-05b05f94d649/img_0200070a671161bf5df4bad61437833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925830"/>
            <a:ext cx="2743200" cy="2057400"/>
          </a:xfrm>
          <a:prstGeom prst="roundRect">
            <a:avLst>
              <a:gd name="adj" fmla="val 6667"/>
            </a:avLst>
          </a:prstGeom>
        </p:spPr>
      </p:pic>
      <p:pic>
        <p:nvPicPr>
          <p:cNvPr id="4" name="imgstep2" descr="/home/forge/chalkie-production-workers-3/releases/78338234/backend/storage/app/render-specs/3cfae7d6-eaf3-4061-bf54-05b05f94d649/img_85681c3f165abccdd6d865de4a645f6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925830"/>
            <a:ext cx="2743200" cy="2057400"/>
          </a:xfrm>
          <a:prstGeom prst="roundRect">
            <a:avLst>
              <a:gd name="adj" fmla="val 6667"/>
            </a:avLst>
          </a:prstGeom>
        </p:spPr>
      </p:pic>
      <p:pic>
        <p:nvPicPr>
          <p:cNvPr id="5" name="imgstep3" descr="/home/forge/chalkie-production-workers-3/releases/78338234/backend/storage/app/render-specs/3cfae7d6-eaf3-4061-bf54-05b05f94d649/img_ff1e5d5ab94b308a44998d953bd8697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6480" y="92583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iupJIFVp"/>
          <p:cNvSpPr/>
          <p:nvPr/>
        </p:nvSpPr>
        <p:spPr>
          <a:xfrm>
            <a:off x="182880" y="3097530"/>
            <a:ext cx="2926080" cy="400050"/>
          </a:xfrm>
          <a:prstGeom prst="chevron">
            <a:avLst/>
          </a:prstGeom>
          <a:solidFill>
            <a:srgbClr val="C98542"/>
          </a:solidFill>
          <a:ln w="22860">
            <a:solidFill>
              <a:srgbClr val="2C6E49"/>
            </a:solidFill>
            <a:prstDash val="solid"/>
          </a:ln>
        </p:spPr>
      </p:sp>
      <p:sp>
        <p:nvSpPr>
          <p:cNvPr id="7" name="9GtDjNoM"/>
          <p:cNvSpPr/>
          <p:nvPr/>
        </p:nvSpPr>
        <p:spPr>
          <a:xfrm>
            <a:off x="3108960" y="3097530"/>
            <a:ext cx="2926080" cy="400050"/>
          </a:xfrm>
          <a:prstGeom prst="chevron">
            <a:avLst/>
          </a:prstGeom>
          <a:solidFill>
            <a:srgbClr val="C98542"/>
          </a:solidFill>
          <a:ln w="22860">
            <a:solidFill>
              <a:srgbClr val="2C6E49"/>
            </a:solidFill>
            <a:prstDash val="solid"/>
          </a:ln>
        </p:spPr>
      </p:sp>
      <p:sp>
        <p:nvSpPr>
          <p:cNvPr id="8" name="wEYqpdG2"/>
          <p:cNvSpPr/>
          <p:nvPr/>
        </p:nvSpPr>
        <p:spPr>
          <a:xfrm>
            <a:off x="6035040" y="3097530"/>
            <a:ext cx="2926080" cy="400050"/>
          </a:xfrm>
          <a:prstGeom prst="chevron">
            <a:avLst/>
          </a:prstGeom>
          <a:solidFill>
            <a:srgbClr val="C98542"/>
          </a:solidFill>
          <a:ln w="22860">
            <a:solidFill>
              <a:srgbClr val="2C6E49"/>
            </a:solidFill>
            <a:prstDash val="solid"/>
          </a:ln>
        </p:spPr>
      </p:sp>
      <p:sp>
        <p:nvSpPr>
          <p:cNvPr id="9" name="7C13L8k1"/>
          <p:cNvSpPr/>
          <p:nvPr/>
        </p:nvSpPr>
        <p:spPr>
          <a:xfrm>
            <a:off x="274320" y="3530727"/>
            <a:ext cx="274320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1. Desafío Real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Defina la fricción o falla crítica en terreno con métricas precisas de impacto o pérdidas.</a:t>
            </a:r>
            <a:endParaRPr lang="en-US" sz="1980" dirty="0"/>
          </a:p>
        </p:txBody>
      </p:sp>
      <p:sp>
        <p:nvSpPr>
          <p:cNvPr id="10" name="WVqVFNmR"/>
          <p:cNvSpPr/>
          <p:nvPr/>
        </p:nvSpPr>
        <p:spPr>
          <a:xfrm>
            <a:off x="3200400" y="3530727"/>
            <a:ext cx="274320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2. Intervención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Explique el principio técnico o rediseño aplicado para corregir el fenómeno de base.</a:t>
            </a:r>
            <a:endParaRPr lang="en-US" sz="1980" dirty="0"/>
          </a:p>
        </p:txBody>
      </p:sp>
      <p:sp>
        <p:nvSpPr>
          <p:cNvPr id="11" name="MK9hadMK"/>
          <p:cNvSpPr/>
          <p:nvPr/>
        </p:nvSpPr>
        <p:spPr>
          <a:xfrm>
            <a:off x="6126480" y="3530727"/>
            <a:ext cx="274320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3. Rendimiento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Cierre con el beneficio cuantificado: porcentaje de ahorro, vida útil o seguridad.</a:t>
            </a:r>
            <a:endParaRPr lang="en-US" sz="19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CHIVbK9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Ejemplos del ecosistema productivo chileno</a:t>
            </a:r>
            <a:endParaRPr lang="en-US" sz="2880" dirty="0"/>
          </a:p>
        </p:txBody>
      </p:sp>
      <p:pic>
        <p:nvPicPr>
          <p:cNvPr id="3" name="imgpic1" descr="/home/forge/chalkie-production-workers-3/releases/78338234/backend/storage/app/render-specs/3cfae7d6-eaf3-4061-bf54-05b05f94d649/img_8a103fa39a7299a10b75bdedbcb667b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150876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PQyevkeO"/>
          <p:cNvSpPr/>
          <p:nvPr/>
        </p:nvSpPr>
        <p:spPr>
          <a:xfrm>
            <a:off x="274320" y="3659337"/>
            <a:ext cx="2743200" cy="11887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Energía Solar: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Mitigación del efecto soiling (polvo desértico) en paneles del Desierto de Atacama.</a:t>
            </a:r>
            <a:endParaRPr lang="en-US" sz="1440" dirty="0"/>
          </a:p>
        </p:txBody>
      </p:sp>
      <p:pic>
        <p:nvPicPr>
          <p:cNvPr id="5" name="imgpic2" descr="/home/forge/chalkie-production-workers-3/releases/78338234/backend/storage/app/render-specs/3cfae7d6-eaf3-4061-bf54-05b05f94d649/img_786e49902117db3464f342647157a11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93726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b4odOHjt"/>
          <p:cNvSpPr/>
          <p:nvPr/>
        </p:nvSpPr>
        <p:spPr>
          <a:xfrm>
            <a:off x="3200400" y="3087837"/>
            <a:ext cx="2743200" cy="11887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Ingeniería Sísmica: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Disipadores elastoméricos y diseño de continuidad operativa post-terremoto.</a:t>
            </a:r>
            <a:endParaRPr lang="en-US" sz="1440" dirty="0"/>
          </a:p>
        </p:txBody>
      </p:sp>
      <p:pic>
        <p:nvPicPr>
          <p:cNvPr id="7" name="imgpic3" descr="/home/forge/chalkie-production-workers-3/releases/78338234/backend/storage/app/render-specs/3cfae7d6-eaf3-4061-bf54-05b05f94d649/img_f5be305f69e6ef1b7f5a0ffbc47c997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6480" y="150876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8" name="hy8jTrwH"/>
          <p:cNvSpPr/>
          <p:nvPr/>
        </p:nvSpPr>
        <p:spPr>
          <a:xfrm>
            <a:off x="6126480" y="3659337"/>
            <a:ext cx="2743200" cy="11887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Desalación y Agua: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Impulsión de agua de mar a faenas mineras sobre 3.000 metros de altitud.</a:t>
            </a:r>
            <a:endParaRPr lang="en-US" sz="14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LyGVZCQ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Rúbrica de auto-evaluación ejecutiva</a:t>
            </a:r>
            <a:endParaRPr lang="en-US" sz="2880" dirty="0"/>
          </a:p>
        </p:txBody>
      </p:sp>
      <p:sp>
        <p:nvSpPr>
          <p:cNvPr id="3" name="t80yueao"/>
          <p:cNvSpPr/>
          <p:nvPr/>
        </p:nvSpPr>
        <p:spPr>
          <a:xfrm>
            <a:off x="274320" y="130302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2C6E49"/>
            </a:solidFill>
            <a:prstDash val="solid"/>
          </a:ln>
        </p:spPr>
      </p:sp>
      <p:sp>
        <p:nvSpPr>
          <p:cNvPr id="4" name="HrtnbRA7"/>
          <p:cNvSpPr/>
          <p:nvPr/>
        </p:nvSpPr>
        <p:spPr>
          <a:xfrm>
            <a:off x="468630" y="158329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2C6E4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</a:t>
            </a:r>
            <a:endParaRPr lang="en-US" sz="1620" dirty="0"/>
          </a:p>
        </p:txBody>
      </p:sp>
      <p:sp>
        <p:nvSpPr>
          <p:cNvPr id="5" name="H2W9oXVS"/>
          <p:cNvSpPr/>
          <p:nvPr/>
        </p:nvSpPr>
        <p:spPr>
          <a:xfrm>
            <a:off x="1108710" y="138212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Precisión técnica: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¿Las hipótesis cumplen con los estándares normativos chilenos?</a:t>
            </a:r>
            <a:endParaRPr lang="en-US" sz="1620" dirty="0"/>
          </a:p>
        </p:txBody>
      </p:sp>
      <p:sp>
        <p:nvSpPr>
          <p:cNvPr id="6" name="xZxRsQWM"/>
          <p:cNvSpPr/>
          <p:nvPr/>
        </p:nvSpPr>
        <p:spPr>
          <a:xfrm>
            <a:off x="274320" y="245745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2C6E49"/>
            </a:solidFill>
            <a:prstDash val="solid"/>
          </a:ln>
        </p:spPr>
      </p:sp>
      <p:sp>
        <p:nvSpPr>
          <p:cNvPr id="7" name="1yMvcKr1"/>
          <p:cNvSpPr/>
          <p:nvPr/>
        </p:nvSpPr>
        <p:spPr>
          <a:xfrm>
            <a:off x="468630" y="273772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2C6E4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</a:t>
            </a:r>
            <a:endParaRPr lang="en-US" sz="1620" dirty="0"/>
          </a:p>
        </p:txBody>
      </p:sp>
      <p:sp>
        <p:nvSpPr>
          <p:cNvPr id="8" name="xNiBeC8G"/>
          <p:cNvSpPr/>
          <p:nvPr/>
        </p:nvSpPr>
        <p:spPr>
          <a:xfrm>
            <a:off x="1108710" y="253655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Valor para el negocio: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¿Se cuantificaron con transparencia el ROI, riesgos y costos?</a:t>
            </a:r>
            <a:endParaRPr lang="en-US" sz="1620" dirty="0"/>
          </a:p>
        </p:txBody>
      </p:sp>
      <p:sp>
        <p:nvSpPr>
          <p:cNvPr id="9" name="Gy5b1kuO"/>
          <p:cNvSpPr/>
          <p:nvPr/>
        </p:nvSpPr>
        <p:spPr>
          <a:xfrm>
            <a:off x="274320" y="361188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2C6E49"/>
            </a:solidFill>
            <a:prstDash val="solid"/>
          </a:ln>
        </p:spPr>
      </p:sp>
      <p:sp>
        <p:nvSpPr>
          <p:cNvPr id="10" name="77KqXXP7"/>
          <p:cNvSpPr/>
          <p:nvPr/>
        </p:nvSpPr>
        <p:spPr>
          <a:xfrm>
            <a:off x="468630" y="389215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2C6E4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</a:t>
            </a:r>
            <a:endParaRPr lang="en-US" sz="1620" dirty="0"/>
          </a:p>
        </p:txBody>
      </p:sp>
      <p:sp>
        <p:nvSpPr>
          <p:cNvPr id="11" name="8FX0CKYS"/>
          <p:cNvSpPr/>
          <p:nvPr/>
        </p:nvSpPr>
        <p:spPr>
          <a:xfrm>
            <a:off x="1108710" y="369098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Dominio del tiempo: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¿Se reservó al menos un 30% del espacio para preguntas directas?</a:t>
            </a:r>
            <a:endParaRPr lang="en-US" sz="162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7xEV8zO8"/>
          <p:cNvSpPr/>
          <p:nvPr/>
        </p:nvSpPr>
        <p:spPr>
          <a:xfrm>
            <a:off x="274320" y="201168"/>
            <a:ext cx="2743200" cy="10858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Cultura de retroalimentación</a:t>
            </a:r>
            <a:endParaRPr lang="en-US" sz="2880" dirty="0"/>
          </a:p>
        </p:txBody>
      </p:sp>
      <p:sp>
        <p:nvSpPr>
          <p:cNvPr id="3" name="8M94xKNY"/>
          <p:cNvSpPr/>
          <p:nvPr/>
        </p:nvSpPr>
        <p:spPr>
          <a:xfrm>
            <a:off x="274320" y="1339047"/>
            <a:ext cx="2743200" cy="9372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47372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Convertir la crítica técnica en optimización continua de la propuesta.</a:t>
            </a:r>
            <a:endParaRPr lang="en-US" sz="1440" dirty="0"/>
          </a:p>
        </p:txBody>
      </p:sp>
      <p:pic>
        <p:nvPicPr>
          <p:cNvPr id="4" name="imgfeedbackrail" descr="/home/forge/chalkie-production-workers-3/releases/78338234/backend/storage/app/render-specs/3cfae7d6-eaf3-4061-bf54-05b05f94d649/img_a2ef8a5c8bbb0cd5c1ec54fed5974f0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388870"/>
            <a:ext cx="2286000" cy="1828800"/>
          </a:xfrm>
          <a:prstGeom prst="rect">
            <a:avLst/>
          </a:prstGeom>
        </p:spPr>
      </p:pic>
      <p:sp>
        <p:nvSpPr>
          <p:cNvPr id="5" name="znM8kUcP"/>
          <p:cNvSpPr/>
          <p:nvPr/>
        </p:nvSpPr>
        <p:spPr>
          <a:xfrm>
            <a:off x="3291840" y="180754"/>
            <a:ext cx="2183130" cy="262890"/>
          </a:xfrm>
          <a:prstGeom prst="roundRect">
            <a:avLst>
              <a:gd name="adj" fmla="val 17391"/>
            </a:avLst>
          </a:prstGeom>
          <a:solidFill>
            <a:srgbClr val="2C6E49"/>
          </a:solidFill>
          <a:ln/>
        </p:spPr>
        <p:txBody>
          <a:bodyPr wrap="square" lIns="114300" tIns="45720" rIns="114300" bIns="45720" rtlCol="0" anchor="ctr"/>
          <a:lstStyle/>
          <a:p>
            <a:pPr marL="0" indent="0" algn="ctr">
              <a:lnSpc>
                <a:spcPts val="129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080" b="1" kern="0" spc="54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FEEDBACK CONSTRUCTIVO</a:t>
            </a:r>
            <a:endParaRPr lang="en-US" sz="1080" dirty="0"/>
          </a:p>
        </p:txBody>
      </p:sp>
      <p:sp>
        <p:nvSpPr>
          <p:cNvPr id="6" name="BKDhTxS1"/>
          <p:cNvSpPr/>
          <p:nvPr/>
        </p:nvSpPr>
        <p:spPr>
          <a:xfrm>
            <a:off x="3291840" y="614934"/>
            <a:ext cx="5577840" cy="22517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Protocolo de recepción analítica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la práctica profesional chilena, recibir objeciones a un modelo de cálculo no constituye un ataque al profesional, sino una prueba de resistencia del proyecto. Escuche sin interrumpir, separe la validez del dato del tono del evaluador y reformule para asegurar alineación.</a:t>
            </a:r>
            <a:endParaRPr lang="en-US" sz="2160" dirty="0"/>
          </a:p>
        </p:txBody>
      </p:sp>
      <p:sp>
        <p:nvSpPr>
          <p:cNvPr id="7" name="mX86FHBU"/>
          <p:cNvSpPr/>
          <p:nvPr/>
        </p:nvSpPr>
        <p:spPr>
          <a:xfrm>
            <a:off x="3291840" y="2880360"/>
            <a:ext cx="5577840" cy="1623060"/>
          </a:xfrm>
          <a:prstGeom prst="roundRect">
            <a:avLst>
              <a:gd name="adj" fmla="val 5634"/>
            </a:avLst>
          </a:prstGeom>
          <a:solidFill>
            <a:srgbClr val="E6F1FB"/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8" name="fbORzzKW"/>
          <p:cNvSpPr/>
          <p:nvPr/>
        </p:nvSpPr>
        <p:spPr>
          <a:xfrm>
            <a:off x="3417570" y="3029270"/>
            <a:ext cx="320040" cy="4800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6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💡</a:t>
            </a:r>
            <a:endParaRPr lang="en-US" sz="2160" dirty="0"/>
          </a:p>
        </p:txBody>
      </p:sp>
      <p:sp>
        <p:nvSpPr>
          <p:cNvPr id="9" name="W3dzlPSo"/>
          <p:cNvSpPr/>
          <p:nvPr/>
        </p:nvSpPr>
        <p:spPr>
          <a:xfrm>
            <a:off x="3829050" y="2984967"/>
            <a:ext cx="491490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Tip</a:t>
            </a:r>
            <a:endParaRPr lang="en-US" sz="14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Agradezca la observación señalando: "Ese supuesto de caudales extremos optimizará el factor de seguridad de nuestra matriz".</a:t>
            </a:r>
            <a:endParaRPr lang="en-US" sz="14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bannerconf" descr="/home/forge/chalkie-production-workers-3/releases/78338234/backend/storage/app/render-specs/3cfae7d6-eaf3-4061-bf54-05b05f94d649/img_6eb8426becb00787955d3a0bd7869fb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2171700"/>
          </a:xfrm>
          <a:prstGeom prst="rect">
            <a:avLst/>
          </a:prstGeom>
        </p:spPr>
      </p:pic>
      <p:sp>
        <p:nvSpPr>
          <p:cNvPr id="3" name="ELeTHmKR"/>
          <p:cNvSpPr/>
          <p:nvPr/>
        </p:nvSpPr>
        <p:spPr>
          <a:xfrm>
            <a:off x="274320" y="246430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Conferencias y reuniones de alto nivel</a:t>
            </a:r>
            <a:endParaRPr lang="en-US" sz="2880" dirty="0"/>
          </a:p>
        </p:txBody>
      </p:sp>
      <p:sp>
        <p:nvSpPr>
          <p:cNvPr id="4" name="MFOwSq8I"/>
          <p:cNvSpPr/>
          <p:nvPr/>
        </p:nvSpPr>
        <p:spPr>
          <a:xfrm>
            <a:off x="274320" y="3256647"/>
            <a:ext cx="859536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Exponer en foros gremiales (CChC, Expomin, Cesco Week) o ante comités de directores exige adaptar la cadencia vocal, dominar el protocolo ceremonial y condensar tesis complejas en exposiciones de alto impacto de diez minutos.</a:t>
            </a:r>
            <a:endParaRPr lang="en-US" sz="16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RsI3zrB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Cronología preparatoria para un directorio</a:t>
            </a:r>
            <a:endParaRPr lang="en-US" sz="2880" dirty="0"/>
          </a:p>
        </p:txBody>
      </p:sp>
      <p:sp>
        <p:nvSpPr>
          <p:cNvPr id="3" name="Ak2zoTmR"/>
          <p:cNvSpPr/>
          <p:nvPr/>
        </p:nvSpPr>
        <p:spPr>
          <a:xfrm>
            <a:off x="457200" y="2834640"/>
            <a:ext cx="8229600" cy="22860"/>
          </a:xfrm>
          <a:prstGeom prst="rect">
            <a:avLst/>
          </a:prstGeom>
          <a:solidFill>
            <a:srgbClr val="2C6E49"/>
          </a:solidFill>
          <a:ln/>
        </p:spPr>
      </p:sp>
      <p:sp>
        <p:nvSpPr>
          <p:cNvPr id="4" name="5Rk4cOVg"/>
          <p:cNvSpPr/>
          <p:nvPr/>
        </p:nvSpPr>
        <p:spPr>
          <a:xfrm>
            <a:off x="1325880" y="2686050"/>
            <a:ext cx="320040" cy="320040"/>
          </a:xfrm>
          <a:prstGeom prst="ellipse">
            <a:avLst/>
          </a:prstGeom>
          <a:solidFill>
            <a:srgbClr val="D68C45"/>
          </a:solidFill>
          <a:ln w="22860">
            <a:solidFill>
              <a:srgbClr val="2C6E49"/>
            </a:solidFill>
            <a:prstDash val="solid"/>
          </a:ln>
        </p:spPr>
      </p:sp>
      <p:sp>
        <p:nvSpPr>
          <p:cNvPr id="5" name="EGNZ5lfJ"/>
          <p:cNvSpPr/>
          <p:nvPr/>
        </p:nvSpPr>
        <p:spPr>
          <a:xfrm>
            <a:off x="3383280" y="2686050"/>
            <a:ext cx="320040" cy="320040"/>
          </a:xfrm>
          <a:prstGeom prst="ellipse">
            <a:avLst/>
          </a:prstGeom>
          <a:solidFill>
            <a:srgbClr val="D68C45"/>
          </a:solidFill>
          <a:ln w="22860">
            <a:solidFill>
              <a:srgbClr val="2C6E49"/>
            </a:solidFill>
            <a:prstDash val="solid"/>
          </a:ln>
        </p:spPr>
      </p:sp>
      <p:sp>
        <p:nvSpPr>
          <p:cNvPr id="6" name="oNlifo4f"/>
          <p:cNvSpPr/>
          <p:nvPr/>
        </p:nvSpPr>
        <p:spPr>
          <a:xfrm>
            <a:off x="5440680" y="2686050"/>
            <a:ext cx="320040" cy="320040"/>
          </a:xfrm>
          <a:prstGeom prst="ellipse">
            <a:avLst/>
          </a:prstGeom>
          <a:solidFill>
            <a:srgbClr val="D68C45"/>
          </a:solidFill>
          <a:ln w="22860">
            <a:solidFill>
              <a:srgbClr val="2C6E49"/>
            </a:solidFill>
            <a:prstDash val="solid"/>
          </a:ln>
        </p:spPr>
      </p:sp>
      <p:sp>
        <p:nvSpPr>
          <p:cNvPr id="7" name="NgDlDHNd"/>
          <p:cNvSpPr/>
          <p:nvPr/>
        </p:nvSpPr>
        <p:spPr>
          <a:xfrm>
            <a:off x="7498080" y="2686050"/>
            <a:ext cx="320040" cy="320040"/>
          </a:xfrm>
          <a:prstGeom prst="ellipse">
            <a:avLst/>
          </a:prstGeom>
          <a:solidFill>
            <a:srgbClr val="D68C45"/>
          </a:solidFill>
          <a:ln w="22860">
            <a:solidFill>
              <a:srgbClr val="2C6E49"/>
            </a:solidFill>
            <a:prstDash val="solid"/>
          </a:ln>
        </p:spPr>
      </p:sp>
      <p:sp>
        <p:nvSpPr>
          <p:cNvPr id="8" name="yz5F4iTq"/>
          <p:cNvSpPr/>
          <p:nvPr/>
        </p:nvSpPr>
        <p:spPr>
          <a:xfrm>
            <a:off x="514350" y="3064977"/>
            <a:ext cx="1943100" cy="17716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2C6E49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 - 7 días</a:t>
            </a:r>
            <a:endParaRPr lang="en-US" sz="1440" dirty="0"/>
          </a:p>
          <a:p>
            <a:pPr marL="0" indent="0" algn="ctr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Alineamiento individual con gerentes clave y pre-validación de números.</a:t>
            </a:r>
            <a:endParaRPr lang="en-US" sz="1440" dirty="0"/>
          </a:p>
        </p:txBody>
      </p:sp>
      <p:sp>
        <p:nvSpPr>
          <p:cNvPr id="9" name="wZGgOx0u"/>
          <p:cNvSpPr/>
          <p:nvPr/>
        </p:nvSpPr>
        <p:spPr>
          <a:xfrm>
            <a:off x="2571750" y="1121877"/>
            <a:ext cx="1943100" cy="15087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2C6E49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 - 3 días</a:t>
            </a:r>
            <a:endParaRPr lang="en-US" sz="1440" dirty="0"/>
          </a:p>
          <a:p>
            <a:pPr marL="0" indent="0" algn="ctr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Ensayo cronometrado con pares técnicos simulando preguntas hostiles.</a:t>
            </a:r>
            <a:endParaRPr lang="en-US" sz="1440" dirty="0"/>
          </a:p>
        </p:txBody>
      </p:sp>
      <p:sp>
        <p:nvSpPr>
          <p:cNvPr id="10" name="zZXeX1t9"/>
          <p:cNvSpPr/>
          <p:nvPr/>
        </p:nvSpPr>
        <p:spPr>
          <a:xfrm>
            <a:off x="4629150" y="3064977"/>
            <a:ext cx="1943100" cy="17716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2C6E49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 - 24 horas</a:t>
            </a:r>
            <a:endParaRPr lang="en-US" sz="1440" dirty="0"/>
          </a:p>
          <a:p>
            <a:pPr marL="0" indent="0" algn="ctr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Congelamiento de versión final y verificación de conectividad y respaldo.</a:t>
            </a:r>
            <a:endParaRPr lang="en-US" sz="1440" dirty="0"/>
          </a:p>
        </p:txBody>
      </p:sp>
      <p:sp>
        <p:nvSpPr>
          <p:cNvPr id="11" name="g00aJaBC"/>
          <p:cNvSpPr/>
          <p:nvPr/>
        </p:nvSpPr>
        <p:spPr>
          <a:xfrm>
            <a:off x="6686550" y="1121877"/>
            <a:ext cx="1943100" cy="15087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2C6E49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Día D</a:t>
            </a:r>
            <a:endParaRPr lang="en-US" sz="1440" dirty="0"/>
          </a:p>
          <a:p>
            <a:pPr marL="0" indent="0" algn="ctr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Llegada anticipada, chequeo de sala y ejecución sobria con contacto visual.</a:t>
            </a:r>
            <a:endParaRPr lang="en-US" sz="144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dbNOOqP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Manejo de contingencias en vivo</a:t>
            </a:r>
            <a:endParaRPr lang="en-US" sz="2880" dirty="0"/>
          </a:p>
        </p:txBody>
      </p:sp>
      <p:sp>
        <p:nvSpPr>
          <p:cNvPr id="3" name="7pvl0kiF"/>
          <p:cNvSpPr/>
          <p:nvPr/>
        </p:nvSpPr>
        <p:spPr>
          <a:xfrm>
            <a:off x="274320" y="913257"/>
            <a:ext cx="4709160" cy="39433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Resiliencia operativa en escena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Los imprevistos técnicos (fallas de proyector, desconexión de plataformas virtuales o recortes intempestivos del tiempo asignado) miden su templanza como líder de ingeniería.</a:t>
            </a:r>
            <a:endParaRPr lang="en-US" sz="198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pitch de respaldo sin apoyo visual: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Tenga capacidad de exponer su caso de negocio apoyándose solo en una pizarra o hablando de memoria.</a:t>
            </a:r>
            <a:endParaRPr lang="en-US" sz="198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Recorte súbito de tiempo: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Si reducen su bloque de 30 a 10 minutos, salte directamente a la decisión requerida y a los costos asociados.</a:t>
            </a:r>
            <a:endParaRPr lang="en-US" sz="1980" dirty="0"/>
          </a:p>
        </p:txBody>
      </p:sp>
      <p:pic>
        <p:nvPicPr>
          <p:cNvPr id="4" name="imgcontingency1" descr="/home/forge/chalkie-production-workers-3/releases/78338234/backend/storage/app/render-specs/3cfae7d6-eaf3-4061-bf54-05b05f94d649/img_d61205de8cba66ae931c9a5dd15993b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6360" y="925830"/>
            <a:ext cx="3703320" cy="3246120"/>
          </a:xfrm>
          <a:prstGeom prst="roundRect">
            <a:avLst>
              <a:gd name="adj" fmla="val 4225"/>
            </a:avLst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ohnjeIA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Simulación: Planta de desalinización</a:t>
            </a:r>
            <a:endParaRPr lang="en-US" sz="2880" dirty="0"/>
          </a:p>
        </p:txBody>
      </p:sp>
      <p:sp>
        <p:nvSpPr>
          <p:cNvPr id="3" name="CGGpAzbt"/>
          <p:cNvSpPr/>
          <p:nvPr/>
        </p:nvSpPr>
        <p:spPr>
          <a:xfrm>
            <a:off x="274320" y="993507"/>
            <a:ext cx="85953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Analice el caso: Presentación del proyecto de impulsión de agua salada para faenas en la Región de Antofagasta ante una mesa de inversionistas y directores de sustentabilidad.</a:t>
            </a:r>
            <a:endParaRPr lang="en-US" sz="1620" dirty="0"/>
          </a:p>
        </p:txBody>
      </p:sp>
      <p:pic>
        <p:nvPicPr>
          <p:cNvPr id="4" name="imgcase1" descr="/home/forge/chalkie-production-workers-3/releases/78338234/backend/storage/app/render-specs/3cfae7d6-eaf3-4061-bf54-05b05f94d649/img_39b27d8b220844b39febca3a77fbcaf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83080"/>
            <a:ext cx="9144000" cy="30861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7AjbduJ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Matriz de la presentación simulada</a:t>
            </a:r>
            <a:endParaRPr lang="en-US" sz="2880" dirty="0"/>
          </a:p>
        </p:txBody>
      </p:sp>
      <p:pic>
        <p:nvPicPr>
          <p:cNvPr id="3" name="imgsim1" descr="/home/forge/chalkie-production-workers-3/releases/78338234/backend/storage/app/render-specs/3cfae7d6-eaf3-4061-bf54-05b05f94d649/img_b3e46c870d1f502019f78d76db5cffd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925830"/>
            <a:ext cx="2811780" cy="1851660"/>
          </a:xfrm>
          <a:prstGeom prst="roundRect">
            <a:avLst>
              <a:gd name="adj" fmla="val 7407"/>
            </a:avLst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KoXIOb7p"/>
              <p:cNvSpPr/>
              <p:nvPr/>
            </p:nvSpPr>
            <p:spPr>
              <a:xfrm>
                <a:off x="274320" y="2822067"/>
                <a:ext cx="2811780" cy="1634490"/>
              </a:xfrm>
              <a:prstGeom prst="rect">
                <a:avLst/>
              </a:prstGeom>
              <a:noFill/>
              <a:ln/>
            </p:spPr>
            <p:txBody>
              <a:bodyPr wrap="square" lIns="45720" tIns="45720" rIns="45720" bIns="45720" rtlCol="0" anchor="t"/>
              <a:lstStyle/>
              <a:p>
                <a:pPr marL="0" indent="0" algn="l">
                  <a:lnSpc>
                    <a:spcPts val="2772"/>
                  </a:lnSpc>
                  <a:spcBef>
                    <a:spcPts val="360"/>
                  </a:spcBef>
                  <a:spcAft>
                    <a:spcPts val="360"/>
                  </a:spcAft>
                  <a:buNone/>
                </a:pPr>
                <a:r>
                  <a:rPr lang="en-US" sz="1980" b="1" dirty="0">
                    <a:solidFill>
                      <a:srgbClr val="040F0F"/>
                    </a:solidFill>
                    <a:latin typeface="Kodchasan" pitchFamily="34" charset="0"/>
                    <a:ea typeface="Kodchasan" pitchFamily="34" charset="-122"/>
                    <a:cs typeface="Kodchasan" pitchFamily="34" charset="-120"/>
                  </a:rPr>
                  <a:t>Eficiencia Energética</a:t>
                </a:r>
                <a:endParaRPr lang="en-US" sz="1980" dirty="0"/>
              </a:p>
              <a:p>
                <a:pPr marL="0" indent="0" algn="l">
                  <a:spcBef>
                    <a:spcPts val="270"/>
                  </a:spcBef>
                  <a:spcAft>
                    <a:spcPts val="270"/>
                  </a:spcAft>
                  <a:buNone/>
                </a:pPr>
                <a:r>
                  <a:rPr lang="en-US" sz="1440" dirty="0">
                    <a:solidFill>
                      <a:srgbClr val="040F0F"/>
                    </a:solidFill>
                    <a:latin typeface="Karla" pitchFamily="34" charset="0"/>
                    <a:ea typeface="Karla" pitchFamily="34" charset="-122"/>
                    <a:cs typeface="Karla" pitchFamily="34" charset="-120"/>
                  </a:rPr>
                  <a:t>Recuperación de energía mediante cámaras isobáricas reduciendo el consumo a </a:t>
                </a:r>
                <mc:AlternateContent>
                  <mc:Choice Requires="a14">
                    <a14:m>
                      <m:oMath xmlns:m="http://schemas.openxmlformats.org/officeDocument/2006/math">
                        <m:r>
                          <a:rPr lang="en-US" sz="1440" dirty="0">
                            <a:solidFill>
                              <a:srgbClr val="040F0F"/>
                            </a:solidFill>
                            <a:latin typeface="Cambria Math" pitchFamily="34" charset="0"/>
                            <a:ea typeface="Karla" pitchFamily="34" charset="-122"/>
                            <a:cs typeface="Karla" pitchFamily="34" charset="-120"/>
                          </a:rPr>
                          <m:t>2</m:t>
                        </m:r>
                        <m:r>
                          <a:rPr lang="en-US" sz="1440" dirty="0">
                            <a:solidFill>
                              <a:srgbClr val="040F0F"/>
                            </a:solidFill>
                            <a:latin typeface="Cambria Math" pitchFamily="34" charset="0"/>
                            <a:ea typeface="Karla" pitchFamily="34" charset="-122"/>
                            <a:cs typeface="Karla" pitchFamily="34" charset="-120"/>
                          </a:rPr>
                          <m:t>.</m:t>
                        </m:r>
                        <m:r>
                          <a:rPr lang="en-US" sz="1440" dirty="0">
                            <a:solidFill>
                              <a:srgbClr val="040F0F"/>
                            </a:solidFill>
                            <a:latin typeface="Cambria Math" pitchFamily="34" charset="0"/>
                            <a:ea typeface="Karla" pitchFamily="34" charset="-122"/>
                            <a:cs typeface="Karla" pitchFamily="34" charset="-120"/>
                          </a:rPr>
                          <m:t>8</m:t>
                        </m:r>
                        <m:sSup>
                          <m:sSupPr>
                            <m:ctrlPr>
                              <a:rPr lang="en-US" sz="1440" i="1" dirty="0">
                                <a:solidFill>
                                  <a:srgbClr val="040F0F"/>
                                </a:solidFill>
                                <a:latin typeface="Cambria Math" panose="02040503050406030204" pitchFamily="18" charset="0"/>
                                <a:ea typeface="Karla" pitchFamily="34" charset="-122"/>
                                <a:cs typeface="Karla" pitchFamily="34" charset="-12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1440" dirty="0">
                                <a:solidFill>
                                  <a:srgbClr val="040F0F"/>
                                </a:solidFill>
                                <a:latin typeface="Cambria Math" pitchFamily="34" charset="0"/>
                                <a:ea typeface="Karla" pitchFamily="34" charset="-122"/>
                                <a:cs typeface="Karla" pitchFamily="34" charset="-12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1440" dirty="0">
                                <a:solidFill>
                                  <a:srgbClr val="040F0F"/>
                                </a:solidFill>
                                <a:latin typeface="Cambria Math" pitchFamily="34" charset="0"/>
                                <a:ea typeface="Karla" pitchFamily="34" charset="-122"/>
                                <a:cs typeface="Karla" pitchFamily="34" charset="-120"/>
                              </a:rPr>
                              <m:t>kWh</m:t>
                            </m:r>
                            <m:r>
                              <m:rPr>
                                <m:nor/>
                              </m:rPr>
                              <a:rPr lang="en-US" sz="1440" dirty="0">
                                <a:solidFill>
                                  <a:srgbClr val="040F0F"/>
                                </a:solidFill>
                                <a:latin typeface="Cambria Math" pitchFamily="34" charset="0"/>
                                <a:ea typeface="Karla" pitchFamily="34" charset="-122"/>
                                <a:cs typeface="Karla" pitchFamily="34" charset="-120"/>
                              </a:rPr>
                              <m:t>/</m:t>
                            </m:r>
                            <m:r>
                              <m:rPr>
                                <m:nor/>
                              </m:rPr>
                              <a:rPr lang="en-US" sz="1440" dirty="0">
                                <a:solidFill>
                                  <a:srgbClr val="040F0F"/>
                                </a:solidFill>
                                <a:latin typeface="Cambria Math" pitchFamily="34" charset="0"/>
                                <a:ea typeface="Karla" pitchFamily="34" charset="-122"/>
                                <a:cs typeface="Karla" pitchFamily="34" charset="-120"/>
                              </a:rPr>
                              <m:t>m</m:t>
                            </m:r>
                          </m:e>
                          <m:sup>
                            <m:r>
                              <a:rPr lang="en-US" sz="1440" dirty="0">
                                <a:solidFill>
                                  <a:srgbClr val="040F0F"/>
                                </a:solidFill>
                                <a:latin typeface="Cambria Math" pitchFamily="34" charset="0"/>
                                <a:ea typeface="Karla" pitchFamily="34" charset="-122"/>
                                <a:cs typeface="Karla" pitchFamily="34" charset="-120"/>
                              </a:rPr>
                              <m:t>3</m:t>
                            </m:r>
                          </m:sup>
                        </m:sSup>
                      </m:oMath>
                    </a14:m>
                  </mc:Choice>
                  <mc:Fallback xmlns="">
                    <a:r>
                      <a:rPr lang="en-US" sz="1440" dirty="0">
                        <a:solidFill>
                          <a:srgbClr val="040F0F"/>
                        </a:solidFill>
                        <a:latin typeface="Karla" pitchFamily="34" charset="0"/>
                        <a:ea typeface="Karla" pitchFamily="34" charset="-122"/>
                        <a:cs typeface="Karla" pitchFamily="34" charset="-120"/>
                      </a:rPr>
                      <a:t>2.8 \text{ kWh/m}^3</a:t>
                    </a:r>
                  </mc:Fallback>
                </mc:AlternateContent>
                <a:r>
                  <a:rPr lang="en-US" sz="1440" dirty="0">
                    <a:solidFill>
                      <a:srgbClr val="040F0F"/>
                    </a:solidFill>
                    <a:latin typeface="Karla" pitchFamily="34" charset="0"/>
                    <a:ea typeface="Karla" pitchFamily="34" charset="-122"/>
                    <a:cs typeface="Karla" pitchFamily="34" charset="-120"/>
                  </a:rPr>
                  <a:t>.</a:t>
                </a:r>
                <a:endParaRPr lang="en-US" sz="1980" dirty="0"/>
              </a:p>
            </p:txBody>
          </p:sp>
        </mc:Choice>
        <mc:Fallback xmlns="">
          <p:sp>
            <p:nvSpPr>
              <p:cNvPr id="4" name="KoXIOb7p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" y="2822067"/>
                <a:ext cx="2811780" cy="1634490"/>
              </a:xfrm>
              <a:prstGeom prst="rect">
                <a:avLst/>
              </a:prstGeom>
              <a:blipFill>
                <a:blip r:embed="rId5"/>
                <a:stretch>
                  <a:fillRect l="-3688" r="-2603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gsim2" descr="/home/forge/chalkie-production-workers-3/releases/78338234/backend/storage/app/render-specs/3cfae7d6-eaf3-4061-bf54-05b05f94d649/img_f7fee3016413604a03bb3f3180cf06e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6110" y="925830"/>
            <a:ext cx="2811780" cy="1851660"/>
          </a:xfrm>
          <a:prstGeom prst="roundRect">
            <a:avLst>
              <a:gd name="adj" fmla="val 7407"/>
            </a:avLst>
          </a:prstGeom>
        </p:spPr>
      </p:pic>
      <p:sp>
        <p:nvSpPr>
          <p:cNvPr id="6" name="6dmCSYQn"/>
          <p:cNvSpPr/>
          <p:nvPr/>
        </p:nvSpPr>
        <p:spPr>
          <a:xfrm>
            <a:off x="3166110" y="2822067"/>
            <a:ext cx="2811780" cy="18859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Licencia Ambiental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Cumplimiento del Sistema de Evaluación de Impacto Ambiental (SEIA) y diálogo temprano con comunidades locales.</a:t>
            </a:r>
            <a:endParaRPr lang="en-US" sz="1980" dirty="0"/>
          </a:p>
        </p:txBody>
      </p:sp>
      <p:pic>
        <p:nvPicPr>
          <p:cNvPr id="7" name="imgsim3" descr="/home/forge/chalkie-production-workers-3/releases/78338234/backend/storage/app/render-specs/3cfae7d6-eaf3-4061-bf54-05b05f94d649/img_d36e2279c225806b529ea6b4074a07d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9330" y="925830"/>
            <a:ext cx="2811780" cy="1851660"/>
          </a:xfrm>
          <a:prstGeom prst="roundRect">
            <a:avLst>
              <a:gd name="adj" fmla="val 7407"/>
            </a:avLst>
          </a:prstGeom>
        </p:spPr>
      </p:pic>
      <p:sp>
        <p:nvSpPr>
          <p:cNvPr id="8" name="qURmgLqb"/>
          <p:cNvSpPr/>
          <p:nvPr/>
        </p:nvSpPr>
        <p:spPr>
          <a:xfrm>
            <a:off x="6069330" y="2822067"/>
            <a:ext cx="2811780" cy="18859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Viabilidad Financiera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TIR estimada de 14.5% con recuperación de capital en 6 años y mitigación de multas por consumo de aguas continentales.</a:t>
            </a:r>
            <a:endParaRPr lang="en-US" sz="198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65043f-f642-4083-be0a-4e958bffad7a"/>
          <p:cNvSpPr/>
          <p:nvPr/>
        </p:nvSpPr>
        <p:spPr>
          <a:xfrm>
            <a:off x="285750" y="189738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Orden de Presentación Ejecutiva</a:t>
            </a:r>
            <a:endParaRPr lang="en-US" sz="2880" dirty="0"/>
          </a:p>
        </p:txBody>
      </p:sp>
      <p:sp>
        <p:nvSpPr>
          <p:cNvPr id="3" name="ce9ca5b9-5b30-4272-a5b7-91796f0b9b01"/>
          <p:cNvSpPr/>
          <p:nvPr/>
        </p:nvSpPr>
        <p:spPr>
          <a:xfrm>
            <a:off x="285750" y="682611"/>
            <a:ext cx="8572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Ordene la secuencia óptima para presentar el proyecto de ingeniería ante el comité directivo:</a:t>
            </a:r>
            <a:endParaRPr lang="en-US" sz="1620" dirty="0"/>
          </a:p>
        </p:txBody>
      </p:sp>
      <p:sp>
        <p:nvSpPr>
          <p:cNvPr id="4" name="20458c22-4920-4e9e-817c-146fd61c91a1"/>
          <p:cNvSpPr/>
          <p:nvPr/>
        </p:nvSpPr>
        <p:spPr>
          <a:xfrm>
            <a:off x="1714500" y="165416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Enunciar el impacto estratégico y la decisión requerida de aprobación de inversión.</a:t>
            </a:r>
            <a:endParaRPr lang="en-US" sz="1620" dirty="0"/>
          </a:p>
        </p:txBody>
      </p:sp>
      <p:sp>
        <p:nvSpPr>
          <p:cNvPr id="5" name="c63be9f1-fb20-4b84-9c9d-f8075475e11a"/>
          <p:cNvSpPr/>
          <p:nvPr/>
        </p:nvSpPr>
        <p:spPr>
          <a:xfrm>
            <a:off x="1714500" y="239711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Presentar la evaluación de riesgos ambientales, regulatorios y medidas de mitigación.</a:t>
            </a:r>
            <a:endParaRPr lang="en-US" sz="1620" dirty="0"/>
          </a:p>
        </p:txBody>
      </p:sp>
      <p:sp>
        <p:nvSpPr>
          <p:cNvPr id="6" name="ad4cc480-cb92-4745-9143-9e695dd0539d"/>
          <p:cNvSpPr/>
          <p:nvPr/>
        </p:nvSpPr>
        <p:spPr>
          <a:xfrm>
            <a:off x="1714500" y="314006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Exponer la solución técnica y las garantías de continuidad operacional bajo normas NCh.</a:t>
            </a:r>
            <a:endParaRPr lang="en-US" sz="1620" dirty="0"/>
          </a:p>
        </p:txBody>
      </p:sp>
      <p:sp>
        <p:nvSpPr>
          <p:cNvPr id="7" name="387363f5-6f93-4fd1-842f-33e236a0910f"/>
          <p:cNvSpPr/>
          <p:nvPr/>
        </p:nvSpPr>
        <p:spPr>
          <a:xfrm>
            <a:off x="1714500" y="388301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Abrir el panel de discusión y consultas técnicas detalladas con el comité.</a:t>
            </a:r>
            <a:endParaRPr lang="en-US" sz="162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65043f-f642-4083-be0a-4e958bffad7a"/>
          <p:cNvSpPr/>
          <p:nvPr/>
        </p:nvSpPr>
        <p:spPr>
          <a:xfrm>
            <a:off x="285750" y="189738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Orden de Presentación Ejecutiva</a:t>
            </a:r>
            <a:endParaRPr lang="en-US" sz="2880" dirty="0"/>
          </a:p>
        </p:txBody>
      </p:sp>
      <p:sp>
        <p:nvSpPr>
          <p:cNvPr id="3" name="ce9ca5b9-5b30-4272-a5b7-91796f0b9b01"/>
          <p:cNvSpPr/>
          <p:nvPr/>
        </p:nvSpPr>
        <p:spPr>
          <a:xfrm>
            <a:off x="285750" y="682611"/>
            <a:ext cx="8572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Ordene la secuencia óptima para presentar el proyecto de ingeniería ante el comité directivo:</a:t>
            </a:r>
            <a:endParaRPr lang="en-US" sz="1620" dirty="0"/>
          </a:p>
        </p:txBody>
      </p:sp>
      <p:sp>
        <p:nvSpPr>
          <p:cNvPr id="4" name="20458c22-4920-4e9e-817c-146fd61c91a1"/>
          <p:cNvSpPr/>
          <p:nvPr/>
        </p:nvSpPr>
        <p:spPr>
          <a:xfrm>
            <a:off x="1714500" y="165416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Enunciar el impacto estratégico y la decisión requerida de aprobación de inversión.</a:t>
            </a:r>
            <a:endParaRPr lang="en-US" sz="1620" dirty="0"/>
          </a:p>
        </p:txBody>
      </p:sp>
      <p:sp>
        <p:nvSpPr>
          <p:cNvPr id="5" name="c63be9f1-fb20-4b84-9c9d-f8075475e11a"/>
          <p:cNvSpPr/>
          <p:nvPr/>
        </p:nvSpPr>
        <p:spPr>
          <a:xfrm>
            <a:off x="1714500" y="314006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Presentar la evaluación de riesgos ambientales, regulatorios y medidas de mitigación.</a:t>
            </a:r>
            <a:endParaRPr lang="en-US" sz="1620" dirty="0"/>
          </a:p>
        </p:txBody>
      </p:sp>
      <p:sp>
        <p:nvSpPr>
          <p:cNvPr id="6" name="ad4cc480-cb92-4745-9143-9e695dd0539d"/>
          <p:cNvSpPr/>
          <p:nvPr/>
        </p:nvSpPr>
        <p:spPr>
          <a:xfrm>
            <a:off x="1714500" y="239711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Exponer la solución técnica y las garantías de continuidad operacional bajo normas NCh.</a:t>
            </a:r>
            <a:endParaRPr lang="en-US" sz="1620" dirty="0"/>
          </a:p>
        </p:txBody>
      </p:sp>
      <p:sp>
        <p:nvSpPr>
          <p:cNvPr id="7" name="387363f5-6f93-4fd1-842f-33e236a0910f"/>
          <p:cNvSpPr/>
          <p:nvPr/>
        </p:nvSpPr>
        <p:spPr>
          <a:xfrm>
            <a:off x="1714500" y="388301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Abrir el panel de discusión y consultas técnicas detalladas con el comité.</a:t>
            </a:r>
            <a:endParaRPr lang="en-US" sz="1620" dirty="0"/>
          </a:p>
        </p:txBody>
      </p:sp>
      <p:sp>
        <p:nvSpPr>
          <p:cNvPr id="8" name="4570681f-0733-4611-a30b-4f6eb490d3fe"/>
          <p:cNvSpPr/>
          <p:nvPr/>
        </p:nvSpPr>
        <p:spPr>
          <a:xfrm>
            <a:off x="8366760" y="335813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  <p:sp>
        <p:nvSpPr>
          <p:cNvPr id="9" name="9aed3c32-d794-423c-a128-0e1125763d95"/>
          <p:cNvSpPr/>
          <p:nvPr/>
        </p:nvSpPr>
        <p:spPr>
          <a:xfrm>
            <a:off x="7292340" y="1503028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</a:t>
            </a:r>
            <a:endParaRPr lang="en-US" sz="1170" dirty="0"/>
          </a:p>
        </p:txBody>
      </p:sp>
      <p:sp>
        <p:nvSpPr>
          <p:cNvPr id="10" name="d60ed60a-c121-4499-950f-985233537684"/>
          <p:cNvSpPr/>
          <p:nvPr/>
        </p:nvSpPr>
        <p:spPr>
          <a:xfrm>
            <a:off x="7292340" y="2245978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</a:t>
            </a:r>
            <a:endParaRPr lang="en-US" sz="1170" dirty="0"/>
          </a:p>
        </p:txBody>
      </p:sp>
      <p:sp>
        <p:nvSpPr>
          <p:cNvPr id="11" name="75c85692-0915-4f85-8498-bb46cf1b7437"/>
          <p:cNvSpPr/>
          <p:nvPr/>
        </p:nvSpPr>
        <p:spPr>
          <a:xfrm>
            <a:off x="7292340" y="2988928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</a:t>
            </a:r>
            <a:endParaRPr lang="en-US" sz="1170" dirty="0"/>
          </a:p>
        </p:txBody>
      </p:sp>
      <p:sp>
        <p:nvSpPr>
          <p:cNvPr id="12" name="e8297da9-e370-4dbd-a17e-6ea96442bd75"/>
          <p:cNvSpPr/>
          <p:nvPr/>
        </p:nvSpPr>
        <p:spPr>
          <a:xfrm>
            <a:off x="7292340" y="3731878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4</a:t>
            </a:r>
            <a:endParaRPr lang="en-US" sz="117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3a081c9-8bdd-4566-85c9-6fdc18e006b4" descr="/home/forge/chalkie-production-workers-3/releases/78338234/backend/storage/app/render-specs/3cfae7d6-eaf3-4061-bf54-05b05f94d649/img_88f2cf22d50efe57d124336ea25cb3a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330" y="651510"/>
            <a:ext cx="8332470" cy="4309110"/>
          </a:xfrm>
          <a:prstGeom prst="rect">
            <a:avLst/>
          </a:prstGeom>
        </p:spPr>
      </p:pic>
      <p:pic>
        <p:nvPicPr>
          <p:cNvPr id="3" name="5a134a53-4633-4cc5-aa86-068ea3af13bb" descr="/home/forge/chalkie-production-workers-3/releases/78338234/backend/storage/app/render-specs/3cfae7d6-eaf3-4061-bf54-05b05f94d649/img_a8be5ca2c6afe1b7333d9a5e2d52408b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020" y="1657350"/>
            <a:ext cx="2834640" cy="2194560"/>
          </a:xfrm>
          <a:prstGeom prst="rect">
            <a:avLst/>
          </a:prstGeom>
        </p:spPr>
      </p:pic>
      <p:sp>
        <p:nvSpPr>
          <p:cNvPr id="4" name="db49e6db-d183-45ff-84d6-4943b9dc94ff"/>
          <p:cNvSpPr/>
          <p:nvPr/>
        </p:nvSpPr>
        <p:spPr>
          <a:xfrm>
            <a:off x="285750" y="189738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Check Your Understanding</a:t>
            </a:r>
            <a:endParaRPr lang="en-US" sz="2880" dirty="0"/>
          </a:p>
        </p:txBody>
      </p:sp>
      <p:sp>
        <p:nvSpPr>
          <p:cNvPr id="5" name="ce2ac232-8c5d-4410-9294-aa177bf6f457"/>
          <p:cNvSpPr/>
          <p:nvPr/>
        </p:nvSpPr>
        <p:spPr>
          <a:xfrm>
            <a:off x="4297680" y="1825611"/>
            <a:ext cx="3726180" cy="19888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 director cuestiona severamente la viabilidad del proyecto afirmando que el costo inicial de bombeo es un 15% superior al estándar histórico. Aplicando los principios de oratoria, adaptación cultural al contexto chileno y simplificación de complejidad aprendidos en esta serie, ¿cómo estructura su respuesta inmediata?</a:t>
            </a:r>
            <a:endParaRPr lang="en-US" sz="162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3a081c9-8bdd-4566-85c9-6fdc18e006b4" descr="/home/forge/chalkie-production-workers-3/releases/78338234/backend/storage/app/render-specs/3cfae7d6-eaf3-4061-bf54-05b05f94d649/img_88f2cf22d50efe57d124336ea25cb3a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330" y="651510"/>
            <a:ext cx="8332470" cy="4309110"/>
          </a:xfrm>
          <a:prstGeom prst="rect">
            <a:avLst/>
          </a:prstGeom>
        </p:spPr>
      </p:pic>
      <p:sp>
        <p:nvSpPr>
          <p:cNvPr id="3" name="db49e6db-d183-45ff-84d6-4943b9dc94ff"/>
          <p:cNvSpPr/>
          <p:nvPr/>
        </p:nvSpPr>
        <p:spPr>
          <a:xfrm>
            <a:off x="285750" y="189738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Check Your Understanding</a:t>
            </a:r>
            <a:endParaRPr lang="en-US" sz="2880" dirty="0"/>
          </a:p>
        </p:txBody>
      </p:sp>
      <p:sp>
        <p:nvSpPr>
          <p:cNvPr id="4" name="3984231d-c46f-45aa-aac6-44b38a4922d2"/>
          <p:cNvSpPr/>
          <p:nvPr/>
        </p:nvSpPr>
        <p:spPr>
          <a:xfrm>
            <a:off x="982980" y="1654161"/>
            <a:ext cx="7040880" cy="19888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Podrías haber dicho...</a:t>
            </a:r>
            <a:endParaRPr lang="en-US" sz="162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Pausar, mantener postura abierta y contacto visual sereno.</a:t>
            </a:r>
            <a:endParaRPr lang="en-US" sz="162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Agradecer la precisión y validar la preocupación por rentabilidad.</a:t>
            </a:r>
            <a:endParaRPr lang="en-US" sz="162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15% extra es por aleaciones de titanio, reduciendo mantenciones</a:t>
            </a:r>
            <a:endParaRPr lang="en-US" sz="162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no programadas un 40% en el ciclo de vida.</a:t>
            </a:r>
            <a:endParaRPr lang="en-US" sz="162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Ofrecer el modelo de costos (LCC) en el anexo técnico al cierre.</a:t>
            </a:r>
            <a:endParaRPr lang="en-US" sz="1620" dirty="0"/>
          </a:p>
        </p:txBody>
      </p:sp>
      <p:sp>
        <p:nvSpPr>
          <p:cNvPr id="5" name="faef865c-c5f0-4421-91b9-b20cfcb47cf9"/>
          <p:cNvSpPr/>
          <p:nvPr/>
        </p:nvSpPr>
        <p:spPr>
          <a:xfrm>
            <a:off x="8366760" y="335813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close1" descr="/home/forge/chalkie-production-workers-3/releases/78338234/backend/storage/app/render-specs/3cfae7d6-eaf3-4061-bf54-05b05f94d649/img_e1ea5a2c8aac0ad2927eef78728b51a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Uprmn4QR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>
              <a:alpha val="65098"/>
            </a:srgbClr>
          </a:solidFill>
          <a:ln/>
        </p:spPr>
      </p:sp>
      <p:sp>
        <p:nvSpPr>
          <p:cNvPr id="4" name="9jOAOnei"/>
          <p:cNvSpPr/>
          <p:nvPr/>
        </p:nvSpPr>
        <p:spPr>
          <a:xfrm>
            <a:off x="411480" y="1632204"/>
            <a:ext cx="8332470" cy="7886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Liderazgo Comunicativo en Ingeniería</a:t>
            </a:r>
            <a:endParaRPr lang="en-US" sz="3240" dirty="0"/>
          </a:p>
        </p:txBody>
      </p:sp>
      <p:sp>
        <p:nvSpPr>
          <p:cNvPr id="5" name="uOUpsVwT"/>
          <p:cNvSpPr/>
          <p:nvPr/>
        </p:nvSpPr>
        <p:spPr>
          <a:xfrm>
            <a:off x="274320" y="2376537"/>
            <a:ext cx="859536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 excelencia del cálculo técnico se materializa cuando el ingeniero comunica con empatía cultural, solvencia escénica y visión estratégica en las decisiones que transforman el país.</a:t>
            </a:r>
            <a:endParaRPr lang="en-US" sz="16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1653</Words>
  <Application>Microsoft Office PowerPoint</Application>
  <PresentationFormat>Presentación en pantalla (16:9)</PresentationFormat>
  <Paragraphs>185</Paragraphs>
  <Slides>26</Slides>
  <Notes>26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2" baseType="lpstr">
      <vt:lpstr>Karla</vt:lpstr>
      <vt:lpstr>Cambria Math</vt:lpstr>
      <vt:lpstr>Kodchasan</vt:lpstr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Presentaciones Avanzadas en Chile</dc:title>
  <dc:subject>PptxGenJS Presentation</dc:subject>
  <dc:creator>PptxGenJS</dc:creator>
  <cp:lastModifiedBy>Ivan</cp:lastModifiedBy>
  <cp:revision>2</cp:revision>
  <dcterms:created xsi:type="dcterms:W3CDTF">2026-09-23T03:56:42Z</dcterms:created>
  <dcterms:modified xsi:type="dcterms:W3CDTF">2026-10-04T15:27:46Z</dcterms:modified>
</cp:coreProperties>
</file>