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422400" y="1905000"/>
            <a:ext cx="8331200" cy="2438400"/>
          </a:xfrm>
        </p:spPr>
        <p:txBody>
          <a:bodyPr/>
          <a:lstStyle>
            <a:lvl1pPr>
              <a:defRPr sz="5400"/>
            </a:lvl1pPr>
          </a:lstStyle>
          <a:p>
            <a:pPr lvl="0"/>
            <a:r>
              <a:rPr lang="es-ES" noProof="0" smtClean="0"/>
              <a:t>Haga clic para modificar el estilo de título del patrón</a:t>
            </a:r>
          </a:p>
        </p:txBody>
      </p:sp>
      <p:sp>
        <p:nvSpPr>
          <p:cNvPr id="3075" name="Rectangle 3"/>
          <p:cNvSpPr>
            <a:spLocks noGrp="1" noChangeArrowheads="1"/>
          </p:cNvSpPr>
          <p:nvPr>
            <p:ph type="subTitle" idx="1"/>
          </p:nvPr>
        </p:nvSpPr>
        <p:spPr>
          <a:xfrm>
            <a:off x="1422400" y="4419600"/>
            <a:ext cx="8187267" cy="609600"/>
          </a:xfrm>
        </p:spPr>
        <p:txBody>
          <a:bodyPr/>
          <a:lstStyle>
            <a:lvl1pPr marL="0" indent="0">
              <a:buFontTx/>
              <a:buNone/>
              <a:defRPr sz="3200"/>
            </a:lvl1pPr>
          </a:lstStyle>
          <a:p>
            <a:pPr lvl="0"/>
            <a:r>
              <a:rPr lang="es-ES" noProof="0" smtClean="0"/>
              <a:t>Haga clic para modificar el estilo de subtítulo del patrón</a:t>
            </a:r>
          </a:p>
        </p:txBody>
      </p:sp>
      <p:sp>
        <p:nvSpPr>
          <p:cNvPr id="4" name="Rectangle 4"/>
          <p:cNvSpPr>
            <a:spLocks noGrp="1" noChangeArrowheads="1"/>
          </p:cNvSpPr>
          <p:nvPr>
            <p:ph type="dt" sz="half" idx="10"/>
          </p:nvPr>
        </p:nvSpPr>
        <p:spPr>
          <a:xfrm>
            <a:off x="1422400" y="6248400"/>
            <a:ext cx="2540000" cy="45720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5" name="Rectangle 5"/>
          <p:cNvSpPr>
            <a:spLocks noGrp="1" noChangeArrowheads="1"/>
          </p:cNvSpPr>
          <p:nvPr>
            <p:ph type="ftr" sz="quarter" idx="11"/>
          </p:nvPr>
        </p:nvSpPr>
        <p:spPr>
          <a:xfrm>
            <a:off x="4165600" y="6248400"/>
            <a:ext cx="3860800" cy="45720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6" name="Rectangle 6"/>
          <p:cNvSpPr>
            <a:spLocks noGrp="1" noChangeArrowheads="1"/>
          </p:cNvSpPr>
          <p:nvPr>
            <p:ph type="sldNum" sz="quarter" idx="12"/>
          </p:nvPr>
        </p:nvSpPr>
        <p:spPr>
          <a:xfrm>
            <a:off x="8229600" y="6248400"/>
            <a:ext cx="2336800" cy="457200"/>
          </a:xfrm>
        </p:spPr>
        <p:txBody>
          <a:bodyPr/>
          <a:lstStyle>
            <a:lvl1pPr>
              <a:defRPr sz="10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C8C0301-BA48-45A4-8BD5-3498F8327F14}" type="slidenum">
              <a:rPr kumimoji="0" lang="es-ES" sz="10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3524245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6D29078-99B6-405F-91F5-9DC3ED9780D1}"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386796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39"/>
            <a:ext cx="10515600" cy="2852737"/>
          </a:xfrm>
        </p:spPr>
        <p:txBody>
          <a:bodyPr anchor="b"/>
          <a:lstStyle>
            <a:lvl1pPr>
              <a:defRPr sz="6000"/>
            </a:lvl1p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A78D17E-4B4C-44E4-B5D1-0DF75BD6469B}"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685208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sz="half" idx="1"/>
          </p:nvPr>
        </p:nvSpPr>
        <p:spPr>
          <a:xfrm>
            <a:off x="1219200" y="2209800"/>
            <a:ext cx="4572000" cy="3962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contenido 3"/>
          <p:cNvSpPr>
            <a:spLocks noGrp="1"/>
          </p:cNvSpPr>
          <p:nvPr>
            <p:ph sz="half" idx="2"/>
          </p:nvPr>
        </p:nvSpPr>
        <p:spPr>
          <a:xfrm>
            <a:off x="5994400" y="2209800"/>
            <a:ext cx="4572000" cy="3962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4033498-5BFD-4EDA-99C5-72280834312F}"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3433396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40317" y="365126"/>
            <a:ext cx="10515600" cy="1325563"/>
          </a:xfrm>
        </p:spPr>
        <p:txBody>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40318" y="2505075"/>
            <a:ext cx="5158316"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texto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71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3DACE6D-4A9E-4C8D-ABAB-C8078CA2D174}"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3099954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3732A7A-2FED-422C-BFD1-4F3F568BB130}"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4272727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7217DF1-FE53-418E-BBD9-0D4484F17DDF}"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3262344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318" y="457200"/>
            <a:ext cx="3932767" cy="1600200"/>
          </a:xfrm>
        </p:spPr>
        <p:txBody>
          <a:bodyPr anchor="b"/>
          <a:lstStyle>
            <a:lvl1pPr>
              <a:defRPr sz="3200"/>
            </a:lvl1pPr>
          </a:lstStyle>
          <a:p>
            <a:r>
              <a:rPr lang="es-ES" smtClean="0"/>
              <a:t>Haga clic para modificar el estilo de título del patrón</a:t>
            </a:r>
            <a:endParaRPr lang="es-CL"/>
          </a:p>
        </p:txBody>
      </p:sp>
      <p:sp>
        <p:nvSpPr>
          <p:cNvPr id="3" name="Marcador de contenido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tex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4B8158F-DE68-4357-AFFF-71C113E2D76B}"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3317860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318" y="457200"/>
            <a:ext cx="3932767" cy="1600200"/>
          </a:xfrm>
        </p:spPr>
        <p:txBody>
          <a:bodyPr anchor="b"/>
          <a:lstStyle>
            <a:lvl1pPr>
              <a:defRPr sz="3200"/>
            </a:lvl1pPr>
          </a:lstStyle>
          <a:p>
            <a:r>
              <a:rPr lang="es-ES" smtClean="0"/>
              <a:t>Haga clic para modificar el estilo de título del patrón</a:t>
            </a:r>
            <a:endParaRPr lang="es-CL"/>
          </a:p>
        </p:txBody>
      </p:sp>
      <p:sp>
        <p:nvSpPr>
          <p:cNvPr id="3" name="Marcador de posición de imagen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L" noProof="0" smtClean="0"/>
          </a:p>
        </p:txBody>
      </p:sp>
      <p:sp>
        <p:nvSpPr>
          <p:cNvPr id="4" name="Marcador de tex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0CD2B25-C0DF-467A-910D-AB25A2A7B096}"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1195351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1DA8A82-C9FD-4C9F-8E74-17D79F489B64}"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511747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229600" y="838200"/>
            <a:ext cx="2336800" cy="5334000"/>
          </a:xfrm>
        </p:spPr>
        <p:txBody>
          <a:bodyPr vert="eaVert"/>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a:xfrm>
            <a:off x="1219200" y="838200"/>
            <a:ext cx="6807200" cy="53340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2EF193F-69AF-4D74-A6AD-CB297051EAFF}"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3617109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19200" y="838201"/>
            <a:ext cx="93472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Rectangle 3"/>
          <p:cNvSpPr>
            <a:spLocks noGrp="1" noChangeArrowheads="1"/>
          </p:cNvSpPr>
          <p:nvPr>
            <p:ph type="body" idx="1"/>
          </p:nvPr>
        </p:nvSpPr>
        <p:spPr bwMode="auto">
          <a:xfrm>
            <a:off x="1219200" y="2209800"/>
            <a:ext cx="93472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los estilos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2032000" y="6324600"/>
            <a:ext cx="1727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hangingPunct="1">
              <a:defRPr sz="10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1029" name="Rectangle 5"/>
          <p:cNvSpPr>
            <a:spLocks noGrp="1" noChangeArrowheads="1"/>
          </p:cNvSpPr>
          <p:nvPr>
            <p:ph type="ftr" sz="quarter" idx="3"/>
          </p:nvPr>
        </p:nvSpPr>
        <p:spPr bwMode="auto">
          <a:xfrm>
            <a:off x="3962400" y="6324600"/>
            <a:ext cx="38608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hangingPunct="1">
              <a:defRPr sz="10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000" b="0" i="0" u="none" strike="noStrike" kern="1200" cap="none" spc="0" normalizeH="0" baseline="0" noProof="0">
              <a:ln>
                <a:noFill/>
              </a:ln>
              <a:solidFill>
                <a:srgbClr val="003399"/>
              </a:solidFill>
              <a:effectLst/>
              <a:uLnTx/>
              <a:uFillTx/>
              <a:latin typeface="Arial"/>
              <a:ea typeface="+mn-ea"/>
              <a:cs typeface="Arial"/>
            </a:endParaRPr>
          </a:p>
        </p:txBody>
      </p:sp>
      <p:sp>
        <p:nvSpPr>
          <p:cNvPr id="1030" name="Rectangle 6"/>
          <p:cNvSpPr>
            <a:spLocks noGrp="1" noChangeArrowheads="1"/>
          </p:cNvSpPr>
          <p:nvPr>
            <p:ph type="sldNum" sz="quarter" idx="4"/>
          </p:nvPr>
        </p:nvSpPr>
        <p:spPr bwMode="auto">
          <a:xfrm>
            <a:off x="8026400" y="6324600"/>
            <a:ext cx="1727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rtl="0" eaLnBrk="1" hangingPunct="1">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0DADA6B-F118-481C-9320-B9E741C259F3}" type="slidenum">
              <a:rPr kumimoji="0" lang="es-ES" sz="1400" b="0" i="0" u="none" strike="noStrike" kern="1200" cap="none" spc="0" normalizeH="0" baseline="0" noProof="0">
                <a:ln>
                  <a:noFill/>
                </a:ln>
                <a:solidFill>
                  <a:srgbClr val="003399"/>
                </a:solidFill>
                <a:effectLst/>
                <a:uLnTx/>
                <a:uFillTx/>
                <a:latin typeface="Arial"/>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3399"/>
              </a:solidFill>
              <a:effectLst/>
              <a:uLnTx/>
              <a:uFillTx/>
              <a:latin typeface="Arial"/>
              <a:ea typeface="+mn-ea"/>
              <a:cs typeface="Arial"/>
            </a:endParaRPr>
          </a:p>
        </p:txBody>
      </p:sp>
    </p:spTree>
    <p:extLst>
      <p:ext uri="{BB962C8B-B14F-4D97-AF65-F5344CB8AC3E}">
        <p14:creationId xmlns:p14="http://schemas.microsoft.com/office/powerpoint/2010/main" val="2624845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0" fontAlgn="base" hangingPunct="0">
        <a:spcBef>
          <a:spcPct val="0"/>
        </a:spcBef>
        <a:spcAft>
          <a:spcPct val="0"/>
        </a:spcAft>
        <a:defRPr sz="4000" b="1" kern="1200">
          <a:solidFill>
            <a:schemeClr val="tx2"/>
          </a:solidFill>
          <a:latin typeface="+mj-lt"/>
          <a:ea typeface="+mj-ea"/>
          <a:cs typeface="+mj-cs"/>
        </a:defRPr>
      </a:lvl1pPr>
      <a:lvl2pPr algn="l" rtl="1" eaLnBrk="0" fontAlgn="base" hangingPunct="0">
        <a:spcBef>
          <a:spcPct val="0"/>
        </a:spcBef>
        <a:spcAft>
          <a:spcPct val="0"/>
        </a:spcAft>
        <a:defRPr sz="4000" b="1">
          <a:solidFill>
            <a:schemeClr val="tx2"/>
          </a:solidFill>
          <a:latin typeface="Arial Black" panose="020B0A04020102020204" pitchFamily="34" charset="0"/>
          <a:cs typeface="Arial" panose="020B0604020202020204" pitchFamily="34" charset="0"/>
        </a:defRPr>
      </a:lvl2pPr>
      <a:lvl3pPr algn="l" rtl="1" eaLnBrk="0" fontAlgn="base" hangingPunct="0">
        <a:spcBef>
          <a:spcPct val="0"/>
        </a:spcBef>
        <a:spcAft>
          <a:spcPct val="0"/>
        </a:spcAft>
        <a:defRPr sz="4000" b="1">
          <a:solidFill>
            <a:schemeClr val="tx2"/>
          </a:solidFill>
          <a:latin typeface="Arial Black" panose="020B0A04020102020204" pitchFamily="34" charset="0"/>
          <a:cs typeface="Arial" panose="020B0604020202020204" pitchFamily="34" charset="0"/>
        </a:defRPr>
      </a:lvl3pPr>
      <a:lvl4pPr algn="l" rtl="1" eaLnBrk="0" fontAlgn="base" hangingPunct="0">
        <a:spcBef>
          <a:spcPct val="0"/>
        </a:spcBef>
        <a:spcAft>
          <a:spcPct val="0"/>
        </a:spcAft>
        <a:defRPr sz="4000" b="1">
          <a:solidFill>
            <a:schemeClr val="tx2"/>
          </a:solidFill>
          <a:latin typeface="Arial Black" panose="020B0A04020102020204" pitchFamily="34" charset="0"/>
          <a:cs typeface="Arial" panose="020B0604020202020204" pitchFamily="34" charset="0"/>
        </a:defRPr>
      </a:lvl4pPr>
      <a:lvl5pPr algn="l" rtl="1" eaLnBrk="0" fontAlgn="base" hangingPunct="0">
        <a:spcBef>
          <a:spcPct val="0"/>
        </a:spcBef>
        <a:spcAft>
          <a:spcPct val="0"/>
        </a:spcAft>
        <a:defRPr sz="4000" b="1">
          <a:solidFill>
            <a:schemeClr val="tx2"/>
          </a:solidFill>
          <a:latin typeface="Arial Black" panose="020B0A04020102020204" pitchFamily="34" charset="0"/>
          <a:cs typeface="Arial" panose="020B0604020202020204" pitchFamily="34" charset="0"/>
        </a:defRPr>
      </a:lvl5pPr>
      <a:lvl6pPr marL="457200" algn="l" rtl="1" fontAlgn="base">
        <a:spcBef>
          <a:spcPct val="0"/>
        </a:spcBef>
        <a:spcAft>
          <a:spcPct val="0"/>
        </a:spcAft>
        <a:defRPr sz="4000" b="1">
          <a:solidFill>
            <a:schemeClr val="tx2"/>
          </a:solidFill>
          <a:latin typeface="Arial Black" panose="020B0A04020102020204" pitchFamily="34" charset="0"/>
          <a:cs typeface="Arial" panose="020B0604020202020204" pitchFamily="34" charset="0"/>
        </a:defRPr>
      </a:lvl6pPr>
      <a:lvl7pPr marL="914400" algn="l" rtl="1" fontAlgn="base">
        <a:spcBef>
          <a:spcPct val="0"/>
        </a:spcBef>
        <a:spcAft>
          <a:spcPct val="0"/>
        </a:spcAft>
        <a:defRPr sz="4000" b="1">
          <a:solidFill>
            <a:schemeClr val="tx2"/>
          </a:solidFill>
          <a:latin typeface="Arial Black" panose="020B0A04020102020204" pitchFamily="34" charset="0"/>
          <a:cs typeface="Arial" panose="020B0604020202020204" pitchFamily="34" charset="0"/>
        </a:defRPr>
      </a:lvl7pPr>
      <a:lvl8pPr marL="1371600" algn="l" rtl="1" fontAlgn="base">
        <a:spcBef>
          <a:spcPct val="0"/>
        </a:spcBef>
        <a:spcAft>
          <a:spcPct val="0"/>
        </a:spcAft>
        <a:defRPr sz="4000" b="1">
          <a:solidFill>
            <a:schemeClr val="tx2"/>
          </a:solidFill>
          <a:latin typeface="Arial Black" panose="020B0A04020102020204" pitchFamily="34" charset="0"/>
          <a:cs typeface="Arial" panose="020B0604020202020204" pitchFamily="34" charset="0"/>
        </a:defRPr>
      </a:lvl8pPr>
      <a:lvl9pPr marL="1828800" algn="l" rtl="1" fontAlgn="base">
        <a:spcBef>
          <a:spcPct val="0"/>
        </a:spcBef>
        <a:spcAft>
          <a:spcPct val="0"/>
        </a:spcAft>
        <a:defRPr sz="4000" b="1">
          <a:solidFill>
            <a:schemeClr val="tx2"/>
          </a:solidFill>
          <a:latin typeface="Arial Black" panose="020B0A04020102020204" pitchFamily="34" charset="0"/>
          <a:cs typeface="Arial" panose="020B0604020202020204" pitchFamily="34" charset="0"/>
        </a:defRPr>
      </a:lvl9pPr>
    </p:titleStyle>
    <p:bodyStyle>
      <a:lvl1pPr marL="342900" indent="-342900" algn="r" rtl="1" eaLnBrk="0" fontAlgn="base" hangingPunct="0">
        <a:spcBef>
          <a:spcPct val="20000"/>
        </a:spcBef>
        <a:spcAft>
          <a:spcPct val="0"/>
        </a:spcAft>
        <a:buChar char="•"/>
        <a:defRPr sz="3000" kern="1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Grp="1" noChangeArrowheads="1"/>
          </p:cNvSpPr>
          <p:nvPr>
            <p:ph type="ctrTitle"/>
          </p:nvPr>
        </p:nvSpPr>
        <p:spPr>
          <a:xfrm>
            <a:off x="1404730" y="1471521"/>
            <a:ext cx="10119399" cy="1470025"/>
          </a:xfrm>
        </p:spPr>
        <p:txBody>
          <a:bodyPr/>
          <a:lstStyle/>
          <a:p>
            <a:pPr eaLnBrk="1" hangingPunct="1">
              <a:defRPr/>
            </a:pPr>
            <a:r>
              <a:rPr lang="es-ES_tradnl" dirty="0" smtClean="0">
                <a:solidFill>
                  <a:schemeClr val="accent5">
                    <a:lumMod val="20000"/>
                    <a:lumOff val="80000"/>
                  </a:schemeClr>
                </a:solidFill>
                <a:effectLst>
                  <a:outerShdw blurRad="38100" dist="38100" dir="2700000" algn="tl">
                    <a:srgbClr val="000000"/>
                  </a:outerShdw>
                </a:effectLst>
                <a:latin typeface="Papyrus" panose="03070502060502030205" pitchFamily="66" charset="0"/>
              </a:rPr>
              <a:t>      </a:t>
            </a:r>
            <a:r>
              <a:rPr lang="es-ES_tradnl" sz="3200" dirty="0" smtClean="0">
                <a:solidFill>
                  <a:srgbClr val="FFFF00"/>
                </a:solidFill>
                <a:effectLst>
                  <a:outerShdw blurRad="38100" dist="38100" dir="2700000" algn="tl">
                    <a:srgbClr val="000000"/>
                  </a:outerShdw>
                </a:effectLst>
                <a:latin typeface="Papyrus" panose="03070502060502030205" pitchFamily="66" charset="0"/>
              </a:rPr>
              <a:t>DESARROLLO   PERSONAL</a:t>
            </a:r>
          </a:p>
        </p:txBody>
      </p:sp>
      <p:sp>
        <p:nvSpPr>
          <p:cNvPr id="41989" name="Rectangle 5"/>
          <p:cNvSpPr>
            <a:spLocks noGrp="1" noChangeArrowheads="1"/>
          </p:cNvSpPr>
          <p:nvPr>
            <p:ph type="subTitle" idx="1"/>
          </p:nvPr>
        </p:nvSpPr>
        <p:spPr>
          <a:xfrm>
            <a:off x="3988795" y="4247562"/>
            <a:ext cx="4178176" cy="742019"/>
          </a:xfrm>
        </p:spPr>
        <p:txBody>
          <a:bodyPr/>
          <a:lstStyle/>
          <a:p>
            <a:pPr eaLnBrk="1" hangingPunct="1">
              <a:defRPr/>
            </a:pPr>
            <a:r>
              <a:rPr lang="es-ES_tradnl" b="1" dirty="0" smtClean="0">
                <a:solidFill>
                  <a:srgbClr val="FFFF00"/>
                </a:solidFill>
                <a:effectLst>
                  <a:outerShdw blurRad="38100" dist="38100" dir="2700000" algn="tl">
                    <a:srgbClr val="000000"/>
                  </a:outerShdw>
                </a:effectLst>
                <a:latin typeface="Papyrus" panose="03070502060502030205" pitchFamily="66" charset="0"/>
              </a:rPr>
              <a:t>Iván  Pizarro   Vega</a:t>
            </a:r>
          </a:p>
          <a:p>
            <a:pPr eaLnBrk="1" hangingPunct="1">
              <a:defRPr/>
            </a:pPr>
            <a:endParaRPr lang="es-ES_tradnl" dirty="0">
              <a:solidFill>
                <a:srgbClr val="FF0000"/>
              </a:solidFill>
              <a:effectLst>
                <a:outerShdw blurRad="38100" dist="38100" dir="2700000" algn="tl">
                  <a:srgbClr val="000000"/>
                </a:outerShdw>
              </a:effectLst>
              <a:latin typeface="Papyrus" panose="03070502060502030205" pitchFamily="66" charset="0"/>
            </a:endParaRPr>
          </a:p>
          <a:p>
            <a:pPr eaLnBrk="1" hangingPunct="1">
              <a:defRPr/>
            </a:pPr>
            <a:endParaRPr lang="es-ES_tradnl" b="1" dirty="0" smtClean="0">
              <a:solidFill>
                <a:srgbClr val="FF0000"/>
              </a:solidFill>
              <a:effectLst>
                <a:outerShdw blurRad="38100" dist="38100" dir="2700000" algn="tl">
                  <a:srgbClr val="000000"/>
                </a:outerShdw>
              </a:effectLst>
              <a:latin typeface="Papyrus" panose="03070502060502030205" pitchFamily="66" charset="0"/>
            </a:endParaRPr>
          </a:p>
          <a:p>
            <a:pPr eaLnBrk="1" hangingPunct="1">
              <a:defRPr/>
            </a:pPr>
            <a:endParaRPr lang="es-ES_tradnl" b="1" dirty="0">
              <a:solidFill>
                <a:srgbClr val="FF0000"/>
              </a:solidFill>
              <a:effectLst>
                <a:outerShdw blurRad="38100" dist="38100" dir="2700000" algn="tl">
                  <a:srgbClr val="000000"/>
                </a:outerShdw>
              </a:effectLst>
              <a:latin typeface="Papyrus" panose="03070502060502030205" pitchFamily="66" charset="0"/>
            </a:endParaRPr>
          </a:p>
          <a:p>
            <a:pPr eaLnBrk="1" hangingPunct="1">
              <a:defRPr/>
            </a:pPr>
            <a:endParaRPr lang="es-ES_tradnl" b="1" dirty="0" smtClean="0">
              <a:solidFill>
                <a:srgbClr val="FF0000"/>
              </a:solidFill>
              <a:effectLst>
                <a:outerShdw blurRad="38100" dist="38100" dir="2700000" algn="tl">
                  <a:srgbClr val="000000"/>
                </a:outerShdw>
              </a:effectLst>
              <a:latin typeface="Papyrus" panose="03070502060502030205" pitchFamily="66"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399" y="0"/>
            <a:ext cx="1670237" cy="1685925"/>
          </a:xfrm>
          <a:prstGeom prst="rect">
            <a:avLst/>
          </a:prstGeom>
        </p:spPr>
      </p:pic>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4927" y="0"/>
            <a:ext cx="1670237" cy="1685925"/>
          </a:xfrm>
          <a:prstGeom prst="rect">
            <a:avLst/>
          </a:prstGeom>
        </p:spPr>
      </p:pic>
      <p:sp>
        <p:nvSpPr>
          <p:cNvPr id="3" name="CuadroTexto 2"/>
          <p:cNvSpPr txBox="1"/>
          <p:nvPr/>
        </p:nvSpPr>
        <p:spPr>
          <a:xfrm>
            <a:off x="4549481" y="5263901"/>
            <a:ext cx="38298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800" b="1" i="0" u="none" strike="noStrike" kern="1200" cap="none" spc="0" normalizeH="0" baseline="0" noProof="0" dirty="0" smtClean="0">
                <a:ln>
                  <a:noFill/>
                </a:ln>
                <a:solidFill>
                  <a:srgbClr val="FFFF00"/>
                </a:solidFill>
                <a:effectLst/>
                <a:uLnTx/>
                <a:uFillTx/>
                <a:latin typeface="Papyrus" panose="03070502060502030205" pitchFamily="66" charset="0"/>
                <a:ea typeface="+mn-ea"/>
                <a:cs typeface="Arial"/>
              </a:rPr>
              <a:t>INGENIERÍA   ELÉCTRICA</a:t>
            </a:r>
            <a:endParaRPr kumimoji="0" lang="es-CL" sz="1800" b="1" i="0" u="none" strike="noStrike" kern="1200" cap="none" spc="0" normalizeH="0" baseline="0" noProof="0" dirty="0">
              <a:ln>
                <a:noFill/>
              </a:ln>
              <a:solidFill>
                <a:srgbClr val="FFFF00"/>
              </a:solidFill>
              <a:effectLst/>
              <a:uLnTx/>
              <a:uFillTx/>
              <a:latin typeface="Papyrus" panose="03070502060502030205" pitchFamily="66" charset="0"/>
              <a:ea typeface="+mn-ea"/>
              <a:cs typeface="Arial"/>
            </a:endParaRPr>
          </a:p>
        </p:txBody>
      </p:sp>
      <p:pic>
        <p:nvPicPr>
          <p:cNvPr id="4" name="Imagen 3"/>
          <p:cNvPicPr>
            <a:picLocks noChangeAspect="1"/>
          </p:cNvPicPr>
          <p:nvPr/>
        </p:nvPicPr>
        <p:blipFill>
          <a:blip r:embed="rId3"/>
          <a:stretch>
            <a:fillRect/>
          </a:stretch>
        </p:blipFill>
        <p:spPr>
          <a:xfrm>
            <a:off x="0" y="0"/>
            <a:ext cx="12193057" cy="1471521"/>
          </a:xfrm>
          <a:prstGeom prst="rect">
            <a:avLst/>
          </a:prstGeom>
        </p:spPr>
      </p:pic>
    </p:spTree>
    <p:extLst>
      <p:ext uri="{BB962C8B-B14F-4D97-AF65-F5344CB8AC3E}">
        <p14:creationId xmlns:p14="http://schemas.microsoft.com/office/powerpoint/2010/main" val="6517898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3"/>
          <p:cNvSpPr>
            <a:spLocks noGrp="1" noChangeArrowheads="1"/>
          </p:cNvSpPr>
          <p:nvPr>
            <p:ph type="body" idx="1"/>
          </p:nvPr>
        </p:nvSpPr>
        <p:spPr>
          <a:xfrm>
            <a:off x="1286435" y="1264023"/>
            <a:ext cx="9347200" cy="5271247"/>
          </a:xfrm>
        </p:spPr>
        <p:txBody>
          <a:bodyPr/>
          <a:lstStyle/>
          <a:p>
            <a:pPr algn="l" eaLnBrk="1" hangingPunct="1">
              <a:lnSpc>
                <a:spcPct val="80000"/>
              </a:lnSpc>
              <a:buFontTx/>
              <a:buNone/>
            </a:pPr>
            <a:endParaRPr lang="es-ES_tradnl" sz="2600" b="1" dirty="0">
              <a:latin typeface="Papyrus" panose="03070502060502030205" pitchFamily="66" charset="0"/>
            </a:endParaRPr>
          </a:p>
        </p:txBody>
      </p:sp>
      <p:graphicFrame>
        <p:nvGraphicFramePr>
          <p:cNvPr id="2" name="Tabla 1"/>
          <p:cNvGraphicFramePr>
            <a:graphicFrameLocks noGrp="1"/>
          </p:cNvGraphicFramePr>
          <p:nvPr>
            <p:extLst>
              <p:ext uri="{D42A27DB-BD31-4B8C-83A1-F6EECF244321}">
                <p14:modId xmlns:p14="http://schemas.microsoft.com/office/powerpoint/2010/main" val="3963913754"/>
              </p:ext>
            </p:extLst>
          </p:nvPr>
        </p:nvGraphicFramePr>
        <p:xfrm>
          <a:off x="941294" y="900955"/>
          <a:ext cx="10260106" cy="5201485"/>
        </p:xfrm>
        <a:graphic>
          <a:graphicData uri="http://schemas.openxmlformats.org/drawingml/2006/table">
            <a:tbl>
              <a:tblPr firstRow="1" firstCol="1" bandRow="1">
                <a:tableStyleId>{5C22544A-7EE6-4342-B048-85BDC9FD1C3A}</a:tableStyleId>
              </a:tblPr>
              <a:tblGrid>
                <a:gridCol w="3630706">
                  <a:extLst>
                    <a:ext uri="{9D8B030D-6E8A-4147-A177-3AD203B41FA5}">
                      <a16:colId xmlns:a16="http://schemas.microsoft.com/office/drawing/2014/main" val="20000"/>
                    </a:ext>
                  </a:extLst>
                </a:gridCol>
                <a:gridCol w="6629400">
                  <a:extLst>
                    <a:ext uri="{9D8B030D-6E8A-4147-A177-3AD203B41FA5}">
                      <a16:colId xmlns:a16="http://schemas.microsoft.com/office/drawing/2014/main" val="20001"/>
                    </a:ext>
                  </a:extLst>
                </a:gridCol>
              </a:tblGrid>
              <a:tr h="553713">
                <a:tc>
                  <a:txBody>
                    <a:bodyPr/>
                    <a:lstStyle/>
                    <a:p>
                      <a:pPr algn="ctr">
                        <a:lnSpc>
                          <a:spcPct val="107000"/>
                        </a:lnSpc>
                        <a:spcAft>
                          <a:spcPts val="0"/>
                        </a:spcAft>
                      </a:pPr>
                      <a:endParaRPr lang="es-CL" sz="1800" dirty="0" smtClean="0">
                        <a:solidFill>
                          <a:schemeClr val="tx1"/>
                        </a:solidFill>
                        <a:effectLst/>
                        <a:latin typeface="Papyrus" panose="03070502060502030205" pitchFamily="66" charset="0"/>
                      </a:endParaRPr>
                    </a:p>
                    <a:p>
                      <a:pPr algn="ctr">
                        <a:lnSpc>
                          <a:spcPct val="107000"/>
                        </a:lnSpc>
                        <a:spcAft>
                          <a:spcPts val="0"/>
                        </a:spcAft>
                      </a:pPr>
                      <a:r>
                        <a:rPr lang="es-CL" sz="1800" dirty="0" smtClean="0">
                          <a:solidFill>
                            <a:schemeClr val="tx1"/>
                          </a:solidFill>
                          <a:effectLst/>
                          <a:latin typeface="Papyrus" panose="03070502060502030205" pitchFamily="66" charset="0"/>
                        </a:rPr>
                        <a:t>ASIGNATURA</a:t>
                      </a:r>
                      <a:endParaRPr lang="es-CL" sz="18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tc>
                  <a:txBody>
                    <a:bodyPr/>
                    <a:lstStyle/>
                    <a:p>
                      <a:pPr>
                        <a:lnSpc>
                          <a:spcPct val="107000"/>
                        </a:lnSpc>
                        <a:spcAft>
                          <a:spcPts val="0"/>
                        </a:spcAft>
                        <a:tabLst>
                          <a:tab pos="1998345" algn="l"/>
                        </a:tabLst>
                      </a:pPr>
                      <a:endParaRPr lang="es-CL" sz="1800" dirty="0" smtClean="0">
                        <a:solidFill>
                          <a:schemeClr val="tx1"/>
                        </a:solidFill>
                        <a:effectLst/>
                        <a:latin typeface="Papyrus" panose="03070502060502030205" pitchFamily="66" charset="0"/>
                      </a:endParaRPr>
                    </a:p>
                    <a:p>
                      <a:pPr>
                        <a:lnSpc>
                          <a:spcPct val="107000"/>
                        </a:lnSpc>
                        <a:spcAft>
                          <a:spcPts val="0"/>
                        </a:spcAft>
                        <a:tabLst>
                          <a:tab pos="1998345" algn="l"/>
                        </a:tabLst>
                      </a:pPr>
                      <a:r>
                        <a:rPr lang="es-CL" sz="1800" dirty="0" smtClean="0">
                          <a:solidFill>
                            <a:schemeClr val="tx1"/>
                          </a:solidFill>
                          <a:effectLst/>
                          <a:latin typeface="Papyrus" panose="03070502060502030205" pitchFamily="66" charset="0"/>
                        </a:rPr>
                        <a:t> TALLER   DE   REDACCIÓN     PERIODÍSTICA</a:t>
                      </a:r>
                    </a:p>
                    <a:p>
                      <a:pPr>
                        <a:lnSpc>
                          <a:spcPct val="107000"/>
                        </a:lnSpc>
                        <a:spcAft>
                          <a:spcPts val="0"/>
                        </a:spcAft>
                        <a:tabLst>
                          <a:tab pos="1998345" algn="l"/>
                        </a:tabLst>
                      </a:pPr>
                      <a:endParaRPr lang="es-CL" sz="18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extLst>
                  <a:ext uri="{0D108BD9-81ED-4DB2-BD59-A6C34878D82A}">
                    <a16:rowId xmlns:a16="http://schemas.microsoft.com/office/drawing/2014/main" val="10000"/>
                  </a:ext>
                </a:extLst>
              </a:tr>
              <a:tr h="512698">
                <a:tc>
                  <a:txBody>
                    <a:bodyPr/>
                    <a:lstStyle/>
                    <a:p>
                      <a:pPr>
                        <a:lnSpc>
                          <a:spcPct val="107000"/>
                        </a:lnSpc>
                        <a:spcAft>
                          <a:spcPts val="0"/>
                        </a:spcAft>
                      </a:pPr>
                      <a:r>
                        <a:rPr lang="es-CL" sz="2400" dirty="0">
                          <a:solidFill>
                            <a:schemeClr val="tx1"/>
                          </a:solidFill>
                          <a:effectLst/>
                          <a:latin typeface="Papyrus" panose="03070502060502030205" pitchFamily="66" charset="0"/>
                        </a:rPr>
                        <a:t>Carrera</a:t>
                      </a:r>
                      <a:endParaRPr lang="es-CL" sz="24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tc>
                  <a:txBody>
                    <a:bodyPr/>
                    <a:lstStyle/>
                    <a:p>
                      <a:pPr>
                        <a:lnSpc>
                          <a:spcPct val="107000"/>
                        </a:lnSpc>
                        <a:spcAft>
                          <a:spcPts val="0"/>
                        </a:spcAft>
                      </a:pPr>
                      <a:r>
                        <a:rPr lang="es-CL" sz="2800" dirty="0" smtClean="0">
                          <a:effectLst/>
                          <a:latin typeface="Papyrus" panose="03070502060502030205" pitchFamily="66" charset="0"/>
                          <a:ea typeface="+mn-ea"/>
                          <a:cs typeface="+mn-cs"/>
                        </a:rPr>
                        <a:t>INGENIERÍA</a:t>
                      </a:r>
                      <a:r>
                        <a:rPr lang="es-CL" sz="2800" baseline="0" dirty="0" smtClean="0">
                          <a:effectLst/>
                          <a:latin typeface="Papyrus" panose="03070502060502030205" pitchFamily="66" charset="0"/>
                          <a:ea typeface="+mn-ea"/>
                          <a:cs typeface="+mn-cs"/>
                        </a:rPr>
                        <a:t>  ELÉCTRICA</a:t>
                      </a:r>
                      <a:endParaRPr lang="es-CL" sz="2800" dirty="0">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extLst>
                  <a:ext uri="{0D108BD9-81ED-4DB2-BD59-A6C34878D82A}">
                    <a16:rowId xmlns:a16="http://schemas.microsoft.com/office/drawing/2014/main" val="10001"/>
                  </a:ext>
                </a:extLst>
              </a:tr>
              <a:tr h="512698">
                <a:tc>
                  <a:txBody>
                    <a:bodyPr/>
                    <a:lstStyle/>
                    <a:p>
                      <a:pPr>
                        <a:lnSpc>
                          <a:spcPct val="107000"/>
                        </a:lnSpc>
                        <a:spcAft>
                          <a:spcPts val="0"/>
                        </a:spcAft>
                      </a:pPr>
                      <a:r>
                        <a:rPr lang="es-CL" sz="2400" dirty="0">
                          <a:solidFill>
                            <a:schemeClr val="tx1"/>
                          </a:solidFill>
                          <a:effectLst/>
                          <a:latin typeface="Papyrus" panose="03070502060502030205" pitchFamily="66" charset="0"/>
                        </a:rPr>
                        <a:t>Código </a:t>
                      </a:r>
                      <a:endParaRPr lang="es-CL" sz="24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tc>
                  <a:txBody>
                    <a:bodyPr/>
                    <a:lstStyle/>
                    <a:p>
                      <a:pPr>
                        <a:lnSpc>
                          <a:spcPct val="107000"/>
                        </a:lnSpc>
                        <a:spcAft>
                          <a:spcPts val="0"/>
                        </a:spcAft>
                      </a:pPr>
                      <a:endParaRPr lang="es-CL" sz="2800" dirty="0">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extLst>
                  <a:ext uri="{0D108BD9-81ED-4DB2-BD59-A6C34878D82A}">
                    <a16:rowId xmlns:a16="http://schemas.microsoft.com/office/drawing/2014/main" val="10002"/>
                  </a:ext>
                </a:extLst>
              </a:tr>
              <a:tr h="1211490">
                <a:tc>
                  <a:txBody>
                    <a:bodyPr/>
                    <a:lstStyle/>
                    <a:p>
                      <a:pPr>
                        <a:lnSpc>
                          <a:spcPct val="107000"/>
                        </a:lnSpc>
                        <a:spcAft>
                          <a:spcPts val="0"/>
                        </a:spcAft>
                      </a:pPr>
                      <a:r>
                        <a:rPr lang="es-CL" sz="2400" dirty="0">
                          <a:solidFill>
                            <a:schemeClr val="tx1"/>
                          </a:solidFill>
                          <a:effectLst/>
                          <a:latin typeface="Papyrus" panose="03070502060502030205" pitchFamily="66" charset="0"/>
                        </a:rPr>
                        <a:t>Créditos</a:t>
                      </a:r>
                      <a:endParaRPr lang="es-CL" sz="24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tc>
                  <a:txBody>
                    <a:bodyPr/>
                    <a:lstStyle/>
                    <a:p>
                      <a:pPr>
                        <a:lnSpc>
                          <a:spcPct val="107000"/>
                        </a:lnSpc>
                        <a:spcAft>
                          <a:spcPts val="0"/>
                        </a:spcAft>
                      </a:pPr>
                      <a:r>
                        <a:rPr lang="es-CL" sz="2800" dirty="0" smtClean="0">
                          <a:effectLst/>
                          <a:latin typeface="Papyrus" panose="03070502060502030205" pitchFamily="66" charset="0"/>
                        </a:rPr>
                        <a:t>Horas </a:t>
                      </a:r>
                      <a:r>
                        <a:rPr lang="es-CL" sz="2800" dirty="0">
                          <a:effectLst/>
                          <a:latin typeface="Papyrus" panose="03070502060502030205" pitchFamily="66" charset="0"/>
                        </a:rPr>
                        <a:t>Presenciales:  </a:t>
                      </a:r>
                      <a:r>
                        <a:rPr lang="es-CL" sz="2800" dirty="0" smtClean="0">
                          <a:effectLst/>
                          <a:latin typeface="Papyrus" panose="03070502060502030205" pitchFamily="66" charset="0"/>
                        </a:rPr>
                        <a:t>2    </a:t>
                      </a:r>
                    </a:p>
                    <a:p>
                      <a:pPr>
                        <a:lnSpc>
                          <a:spcPct val="107000"/>
                        </a:lnSpc>
                        <a:spcAft>
                          <a:spcPts val="0"/>
                        </a:spcAft>
                      </a:pPr>
                      <a:r>
                        <a:rPr lang="es-MX" sz="2800" dirty="0" smtClean="0">
                          <a:effectLst/>
                          <a:latin typeface="Papyrus" panose="03070502060502030205" pitchFamily="66" charset="0"/>
                        </a:rPr>
                        <a:t>Horas </a:t>
                      </a:r>
                      <a:r>
                        <a:rPr lang="es-MX" sz="2800" dirty="0">
                          <a:effectLst/>
                          <a:latin typeface="Papyrus" panose="03070502060502030205" pitchFamily="66" charset="0"/>
                        </a:rPr>
                        <a:t>No Presenciales: </a:t>
                      </a:r>
                      <a:r>
                        <a:rPr lang="es-MX" sz="2800" dirty="0" smtClean="0">
                          <a:effectLst/>
                          <a:latin typeface="Papyrus" panose="03070502060502030205" pitchFamily="66" charset="0"/>
                        </a:rPr>
                        <a:t>4</a:t>
                      </a:r>
                      <a:endParaRPr lang="es-CL" sz="2800" dirty="0">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extLst>
                  <a:ext uri="{0D108BD9-81ED-4DB2-BD59-A6C34878D82A}">
                    <a16:rowId xmlns:a16="http://schemas.microsoft.com/office/drawing/2014/main" val="10003"/>
                  </a:ext>
                </a:extLst>
              </a:tr>
              <a:tr h="918882">
                <a:tc>
                  <a:txBody>
                    <a:bodyPr/>
                    <a:lstStyle/>
                    <a:p>
                      <a:pPr>
                        <a:lnSpc>
                          <a:spcPct val="107000"/>
                        </a:lnSpc>
                        <a:spcAft>
                          <a:spcPts val="0"/>
                        </a:spcAft>
                      </a:pPr>
                      <a:r>
                        <a:rPr lang="es-CL" sz="2400" dirty="0">
                          <a:solidFill>
                            <a:schemeClr val="tx1"/>
                          </a:solidFill>
                          <a:effectLst/>
                          <a:latin typeface="Papyrus" panose="03070502060502030205" pitchFamily="66" charset="0"/>
                        </a:rPr>
                        <a:t>Nivel</a:t>
                      </a:r>
                      <a:endParaRPr lang="es-CL" sz="24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tc>
                  <a:txBody>
                    <a:bodyPr/>
                    <a:lstStyle/>
                    <a:p>
                      <a:pPr>
                        <a:lnSpc>
                          <a:spcPct val="107000"/>
                        </a:lnSpc>
                        <a:spcAft>
                          <a:spcPts val="0"/>
                        </a:spcAft>
                      </a:pPr>
                      <a:r>
                        <a:rPr lang="es-CL" sz="2800" dirty="0" smtClean="0">
                          <a:effectLst/>
                          <a:latin typeface="Papyrus" panose="03070502060502030205" pitchFamily="66" charset="0"/>
                        </a:rPr>
                        <a:t> Categoría</a:t>
                      </a:r>
                      <a:r>
                        <a:rPr lang="es-CL" sz="2800" dirty="0">
                          <a:effectLst/>
                          <a:latin typeface="Papyrus" panose="03070502060502030205" pitchFamily="66" charset="0"/>
                        </a:rPr>
                        <a:t>: Obligatorio                                                    </a:t>
                      </a:r>
                      <a:endParaRPr lang="es-CL" sz="2800" dirty="0">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extLst>
                  <a:ext uri="{0D108BD9-81ED-4DB2-BD59-A6C34878D82A}">
                    <a16:rowId xmlns:a16="http://schemas.microsoft.com/office/drawing/2014/main" val="10004"/>
                  </a:ext>
                </a:extLst>
              </a:tr>
              <a:tr h="225626">
                <a:tc rowSpan="2">
                  <a:txBody>
                    <a:bodyPr/>
                    <a:lstStyle/>
                    <a:p>
                      <a:pPr>
                        <a:lnSpc>
                          <a:spcPct val="107000"/>
                        </a:lnSpc>
                        <a:spcAft>
                          <a:spcPts val="0"/>
                        </a:spcAft>
                      </a:pPr>
                      <a:endParaRPr lang="es-CL" sz="1800" dirty="0">
                        <a:solidFill>
                          <a:schemeClr val="accent5">
                            <a:lumMod val="20000"/>
                            <a:lumOff val="80000"/>
                          </a:schemeClr>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tc>
                  <a:txBody>
                    <a:bodyPr/>
                    <a:lstStyle/>
                    <a:p>
                      <a:pPr>
                        <a:lnSpc>
                          <a:spcPct val="107000"/>
                        </a:lnSpc>
                        <a:spcAft>
                          <a:spcPts val="0"/>
                        </a:spcAft>
                      </a:pPr>
                      <a:endParaRPr lang="es-CL" sz="1800" dirty="0">
                        <a:effectLst/>
                        <a:latin typeface="Papyrus" panose="03070502060502030205" pitchFamily="66" charset="0"/>
                        <a:ea typeface="Times New Roman" panose="02020603050405020304" pitchFamily="18" charset="0"/>
                        <a:cs typeface="Times New Roman" panose="02020603050405020304" pitchFamily="18" charset="0"/>
                      </a:endParaRPr>
                    </a:p>
                  </a:txBody>
                  <a:tcPr marL="67067" marR="67067" marT="0" marB="0"/>
                </a:tc>
                <a:extLst>
                  <a:ext uri="{0D108BD9-81ED-4DB2-BD59-A6C34878D82A}">
                    <a16:rowId xmlns:a16="http://schemas.microsoft.com/office/drawing/2014/main" val="10005"/>
                  </a:ext>
                </a:extLst>
              </a:tr>
              <a:tr h="871729">
                <a:tc vMerge="1">
                  <a:txBody>
                    <a:bodyPr/>
                    <a:lstStyle/>
                    <a:p>
                      <a:endParaRPr lang="es-CL"/>
                    </a:p>
                  </a:txBody>
                  <a:tcPr/>
                </a:tc>
                <a:tc>
                  <a:txBody>
                    <a:bodyPr/>
                    <a:lstStyle/>
                    <a:p>
                      <a:pPr marL="457200" algn="just">
                        <a:spcAft>
                          <a:spcPts val="0"/>
                        </a:spcAft>
                      </a:pPr>
                      <a:endParaRPr lang="es-CL" sz="1800" dirty="0">
                        <a:effectLst/>
                        <a:latin typeface="Papyrus" panose="03070502060502030205" pitchFamily="66" charset="0"/>
                        <a:ea typeface="Times New Roman" panose="02020603050405020304" pitchFamily="18" charset="0"/>
                      </a:endParaRPr>
                    </a:p>
                  </a:txBody>
                  <a:tcPr marL="67067" marR="67067"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35145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440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22612" y="1107142"/>
            <a:ext cx="9347200" cy="1311275"/>
          </a:xfrm>
        </p:spPr>
        <p:txBody>
          <a:bodyPr/>
          <a:lstStyle/>
          <a:p>
            <a:pPr algn="ctr"/>
            <a:r>
              <a:rPr lang="es-CL" dirty="0" smtClean="0">
                <a:solidFill>
                  <a:schemeClr val="accent4">
                    <a:lumMod val="75000"/>
                  </a:schemeClr>
                </a:solidFill>
                <a:effectLst/>
                <a:latin typeface="Papyrus" panose="03070502060502030205" pitchFamily="66" charset="0"/>
              </a:rPr>
              <a:t>Resultado de aprendizaje general</a:t>
            </a:r>
            <a:r>
              <a:rPr lang="es-CL" dirty="0" smtClean="0">
                <a:solidFill>
                  <a:schemeClr val="accent4">
                    <a:lumMod val="75000"/>
                  </a:schemeClr>
                </a:solidFill>
                <a:effectLst/>
                <a:latin typeface="Papyrus" panose="03070502060502030205" pitchFamily="66" charset="0"/>
                <a:ea typeface="Times New Roman" panose="02020603050405020304" pitchFamily="18" charset="0"/>
                <a:cs typeface="Times New Roman" panose="02020603050405020304" pitchFamily="18" charset="0"/>
              </a:rPr>
              <a:t/>
            </a:r>
            <a:br>
              <a:rPr lang="es-CL" dirty="0" smtClean="0">
                <a:solidFill>
                  <a:schemeClr val="accent4">
                    <a:lumMod val="75000"/>
                  </a:schemeClr>
                </a:solidFill>
                <a:effectLst/>
                <a:latin typeface="Papyrus" panose="03070502060502030205" pitchFamily="66" charset="0"/>
                <a:ea typeface="Times New Roman" panose="02020603050405020304" pitchFamily="18" charset="0"/>
                <a:cs typeface="Times New Roman" panose="02020603050405020304" pitchFamily="18" charset="0"/>
              </a:rPr>
            </a:br>
            <a:endParaRPr lang="es-CL" dirty="0">
              <a:solidFill>
                <a:schemeClr val="accent4">
                  <a:lumMod val="75000"/>
                </a:schemeClr>
              </a:solidFill>
              <a:latin typeface="Papyrus" panose="03070502060502030205" pitchFamily="66" charset="0"/>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446436427"/>
              </p:ext>
            </p:extLst>
          </p:nvPr>
        </p:nvGraphicFramePr>
        <p:xfrm>
          <a:off x="812908" y="1762779"/>
          <a:ext cx="10312292" cy="4165581"/>
        </p:xfrm>
        <a:graphic>
          <a:graphicData uri="http://schemas.openxmlformats.org/drawingml/2006/table">
            <a:tbl>
              <a:tblPr firstRow="1" firstCol="1" bandRow="1">
                <a:tableStyleId>{5C22544A-7EE6-4342-B048-85BDC9FD1C3A}</a:tableStyleId>
              </a:tblPr>
              <a:tblGrid>
                <a:gridCol w="10312292">
                  <a:extLst>
                    <a:ext uri="{9D8B030D-6E8A-4147-A177-3AD203B41FA5}">
                      <a16:colId xmlns:a16="http://schemas.microsoft.com/office/drawing/2014/main" val="20000"/>
                    </a:ext>
                  </a:extLst>
                </a:gridCol>
              </a:tblGrid>
              <a:tr h="802981">
                <a:tc>
                  <a:txBody>
                    <a:bodyPr/>
                    <a:lstStyle/>
                    <a:p>
                      <a:pPr>
                        <a:lnSpc>
                          <a:spcPct val="107000"/>
                        </a:lnSpc>
                        <a:spcAft>
                          <a:spcPts val="0"/>
                        </a:spcAft>
                      </a:pPr>
                      <a:endParaRPr lang="es-CL" sz="1800" dirty="0">
                        <a:solidFill>
                          <a:schemeClr val="accent5">
                            <a:lumMod val="20000"/>
                            <a:lumOff val="8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362600">
                <a:tc>
                  <a:txBody>
                    <a:bodyPr/>
                    <a:lstStyle/>
                    <a:p>
                      <a:pPr marL="21590" algn="just">
                        <a:lnSpc>
                          <a:spcPct val="107000"/>
                        </a:lnSpc>
                        <a:spcAft>
                          <a:spcPts val="0"/>
                        </a:spcAft>
                      </a:pPr>
                      <a:r>
                        <a:rPr lang="es-MX" sz="3200" dirty="0" smtClean="0">
                          <a:solidFill>
                            <a:schemeClr val="tx1"/>
                          </a:solidFill>
                          <a:effectLst/>
                          <a:latin typeface="Papyrus" panose="03070502060502030205" pitchFamily="66" charset="0"/>
                        </a:rPr>
                        <a:t>Incorporar en el desarrollo profesional del ingeniero un conjunto de habilidades personales  y blandas junto al desarrollo de los conocimientos propios de la carrera contribuyan a la formación integral de un profesional capacitado para ejercer liderazgos de alto nivel en su área. </a:t>
                      </a:r>
                      <a:endParaRPr lang="es-CL" sz="32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510713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642630125"/>
              </p:ext>
            </p:extLst>
          </p:nvPr>
        </p:nvGraphicFramePr>
        <p:xfrm>
          <a:off x="-349196" y="0"/>
          <a:ext cx="12373556" cy="5274557"/>
        </p:xfrm>
        <a:graphic>
          <a:graphicData uri="http://schemas.openxmlformats.org/drawingml/2006/table">
            <a:tbl>
              <a:tblPr firstRow="1" firstCol="1" bandRow="1">
                <a:tableStyleId>{5C22544A-7EE6-4342-B048-85BDC9FD1C3A}</a:tableStyleId>
              </a:tblPr>
              <a:tblGrid>
                <a:gridCol w="7452743">
                  <a:extLst>
                    <a:ext uri="{9D8B030D-6E8A-4147-A177-3AD203B41FA5}">
                      <a16:colId xmlns:a16="http://schemas.microsoft.com/office/drawing/2014/main" val="20000"/>
                    </a:ext>
                  </a:extLst>
                </a:gridCol>
                <a:gridCol w="4920813">
                  <a:extLst>
                    <a:ext uri="{9D8B030D-6E8A-4147-A177-3AD203B41FA5}">
                      <a16:colId xmlns:a16="http://schemas.microsoft.com/office/drawing/2014/main" val="20001"/>
                    </a:ext>
                  </a:extLst>
                </a:gridCol>
              </a:tblGrid>
              <a:tr h="578223">
                <a:tc>
                  <a:txBody>
                    <a:bodyPr/>
                    <a:lstStyle/>
                    <a:p>
                      <a:pPr algn="ctr">
                        <a:lnSpc>
                          <a:spcPct val="107000"/>
                        </a:lnSpc>
                        <a:spcAft>
                          <a:spcPts val="0"/>
                        </a:spcAft>
                      </a:pPr>
                      <a:r>
                        <a:rPr lang="es-CL" sz="2400" dirty="0">
                          <a:solidFill>
                            <a:srgbClr val="FFFF00"/>
                          </a:solidFill>
                          <a:effectLst/>
                          <a:latin typeface="Papyrus" panose="03070502060502030205" pitchFamily="66" charset="0"/>
                        </a:rPr>
                        <a:t>Resultados de aprendizaje específicos</a:t>
                      </a:r>
                      <a:endParaRPr lang="es-CL" sz="2400" dirty="0">
                        <a:solidFill>
                          <a:srgbClr val="FFFF00"/>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L" sz="2400" dirty="0">
                          <a:solidFill>
                            <a:srgbClr val="FFFF00"/>
                          </a:solidFill>
                          <a:effectLst/>
                          <a:latin typeface="Papyrus" panose="03070502060502030205" pitchFamily="66" charset="0"/>
                        </a:rPr>
                        <a:t>Unidades temáticas</a:t>
                      </a:r>
                      <a:endParaRPr lang="es-CL" sz="2400" dirty="0">
                        <a:solidFill>
                          <a:srgbClr val="FFFF00"/>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250577">
                <a:tc>
                  <a:txBody>
                    <a:bodyPr/>
                    <a:lstStyle/>
                    <a:p>
                      <a:pPr marL="342900" lvl="0" indent="-342900" algn="just">
                        <a:lnSpc>
                          <a:spcPct val="107000"/>
                        </a:lnSpc>
                        <a:spcAft>
                          <a:spcPts val="0"/>
                        </a:spcAft>
                        <a:buFont typeface="Symbol" panose="05050102010706020507" pitchFamily="18" charset="2"/>
                        <a:buChar char=""/>
                      </a:pPr>
                      <a:r>
                        <a:rPr lang="es-MX" sz="2400" dirty="0" smtClean="0">
                          <a:solidFill>
                            <a:schemeClr val="tx1"/>
                          </a:solidFill>
                          <a:effectLst/>
                          <a:latin typeface="Papyrus" panose="03070502060502030205" pitchFamily="66" charset="0"/>
                        </a:rPr>
                        <a:t>1.Reconocer la importancia de las habilidades sociales  en el desarrollo personal  de un ingeniero</a:t>
                      </a:r>
                      <a:endParaRPr lang="es-CL" sz="24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r>
                        <a:rPr lang="es-CL" sz="2000" dirty="0">
                          <a:effectLst/>
                          <a:latin typeface="Papyrus" panose="03070502060502030205" pitchFamily="66" charset="0"/>
                        </a:rPr>
                        <a:t>a.- </a:t>
                      </a:r>
                      <a:r>
                        <a:rPr lang="es-CL" sz="2000" dirty="0" smtClean="0">
                          <a:effectLst/>
                          <a:latin typeface="Papyrus" panose="03070502060502030205" pitchFamily="66" charset="0"/>
                        </a:rPr>
                        <a:t>Principios de desarrollo personal</a:t>
                      </a:r>
                    </a:p>
                    <a:p>
                      <a:pPr>
                        <a:lnSpc>
                          <a:spcPct val="107000"/>
                        </a:lnSpc>
                        <a:spcAft>
                          <a:spcPts val="0"/>
                        </a:spcAft>
                      </a:pPr>
                      <a:r>
                        <a:rPr lang="es-CL" sz="2000" dirty="0" smtClean="0">
                          <a:effectLst/>
                          <a:latin typeface="Papyrus" panose="03070502060502030205" pitchFamily="66" charset="0"/>
                        </a:rPr>
                        <a:t>b.  Hábitos</a:t>
                      </a:r>
                      <a:r>
                        <a:rPr lang="es-CL" sz="2000" baseline="0" dirty="0" smtClean="0">
                          <a:effectLst/>
                          <a:latin typeface="Papyrus" panose="03070502060502030205" pitchFamily="66" charset="0"/>
                        </a:rPr>
                        <a:t> de</a:t>
                      </a:r>
                      <a:r>
                        <a:rPr lang="es-CL" sz="2000" dirty="0" smtClean="0">
                          <a:effectLst/>
                          <a:latin typeface="Papyrus" panose="03070502060502030205" pitchFamily="66" charset="0"/>
                        </a:rPr>
                        <a:t>  desarrollo personal</a:t>
                      </a:r>
                    </a:p>
                    <a:p>
                      <a:pPr>
                        <a:lnSpc>
                          <a:spcPct val="107000"/>
                        </a:lnSpc>
                        <a:spcAft>
                          <a:spcPts val="0"/>
                        </a:spcAft>
                      </a:pPr>
                      <a:r>
                        <a:rPr lang="es-MX" sz="2000" smtClean="0">
                          <a:effectLst/>
                          <a:latin typeface="Papyrus" panose="03070502060502030205" pitchFamily="66" charset="0"/>
                        </a:rPr>
                        <a:t>c,  Qué </a:t>
                      </a:r>
                      <a:r>
                        <a:rPr lang="es-MX" sz="2000" dirty="0" smtClean="0">
                          <a:effectLst/>
                          <a:latin typeface="Papyrus" panose="03070502060502030205" pitchFamily="66" charset="0"/>
                        </a:rPr>
                        <a:t>son las habilidades blandas y duras </a:t>
                      </a:r>
                    </a:p>
                    <a:p>
                      <a:pPr>
                        <a:lnSpc>
                          <a:spcPct val="107000"/>
                        </a:lnSpc>
                        <a:spcAft>
                          <a:spcPts val="0"/>
                        </a:spcAft>
                      </a:pPr>
                      <a:r>
                        <a:rPr lang="es-MX" sz="2000" dirty="0" smtClean="0">
                          <a:effectLst/>
                          <a:latin typeface="Papyrus" panose="03070502060502030205" pitchFamily="66" charset="0"/>
                        </a:rPr>
                        <a:t> d. La importancia de las habilidades sociales     para un ingeniero</a:t>
                      </a:r>
                      <a:endParaRPr lang="es-CL" sz="2000" dirty="0">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63494">
                <a:tc>
                  <a:txBody>
                    <a:bodyPr/>
                    <a:lstStyle/>
                    <a:p>
                      <a:pPr marL="342900" lvl="0" indent="-342900" algn="just">
                        <a:lnSpc>
                          <a:spcPct val="107000"/>
                        </a:lnSpc>
                        <a:spcAft>
                          <a:spcPts val="0"/>
                        </a:spcAft>
                        <a:buFont typeface="Symbol" panose="05050102010706020507" pitchFamily="18" charset="2"/>
                        <a:buChar char=""/>
                      </a:pPr>
                      <a:endParaRPr lang="es-CL" sz="24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endParaRPr lang="es-CL" sz="2000" dirty="0">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1377">
                <a:tc>
                  <a:txBody>
                    <a:bodyPr/>
                    <a:lstStyle/>
                    <a:p>
                      <a:pPr marL="342900" lvl="0" indent="-342900">
                        <a:lnSpc>
                          <a:spcPct val="107000"/>
                        </a:lnSpc>
                        <a:spcAft>
                          <a:spcPts val="0"/>
                        </a:spcAft>
                        <a:buFont typeface="Symbol" panose="05050102010706020507" pitchFamily="18" charset="2"/>
                        <a:buChar char=""/>
                      </a:pPr>
                      <a:endParaRPr lang="es-CL" sz="24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endParaRPr lang="es-CL" sz="2000" dirty="0">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807350">
                <a:tc>
                  <a:txBody>
                    <a:bodyPr/>
                    <a:lstStyle/>
                    <a:p>
                      <a:pPr marL="342900" lvl="0" indent="-342900">
                        <a:lnSpc>
                          <a:spcPct val="107000"/>
                        </a:lnSpc>
                        <a:spcAft>
                          <a:spcPts val="0"/>
                        </a:spcAft>
                        <a:buFont typeface="Symbol" panose="05050102010706020507" pitchFamily="18" charset="2"/>
                        <a:buChar char=""/>
                      </a:pPr>
                      <a:endParaRPr lang="es-MX" sz="2400" dirty="0" smtClean="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MX" sz="2400" dirty="0" smtClean="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rPr>
                        <a:t>2. Desarrollar habilidades sociales específicas necesarias para la formación integral del ingeniero. </a:t>
                      </a:r>
                    </a:p>
                    <a:p>
                      <a:pPr marL="342900" lvl="0" indent="-342900">
                        <a:lnSpc>
                          <a:spcPct val="107000"/>
                        </a:lnSpc>
                        <a:spcAft>
                          <a:spcPts val="0"/>
                        </a:spcAft>
                        <a:buFont typeface="Symbol" panose="05050102010706020507" pitchFamily="18" charset="2"/>
                        <a:buChar char=""/>
                      </a:pPr>
                      <a:endParaRPr lang="es-MX" sz="2400" dirty="0" smtClean="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endParaRPr lang="es-CL" sz="24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endParaRPr lang="es-MX" sz="2000" dirty="0" smtClean="0">
                        <a:effectLst/>
                        <a:latin typeface="Papyrus" panose="03070502060502030205" pitchFamily="66" charset="0"/>
                        <a:ea typeface="Times New Roman" panose="02020603050405020304" pitchFamily="18" charset="0"/>
                        <a:cs typeface="Times New Roman" panose="02020603050405020304" pitchFamily="18" charset="0"/>
                      </a:endParaRPr>
                    </a:p>
                    <a:p>
                      <a:pPr>
                        <a:lnSpc>
                          <a:spcPct val="107000"/>
                        </a:lnSpc>
                        <a:spcAft>
                          <a:spcPts val="0"/>
                        </a:spcAft>
                      </a:pPr>
                      <a:r>
                        <a:rPr lang="es-MX" sz="2000" dirty="0" smtClean="0">
                          <a:effectLst/>
                          <a:latin typeface="Papyrus" panose="03070502060502030205" pitchFamily="66" charset="0"/>
                          <a:ea typeface="Times New Roman" panose="02020603050405020304" pitchFamily="18" charset="0"/>
                          <a:cs typeface="Times New Roman" panose="02020603050405020304" pitchFamily="18" charset="0"/>
                        </a:rPr>
                        <a:t>4. Habilidades  de desarrollo personal: El liderazgo, comunicación oral, creatividad, trabajo en equipo, asertividad, resolución de conflictos, comunicación y negociación, inteligencia emocional, manejo del estrés y felicidad y otras más</a:t>
                      </a:r>
                      <a:endParaRPr lang="es-CL" sz="2000" dirty="0">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959620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61247" y="1268506"/>
            <a:ext cx="9347200" cy="573741"/>
          </a:xfrm>
        </p:spPr>
        <p:txBody>
          <a:bodyPr/>
          <a:lstStyle/>
          <a:p>
            <a:pPr algn="ctr"/>
            <a:r>
              <a:rPr lang="es-CL" dirty="0" smtClean="0">
                <a:effectLst/>
                <a:latin typeface="Papyrus" panose="03070502060502030205" pitchFamily="66" charset="0"/>
              </a:rPr>
              <a:t>Metodologías de enseñanza y de </a:t>
            </a:r>
            <a:r>
              <a:rPr lang="es-CL" dirty="0" err="1" smtClean="0">
                <a:effectLst/>
                <a:latin typeface="Papyrus" panose="03070502060502030205" pitchFamily="66" charset="0"/>
              </a:rPr>
              <a:t>aprendizaj</a:t>
            </a:r>
            <a:r>
              <a:rPr lang="es-CL" dirty="0" smtClean="0">
                <a:effectLst/>
                <a:latin typeface="Papyrus" panose="03070502060502030205" pitchFamily="66" charset="0"/>
              </a:rPr>
              <a:t> e</a:t>
            </a:r>
            <a:r>
              <a:rPr lang="es-CL" sz="3600" dirty="0" smtClean="0">
                <a:effectLst/>
                <a:latin typeface="Papyrus" panose="03070502060502030205" pitchFamily="66" charset="0"/>
                <a:ea typeface="Times New Roman" panose="02020603050405020304" pitchFamily="18" charset="0"/>
                <a:cs typeface="Times New Roman" panose="02020603050405020304" pitchFamily="18" charset="0"/>
              </a:rPr>
              <a:t/>
            </a:r>
            <a:br>
              <a:rPr lang="es-CL" sz="3600" dirty="0" smtClean="0">
                <a:effectLst/>
                <a:latin typeface="Papyrus" panose="03070502060502030205" pitchFamily="66" charset="0"/>
                <a:ea typeface="Times New Roman" panose="02020603050405020304" pitchFamily="18" charset="0"/>
                <a:cs typeface="Times New Roman" panose="02020603050405020304" pitchFamily="18" charset="0"/>
              </a:rPr>
            </a:br>
            <a:endParaRPr lang="es-CL" dirty="0">
              <a:latin typeface="Papyrus" panose="03070502060502030205" pitchFamily="66" charset="0"/>
            </a:endParaRPr>
          </a:p>
        </p:txBody>
      </p:sp>
      <p:graphicFrame>
        <p:nvGraphicFramePr>
          <p:cNvPr id="4" name="Marcador de contenido 3"/>
          <p:cNvGraphicFramePr>
            <a:graphicFrameLocks noGrp="1"/>
          </p:cNvGraphicFramePr>
          <p:nvPr>
            <p:ph idx="1"/>
            <p:extLst/>
          </p:nvPr>
        </p:nvGraphicFramePr>
        <p:xfrm>
          <a:off x="975245" y="1842247"/>
          <a:ext cx="9833202" cy="4155140"/>
        </p:xfrm>
        <a:graphic>
          <a:graphicData uri="http://schemas.openxmlformats.org/drawingml/2006/table">
            <a:tbl>
              <a:tblPr firstRow="1" firstCol="1" bandRow="1">
                <a:tableStyleId>{5C22544A-7EE6-4342-B048-85BDC9FD1C3A}</a:tableStyleId>
              </a:tblPr>
              <a:tblGrid>
                <a:gridCol w="9833202">
                  <a:extLst>
                    <a:ext uri="{9D8B030D-6E8A-4147-A177-3AD203B41FA5}">
                      <a16:colId xmlns:a16="http://schemas.microsoft.com/office/drawing/2014/main" val="20000"/>
                    </a:ext>
                  </a:extLst>
                </a:gridCol>
              </a:tblGrid>
              <a:tr h="182110">
                <a:tc>
                  <a:txBody>
                    <a:bodyPr/>
                    <a:lstStyle/>
                    <a:p>
                      <a:pPr>
                        <a:lnSpc>
                          <a:spcPct val="107000"/>
                        </a:lnSpc>
                        <a:spcAft>
                          <a:spcPts val="0"/>
                        </a:spcAft>
                      </a:pPr>
                      <a:endParaRPr lang="es-CL"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973030">
                <a:tc>
                  <a:txBody>
                    <a:bodyPr/>
                    <a:lstStyle/>
                    <a:p>
                      <a:pPr algn="just">
                        <a:lnSpc>
                          <a:spcPct val="107000"/>
                        </a:lnSpc>
                        <a:spcAft>
                          <a:spcPts val="0"/>
                        </a:spcAft>
                      </a:pPr>
                      <a:r>
                        <a:rPr lang="es-MX" sz="2400" dirty="0" smtClean="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rPr>
                        <a:t>En el curso, los contenidos serán entregados a través de exposiciones por parte del profesor y de talleres prácticos para poder internalizar y concretar las habilidades blandas propuestas. Los alumnos y alumnas trabajarán de manera individual y en equipo en la redacción de textos, presentación de proyectos. disertaciones, estudio de casos, aprendizaje basado en problemas y hechos os concretos del futuro profesional </a:t>
                      </a:r>
                    </a:p>
                    <a:p>
                      <a:pPr algn="just">
                        <a:lnSpc>
                          <a:spcPct val="107000"/>
                        </a:lnSpc>
                        <a:spcAft>
                          <a:spcPts val="0"/>
                        </a:spcAft>
                      </a:pPr>
                      <a:r>
                        <a:rPr lang="es-MX" sz="2400" dirty="0" smtClean="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rPr>
                        <a:t>Los aspectos de comunicación escrita, oral y habilidades blandas específicas  abarcarán los ejes temáticos principales  más tratados en el curso . </a:t>
                      </a:r>
                      <a:endParaRPr lang="es-CL" sz="24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198241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9200" y="1116497"/>
            <a:ext cx="9347200" cy="831573"/>
          </a:xfrm>
        </p:spPr>
        <p:txBody>
          <a:bodyPr/>
          <a:lstStyle/>
          <a:p>
            <a:r>
              <a:rPr lang="es-MX" dirty="0"/>
              <a:t>Procedimientos de evaluación</a:t>
            </a:r>
            <a:br>
              <a:rPr lang="es-MX" dirty="0"/>
            </a:br>
            <a:endParaRPr lang="es-CL" dirty="0"/>
          </a:p>
        </p:txBody>
      </p:sp>
      <p:sp>
        <p:nvSpPr>
          <p:cNvPr id="3" name="Marcador de contenido 2"/>
          <p:cNvSpPr>
            <a:spLocks noGrp="1"/>
          </p:cNvSpPr>
          <p:nvPr>
            <p:ph idx="1"/>
          </p:nvPr>
        </p:nvSpPr>
        <p:spPr>
          <a:xfrm>
            <a:off x="1060174" y="1669774"/>
            <a:ext cx="9912626" cy="3596309"/>
          </a:xfrm>
        </p:spPr>
        <p:txBody>
          <a:bodyPr/>
          <a:lstStyle/>
          <a:p>
            <a:endParaRPr lang="es-MX" dirty="0"/>
          </a:p>
          <a:p>
            <a:pPr algn="l"/>
            <a:r>
              <a:rPr lang="es-MX" sz="2400" dirty="0"/>
              <a:t>Las formas de evaluación de los contenidos serán través de evaluaciones formativas y </a:t>
            </a:r>
            <a:r>
              <a:rPr lang="es-MX" sz="2400" dirty="0" err="1" smtClean="0"/>
              <a:t>sumativas</a:t>
            </a:r>
            <a:r>
              <a:rPr lang="es-MX" sz="2400" dirty="0" smtClean="0"/>
              <a:t> </a:t>
            </a:r>
            <a:r>
              <a:rPr lang="es-MX" sz="2400" dirty="0"/>
              <a:t>. También se realizarán las siguientes actividades para el desarrollo de las habilidades: talleres, juego de roles, estudio de casos, pruebas, presentación de proyectos escritos y orales, elaboración creativa de conceptos, resolución de problemas, etc</a:t>
            </a:r>
            <a:r>
              <a:rPr lang="es-MX" sz="2400" dirty="0" smtClean="0"/>
              <a:t>.</a:t>
            </a:r>
          </a:p>
          <a:p>
            <a:pPr algn="l"/>
            <a:endParaRPr lang="es-MX" sz="2400" dirty="0"/>
          </a:p>
          <a:p>
            <a:pPr algn="l"/>
            <a:r>
              <a:rPr lang="es-MX" sz="2400" dirty="0" smtClean="0"/>
              <a:t>Trabajo y talleres :  70%</a:t>
            </a:r>
          </a:p>
          <a:p>
            <a:pPr algn="l"/>
            <a:r>
              <a:rPr lang="es-MX" sz="2400" dirty="0" smtClean="0"/>
              <a:t>Trabajo Final :         30 % </a:t>
            </a:r>
            <a:endParaRPr lang="es-MX" sz="2400" dirty="0"/>
          </a:p>
          <a:p>
            <a:pPr algn="just"/>
            <a:r>
              <a:rPr lang="es-MX" dirty="0"/>
              <a:t>  </a:t>
            </a:r>
          </a:p>
        </p:txBody>
      </p:sp>
    </p:spTree>
    <p:extLst>
      <p:ext uri="{BB962C8B-B14F-4D97-AF65-F5344CB8AC3E}">
        <p14:creationId xmlns:p14="http://schemas.microsoft.com/office/powerpoint/2010/main" val="3906504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smtClean="0"/>
              <a:t>RECURSOS DE APRENDIZAJE</a:t>
            </a:r>
            <a:endParaRPr lang="es-CL" dirty="0"/>
          </a:p>
        </p:txBody>
      </p:sp>
      <p:sp>
        <p:nvSpPr>
          <p:cNvPr id="3" name="Marcador de contenido 2"/>
          <p:cNvSpPr>
            <a:spLocks noGrp="1"/>
          </p:cNvSpPr>
          <p:nvPr>
            <p:ph idx="1"/>
          </p:nvPr>
        </p:nvSpPr>
        <p:spPr/>
        <p:txBody>
          <a:bodyPr/>
          <a:lstStyle/>
          <a:p>
            <a:pPr algn="l"/>
            <a:r>
              <a:rPr lang="es-MX" dirty="0" smtClean="0"/>
              <a:t>-Lectura </a:t>
            </a:r>
            <a:r>
              <a:rPr lang="es-MX" dirty="0"/>
              <a:t>de </a:t>
            </a:r>
            <a:r>
              <a:rPr lang="es-MX" dirty="0" smtClean="0"/>
              <a:t>libros</a:t>
            </a:r>
          </a:p>
          <a:p>
            <a:pPr algn="l"/>
            <a:r>
              <a:rPr lang="es-MX" dirty="0" smtClean="0"/>
              <a:t>-	Uso de videos y fotos</a:t>
            </a:r>
          </a:p>
          <a:p>
            <a:pPr algn="l"/>
            <a:r>
              <a:rPr lang="es-MX" dirty="0" smtClean="0"/>
              <a:t>-</a:t>
            </a:r>
            <a:r>
              <a:rPr lang="es-MX" dirty="0"/>
              <a:t>	Página web del profesor donde se subirá el material de la clase</a:t>
            </a:r>
          </a:p>
          <a:p>
            <a:pPr algn="l"/>
            <a:r>
              <a:rPr lang="es-MX" dirty="0"/>
              <a:t>-	Uso de data para mostrar videos y hacer presentaciones </a:t>
            </a:r>
          </a:p>
          <a:p>
            <a:pPr algn="l"/>
            <a:r>
              <a:rPr lang="es-MX" dirty="0" smtClean="0"/>
              <a:t>Bibliografía </a:t>
            </a:r>
            <a:r>
              <a:rPr lang="es-MX" dirty="0"/>
              <a:t>sobre cómo escribir </a:t>
            </a:r>
          </a:p>
          <a:p>
            <a:pPr algn="l"/>
            <a:endParaRPr lang="es-CL" dirty="0"/>
          </a:p>
        </p:txBody>
      </p:sp>
    </p:spTree>
    <p:extLst>
      <p:ext uri="{BB962C8B-B14F-4D97-AF65-F5344CB8AC3E}">
        <p14:creationId xmlns:p14="http://schemas.microsoft.com/office/powerpoint/2010/main" val="39377194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L" dirty="0" smtClean="0"/>
              <a:t>CONTACTOS</a:t>
            </a:r>
            <a:endParaRPr lang="es-CL" dirty="0"/>
          </a:p>
        </p:txBody>
      </p:sp>
      <p:sp>
        <p:nvSpPr>
          <p:cNvPr id="3" name="Marcador de contenido 2"/>
          <p:cNvSpPr>
            <a:spLocks noGrp="1"/>
          </p:cNvSpPr>
          <p:nvPr>
            <p:ph idx="1"/>
          </p:nvPr>
        </p:nvSpPr>
        <p:spPr>
          <a:xfrm>
            <a:off x="1219200" y="2438400"/>
            <a:ext cx="9347200" cy="2786270"/>
          </a:xfrm>
        </p:spPr>
        <p:txBody>
          <a:bodyPr/>
          <a:lstStyle/>
          <a:p>
            <a:pPr algn="l"/>
            <a:r>
              <a:rPr lang="es-CL" sz="2400" b="1" dirty="0"/>
              <a:t>Sitio web </a:t>
            </a:r>
            <a:r>
              <a:rPr lang="es-CL" sz="2400" b="1" dirty="0" smtClean="0"/>
              <a:t>  www.contintaroja.cl</a:t>
            </a:r>
          </a:p>
          <a:p>
            <a:pPr algn="l"/>
            <a:r>
              <a:rPr lang="es-CL" sz="2400" b="1" dirty="0" smtClean="0"/>
              <a:t>Correo institucional      ivan.pizarro@usach.cl</a:t>
            </a:r>
          </a:p>
          <a:p>
            <a:pPr algn="l"/>
            <a:r>
              <a:rPr lang="es-CL" sz="2400" b="1" dirty="0" smtClean="0"/>
              <a:t>Correo para enviar los trabajos dosusach@gmail.com</a:t>
            </a:r>
            <a:endParaRPr lang="es-CL" sz="2400" b="1" dirty="0"/>
          </a:p>
        </p:txBody>
      </p:sp>
    </p:spTree>
    <p:extLst>
      <p:ext uri="{BB962C8B-B14F-4D97-AF65-F5344CB8AC3E}">
        <p14:creationId xmlns:p14="http://schemas.microsoft.com/office/powerpoint/2010/main" val="38327428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58240" y="79186"/>
            <a:ext cx="9347200" cy="1311275"/>
          </a:xfrm>
        </p:spPr>
        <p:txBody>
          <a:bodyPr/>
          <a:lstStyle/>
          <a:p>
            <a:pPr lvl="0" algn="ctr"/>
            <a:r>
              <a:rPr lang="es-CL" dirty="0" smtClean="0">
                <a:effectLst/>
                <a:latin typeface="Papyrus" panose="03070502060502030205" pitchFamily="66" charset="0"/>
              </a:rPr>
              <a:t>Bibliografía Básica</a:t>
            </a:r>
            <a:r>
              <a:rPr lang="es-CL" sz="3600" dirty="0" smtClean="0">
                <a:effectLst/>
                <a:latin typeface="Calibri" panose="020F0502020204030204" pitchFamily="34" charset="0"/>
                <a:ea typeface="Times New Roman" panose="02020603050405020304" pitchFamily="18" charset="0"/>
                <a:cs typeface="Times New Roman" panose="02020603050405020304" pitchFamily="18" charset="0"/>
              </a:rPr>
              <a:t/>
            </a:r>
            <a:br>
              <a:rPr lang="es-CL" sz="3600" dirty="0" smtClean="0">
                <a:effectLst/>
                <a:latin typeface="Calibri" panose="020F0502020204030204" pitchFamily="34" charset="0"/>
                <a:ea typeface="Times New Roman" panose="02020603050405020304" pitchFamily="18" charset="0"/>
                <a:cs typeface="Times New Roman" panose="02020603050405020304" pitchFamily="18" charset="0"/>
              </a:rPr>
            </a:br>
            <a:endParaRPr lang="es-CL"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588983097"/>
              </p:ext>
            </p:extLst>
          </p:nvPr>
        </p:nvGraphicFramePr>
        <p:xfrm>
          <a:off x="441960" y="872301"/>
          <a:ext cx="11247120" cy="8589582"/>
        </p:xfrm>
        <a:graphic>
          <a:graphicData uri="http://schemas.openxmlformats.org/drawingml/2006/table">
            <a:tbl>
              <a:tblPr firstRow="1" firstCol="1" bandRow="1">
                <a:tableStyleId>{073A0DAA-6AF3-43AB-8588-CEC1D06C72B9}</a:tableStyleId>
              </a:tblPr>
              <a:tblGrid>
                <a:gridCol w="11247120">
                  <a:extLst>
                    <a:ext uri="{9D8B030D-6E8A-4147-A177-3AD203B41FA5}">
                      <a16:colId xmlns:a16="http://schemas.microsoft.com/office/drawing/2014/main" val="20000"/>
                    </a:ext>
                  </a:extLst>
                </a:gridCol>
              </a:tblGrid>
              <a:tr h="3381881">
                <a:tc>
                  <a:txBody>
                    <a:bodyPr/>
                    <a:lstStyle/>
                    <a:p>
                      <a:pPr marL="342900" lvl="0" indent="-342900">
                        <a:lnSpc>
                          <a:spcPct val="107000"/>
                        </a:lnSpc>
                        <a:spcAft>
                          <a:spcPts val="0"/>
                        </a:spcAft>
                        <a:buFont typeface="Symbol" panose="05050102010706020507" pitchFamily="18" charset="2"/>
                        <a:buChar char=""/>
                      </a:pPr>
                      <a:r>
                        <a:rPr lang="es-MX" sz="1100" dirty="0" smtClean="0">
                          <a:effectLst/>
                        </a:rPr>
                        <a:t>	</a:t>
                      </a:r>
                    </a:p>
                    <a:p>
                      <a:pPr marL="342900" lvl="0" indent="-342900">
                        <a:lnSpc>
                          <a:spcPct val="107000"/>
                        </a:lnSpc>
                        <a:spcAft>
                          <a:spcPts val="0"/>
                        </a:spcAft>
                        <a:buFont typeface="Symbol" panose="05050102010706020507" pitchFamily="18" charset="2"/>
                        <a:buChar char=""/>
                      </a:pPr>
                      <a:r>
                        <a:rPr lang="es-MX" sz="2400" dirty="0" err="1" smtClean="0">
                          <a:effectLst/>
                        </a:rPr>
                        <a:t>Alles</a:t>
                      </a:r>
                      <a:r>
                        <a:rPr lang="es-MX" sz="2400" dirty="0" smtClean="0">
                          <a:effectLst/>
                        </a:rPr>
                        <a:t> M. A. (2018). Desarrollo del talento humano Buenos Aires: </a:t>
                      </a:r>
                      <a:r>
                        <a:rPr lang="es-MX" sz="2400" dirty="0" err="1" smtClean="0">
                          <a:effectLst/>
                        </a:rPr>
                        <a:t>Granica</a:t>
                      </a:r>
                      <a:r>
                        <a:rPr lang="es-MX" sz="2400" dirty="0" smtClean="0">
                          <a:effectLst/>
                        </a:rPr>
                        <a:t>, 2005. Recuperado de https:// www.academia.edu/33494469/</a:t>
                      </a:r>
                    </a:p>
                    <a:p>
                      <a:pPr marL="342900" lvl="0" indent="-342900">
                        <a:lnSpc>
                          <a:spcPct val="107000"/>
                        </a:lnSpc>
                        <a:spcAft>
                          <a:spcPts val="0"/>
                        </a:spcAft>
                        <a:buFont typeface="Symbol" panose="05050102010706020507" pitchFamily="18" charset="2"/>
                        <a:buChar char=""/>
                      </a:pPr>
                      <a:endParaRPr lang="es-MX" sz="2400" dirty="0" smtClean="0">
                        <a:effectLst/>
                      </a:endParaRPr>
                    </a:p>
                    <a:p>
                      <a:pPr marL="342900" lvl="0" indent="-342900">
                        <a:lnSpc>
                          <a:spcPct val="107000"/>
                        </a:lnSpc>
                        <a:spcAft>
                          <a:spcPts val="0"/>
                        </a:spcAft>
                        <a:buFont typeface="Symbol" panose="05050102010706020507" pitchFamily="18" charset="2"/>
                        <a:buChar char=""/>
                      </a:pPr>
                      <a:r>
                        <a:rPr lang="es-MX" sz="2400" dirty="0" smtClean="0">
                          <a:effectLst/>
                        </a:rPr>
                        <a:t>La importancia del coaching en el desarrollo de las habilidades blandas del personal de la empresa MARCIMEX en la ciudad de Trujillo año 2016 (Tesis de pregrado). Universidad Privada Antenor Orrego, Trujillo. Recuperado de http://repositorio.upao.edu.pe/handle/ 20.500.12759/3460 Cabrero, B. (2018). </a:t>
                      </a:r>
                    </a:p>
                    <a:p>
                      <a:pPr marL="342900" lvl="0" indent="-342900">
                        <a:lnSpc>
                          <a:spcPct val="107000"/>
                        </a:lnSpc>
                        <a:spcAft>
                          <a:spcPts val="0"/>
                        </a:spcAft>
                        <a:buFont typeface="Symbol" panose="05050102010706020507" pitchFamily="18" charset="2"/>
                        <a:buChar char=""/>
                      </a:pPr>
                      <a:endParaRPr lang="es-MX" sz="2400" dirty="0" smtClean="0">
                        <a:effectLst/>
                      </a:endParaRPr>
                    </a:p>
                    <a:p>
                      <a:pPr marL="342900" lvl="0" indent="-342900">
                        <a:lnSpc>
                          <a:spcPct val="107000"/>
                        </a:lnSpc>
                        <a:spcAft>
                          <a:spcPts val="0"/>
                        </a:spcAft>
                        <a:buFont typeface="Symbol" panose="05050102010706020507" pitchFamily="18" charset="2"/>
                        <a:buChar char=""/>
                      </a:pPr>
                      <a:r>
                        <a:rPr lang="es-MX" sz="2400" dirty="0" smtClean="0">
                          <a:effectLst/>
                        </a:rPr>
                        <a:t>Las habilidades socioemocionales, no cognitivas o “blandas”: aproximaciones a su evaluación. Revista Digital Universitaria, 19(6). Recuperado de http://doi.org/10.22201/ codeic.16076079e.2018.v19n6.a5 Claude, M (2018).</a:t>
                      </a:r>
                    </a:p>
                    <a:p>
                      <a:pPr marL="342900" lvl="0" indent="-342900">
                        <a:lnSpc>
                          <a:spcPct val="107000"/>
                        </a:lnSpc>
                        <a:spcAft>
                          <a:spcPts val="0"/>
                        </a:spcAft>
                        <a:buFont typeface="Symbol" panose="05050102010706020507" pitchFamily="18" charset="2"/>
                        <a:buChar char=""/>
                      </a:pPr>
                      <a:endParaRPr lang="es-MX" sz="2400" dirty="0" smtClean="0">
                        <a:effectLst/>
                      </a:endParaRPr>
                    </a:p>
                    <a:p>
                      <a:pPr marL="342900" lvl="0" indent="-342900">
                        <a:lnSpc>
                          <a:spcPct val="107000"/>
                        </a:lnSpc>
                        <a:spcAft>
                          <a:spcPts val="0"/>
                        </a:spcAft>
                        <a:buFont typeface="Symbol" panose="05050102010706020507" pitchFamily="18" charset="2"/>
                        <a:buChar char=""/>
                      </a:pPr>
                      <a:r>
                        <a:rPr lang="es-MX" sz="2400" dirty="0" smtClean="0">
                          <a:effectLst/>
                        </a:rPr>
                        <a:t> Habilidades Sociales y Rendimiento Académico en Estudiantes de la Universidad Cesar Vallejo, Sede Callao 2018. Recuperado de https://hdl.handle.net/20.500.12692/17440  </a:t>
                      </a:r>
                    </a:p>
                    <a:p>
                      <a:pPr marL="342900" lvl="0" indent="-342900">
                        <a:lnSpc>
                          <a:spcPct val="107000"/>
                        </a:lnSpc>
                        <a:spcAft>
                          <a:spcPts val="0"/>
                        </a:spcAft>
                        <a:buFont typeface="Symbol" panose="05050102010706020507" pitchFamily="18" charset="2"/>
                        <a:buChar char=""/>
                      </a:pPr>
                      <a:r>
                        <a:rPr lang="es-MX" sz="2400" dirty="0" smtClean="0">
                          <a:effectLst/>
                        </a:rPr>
                        <a:t> </a:t>
                      </a:r>
                    </a:p>
                    <a:p>
                      <a:pPr marL="342900" lvl="0" indent="-342900">
                        <a:lnSpc>
                          <a:spcPct val="107000"/>
                        </a:lnSpc>
                        <a:spcAft>
                          <a:spcPts val="0"/>
                        </a:spcAft>
                        <a:buFont typeface="Symbol" panose="05050102010706020507" pitchFamily="18" charset="2"/>
                        <a:buChar char=""/>
                      </a:pPr>
                      <a:endParaRPr lang="es-CL" sz="11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186498">
                <a:tc>
                  <a:txBody>
                    <a:bodyPr/>
                    <a:lstStyle/>
                    <a:p>
                      <a:pPr marL="342900" lvl="0" indent="-342900">
                        <a:lnSpc>
                          <a:spcPct val="107000"/>
                        </a:lnSpc>
                        <a:spcAft>
                          <a:spcPts val="0"/>
                        </a:spcAft>
                        <a:buFont typeface="Symbol" panose="05050102010706020507" pitchFamily="18" charset="2"/>
                        <a:buChar char=""/>
                      </a:pPr>
                      <a:endParaRPr lang="es-CL" sz="2000" dirty="0">
                        <a:solidFill>
                          <a:schemeClr val="tx1"/>
                        </a:solidFill>
                        <a:effectLst/>
                        <a:latin typeface="Papyrus" panose="03070502060502030205" pitchFamily="66"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74595360"/>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ntilla de diseño geométrico">
  <a:themeElements>
    <a:clrScheme name="Plantilla de diseño geométrico 11">
      <a:dk1>
        <a:srgbClr val="003399"/>
      </a:dk1>
      <a:lt1>
        <a:srgbClr val="A5D5EF"/>
      </a:lt1>
      <a:dk2>
        <a:srgbClr val="003399"/>
      </a:dk2>
      <a:lt2>
        <a:srgbClr val="3E3E5C"/>
      </a:lt2>
      <a:accent1>
        <a:srgbClr val="78AA95"/>
      </a:accent1>
      <a:accent2>
        <a:srgbClr val="1E8FE4"/>
      </a:accent2>
      <a:accent3>
        <a:srgbClr val="CFE7F6"/>
      </a:accent3>
      <a:accent4>
        <a:srgbClr val="002A82"/>
      </a:accent4>
      <a:accent5>
        <a:srgbClr val="BED2C8"/>
      </a:accent5>
      <a:accent6>
        <a:srgbClr val="1A81CF"/>
      </a:accent6>
      <a:hlink>
        <a:srgbClr val="CCECFF"/>
      </a:hlink>
      <a:folHlink>
        <a:srgbClr val="D2FAD2"/>
      </a:folHlink>
    </a:clrScheme>
    <a:fontScheme name="Plantilla de diseño geométrico">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Plantilla de diseño geométrico 1">
        <a:dk1>
          <a:srgbClr val="000000"/>
        </a:dk1>
        <a:lt1>
          <a:srgbClr val="FFFFD9"/>
        </a:lt1>
        <a:dk2>
          <a:srgbClr val="000000"/>
        </a:dk2>
        <a:lt2>
          <a:srgbClr val="777777"/>
        </a:lt2>
        <a:accent1>
          <a:srgbClr val="FFFFF7"/>
        </a:accent1>
        <a:accent2>
          <a:srgbClr val="7EAC7E"/>
        </a:accent2>
        <a:accent3>
          <a:srgbClr val="FFFFE9"/>
        </a:accent3>
        <a:accent4>
          <a:srgbClr val="000000"/>
        </a:accent4>
        <a:accent5>
          <a:srgbClr val="FFFFFA"/>
        </a:accent5>
        <a:accent6>
          <a:srgbClr val="729B72"/>
        </a:accent6>
        <a:hlink>
          <a:srgbClr val="009999"/>
        </a:hlink>
        <a:folHlink>
          <a:srgbClr val="FF9900"/>
        </a:folHlink>
      </a:clrScheme>
      <a:clrMap bg1="lt1" tx1="dk1" bg2="lt2" tx2="dk2" accent1="accent1" accent2="accent2" accent3="accent3" accent4="accent4" accent5="accent5" accent6="accent6" hlink="hlink" folHlink="folHlink"/>
    </a:extraClrScheme>
    <a:extraClrScheme>
      <a:clrScheme name="Plantilla de diseño geométrico 2">
        <a:dk1>
          <a:srgbClr val="006699"/>
        </a:dk1>
        <a:lt1>
          <a:srgbClr val="FFCC99"/>
        </a:lt1>
        <a:dk2>
          <a:srgbClr val="DFD293"/>
        </a:dk2>
        <a:lt2>
          <a:srgbClr val="5C1F00"/>
        </a:lt2>
        <a:accent1>
          <a:srgbClr val="B7D7B5"/>
        </a:accent1>
        <a:accent2>
          <a:srgbClr val="BE7960"/>
        </a:accent2>
        <a:accent3>
          <a:srgbClr val="FFE2CA"/>
        </a:accent3>
        <a:accent4>
          <a:srgbClr val="005682"/>
        </a:accent4>
        <a:accent5>
          <a:srgbClr val="D8E8D7"/>
        </a:accent5>
        <a:accent6>
          <a:srgbClr val="AC6D56"/>
        </a:accent6>
        <a:hlink>
          <a:srgbClr val="169FD6"/>
        </a:hlink>
        <a:folHlink>
          <a:srgbClr val="D3A219"/>
        </a:folHlink>
      </a:clrScheme>
      <a:clrMap bg1="lt1" tx1="dk1" bg2="lt2" tx2="dk2" accent1="accent1" accent2="accent2" accent3="accent3" accent4="accent4" accent5="accent5" accent6="accent6" hlink="hlink" folHlink="folHlink"/>
    </a:extraClrScheme>
    <a:extraClrScheme>
      <a:clrScheme name="Plantilla de diseño geométrico 3">
        <a:dk1>
          <a:srgbClr val="2D2015"/>
        </a:dk1>
        <a:lt1>
          <a:srgbClr val="006699"/>
        </a:lt1>
        <a:dk2>
          <a:srgbClr val="523E26"/>
        </a:dk2>
        <a:lt2>
          <a:srgbClr val="DFC08D"/>
        </a:lt2>
        <a:accent1>
          <a:srgbClr val="AAB99D"/>
        </a:accent1>
        <a:accent2>
          <a:srgbClr val="8F5F2F"/>
        </a:accent2>
        <a:accent3>
          <a:srgbClr val="B3AFAC"/>
        </a:accent3>
        <a:accent4>
          <a:srgbClr val="005682"/>
        </a:accent4>
        <a:accent5>
          <a:srgbClr val="D2D9CC"/>
        </a:accent5>
        <a:accent6>
          <a:srgbClr val="81552A"/>
        </a:accent6>
        <a:hlink>
          <a:srgbClr val="FFEF79"/>
        </a:hlink>
        <a:folHlink>
          <a:srgbClr val="003399"/>
        </a:folHlink>
      </a:clrScheme>
      <a:clrMap bg1="dk2" tx1="lt1" bg2="dk1" tx2="lt2" accent1="accent1" accent2="accent2" accent3="accent3" accent4="accent4" accent5="accent5" accent6="accent6" hlink="hlink" folHlink="folHlink"/>
    </a:extraClrScheme>
    <a:extraClrScheme>
      <a:clrScheme name="Plantilla de diseño geométrico 4">
        <a:dk1>
          <a:srgbClr val="336699"/>
        </a:dk1>
        <a:lt1>
          <a:srgbClr val="C4DAC2"/>
        </a:lt1>
        <a:dk2>
          <a:srgbClr val="00405C"/>
        </a:dk2>
        <a:lt2>
          <a:srgbClr val="005A58"/>
        </a:lt2>
        <a:accent1>
          <a:srgbClr val="88C294"/>
        </a:accent1>
        <a:accent2>
          <a:srgbClr val="48C5EC"/>
        </a:accent2>
        <a:accent3>
          <a:srgbClr val="DEEADD"/>
        </a:accent3>
        <a:accent4>
          <a:srgbClr val="2A5682"/>
        </a:accent4>
        <a:accent5>
          <a:srgbClr val="C3DDC8"/>
        </a:accent5>
        <a:accent6>
          <a:srgbClr val="40B2D6"/>
        </a:accent6>
        <a:hlink>
          <a:srgbClr val="B2E7F2"/>
        </a:hlink>
        <a:folHlink>
          <a:srgbClr val="CCFFCC"/>
        </a:folHlink>
      </a:clrScheme>
      <a:clrMap bg1="lt1" tx1="dk1" bg2="lt2" tx2="dk2" accent1="accent1" accent2="accent2" accent3="accent3" accent4="accent4" accent5="accent5" accent6="accent6" hlink="hlink" folHlink="folHlink"/>
    </a:extraClrScheme>
    <a:extraClrScheme>
      <a:clrScheme name="Plantilla de diseño geométrico 5">
        <a:dk1>
          <a:srgbClr val="01A6D9"/>
        </a:dk1>
        <a:lt1>
          <a:srgbClr val="FFFFFF"/>
        </a:lt1>
        <a:dk2>
          <a:srgbClr val="00486C"/>
        </a:dk2>
        <a:lt2>
          <a:srgbClr val="333333"/>
        </a:lt2>
        <a:accent1>
          <a:srgbClr val="DDDDDD"/>
        </a:accent1>
        <a:accent2>
          <a:srgbClr val="808080"/>
        </a:accent2>
        <a:accent3>
          <a:srgbClr val="FFFFFF"/>
        </a:accent3>
        <a:accent4>
          <a:srgbClr val="018DB9"/>
        </a:accent4>
        <a:accent5>
          <a:srgbClr val="EBEBEB"/>
        </a:accent5>
        <a:accent6>
          <a:srgbClr val="737373"/>
        </a:accent6>
        <a:hlink>
          <a:srgbClr val="4D4D4D"/>
        </a:hlink>
        <a:folHlink>
          <a:srgbClr val="339966"/>
        </a:folHlink>
      </a:clrScheme>
      <a:clrMap bg1="lt1" tx1="dk1" bg2="lt2" tx2="dk2" accent1="accent1" accent2="accent2" accent3="accent3" accent4="accent4" accent5="accent5" accent6="accent6" hlink="hlink" folHlink="folHlink"/>
    </a:extraClrScheme>
    <a:extraClrScheme>
      <a:clrScheme name="Plantilla de diseño geométrico 6">
        <a:dk1>
          <a:srgbClr val="000000"/>
        </a:dk1>
        <a:lt1>
          <a:srgbClr val="FFFFFF"/>
        </a:lt1>
        <a:dk2>
          <a:srgbClr val="000000"/>
        </a:dk2>
        <a:lt2>
          <a:srgbClr val="808080"/>
        </a:lt2>
        <a:accent1>
          <a:srgbClr val="BBE0E3"/>
        </a:accent1>
        <a:accent2>
          <a:srgbClr val="175C87"/>
        </a:accent2>
        <a:accent3>
          <a:srgbClr val="FFFFFF"/>
        </a:accent3>
        <a:accent4>
          <a:srgbClr val="000000"/>
        </a:accent4>
        <a:accent5>
          <a:srgbClr val="DAEDEF"/>
        </a:accent5>
        <a:accent6>
          <a:srgbClr val="14537A"/>
        </a:accent6>
        <a:hlink>
          <a:srgbClr val="009999"/>
        </a:hlink>
        <a:folHlink>
          <a:srgbClr val="669900"/>
        </a:folHlink>
      </a:clrScheme>
      <a:clrMap bg1="lt1" tx1="dk1" bg2="lt2" tx2="dk2" accent1="accent1" accent2="accent2" accent3="accent3" accent4="accent4" accent5="accent5" accent6="accent6" hlink="hlink" folHlink="folHlink"/>
    </a:extraClrScheme>
    <a:extraClrScheme>
      <a:clrScheme name="Plantilla de diseño geométrico 7">
        <a:dk1>
          <a:srgbClr val="000000"/>
        </a:dk1>
        <a:lt1>
          <a:srgbClr val="FFFFFF"/>
        </a:lt1>
        <a:dk2>
          <a:srgbClr val="003D5C"/>
        </a:dk2>
        <a:lt2>
          <a:srgbClr val="969696"/>
        </a:lt2>
        <a:accent1>
          <a:srgbClr val="ABCB9D"/>
        </a:accent1>
        <a:accent2>
          <a:srgbClr val="FF9966"/>
        </a:accent2>
        <a:accent3>
          <a:srgbClr val="FFFFFF"/>
        </a:accent3>
        <a:accent4>
          <a:srgbClr val="000000"/>
        </a:accent4>
        <a:accent5>
          <a:srgbClr val="D2E2CC"/>
        </a:accent5>
        <a:accent6>
          <a:srgbClr val="E78A5C"/>
        </a:accent6>
        <a:hlink>
          <a:srgbClr val="0099CC"/>
        </a:hlink>
        <a:folHlink>
          <a:srgbClr val="996600"/>
        </a:folHlink>
      </a:clrScheme>
      <a:clrMap bg1="lt1" tx1="dk1" bg2="lt2" tx2="dk2" accent1="accent1" accent2="accent2" accent3="accent3" accent4="accent4" accent5="accent5" accent6="accent6" hlink="hlink" folHlink="folHlink"/>
    </a:extraClrScheme>
    <a:extraClrScheme>
      <a:clrScheme name="Plantilla de diseño geométrico 8">
        <a:dk1>
          <a:srgbClr val="000000"/>
        </a:dk1>
        <a:lt1>
          <a:srgbClr val="FFFFFF"/>
        </a:lt1>
        <a:dk2>
          <a:srgbClr val="000000"/>
        </a:dk2>
        <a:lt2>
          <a:srgbClr val="808080"/>
        </a:lt2>
        <a:accent1>
          <a:srgbClr val="0099CC"/>
        </a:accent1>
        <a:accent2>
          <a:srgbClr val="8EC8A0"/>
        </a:accent2>
        <a:accent3>
          <a:srgbClr val="FFFFFF"/>
        </a:accent3>
        <a:accent4>
          <a:srgbClr val="000000"/>
        </a:accent4>
        <a:accent5>
          <a:srgbClr val="AACAE2"/>
        </a:accent5>
        <a:accent6>
          <a:srgbClr val="80B591"/>
        </a:accent6>
        <a:hlink>
          <a:srgbClr val="00428A"/>
        </a:hlink>
        <a:folHlink>
          <a:srgbClr val="DAF0DC"/>
        </a:folHlink>
      </a:clrScheme>
      <a:clrMap bg1="lt1" tx1="dk1" bg2="lt2" tx2="dk2" accent1="accent1" accent2="accent2" accent3="accent3" accent4="accent4" accent5="accent5" accent6="accent6" hlink="hlink" folHlink="folHlink"/>
    </a:extraClrScheme>
    <a:extraClrScheme>
      <a:clrScheme name="Plantilla de diseño geométrico 9">
        <a:dk1>
          <a:srgbClr val="336600"/>
        </a:dk1>
        <a:lt1>
          <a:srgbClr val="B3DBE9"/>
        </a:lt1>
        <a:dk2>
          <a:srgbClr val="DDDDDD"/>
        </a:dk2>
        <a:lt2>
          <a:srgbClr val="003366"/>
        </a:lt2>
        <a:accent1>
          <a:srgbClr val="11A5D9"/>
        </a:accent1>
        <a:accent2>
          <a:srgbClr val="52B34B"/>
        </a:accent2>
        <a:accent3>
          <a:srgbClr val="D6EAF2"/>
        </a:accent3>
        <a:accent4>
          <a:srgbClr val="2A5600"/>
        </a:accent4>
        <a:accent5>
          <a:srgbClr val="AACFE9"/>
        </a:accent5>
        <a:accent6>
          <a:srgbClr val="49A243"/>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Plantilla de diseño geométrico 10">
        <a:dk1>
          <a:srgbClr val="336699"/>
        </a:dk1>
        <a:lt1>
          <a:srgbClr val="5F5F5F"/>
        </a:lt1>
        <a:dk2>
          <a:srgbClr val="000000"/>
        </a:dk2>
        <a:lt2>
          <a:srgbClr val="273D4D"/>
        </a:lt2>
        <a:accent1>
          <a:srgbClr val="0099CC"/>
        </a:accent1>
        <a:accent2>
          <a:srgbClr val="468A4B"/>
        </a:accent2>
        <a:accent3>
          <a:srgbClr val="AAAAAA"/>
        </a:accent3>
        <a:accent4>
          <a:srgbClr val="505050"/>
        </a:accent4>
        <a:accent5>
          <a:srgbClr val="AACAE2"/>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lantilla de diseño geométrico 11">
        <a:dk1>
          <a:srgbClr val="003399"/>
        </a:dk1>
        <a:lt1>
          <a:srgbClr val="A5D5EF"/>
        </a:lt1>
        <a:dk2>
          <a:srgbClr val="003399"/>
        </a:dk2>
        <a:lt2>
          <a:srgbClr val="3E3E5C"/>
        </a:lt2>
        <a:accent1>
          <a:srgbClr val="78AA95"/>
        </a:accent1>
        <a:accent2>
          <a:srgbClr val="1E8FE4"/>
        </a:accent2>
        <a:accent3>
          <a:srgbClr val="CFE7F6"/>
        </a:accent3>
        <a:accent4>
          <a:srgbClr val="002A82"/>
        </a:accent4>
        <a:accent5>
          <a:srgbClr val="BED2C8"/>
        </a:accent5>
        <a:accent6>
          <a:srgbClr val="1A81CF"/>
        </a:accent6>
        <a:hlink>
          <a:srgbClr val="CCECFF"/>
        </a:hlink>
        <a:folHlink>
          <a:srgbClr val="D2FAD2"/>
        </a:folHlink>
      </a:clrScheme>
      <a:clrMap bg1="lt1" tx1="dk1" bg2="lt2" tx2="dk2" accent1="accent1" accent2="accent2" accent3="accent3" accent4="accent4" accent5="accent5" accent6="accent6" hlink="hlink" folHlink="folHlink"/>
    </a:extraClrScheme>
    <a:extraClrScheme>
      <a:clrScheme name="Plantilla de diseño geométrico 12">
        <a:dk1>
          <a:srgbClr val="003300"/>
        </a:dk1>
        <a:lt1>
          <a:srgbClr val="D8E4D8"/>
        </a:lt1>
        <a:dk2>
          <a:srgbClr val="272D2C"/>
        </a:dk2>
        <a:lt2>
          <a:srgbClr val="777777"/>
        </a:lt2>
        <a:accent1>
          <a:srgbClr val="909082"/>
        </a:accent1>
        <a:accent2>
          <a:srgbClr val="55A9D3"/>
        </a:accent2>
        <a:accent3>
          <a:srgbClr val="E9EFE9"/>
        </a:accent3>
        <a:accent4>
          <a:srgbClr val="002A00"/>
        </a:accent4>
        <a:accent5>
          <a:srgbClr val="C6C6C1"/>
        </a:accent5>
        <a:accent6>
          <a:srgbClr val="4C99BF"/>
        </a:accent6>
        <a:hlink>
          <a:srgbClr val="FFCC66"/>
        </a:hlink>
        <a:folHlink>
          <a:srgbClr val="CCFF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TotalTime>
  <Words>380</Words>
  <Application>Microsoft Office PowerPoint</Application>
  <PresentationFormat>Panorámica</PresentationFormat>
  <Paragraphs>60</Paragraphs>
  <Slides>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vt:i4>
      </vt:variant>
    </vt:vector>
  </HeadingPairs>
  <TitlesOfParts>
    <vt:vector size="16" baseType="lpstr">
      <vt:lpstr>Arial</vt:lpstr>
      <vt:lpstr>Arial Black</vt:lpstr>
      <vt:lpstr>Calibri</vt:lpstr>
      <vt:lpstr>Papyrus</vt:lpstr>
      <vt:lpstr>Symbol</vt:lpstr>
      <vt:lpstr>Times New Roman</vt:lpstr>
      <vt:lpstr>Plantilla de diseño geométrico</vt:lpstr>
      <vt:lpstr>      DESARROLLO   PERSONAL</vt:lpstr>
      <vt:lpstr>Presentación de PowerPoint</vt:lpstr>
      <vt:lpstr>Resultado de aprendizaje general </vt:lpstr>
      <vt:lpstr>Presentación de PowerPoint</vt:lpstr>
      <vt:lpstr>Metodologías de enseñanza y de aprendizaj e </vt:lpstr>
      <vt:lpstr>Procedimientos de evaluación </vt:lpstr>
      <vt:lpstr>RECURSOS DE APRENDIZAJE</vt:lpstr>
      <vt:lpstr>CONTACTOS</vt:lpstr>
      <vt:lpstr>Bibliografía Básica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Ivan</dc:creator>
  <cp:lastModifiedBy>Ivan</cp:lastModifiedBy>
  <cp:revision>10</cp:revision>
  <dcterms:created xsi:type="dcterms:W3CDTF">2025-08-18T17:59:34Z</dcterms:created>
  <dcterms:modified xsi:type="dcterms:W3CDTF">2026-10-03T22:38:22Z</dcterms:modified>
</cp:coreProperties>
</file>