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5143500" type="screen16x9"/>
  <p:notesSz cx="5143500" cy="9144000"/>
  <p:embeddedFontLst>
    <p:embeddedFont>
      <p:font typeface="Inclusive Sans" panose="020B0604020202020204" charset="0"/>
      <p:regular r:id="rId32"/>
      <p:bold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Karla" panose="020B0604020202020204" charset="0"/>
      <p:regular r:id="rId38"/>
      <p:bold r:id="rId3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6" d="100"/>
          <a:sy n="96" d="100"/>
        </p:scale>
        <p:origin x="6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2449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U6kIpXM"/>
          <p:cNvSpPr/>
          <p:nvPr/>
        </p:nvSpPr>
        <p:spPr>
          <a:xfrm>
            <a:off x="274320" y="274320"/>
            <a:ext cx="4023360" cy="45948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Redacción Clara y Concisa: Estilo y Lenguaje</a:t>
            </a:r>
            <a:endParaRPr lang="en-US" sz="324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4B585C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Comunicación ejecutiva efectiva para la toma de decisiones</a:t>
            </a:r>
            <a:endParaRPr lang="en-US" sz="3240" dirty="0"/>
          </a:p>
        </p:txBody>
      </p:sp>
      <p:pic>
        <p:nvPicPr>
          <p:cNvPr id="3" name="imgcover1" descr="/home/forge/chalkie-production-workers-1/releases/78338162/backend/storage/app/render-specs/d57718f9-320d-497b-9c31-018392273faa/img_e26446d178dfd55bf33e2c243b11484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74320"/>
            <a:ext cx="4297680" cy="4594860"/>
          </a:xfrm>
          <a:prstGeom prst="roundRect">
            <a:avLst>
              <a:gd name="adj" fmla="val 3191"/>
            </a:avLst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PqNma30"/>
          <p:cNvSpPr/>
          <p:nvPr/>
        </p:nvSpPr>
        <p:spPr>
          <a:xfrm>
            <a:off x="274320" y="182880"/>
            <a:ext cx="8595360" cy="9715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Recap: Estructura y Contenido del Informe Ejecutivo</a:t>
            </a:r>
            <a:endParaRPr lang="en-US" sz="2880" dirty="0"/>
          </a:p>
        </p:txBody>
      </p:sp>
      <p:sp>
        <p:nvSpPr>
          <p:cNvPr id="3" name="vLxZbWsi"/>
          <p:cNvSpPr/>
          <p:nvPr/>
        </p:nvSpPr>
        <p:spPr>
          <a:xfrm>
            <a:off x="274320" y="1223427"/>
            <a:ext cx="4503420" cy="36233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228600" indent="-68580" algn="l">
              <a:lnSpc>
                <a:spcPts val="2142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El resumen ejecutivo condensa hallazgos esenciales y recomendaciones estratégicas en una página autónoma.</a:t>
            </a:r>
            <a:endParaRPr lang="en-US" sz="1530" dirty="0"/>
          </a:p>
          <a:p>
            <a:pPr marL="228600" indent="-68580" algn="l">
              <a:lnSpc>
                <a:spcPts val="2142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El cuerpo del informe estructura datos cuantitativos, metodologías y causas raíz sin incluir opiniones subjetivas.</a:t>
            </a:r>
            <a:endParaRPr lang="en-US" sz="1530" dirty="0"/>
          </a:p>
          <a:p>
            <a:pPr marL="228600" indent="-68580" algn="l">
              <a:lnSpc>
                <a:spcPts val="2142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Las conclusiones sintetizan deducciones directas del análisis, fundamentando recomendaciones operativas y viables.</a:t>
            </a:r>
            <a:endParaRPr lang="en-US" sz="153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b="1" dirty="0">
                <a:solidFill>
                  <a:srgbClr val="127BBD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¿Cómo influye la calidad de la redacción en la credibilidad de una estructura ejecutiva bien diseñada?</a:t>
            </a:r>
            <a:endParaRPr lang="en-US" sz="1530" dirty="0"/>
          </a:p>
        </p:txBody>
      </p:sp>
      <p:pic>
        <p:nvPicPr>
          <p:cNvPr id="4" name="imgrecap1" descr="/home/forge/chalkie-production-workers-1/releases/78338162/backend/storage/app/render-specs/d57718f9-320d-497b-9c31-018392273faa/img_be86107e3f6afd4cce63fbfca91182d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620" y="1245870"/>
            <a:ext cx="3909060" cy="3429000"/>
          </a:xfrm>
          <a:prstGeom prst="roundRect">
            <a:avLst>
              <a:gd name="adj" fmla="val 4000"/>
            </a:avLst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8e4132bc-683a-423b-9331-8efd05009cd8" descr="/home/forge/chalkie-production-workers-1/releases/78338162/backend/storage/app/render-specs/d57718f9-320d-497b-9c31-018392273faa/img_74db676abbf9321227487417a15623c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9490" y="-91440"/>
            <a:ext cx="1828800" cy="1828800"/>
          </a:xfrm>
          <a:prstGeom prst="rect">
            <a:avLst/>
          </a:prstGeom>
        </p:spPr>
      </p:pic>
      <p:sp>
        <p:nvSpPr>
          <p:cNvPr id="3" name="19c85f83-d5a9-44fe-a818-7931f8d27c96"/>
          <p:cNvSpPr/>
          <p:nvPr/>
        </p:nvSpPr>
        <p:spPr>
          <a:xfrm>
            <a:off x="285750" y="171450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Quiz de Repaso: Estructura Ejecutiva</a:t>
            </a:r>
            <a:endParaRPr lang="en-US" sz="2880" dirty="0"/>
          </a:p>
        </p:txBody>
      </p:sp>
      <p:sp>
        <p:nvSpPr>
          <p:cNvPr id="4" name="d1b111d1-d5d5-42cf-8b6f-614e2dcb72ed"/>
          <p:cNvSpPr/>
          <p:nvPr/>
        </p:nvSpPr>
        <p:spPr>
          <a:xfrm>
            <a:off x="285750" y="1139811"/>
            <a:ext cx="8572500" cy="101498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127BBD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Pregunta 1:</a:t>
            </a:r>
            <a:endParaRPr lang="en-US" sz="162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¿Qué sección del informe ejecutivo formula propuestas de acción concretas, viables y priorizadas?</a:t>
            </a:r>
            <a:endParaRPr lang="en-US" sz="1620" dirty="0"/>
          </a:p>
        </p:txBody>
      </p:sp>
      <p:sp>
        <p:nvSpPr>
          <p:cNvPr id="5" name="daf3e187-a065-4bab-9951-eeeb3f3c0e96"/>
          <p:cNvSpPr/>
          <p:nvPr/>
        </p:nvSpPr>
        <p:spPr>
          <a:xfrm>
            <a:off x="285750" y="2282811"/>
            <a:ext cx="8572500" cy="101498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127BBD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Pregunta 2:</a:t>
            </a:r>
            <a:endParaRPr lang="en-US" sz="162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¿Cuál es la función principal del resumen ejecutivo frente a directores generales ocupados?</a:t>
            </a:r>
            <a:endParaRPr lang="en-US" sz="1620" dirty="0"/>
          </a:p>
        </p:txBody>
      </p:sp>
      <p:sp>
        <p:nvSpPr>
          <p:cNvPr id="6" name="43a7318f-41d0-40a0-a111-fd1eb1fad6db"/>
          <p:cNvSpPr/>
          <p:nvPr/>
        </p:nvSpPr>
        <p:spPr>
          <a:xfrm>
            <a:off x="285750" y="3425811"/>
            <a:ext cx="8572500" cy="101498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127BBD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Pregunta 3:</a:t>
            </a:r>
            <a:endParaRPr lang="en-US" sz="162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¿Dónde se ubican las matrices metodológicas y los datos brutos que no caben en el cuerpo principal?</a:t>
            </a:r>
            <a:endParaRPr lang="en-US" sz="16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9c85f83-d5a9-44fe-a818-7931f8d27c96"/>
          <p:cNvSpPr/>
          <p:nvPr/>
        </p:nvSpPr>
        <p:spPr>
          <a:xfrm>
            <a:off x="285750" y="171450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Quiz de Repaso: Estructura Ejecutiva</a:t>
            </a:r>
            <a:endParaRPr lang="en-US" sz="2880" dirty="0"/>
          </a:p>
        </p:txBody>
      </p:sp>
      <p:sp>
        <p:nvSpPr>
          <p:cNvPr id="3" name="ef87e0cc-d93e-4275-9c20-f6bfc4f66c4a"/>
          <p:cNvSpPr/>
          <p:nvPr/>
        </p:nvSpPr>
        <p:spPr>
          <a:xfrm>
            <a:off x="285750" y="1139811"/>
            <a:ext cx="8572500" cy="76809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127BBD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Respuesta 1:</a:t>
            </a:r>
            <a:endParaRPr lang="en-US" sz="162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Recomendaciones</a:t>
            </a:r>
            <a:endParaRPr lang="en-US" sz="1620" dirty="0"/>
          </a:p>
        </p:txBody>
      </p:sp>
      <p:sp>
        <p:nvSpPr>
          <p:cNvPr id="4" name="66a7e830-5ac5-457a-9db8-938878b3b20c"/>
          <p:cNvSpPr/>
          <p:nvPr/>
        </p:nvSpPr>
        <p:spPr>
          <a:xfrm>
            <a:off x="285750" y="2282811"/>
            <a:ext cx="8572500" cy="76809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127BBD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Respuesta 2:</a:t>
            </a:r>
            <a:endParaRPr lang="en-US" sz="162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Permitir la toma de decisiones informada sin necesidad de leer el informe completo</a:t>
            </a:r>
            <a:endParaRPr lang="en-US" sz="1620" dirty="0"/>
          </a:p>
        </p:txBody>
      </p:sp>
      <p:sp>
        <p:nvSpPr>
          <p:cNvPr id="5" name="f2dd3c06-b3cd-49a3-9d90-019df4c6572c"/>
          <p:cNvSpPr/>
          <p:nvPr/>
        </p:nvSpPr>
        <p:spPr>
          <a:xfrm>
            <a:off x="285750" y="3425811"/>
            <a:ext cx="8572500" cy="76809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127BBD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Respuesta 3:</a:t>
            </a:r>
            <a:endParaRPr lang="en-US" sz="162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En los anexos y apéndices documentales</a:t>
            </a:r>
            <a:endParaRPr lang="en-US" sz="1620" dirty="0"/>
          </a:p>
        </p:txBody>
      </p:sp>
      <p:sp>
        <p:nvSpPr>
          <p:cNvPr id="6" name="19b5884b-4df0-4b8a-8b4a-d299b567c46d"/>
          <p:cNvSpPr/>
          <p:nvPr/>
        </p:nvSpPr>
        <p:spPr>
          <a:xfrm>
            <a:off x="8366760" y="335813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r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✅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gbanner1" descr="/home/forge/chalkie-production-workers-1/releases/78338162/backend/storage/app/render-specs/d57718f9-320d-497b-9c31-018392273faa/img_04b75cb7ec16af61683f7361af62125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2171700"/>
          </a:xfrm>
          <a:prstGeom prst="rect">
            <a:avLst/>
          </a:prstGeom>
        </p:spPr>
      </p:pic>
      <p:sp>
        <p:nvSpPr>
          <p:cNvPr id="3" name="p8Qowort"/>
          <p:cNvSpPr/>
          <p:nvPr/>
        </p:nvSpPr>
        <p:spPr>
          <a:xfrm>
            <a:off x="274320" y="2446020"/>
            <a:ext cx="8595360" cy="537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El Costo de la Ambigüedad en la Empresa</a:t>
            </a:r>
            <a:endParaRPr lang="en-US" sz="2880" dirty="0"/>
          </a:p>
        </p:txBody>
      </p:sp>
      <p:sp>
        <p:nvSpPr>
          <p:cNvPr id="4" name="qYRp3J1K"/>
          <p:cNvSpPr/>
          <p:nvPr/>
        </p:nvSpPr>
        <p:spPr>
          <a:xfrm>
            <a:off x="274320" y="3142347"/>
            <a:ext cx="8595360" cy="67437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Un reporte impreciso no solo confunde al lector: </a:t>
            </a: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retrasa decisiones financieras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, genera reprocesos operacionales y deteriora la reputación profesional del autor ante el directorio.</a:t>
            </a:r>
            <a:endParaRPr lang="en-US" sz="16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4WyRKuM"/>
          <p:cNvSpPr/>
          <p:nvPr/>
        </p:nvSpPr>
        <p:spPr>
          <a:xfrm>
            <a:off x="274320" y="182880"/>
            <a:ext cx="8595360" cy="537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Principios Clave de la Comunicación Ejecutiva</a:t>
            </a:r>
            <a:endParaRPr lang="en-US" sz="2880" dirty="0"/>
          </a:p>
        </p:txBody>
      </p:sp>
      <p:pic>
        <p:nvPicPr>
          <p:cNvPr id="3" name="imgprinc1" descr="/home/forge/chalkie-production-workers-1/releases/78338162/backend/storage/app/render-specs/d57718f9-320d-497b-9c31-018392273faa/img_7c22d1fb4aab13b2c01973c95bc570c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811530"/>
            <a:ext cx="2811780" cy="1954530"/>
          </a:xfrm>
          <a:prstGeom prst="roundRect">
            <a:avLst>
              <a:gd name="adj" fmla="val 7018"/>
            </a:avLst>
          </a:prstGeom>
        </p:spPr>
      </p:pic>
      <p:sp>
        <p:nvSpPr>
          <p:cNvPr id="4" name="WuoKE0Y3"/>
          <p:cNvSpPr/>
          <p:nvPr/>
        </p:nvSpPr>
        <p:spPr>
          <a:xfrm>
            <a:off x="274320" y="2823210"/>
            <a:ext cx="2811780" cy="18402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48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Claridad</a:t>
            </a:r>
            <a:endParaRPr lang="en-US" sz="207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Ideas transparentes con términos unívocos. El lector comprende el mensaje en la primera lectura sin segundas interpretaciones.</a:t>
            </a:r>
            <a:endParaRPr lang="en-US" sz="2070" dirty="0"/>
          </a:p>
        </p:txBody>
      </p:sp>
      <p:pic>
        <p:nvPicPr>
          <p:cNvPr id="5" name="imgprinc2" descr="/home/forge/chalkie-production-workers-1/releases/78338162/backend/storage/app/render-specs/d57718f9-320d-497b-9c31-018392273faa/img_d5bfdf9070bd6acf744009c564be0f4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110" y="811530"/>
            <a:ext cx="2811780" cy="1954530"/>
          </a:xfrm>
          <a:prstGeom prst="roundRect">
            <a:avLst>
              <a:gd name="adj" fmla="val 7018"/>
            </a:avLst>
          </a:prstGeom>
        </p:spPr>
      </p:pic>
      <p:sp>
        <p:nvSpPr>
          <p:cNvPr id="6" name="C4twAkW1"/>
          <p:cNvSpPr/>
          <p:nvPr/>
        </p:nvSpPr>
        <p:spPr>
          <a:xfrm>
            <a:off x="3166110" y="2823210"/>
            <a:ext cx="2811780" cy="18402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48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Concisión</a:t>
            </a:r>
            <a:endParaRPr lang="en-US" sz="207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Máxima información con el menor número de palabras posibles, eliminando rodeos verbales y redundancias prescindibles.</a:t>
            </a:r>
            <a:endParaRPr lang="en-US" sz="2070" dirty="0"/>
          </a:p>
        </p:txBody>
      </p:sp>
      <p:pic>
        <p:nvPicPr>
          <p:cNvPr id="7" name="imgprinc3" descr="/home/forge/chalkie-production-workers-1/releases/78338162/backend/storage/app/render-specs/d57718f9-320d-497b-9c31-018392273faa/img_800ee748c31e0aaca40d8e616143a82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9330" y="811530"/>
            <a:ext cx="2811780" cy="1954530"/>
          </a:xfrm>
          <a:prstGeom prst="roundRect">
            <a:avLst>
              <a:gd name="adj" fmla="val 7018"/>
            </a:avLst>
          </a:prstGeom>
        </p:spPr>
      </p:pic>
      <p:sp>
        <p:nvSpPr>
          <p:cNvPr id="8" name="3avmuWJM"/>
          <p:cNvSpPr/>
          <p:nvPr/>
        </p:nvSpPr>
        <p:spPr>
          <a:xfrm>
            <a:off x="6069330" y="2823210"/>
            <a:ext cx="2811780" cy="18402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48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Objetividad</a:t>
            </a:r>
            <a:endParaRPr lang="en-US" sz="207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Sustento en evidencias empíricas y datos verificables, suprimiendo sesgos emocionales y juicios de valor no fundamentados.</a:t>
            </a:r>
            <a:endParaRPr lang="en-US" sz="207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X7QLOVq4"/>
          <p:cNvSpPr/>
          <p:nvPr/>
        </p:nvSpPr>
        <p:spPr>
          <a:xfrm>
            <a:off x="274320" y="182880"/>
            <a:ext cx="2743200" cy="9715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Claridad Textual</a:t>
            </a:r>
            <a:endParaRPr lang="en-US" sz="2880" dirty="0"/>
          </a:p>
        </p:txBody>
      </p:sp>
      <p:sp>
        <p:nvSpPr>
          <p:cNvPr id="3" name="AMlSPePQ"/>
          <p:cNvSpPr/>
          <p:nvPr/>
        </p:nvSpPr>
        <p:spPr>
          <a:xfrm>
            <a:off x="274320" y="1224747"/>
            <a:ext cx="2743200" cy="60579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4B585C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La comprensión inmediata define el estándar directivo.</a:t>
            </a:r>
            <a:endParaRPr lang="en-US" sz="1440" dirty="0"/>
          </a:p>
        </p:txBody>
      </p:sp>
      <p:pic>
        <p:nvPicPr>
          <p:cNvPr id="4" name="imgrailclar" descr="/home/forge/chalkie-production-workers-1/releases/78338162/backend/storage/app/render-specs/d57718f9-320d-497b-9c31-018392273faa/img_536e4048cd632afd022da736706f5e2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1943100"/>
            <a:ext cx="2286000" cy="1828800"/>
          </a:xfrm>
          <a:prstGeom prst="rect">
            <a:avLst/>
          </a:prstGeom>
        </p:spPr>
      </p:pic>
      <p:sp>
        <p:nvSpPr>
          <p:cNvPr id="5" name="Gu0zh2oA"/>
          <p:cNvSpPr/>
          <p:nvPr/>
        </p:nvSpPr>
        <p:spPr>
          <a:xfrm>
            <a:off x="3291840" y="182880"/>
            <a:ext cx="5577840" cy="33604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Estructura Sintáctica Directa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La claridad demanda priorizar el orden natural en español: </a:t>
            </a: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Sujeto + Verbo + Complementos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. La inversión sintáctica prolongada obliga al lector ejecutivo a reconstruir mentalmente el significado.</a:t>
            </a:r>
            <a:endParaRPr lang="en-US" sz="216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Evite la ambigüedad referencial: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Asegure que cada pronombre señale inequívocamente a su antecedente.</a:t>
            </a:r>
            <a:endParaRPr lang="en-US" sz="216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Defina acrónimos: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Indique la denominación completa en la primera mención antes de utilizar siglas gremiales o técnicas.</a:t>
            </a:r>
            <a:endParaRPr lang="en-US" sz="21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7zAqleTp"/>
          <p:cNvSpPr/>
          <p:nvPr/>
        </p:nvSpPr>
        <p:spPr>
          <a:xfrm>
            <a:off x="274320" y="182880"/>
            <a:ext cx="8595360" cy="537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Concisión: Podar el Texto sin Perder Valor</a:t>
            </a:r>
            <a:endParaRPr lang="en-US" sz="2880" dirty="0"/>
          </a:p>
        </p:txBody>
      </p:sp>
      <p:sp>
        <p:nvSpPr>
          <p:cNvPr id="3" name="vTZNYeOe"/>
          <p:cNvSpPr/>
          <p:nvPr/>
        </p:nvSpPr>
        <p:spPr>
          <a:xfrm>
            <a:off x="274320" y="811530"/>
            <a:ext cx="4503420" cy="24917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48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Eliminación de Relleno Retórico</a:t>
            </a:r>
            <a:endParaRPr lang="en-US" sz="207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La concisión no es omitir antecedentes críticos, sino suprimir las palabras que no aportan información adicional.</a:t>
            </a:r>
            <a:endParaRPr lang="en-US" sz="2070" dirty="0"/>
          </a:p>
          <a:p>
            <a:pPr marL="228600" indent="-68580" algn="l">
              <a:lnSpc>
                <a:spcPts val="2142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53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En el momento presente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→ </a:t>
            </a:r>
            <a:r>
              <a:rPr lang="en-US" sz="153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Actualmente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.</a:t>
            </a:r>
            <a:endParaRPr lang="en-US" sz="2070" dirty="0"/>
          </a:p>
          <a:p>
            <a:pPr marL="228600" indent="-68580" algn="l">
              <a:lnSpc>
                <a:spcPts val="2142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53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Con el objeto de poder llevar a cabo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→ </a:t>
            </a:r>
            <a:r>
              <a:rPr lang="en-US" sz="153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Para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.</a:t>
            </a:r>
            <a:endParaRPr lang="en-US" sz="2070" dirty="0"/>
          </a:p>
          <a:p>
            <a:pPr marL="228600" indent="-68580" algn="l">
              <a:lnSpc>
                <a:spcPts val="2142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53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Un período de tiempo de tres meses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→ </a:t>
            </a:r>
            <a:r>
              <a:rPr lang="en-US" sz="153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Un trimestre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.</a:t>
            </a:r>
            <a:endParaRPr lang="en-US" sz="2070" dirty="0"/>
          </a:p>
        </p:txBody>
      </p:sp>
      <p:sp>
        <p:nvSpPr>
          <p:cNvPr id="4" name="yLDiC4Tk"/>
          <p:cNvSpPr/>
          <p:nvPr/>
        </p:nvSpPr>
        <p:spPr>
          <a:xfrm>
            <a:off x="274320" y="3371850"/>
            <a:ext cx="4503420" cy="1417320"/>
          </a:xfrm>
          <a:prstGeom prst="roundRect">
            <a:avLst>
              <a:gd name="adj" fmla="val 6452"/>
            </a:avLst>
          </a:prstGeom>
          <a:solidFill>
            <a:srgbClr val="E6F1FB"/>
          </a:solidFill>
          <a:ln w="11430">
            <a:solidFill>
              <a:srgbClr val="0B2F50">
                <a:alpha val="20000"/>
              </a:srgbClr>
            </a:solidFill>
            <a:prstDash val="solid"/>
          </a:ln>
        </p:spPr>
      </p:sp>
      <p:sp>
        <p:nvSpPr>
          <p:cNvPr id="5" name="9AR3x4hV"/>
          <p:cNvSpPr/>
          <p:nvPr/>
        </p:nvSpPr>
        <p:spPr>
          <a:xfrm>
            <a:off x="400050" y="3519794"/>
            <a:ext cx="320040" cy="3543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7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dirty="0">
                <a:solidFill>
                  <a:srgbClr val="0B2F5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💡</a:t>
            </a:r>
            <a:endParaRPr lang="en-US" sz="2070" dirty="0"/>
          </a:p>
        </p:txBody>
      </p:sp>
      <p:sp>
        <p:nvSpPr>
          <p:cNvPr id="6" name="MHCJnJiu"/>
          <p:cNvSpPr/>
          <p:nvPr/>
        </p:nvSpPr>
        <p:spPr>
          <a:xfrm>
            <a:off x="765810" y="3476457"/>
            <a:ext cx="3886200" cy="11658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0B2F5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Regla práctica</a:t>
            </a:r>
            <a:endParaRPr lang="en-US" sz="144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0B2F5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Si una palabra puede retirarse sin alterar el sentido fáctico de la oración, debe eliminarse.</a:t>
            </a:r>
            <a:endParaRPr lang="en-US" sz="1440" dirty="0"/>
          </a:p>
        </p:txBody>
      </p:sp>
      <p:pic>
        <p:nvPicPr>
          <p:cNvPr id="7" name="imgconc1" descr="/home/forge/chalkie-production-workers-1/releases/78338162/backend/storage/app/render-specs/d57718f9-320d-497b-9c31-018392273faa/img_02503b992b9803c5f5569807ffa27eb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620" y="811530"/>
            <a:ext cx="3909060" cy="3429000"/>
          </a:xfrm>
          <a:prstGeom prst="roundRect">
            <a:avLst>
              <a:gd name="adj" fmla="val 4000"/>
            </a:avLst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MCPDz1C"/>
          <p:cNvSpPr/>
          <p:nvPr/>
        </p:nvSpPr>
        <p:spPr>
          <a:xfrm>
            <a:off x="274320" y="182880"/>
            <a:ext cx="8595360" cy="537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Objetividad: Neutralidad y Datos Cuantificables</a:t>
            </a:r>
            <a:endParaRPr lang="en-US" sz="2880" dirty="0"/>
          </a:p>
        </p:txBody>
      </p:sp>
      <p:sp>
        <p:nvSpPr>
          <p:cNvPr id="3" name="6rkCcghd"/>
          <p:cNvSpPr/>
          <p:nvPr/>
        </p:nvSpPr>
        <p:spPr>
          <a:xfrm>
            <a:off x="274320" y="879207"/>
            <a:ext cx="8595360" cy="67437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El informe ejecutivo debe persuadir mediante la solidez de los hechos, no a través de adjetivos encomiásticos o alarmistas que restan rigor técnico a la propuesta.</a:t>
            </a:r>
            <a:endParaRPr lang="en-US" sz="1620" dirty="0"/>
          </a:p>
        </p:txBody>
      </p:sp>
      <p:pic>
        <p:nvPicPr>
          <p:cNvPr id="4" name="imgobjtable" descr="/home/forge/chalkie-production-workers-1/releases/78338162/backend/storage/app/render-specs/d57718f9-320d-497b-9c31-018392273faa/img_7efb6af48452eadaee8c41731fe985b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1760220"/>
            <a:ext cx="8595360" cy="2743200"/>
          </a:xfrm>
          <a:prstGeom prst="roundRect">
            <a:avLst>
              <a:gd name="adj" fmla="val 5000"/>
            </a:avLst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XuHtdwvK"/>
          <p:cNvSpPr/>
          <p:nvPr/>
        </p:nvSpPr>
        <p:spPr>
          <a:xfrm>
            <a:off x="274320" y="182880"/>
            <a:ext cx="8595360" cy="537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Lenguaje Profesional Frente a Jerga Innecesaria</a:t>
            </a:r>
            <a:endParaRPr lang="en-US" sz="2880" dirty="0"/>
          </a:p>
        </p:txBody>
      </p:sp>
      <p:sp>
        <p:nvSpPr>
          <p:cNvPr id="3" name="CcBegj2C"/>
          <p:cNvSpPr/>
          <p:nvPr/>
        </p:nvSpPr>
        <p:spPr>
          <a:xfrm>
            <a:off x="274320" y="811530"/>
            <a:ext cx="4251960" cy="1988820"/>
          </a:xfrm>
          <a:prstGeom prst="roundRect">
            <a:avLst>
              <a:gd name="adj" fmla="val 6897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A4B3BC"/>
            </a:solidFill>
            <a:prstDash val="solid"/>
          </a:ln>
        </p:spPr>
      </p:sp>
      <p:pic>
        <p:nvPicPr>
          <p:cNvPr id="4" name="imgicon1" descr="/home/forge/chalkie-production-workers-1/releases/78338162/backend/storage/app/render-specs/d57718f9-320d-497b-9c31-018392273faa/img_aacb268b51b665fc0ea41e25aaccae5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" y="948690"/>
            <a:ext cx="548640" cy="548640"/>
          </a:xfrm>
          <a:prstGeom prst="rect">
            <a:avLst/>
          </a:prstGeom>
        </p:spPr>
      </p:pic>
      <p:sp>
        <p:nvSpPr>
          <p:cNvPr id="5" name="O0Q9fII4"/>
          <p:cNvSpPr/>
          <p:nvPr/>
        </p:nvSpPr>
        <p:spPr>
          <a:xfrm>
            <a:off x="1005840" y="948690"/>
            <a:ext cx="3383280" cy="15430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48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Tecnicismo Justificado</a:t>
            </a:r>
            <a:endParaRPr lang="en-US" sz="207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Emplee terminología especializada únicamente cuando posea significado unívoco e insustituible (ej. </a:t>
            </a:r>
            <a:r>
              <a:rPr lang="en-US" sz="153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EBITDA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o </a:t>
            </a:r>
            <a:r>
              <a:rPr lang="en-US" sz="153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tasa de falla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).</a:t>
            </a:r>
            <a:endParaRPr lang="en-US" sz="2070" dirty="0"/>
          </a:p>
        </p:txBody>
      </p:sp>
      <p:sp>
        <p:nvSpPr>
          <p:cNvPr id="6" name="k7I5Ehz2"/>
          <p:cNvSpPr/>
          <p:nvPr/>
        </p:nvSpPr>
        <p:spPr>
          <a:xfrm>
            <a:off x="4617720" y="811530"/>
            <a:ext cx="4251960" cy="1988820"/>
          </a:xfrm>
          <a:prstGeom prst="roundRect">
            <a:avLst>
              <a:gd name="adj" fmla="val 6897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A4B3BC"/>
            </a:solidFill>
            <a:prstDash val="solid"/>
          </a:ln>
        </p:spPr>
      </p:sp>
      <p:pic>
        <p:nvPicPr>
          <p:cNvPr id="7" name="imgicon2" descr="/home/forge/chalkie-production-workers-1/releases/78338162/backend/storage/app/render-specs/d57718f9-320d-497b-9c31-018392273faa/img_2bbca4ec9362279c32c0766c576445d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880" y="948690"/>
            <a:ext cx="548640" cy="548640"/>
          </a:xfrm>
          <a:prstGeom prst="rect">
            <a:avLst/>
          </a:prstGeom>
        </p:spPr>
      </p:pic>
      <p:sp>
        <p:nvSpPr>
          <p:cNvPr id="8" name="m81TwL0D"/>
          <p:cNvSpPr/>
          <p:nvPr/>
        </p:nvSpPr>
        <p:spPr>
          <a:xfrm>
            <a:off x="5349240" y="948690"/>
            <a:ext cx="3383280" cy="15430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48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Jerga Corporativa Vacía</a:t>
            </a:r>
            <a:endParaRPr lang="en-US" sz="207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Elimine clichés comerciales como </a:t>
            </a:r>
            <a:r>
              <a:rPr lang="en-US" sz="153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sinergia holística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, </a:t>
            </a:r>
            <a:r>
              <a:rPr lang="en-US" sz="153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subirse al carro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o </a:t>
            </a:r>
            <a:r>
              <a:rPr lang="en-US" sz="153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poner en valor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cuando no aportan métricas reales.</a:t>
            </a:r>
            <a:endParaRPr lang="en-US" sz="2070" dirty="0"/>
          </a:p>
        </p:txBody>
      </p:sp>
      <p:sp>
        <p:nvSpPr>
          <p:cNvPr id="9" name="nVKJlfyk"/>
          <p:cNvSpPr/>
          <p:nvPr/>
        </p:nvSpPr>
        <p:spPr>
          <a:xfrm>
            <a:off x="274320" y="2891790"/>
            <a:ext cx="4251960" cy="1988820"/>
          </a:xfrm>
          <a:prstGeom prst="roundRect">
            <a:avLst>
              <a:gd name="adj" fmla="val 6897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A4B3BC"/>
            </a:solidFill>
            <a:prstDash val="solid"/>
          </a:ln>
        </p:spPr>
      </p:sp>
      <p:pic>
        <p:nvPicPr>
          <p:cNvPr id="10" name="imgicon3" descr="/home/forge/chalkie-production-workers-1/releases/78338162/backend/storage/app/render-specs/d57718f9-320d-497b-9c31-018392273faa/img_9883b2bde7443e981a934cba49169d9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80" y="3028950"/>
            <a:ext cx="548640" cy="548640"/>
          </a:xfrm>
          <a:prstGeom prst="rect">
            <a:avLst/>
          </a:prstGeom>
        </p:spPr>
      </p:pic>
      <p:sp>
        <p:nvSpPr>
          <p:cNvPr id="11" name="F6cGPMtu"/>
          <p:cNvSpPr/>
          <p:nvPr/>
        </p:nvSpPr>
        <p:spPr>
          <a:xfrm>
            <a:off x="1005840" y="3028950"/>
            <a:ext cx="3383280" cy="15430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48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Anglicismos Abusivos</a:t>
            </a:r>
            <a:endParaRPr lang="en-US" sz="207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Prefiera el término consolidado en español: </a:t>
            </a:r>
            <a:r>
              <a:rPr lang="en-US" sz="153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plazo límite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frente a </a:t>
            </a:r>
            <a:r>
              <a:rPr lang="en-US" sz="153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deadline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, o </a:t>
            </a:r>
            <a:r>
              <a:rPr lang="en-US" sz="153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reunión breve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frente a </a:t>
            </a:r>
            <a:r>
              <a:rPr lang="en-US" sz="153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standup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.</a:t>
            </a:r>
            <a:endParaRPr lang="en-US" sz="2070" dirty="0"/>
          </a:p>
        </p:txBody>
      </p:sp>
      <p:sp>
        <p:nvSpPr>
          <p:cNvPr id="12" name="rY9zPFNQ"/>
          <p:cNvSpPr/>
          <p:nvPr/>
        </p:nvSpPr>
        <p:spPr>
          <a:xfrm>
            <a:off x="4617720" y="2891790"/>
            <a:ext cx="4251960" cy="1988820"/>
          </a:xfrm>
          <a:prstGeom prst="roundRect">
            <a:avLst>
              <a:gd name="adj" fmla="val 6897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A4B3BC"/>
            </a:solidFill>
            <a:prstDash val="solid"/>
          </a:ln>
        </p:spPr>
      </p:sp>
      <p:pic>
        <p:nvPicPr>
          <p:cNvPr id="13" name="imgicon4" descr="/home/forge/chalkie-production-workers-1/releases/78338162/backend/storage/app/render-specs/d57718f9-320d-497b-9c31-018392273faa/img_365295406ed818a2cedfe8640619a75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4880" y="3028950"/>
            <a:ext cx="548640" cy="548640"/>
          </a:xfrm>
          <a:prstGeom prst="rect">
            <a:avLst/>
          </a:prstGeom>
        </p:spPr>
      </p:pic>
      <p:sp>
        <p:nvSpPr>
          <p:cNvPr id="14" name="EK5YoIPY"/>
          <p:cNvSpPr/>
          <p:nvPr/>
        </p:nvSpPr>
        <p:spPr>
          <a:xfrm>
            <a:off x="5349240" y="3028950"/>
            <a:ext cx="3383280" cy="15430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48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Tono Institucional</a:t>
            </a:r>
            <a:endParaRPr lang="en-US" sz="207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Mantenga una distancia formal serena, evitando coloquialismos afectivos o expresiones orales informales.</a:t>
            </a:r>
            <a:endParaRPr lang="en-US" sz="207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rCGpaeR"/>
          <p:cNvSpPr/>
          <p:nvPr/>
        </p:nvSpPr>
        <p:spPr>
          <a:xfrm>
            <a:off x="274320" y="182880"/>
            <a:ext cx="8595360" cy="537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Eliminación Sistemática de la Ambigüedad</a:t>
            </a:r>
            <a:endParaRPr lang="en-US" sz="2880" dirty="0"/>
          </a:p>
        </p:txBody>
      </p:sp>
      <p:sp>
        <p:nvSpPr>
          <p:cNvPr id="3" name="vIcGAHS5"/>
          <p:cNvSpPr/>
          <p:nvPr/>
        </p:nvSpPr>
        <p:spPr>
          <a:xfrm>
            <a:off x="274320" y="902970"/>
            <a:ext cx="4114800" cy="3966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Vaguedad Cuantitativa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Palabras indeterminadas como </a:t>
            </a:r>
            <a:r>
              <a:rPr lang="en-US" sz="162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bastante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, </a:t>
            </a:r>
            <a:r>
              <a:rPr lang="en-US" sz="162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muchos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, </a:t>
            </a:r>
            <a:r>
              <a:rPr lang="en-US" sz="162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algunos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o </a:t>
            </a:r>
            <a:r>
              <a:rPr lang="en-US" sz="162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pronto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privan a la gerencia de parámetros exactos para evaluar riesgos o compromisos.</a:t>
            </a:r>
            <a:endParaRPr lang="en-US" sz="216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Ambiguo: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«La dotación en faena aumentó considerablemente durante el mes pasado».</a:t>
            </a:r>
            <a:endParaRPr lang="en-US" sz="216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Preciso: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«La dotación en faena aumentó un 24 % (115 trabajadores) durante octubre».</a:t>
            </a:r>
            <a:endParaRPr lang="en-US" sz="2160" dirty="0"/>
          </a:p>
        </p:txBody>
      </p:sp>
      <p:pic>
        <p:nvPicPr>
          <p:cNvPr id="4" name="imgambig1" descr="/home/forge/chalkie-production-workers-1/releases/78338162/backend/storage/app/render-specs/d57718f9-320d-497b-9c31-018392273faa/img_39a78801b1b02e8d621ce93289a6b26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880" y="902970"/>
            <a:ext cx="4114800" cy="3611880"/>
          </a:xfrm>
          <a:prstGeom prst="roundRect">
            <a:avLst>
              <a:gd name="adj" fmla="val 3797"/>
            </a:avLst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0d1e84e-a72f-4bde-bbe2-13900054dcf4"/>
          <p:cNvSpPr/>
          <p:nvPr/>
        </p:nvSpPr>
        <p:spPr>
          <a:xfrm>
            <a:off x="285750" y="171450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Evaluación de Precisión Ejecutiva</a:t>
            </a:r>
            <a:endParaRPr lang="en-US" sz="2880" dirty="0"/>
          </a:p>
        </p:txBody>
      </p:sp>
      <p:sp>
        <p:nvSpPr>
          <p:cNvPr id="3" name="42152526-e85c-481c-8db2-2eeb6ee7ae0c"/>
          <p:cNvSpPr/>
          <p:nvPr/>
        </p:nvSpPr>
        <p:spPr>
          <a:xfrm>
            <a:off x="285750" y="682611"/>
            <a:ext cx="8572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¿Cuál de las siguientes formulaciones cumple rigurosamente con los principios de claridad, concisión y objetividad para un informe directivo?</a:t>
            </a:r>
            <a:endParaRPr lang="en-US" sz="1620" dirty="0"/>
          </a:p>
        </p:txBody>
      </p:sp>
      <p:sp>
        <p:nvSpPr>
          <p:cNvPr id="4" name="a1cdea65-5bc0-4d2b-8750-e5ac00b2b9c8"/>
          <p:cNvSpPr/>
          <p:nvPr/>
        </p:nvSpPr>
        <p:spPr>
          <a:xfrm>
            <a:off x="285750" y="165238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1.</a:t>
            </a:r>
            <a:endParaRPr lang="en-US" sz="2520" dirty="0"/>
          </a:p>
        </p:txBody>
      </p:sp>
      <p:sp>
        <p:nvSpPr>
          <p:cNvPr id="5" name="cb5f2736-8f87-4430-8ffc-ff39e9f0ead1"/>
          <p:cNvSpPr/>
          <p:nvPr/>
        </p:nvSpPr>
        <p:spPr>
          <a:xfrm>
            <a:off x="857250" y="1654161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Tuvimos una baja bastante impresionante y positiva en los gastos porque pudimos conversar súper bien con los proveedores.</a:t>
            </a:r>
            <a:endParaRPr lang="en-US" sz="1620" dirty="0"/>
          </a:p>
        </p:txBody>
      </p:sp>
      <p:sp>
        <p:nvSpPr>
          <p:cNvPr id="6" name="77c3e3e6-f062-4d89-817e-9bc74de32c14"/>
          <p:cNvSpPr/>
          <p:nvPr/>
        </p:nvSpPr>
        <p:spPr>
          <a:xfrm>
            <a:off x="285750" y="250963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2.</a:t>
            </a:r>
            <a:endParaRPr lang="en-US" sz="2520" dirty="0"/>
          </a:p>
        </p:txBody>
      </p:sp>
      <p:sp>
        <p:nvSpPr>
          <p:cNvPr id="7" name="d6004a05-c6df-4dc4-a66b-4eab5920c1a5"/>
          <p:cNvSpPr/>
          <p:nvPr/>
        </p:nvSpPr>
        <p:spPr>
          <a:xfrm>
            <a:off x="857250" y="2511411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En el momento presente se procedió a realizar una disminución que a todas luces parece ser sumamente conveniente para la empresa.</a:t>
            </a:r>
            <a:endParaRPr lang="en-US" sz="1620" dirty="0"/>
          </a:p>
        </p:txBody>
      </p:sp>
      <p:sp>
        <p:nvSpPr>
          <p:cNvPr id="8" name="c56d5b08-a70b-474c-8f23-2ecc9c3629d5"/>
          <p:cNvSpPr/>
          <p:nvPr/>
        </p:nvSpPr>
        <p:spPr>
          <a:xfrm>
            <a:off x="285750" y="336688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3.</a:t>
            </a:r>
            <a:endParaRPr lang="en-US" sz="2520" dirty="0"/>
          </a:p>
        </p:txBody>
      </p:sp>
      <p:sp>
        <p:nvSpPr>
          <p:cNvPr id="9" name="5b162798-afb4-404e-85b7-37b335d18104"/>
          <p:cNvSpPr/>
          <p:nvPr/>
        </p:nvSpPr>
        <p:spPr>
          <a:xfrm>
            <a:off x="857250" y="3368661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Se implementó una sinergia proactiva holística para optimizar de forma trascendental los flujos operacionales del negocio.</a:t>
            </a:r>
            <a:endParaRPr lang="en-US" sz="1620" dirty="0"/>
          </a:p>
        </p:txBody>
      </p:sp>
      <p:sp>
        <p:nvSpPr>
          <p:cNvPr id="10" name="328b3f94-48cd-4f42-a5b8-36c57732d1e7"/>
          <p:cNvSpPr/>
          <p:nvPr/>
        </p:nvSpPr>
        <p:spPr>
          <a:xfrm>
            <a:off x="285750" y="422413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4.</a:t>
            </a:r>
            <a:endParaRPr lang="en-US" sz="2520" dirty="0"/>
          </a:p>
        </p:txBody>
      </p:sp>
      <p:sp>
        <p:nvSpPr>
          <p:cNvPr id="11" name="3a7e280e-1566-404f-b8ea-e5203154ca18"/>
          <p:cNvSpPr/>
          <p:nvPr/>
        </p:nvSpPr>
        <p:spPr>
          <a:xfrm>
            <a:off x="857250" y="4225911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El costo operacional disminuyó un 12 % durante el primer trimestre gracias a la renegociación de contratos con proveedores logísticos.</a:t>
            </a:r>
            <a:endParaRPr lang="en-US" sz="16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0d1e84e-a72f-4bde-bbe2-13900054dcf4"/>
          <p:cNvSpPr/>
          <p:nvPr/>
        </p:nvSpPr>
        <p:spPr>
          <a:xfrm>
            <a:off x="285750" y="171450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Evaluación de Precisión Ejecutiva</a:t>
            </a:r>
            <a:endParaRPr lang="en-US" sz="2880" dirty="0"/>
          </a:p>
        </p:txBody>
      </p:sp>
      <p:sp>
        <p:nvSpPr>
          <p:cNvPr id="3" name="42152526-e85c-481c-8db2-2eeb6ee7ae0c"/>
          <p:cNvSpPr/>
          <p:nvPr/>
        </p:nvSpPr>
        <p:spPr>
          <a:xfrm>
            <a:off x="285750" y="682611"/>
            <a:ext cx="8572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¿Cuál de las siguientes formulaciones cumple rigurosamente con los principios de claridad, concisión y objetividad para un informe directivo?</a:t>
            </a:r>
            <a:endParaRPr lang="en-US" sz="1620" dirty="0"/>
          </a:p>
        </p:txBody>
      </p:sp>
      <p:sp>
        <p:nvSpPr>
          <p:cNvPr id="4" name="a1cdea65-5bc0-4d2b-8750-e5ac00b2b9c8"/>
          <p:cNvSpPr/>
          <p:nvPr/>
        </p:nvSpPr>
        <p:spPr>
          <a:xfrm>
            <a:off x="285750" y="165238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1.</a:t>
            </a:r>
            <a:endParaRPr lang="en-US" sz="2520" dirty="0"/>
          </a:p>
        </p:txBody>
      </p:sp>
      <p:sp>
        <p:nvSpPr>
          <p:cNvPr id="5" name="cb5f2736-8f87-4430-8ffc-ff39e9f0ead1"/>
          <p:cNvSpPr/>
          <p:nvPr/>
        </p:nvSpPr>
        <p:spPr>
          <a:xfrm>
            <a:off x="857250" y="1654161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Tuvimos una baja bastante impresionante y positiva en los gastos porque pudimos conversar súper bien con los proveedores.</a:t>
            </a:r>
            <a:endParaRPr lang="en-US" sz="1620" dirty="0"/>
          </a:p>
        </p:txBody>
      </p:sp>
      <p:sp>
        <p:nvSpPr>
          <p:cNvPr id="6" name="77c3e3e6-f062-4d89-817e-9bc74de32c14"/>
          <p:cNvSpPr/>
          <p:nvPr/>
        </p:nvSpPr>
        <p:spPr>
          <a:xfrm>
            <a:off x="285750" y="250963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2.</a:t>
            </a:r>
            <a:endParaRPr lang="en-US" sz="2520" dirty="0"/>
          </a:p>
        </p:txBody>
      </p:sp>
      <p:sp>
        <p:nvSpPr>
          <p:cNvPr id="7" name="d6004a05-c6df-4dc4-a66b-4eab5920c1a5"/>
          <p:cNvSpPr/>
          <p:nvPr/>
        </p:nvSpPr>
        <p:spPr>
          <a:xfrm>
            <a:off x="857250" y="2511411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En el momento presente se procedió a realizar una disminución que a todas luces parece ser sumamente conveniente para la empresa.</a:t>
            </a:r>
            <a:endParaRPr lang="en-US" sz="1620" dirty="0"/>
          </a:p>
        </p:txBody>
      </p:sp>
      <p:sp>
        <p:nvSpPr>
          <p:cNvPr id="8" name="c56d5b08-a70b-474c-8f23-2ecc9c3629d5"/>
          <p:cNvSpPr/>
          <p:nvPr/>
        </p:nvSpPr>
        <p:spPr>
          <a:xfrm>
            <a:off x="285750" y="336688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3.</a:t>
            </a:r>
            <a:endParaRPr lang="en-US" sz="2520" dirty="0"/>
          </a:p>
        </p:txBody>
      </p:sp>
      <p:sp>
        <p:nvSpPr>
          <p:cNvPr id="9" name="5b162798-afb4-404e-85b7-37b335d18104"/>
          <p:cNvSpPr/>
          <p:nvPr/>
        </p:nvSpPr>
        <p:spPr>
          <a:xfrm>
            <a:off x="857250" y="3368661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Se implementó una sinergia proactiva holística para optimizar de forma trascendental los flujos operacionales del negocio.</a:t>
            </a:r>
            <a:endParaRPr lang="en-US" sz="1620" dirty="0"/>
          </a:p>
        </p:txBody>
      </p:sp>
      <p:sp>
        <p:nvSpPr>
          <p:cNvPr id="10" name="328b3f94-48cd-4f42-a5b8-36c57732d1e7"/>
          <p:cNvSpPr/>
          <p:nvPr/>
        </p:nvSpPr>
        <p:spPr>
          <a:xfrm>
            <a:off x="285750" y="422413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4.</a:t>
            </a:r>
            <a:endParaRPr lang="en-US" sz="2520" dirty="0"/>
          </a:p>
        </p:txBody>
      </p:sp>
      <p:sp>
        <p:nvSpPr>
          <p:cNvPr id="11" name="3a7e280e-1566-404f-b8ea-e5203154ca18"/>
          <p:cNvSpPr/>
          <p:nvPr/>
        </p:nvSpPr>
        <p:spPr>
          <a:xfrm>
            <a:off x="857250" y="4225911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2C6E49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El costo operacional disminuyó un 12 % durante el primer trimestre gracias a la renegociación de contratos con proveedores logísticos.</a:t>
            </a:r>
            <a:endParaRPr lang="en-US" sz="1620" dirty="0"/>
          </a:p>
        </p:txBody>
      </p:sp>
      <p:sp>
        <p:nvSpPr>
          <p:cNvPr id="12" name="35760082-ed5c-47a3-8d61-747c72f33fca"/>
          <p:cNvSpPr/>
          <p:nvPr/>
        </p:nvSpPr>
        <p:spPr>
          <a:xfrm>
            <a:off x="8366760" y="335813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r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✅</a:t>
            </a:r>
            <a:endParaRPr lang="en-US" sz="3600" dirty="0"/>
          </a:p>
        </p:txBody>
      </p:sp>
      <p:sp>
        <p:nvSpPr>
          <p:cNvPr id="13" name="877bb013-6e58-4304-afa2-8869eb18b54a"/>
          <p:cNvSpPr/>
          <p:nvPr/>
        </p:nvSpPr>
        <p:spPr>
          <a:xfrm>
            <a:off x="8721090" y="4074778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2C6E49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✓</a:t>
            </a:r>
            <a:endParaRPr lang="en-US" sz="117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xCzieEU"/>
          <p:cNvSpPr/>
          <p:nvPr/>
        </p:nvSpPr>
        <p:spPr>
          <a:xfrm>
            <a:off x="274320" y="182880"/>
            <a:ext cx="8595360" cy="537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Arquitectura de Frases Efectivas</a:t>
            </a:r>
            <a:endParaRPr lang="en-US" sz="2880" dirty="0"/>
          </a:p>
        </p:txBody>
      </p:sp>
      <p:sp>
        <p:nvSpPr>
          <p:cNvPr id="3" name="s6WnmWw6"/>
          <p:cNvSpPr/>
          <p:nvPr/>
        </p:nvSpPr>
        <p:spPr>
          <a:xfrm>
            <a:off x="274320" y="1383030"/>
            <a:ext cx="8595360" cy="880110"/>
          </a:xfrm>
          <a:prstGeom prst="roundRect">
            <a:avLst>
              <a:gd name="adj" fmla="val 15584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127BBD"/>
            </a:solidFill>
            <a:prstDash val="solid"/>
          </a:ln>
        </p:spPr>
      </p:sp>
      <p:sp>
        <p:nvSpPr>
          <p:cNvPr id="4" name="Tk91KmbJ"/>
          <p:cNvSpPr/>
          <p:nvPr/>
        </p:nvSpPr>
        <p:spPr>
          <a:xfrm>
            <a:off x="468630" y="161758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27BBD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1</a:t>
            </a:r>
            <a:endParaRPr lang="en-US" sz="1620" dirty="0"/>
          </a:p>
        </p:txBody>
      </p:sp>
      <p:sp>
        <p:nvSpPr>
          <p:cNvPr id="5" name="y5qXGhhi"/>
          <p:cNvSpPr/>
          <p:nvPr/>
        </p:nvSpPr>
        <p:spPr>
          <a:xfrm>
            <a:off x="1108710" y="1462137"/>
            <a:ext cx="7566660" cy="67437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Extensión controlada: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Mantenga oraciones entre 15 y 25 palabras para no saturar la memoria operativa del lector.</a:t>
            </a:r>
            <a:endParaRPr lang="en-US" sz="1620" dirty="0"/>
          </a:p>
        </p:txBody>
      </p:sp>
      <p:sp>
        <p:nvSpPr>
          <p:cNvPr id="6" name="BJJNaBGE"/>
          <p:cNvSpPr/>
          <p:nvPr/>
        </p:nvSpPr>
        <p:spPr>
          <a:xfrm>
            <a:off x="274320" y="2446020"/>
            <a:ext cx="8595360" cy="880110"/>
          </a:xfrm>
          <a:prstGeom prst="roundRect">
            <a:avLst>
              <a:gd name="adj" fmla="val 15584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127BBD"/>
            </a:solidFill>
            <a:prstDash val="solid"/>
          </a:ln>
        </p:spPr>
      </p:sp>
      <p:sp>
        <p:nvSpPr>
          <p:cNvPr id="7" name="eYkrKEqL"/>
          <p:cNvSpPr/>
          <p:nvPr/>
        </p:nvSpPr>
        <p:spPr>
          <a:xfrm>
            <a:off x="468630" y="268057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27BBD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2</a:t>
            </a:r>
            <a:endParaRPr lang="en-US" sz="1620" dirty="0"/>
          </a:p>
        </p:txBody>
      </p:sp>
      <p:sp>
        <p:nvSpPr>
          <p:cNvPr id="8" name="Yy3OlAAS"/>
          <p:cNvSpPr/>
          <p:nvPr/>
        </p:nvSpPr>
        <p:spPr>
          <a:xfrm>
            <a:off x="1108710" y="2525127"/>
            <a:ext cx="7566660" cy="67437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Voz activa predominante: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Identifique claramente el agente de la acción para proyectar responsabilidad y dinamismo.</a:t>
            </a:r>
            <a:endParaRPr lang="en-US" sz="1620" dirty="0"/>
          </a:p>
        </p:txBody>
      </p:sp>
      <p:sp>
        <p:nvSpPr>
          <p:cNvPr id="9" name="nTaYcMxw"/>
          <p:cNvSpPr/>
          <p:nvPr/>
        </p:nvSpPr>
        <p:spPr>
          <a:xfrm>
            <a:off x="274320" y="3509010"/>
            <a:ext cx="8595360" cy="880110"/>
          </a:xfrm>
          <a:prstGeom prst="roundRect">
            <a:avLst>
              <a:gd name="adj" fmla="val 15584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127BBD"/>
            </a:solidFill>
            <a:prstDash val="solid"/>
          </a:ln>
        </p:spPr>
      </p:sp>
      <p:sp>
        <p:nvSpPr>
          <p:cNvPr id="10" name="guVf7f4u"/>
          <p:cNvSpPr/>
          <p:nvPr/>
        </p:nvSpPr>
        <p:spPr>
          <a:xfrm>
            <a:off x="468630" y="374356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27BBD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3</a:t>
            </a:r>
            <a:endParaRPr lang="en-US" sz="1620" dirty="0"/>
          </a:p>
        </p:txBody>
      </p:sp>
      <p:sp>
        <p:nvSpPr>
          <p:cNvPr id="11" name="sqG5jOkg"/>
          <p:cNvSpPr/>
          <p:nvPr/>
        </p:nvSpPr>
        <p:spPr>
          <a:xfrm>
            <a:off x="1108710" y="3588117"/>
            <a:ext cx="7566660" cy="67437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Una idea central por oración: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Reserve los enunciados compuestos solo para vincular causa y consecuencia directa.</a:t>
            </a:r>
            <a:endParaRPr lang="en-US" sz="162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c5rgfVy"/>
          <p:cNvSpPr/>
          <p:nvPr/>
        </p:nvSpPr>
        <p:spPr>
          <a:xfrm>
            <a:off x="274320" y="182880"/>
            <a:ext cx="8595360" cy="537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Estructura del Párrafo Ejecutivo</a:t>
            </a:r>
            <a:endParaRPr lang="en-US" sz="2880" dirty="0"/>
          </a:p>
        </p:txBody>
      </p:sp>
      <p:pic>
        <p:nvPicPr>
          <p:cNvPr id="3" name="imgparr1" descr="/home/forge/chalkie-production-workers-1/releases/78338162/backend/storage/app/render-specs/d57718f9-320d-497b-9c31-018392273faa/img_610afdefaadf4bdb0f727c382cee77e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902970"/>
            <a:ext cx="274320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4" name="AqzUVk4X"/>
          <p:cNvSpPr/>
          <p:nvPr/>
        </p:nvSpPr>
        <p:spPr>
          <a:xfrm>
            <a:off x="182880" y="3074670"/>
            <a:ext cx="2926080" cy="400050"/>
          </a:xfrm>
          <a:prstGeom prst="chevron">
            <a:avLst/>
          </a:prstGeom>
          <a:solidFill>
            <a:srgbClr val="D5E5F1"/>
          </a:solidFill>
          <a:ln w="22860">
            <a:solidFill>
              <a:srgbClr val="127BBD"/>
            </a:solidFill>
            <a:prstDash val="solid"/>
          </a:ln>
        </p:spPr>
      </p:sp>
      <p:sp>
        <p:nvSpPr>
          <p:cNvPr id="5" name="3Lxn2tcu"/>
          <p:cNvSpPr/>
          <p:nvPr/>
        </p:nvSpPr>
        <p:spPr>
          <a:xfrm>
            <a:off x="274320" y="3578007"/>
            <a:ext cx="2743200" cy="11887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1. Oración temática</a:t>
            </a:r>
            <a:endParaRPr lang="en-US" sz="153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Abre el párrafo enunciando el hallazgo o conclusión principal de inmediato.</a:t>
            </a:r>
            <a:endParaRPr lang="en-US" sz="1530" dirty="0"/>
          </a:p>
        </p:txBody>
      </p:sp>
      <p:pic>
        <p:nvPicPr>
          <p:cNvPr id="6" name="imgparr2" descr="/home/forge/chalkie-production-workers-1/releases/78338162/backend/storage/app/render-specs/d57718f9-320d-497b-9c31-018392273faa/img_31a4c3b9ef76329b233134aae2eaefb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0400" y="902970"/>
            <a:ext cx="274320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7" name="mPEKEofR"/>
          <p:cNvSpPr/>
          <p:nvPr/>
        </p:nvSpPr>
        <p:spPr>
          <a:xfrm>
            <a:off x="3108960" y="3074670"/>
            <a:ext cx="2926080" cy="400050"/>
          </a:xfrm>
          <a:prstGeom prst="chevron">
            <a:avLst/>
          </a:prstGeom>
          <a:solidFill>
            <a:srgbClr val="D5E5F1"/>
          </a:solidFill>
          <a:ln w="22860">
            <a:solidFill>
              <a:srgbClr val="127BBD"/>
            </a:solidFill>
            <a:prstDash val="solid"/>
          </a:ln>
        </p:spPr>
      </p:sp>
      <p:sp>
        <p:nvSpPr>
          <p:cNvPr id="8" name="TZmkoE5P"/>
          <p:cNvSpPr/>
          <p:nvPr/>
        </p:nvSpPr>
        <p:spPr>
          <a:xfrm>
            <a:off x="3200400" y="3578007"/>
            <a:ext cx="2743200" cy="11887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2. Datos de soporte</a:t>
            </a:r>
            <a:endParaRPr lang="en-US" sz="153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Aporta cifras, porcentajes, causas operativas y comparaciones verificables.</a:t>
            </a:r>
            <a:endParaRPr lang="en-US" sz="1530" dirty="0"/>
          </a:p>
        </p:txBody>
      </p:sp>
      <p:pic>
        <p:nvPicPr>
          <p:cNvPr id="9" name="imgparr3" descr="/home/forge/chalkie-production-workers-1/releases/78338162/backend/storage/app/render-specs/d57718f9-320d-497b-9c31-018392273faa/img_2cabb5a26ab8f6485816b5e19ee75d57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6480" y="902970"/>
            <a:ext cx="274320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10" name="twOE6YAl"/>
          <p:cNvSpPr/>
          <p:nvPr/>
        </p:nvSpPr>
        <p:spPr>
          <a:xfrm>
            <a:off x="6035040" y="3074670"/>
            <a:ext cx="2926080" cy="400050"/>
          </a:xfrm>
          <a:prstGeom prst="chevron">
            <a:avLst/>
          </a:prstGeom>
          <a:solidFill>
            <a:srgbClr val="D5E5F1"/>
          </a:solidFill>
          <a:ln w="22860">
            <a:solidFill>
              <a:srgbClr val="127BBD"/>
            </a:solidFill>
            <a:prstDash val="solid"/>
          </a:ln>
        </p:spPr>
      </p:sp>
      <p:sp>
        <p:nvSpPr>
          <p:cNvPr id="11" name="FnV2lnIr"/>
          <p:cNvSpPr/>
          <p:nvPr/>
        </p:nvSpPr>
        <p:spPr>
          <a:xfrm>
            <a:off x="6126480" y="3578007"/>
            <a:ext cx="2743200" cy="11887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3. Implicancia</a:t>
            </a:r>
            <a:endParaRPr lang="en-US" sz="153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Cierra explicando el impacto directo para el negocio o el paso subsiguiente.</a:t>
            </a:r>
            <a:endParaRPr lang="en-US" sz="153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Sft4P0"/>
          <p:cNvSpPr/>
          <p:nvPr/>
        </p:nvSpPr>
        <p:spPr>
          <a:xfrm>
            <a:off x="274320" y="182880"/>
            <a:ext cx="8595360" cy="537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Conectores Lógicos y Cohesión</a:t>
            </a:r>
            <a:endParaRPr lang="en-US" sz="2880" dirty="0"/>
          </a:p>
        </p:txBody>
      </p:sp>
      <p:pic>
        <p:nvPicPr>
          <p:cNvPr id="3" name="imgcon1" descr="/home/forge/chalkie-production-workers-1/releases/78338162/backend/storage/app/render-specs/d57718f9-320d-497b-9c31-018392273faa/img_cadcbbde2d8e7d9e795988c1c96715d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1451610"/>
            <a:ext cx="274320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4" name="Wt8pbHND"/>
          <p:cNvSpPr/>
          <p:nvPr/>
        </p:nvSpPr>
        <p:spPr>
          <a:xfrm>
            <a:off x="274320" y="3600867"/>
            <a:ext cx="2743200" cy="11887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Contraste formal: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Utilice </a:t>
            </a:r>
            <a:r>
              <a:rPr lang="en-US" sz="153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no obstante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, </a:t>
            </a:r>
            <a:r>
              <a:rPr lang="en-US" sz="153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sin embargo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o </a:t>
            </a:r>
            <a:r>
              <a:rPr lang="en-US" sz="153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por el contrario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para matizar hallazgos.</a:t>
            </a:r>
            <a:endParaRPr lang="en-US" sz="1530" dirty="0"/>
          </a:p>
        </p:txBody>
      </p:sp>
      <p:pic>
        <p:nvPicPr>
          <p:cNvPr id="5" name="imgcon2" descr="/home/forge/chalkie-production-workers-1/releases/78338162/backend/storage/app/render-specs/d57718f9-320d-497b-9c31-018392273faa/img_b00e32d6345681fe98d2f5bf7f9d303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0400" y="880110"/>
            <a:ext cx="274320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6" name="aqg4fThU"/>
          <p:cNvSpPr/>
          <p:nvPr/>
        </p:nvSpPr>
        <p:spPr>
          <a:xfrm>
            <a:off x="3200400" y="3029367"/>
            <a:ext cx="2743200" cy="11887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Causa y efecto: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Vincule datos con </a:t>
            </a:r>
            <a:r>
              <a:rPr lang="en-US" sz="153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por consiguiente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, </a:t>
            </a:r>
            <a:r>
              <a:rPr lang="en-US" sz="153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en consecuencia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o </a:t>
            </a:r>
            <a:r>
              <a:rPr lang="en-US" sz="153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debido a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sin reiteraciones.</a:t>
            </a:r>
            <a:endParaRPr lang="en-US" sz="1530" dirty="0"/>
          </a:p>
        </p:txBody>
      </p:sp>
      <p:pic>
        <p:nvPicPr>
          <p:cNvPr id="7" name="imgcon3" descr="/home/forge/chalkie-production-workers-1/releases/78338162/backend/storage/app/render-specs/d57718f9-320d-497b-9c31-018392273faa/img_ad9fe0e5514002f71f1f77bbc231ff0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6480" y="1451610"/>
            <a:ext cx="274320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8" name="rI0CVDjf"/>
          <p:cNvSpPr/>
          <p:nvPr/>
        </p:nvSpPr>
        <p:spPr>
          <a:xfrm>
            <a:off x="6126480" y="3600867"/>
            <a:ext cx="2743200" cy="11887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Adición técnica: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Introduzca variables complementarias mediante </a:t>
            </a:r>
            <a:r>
              <a:rPr lang="en-US" sz="153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asimismo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, </a:t>
            </a:r>
            <a:r>
              <a:rPr lang="en-US" sz="153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adicionalmente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o </a:t>
            </a:r>
            <a:r>
              <a:rPr lang="en-US" sz="153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en paralelo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.</a:t>
            </a:r>
            <a:endParaRPr lang="en-US" sz="153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YTOqEkD"/>
          <p:cNvSpPr/>
          <p:nvPr/>
        </p:nvSpPr>
        <p:spPr>
          <a:xfrm>
            <a:off x="274320" y="182880"/>
            <a:ext cx="8595360" cy="537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Puntuación Estratégica en Informes Técnicos</a:t>
            </a:r>
            <a:endParaRPr lang="en-US" sz="2880" dirty="0"/>
          </a:p>
        </p:txBody>
      </p:sp>
      <p:sp>
        <p:nvSpPr>
          <p:cNvPr id="3" name="Z6NE9VDW"/>
          <p:cNvSpPr/>
          <p:nvPr/>
        </p:nvSpPr>
        <p:spPr>
          <a:xfrm>
            <a:off x="274320" y="811530"/>
            <a:ext cx="4709160" cy="40576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El Punto y Coma y los Dos Puntos</a:t>
            </a:r>
            <a:endParaRPr lang="en-US" sz="198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Los signos de puntuación no son ornamentos estilísticos: guían la velocidad de asimilación lógica del directorio.</a:t>
            </a:r>
            <a:endParaRPr lang="en-US" sz="1980" dirty="0"/>
          </a:p>
          <a:p>
            <a:pPr marL="228600" indent="-68580" algn="l">
              <a:lnSpc>
                <a:spcPts val="2016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44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Punto y seguido:</a:t>
            </a: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Separa razonamientos autónomos dentro de la misma categoría temática.</a:t>
            </a:r>
            <a:endParaRPr lang="en-US" sz="1980" dirty="0"/>
          </a:p>
          <a:p>
            <a:pPr marL="228600" indent="-68580" algn="l">
              <a:lnSpc>
                <a:spcPts val="2016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44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Punto y coma (;):</a:t>
            </a: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Enlaza proposiciones íntimamente vinculadas o separa elementos de listas complejas que ya contienen comas internas.</a:t>
            </a:r>
            <a:endParaRPr lang="en-US" sz="1980" dirty="0"/>
          </a:p>
          <a:p>
            <a:pPr marL="228600" indent="-68580" algn="l">
              <a:lnSpc>
                <a:spcPts val="2016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44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Dos puntos (:):</a:t>
            </a: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Anticipa una enumeración estructurada, un desglose numérico o una conclusión directa.</a:t>
            </a:r>
            <a:endParaRPr lang="en-US" sz="1980" dirty="0"/>
          </a:p>
        </p:txBody>
      </p:sp>
      <p:pic>
        <p:nvPicPr>
          <p:cNvPr id="4" name="imgpunt1" descr="/home/forge/chalkie-production-workers-1/releases/78338162/backend/storage/app/render-specs/d57718f9-320d-497b-9c31-018392273faa/img_e11bfe0e25a90b0b0ecb84a174b25df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6360" y="811530"/>
            <a:ext cx="3703320" cy="3246120"/>
          </a:xfrm>
          <a:prstGeom prst="roundRect">
            <a:avLst>
              <a:gd name="adj" fmla="val 4225"/>
            </a:avLst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xftEf6k"/>
          <p:cNvSpPr/>
          <p:nvPr/>
        </p:nvSpPr>
        <p:spPr>
          <a:xfrm>
            <a:off x="274320" y="182880"/>
            <a:ext cx="8595360" cy="537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Gramática y Concordancia Crítica</a:t>
            </a:r>
            <a:endParaRPr lang="en-US" sz="2880" dirty="0"/>
          </a:p>
        </p:txBody>
      </p:sp>
      <p:pic>
        <p:nvPicPr>
          <p:cNvPr id="3" name="imggram1" descr="/home/forge/chalkie-production-workers-1/releases/78338162/backend/storage/app/render-specs/d57718f9-320d-497b-9c31-018392273faa/img_4ee79ebe422aa413d7ce63a84c006c8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902970"/>
            <a:ext cx="420624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4" name="hGMCKBte"/>
          <p:cNvSpPr/>
          <p:nvPr/>
        </p:nvSpPr>
        <p:spPr>
          <a:xfrm>
            <a:off x="274320" y="3074670"/>
            <a:ext cx="4206240" cy="136017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Sujetos Colectivos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«El 40 % de los trabajadores </a:t>
            </a:r>
            <a:r>
              <a:rPr lang="en-US" sz="162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aprobó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(o </a:t>
            </a:r>
            <a:r>
              <a:rPr lang="en-US" sz="162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aprobaron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)»; pero «El directorio de la compañía </a:t>
            </a: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decidió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» (singular estricto).</a:t>
            </a:r>
            <a:endParaRPr lang="en-US" sz="2160" dirty="0"/>
          </a:p>
        </p:txBody>
      </p:sp>
      <p:pic>
        <p:nvPicPr>
          <p:cNvPr id="5" name="imggram2" descr="/home/forge/chalkie-production-workers-1/releases/78338162/backend/storage/app/render-specs/d57718f9-320d-497b-9c31-018392273faa/img_e397ffc3dccbf80cdf45e8493fcf02f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3440" y="902970"/>
            <a:ext cx="420624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6" name="HIAWxGcL"/>
          <p:cNvSpPr/>
          <p:nvPr/>
        </p:nvSpPr>
        <p:spPr>
          <a:xfrm>
            <a:off x="4663440" y="3074670"/>
            <a:ext cx="4206240" cy="136017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Consistencia Temporal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No alterne arbitrariamente entre presente y pretérito al describir una auditoría o un período contable ya concluido.</a:t>
            </a:r>
            <a:endParaRPr lang="en-US" sz="216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5x8cgAx"/>
          <p:cNvSpPr/>
          <p:nvPr/>
        </p:nvSpPr>
        <p:spPr>
          <a:xfrm>
            <a:off x="274320" y="182880"/>
            <a:ext cx="2743200" cy="537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El Gerundio</a:t>
            </a:r>
            <a:endParaRPr lang="en-US" sz="2880" dirty="0"/>
          </a:p>
        </p:txBody>
      </p:sp>
      <p:sp>
        <p:nvSpPr>
          <p:cNvPr id="3" name="tk80t92K"/>
          <p:cNvSpPr/>
          <p:nvPr/>
        </p:nvSpPr>
        <p:spPr>
          <a:xfrm>
            <a:off x="274320" y="790407"/>
            <a:ext cx="2743200" cy="60579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4B585C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Uso correcto vs. error de posterioridad.</a:t>
            </a:r>
            <a:endParaRPr lang="en-US" sz="1440" dirty="0"/>
          </a:p>
        </p:txBody>
      </p:sp>
      <p:pic>
        <p:nvPicPr>
          <p:cNvPr id="4" name="imggerrail" descr="/home/forge/chalkie-production-workers-1/releases/78338162/backend/storage/app/render-specs/d57718f9-320d-497b-9c31-018392273faa/img_334b1e7a00fbef786039b03c0398262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1508760"/>
            <a:ext cx="2286000" cy="1828800"/>
          </a:xfrm>
          <a:prstGeom prst="rect">
            <a:avLst/>
          </a:prstGeom>
        </p:spPr>
      </p:pic>
      <p:sp>
        <p:nvSpPr>
          <p:cNvPr id="5" name="A8q9Op9S"/>
          <p:cNvSpPr/>
          <p:nvPr/>
        </p:nvSpPr>
        <p:spPr>
          <a:xfrm>
            <a:off x="3291840" y="182880"/>
            <a:ext cx="5577840" cy="33604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Regla del Gerundio de Posterioridad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El gerundio debe denotar simultaneidad o anterioridad inmediata respecto al verbo principal. Su uso para expresar consecuencia cronológicamente posterior constituye un error grave en la redacción formal.</a:t>
            </a:r>
            <a:endParaRPr lang="en-US" sz="216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Incorrecto: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«El camión volcó en la ruta minera, </a:t>
            </a:r>
            <a:r>
              <a:rPr lang="en-US" sz="162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muriendo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tres operarios horas más tarde».</a:t>
            </a:r>
            <a:endParaRPr lang="en-US" sz="216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Correcto: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«El camión volcó en la ruta minera; a consecuencia del hecho, fallecieron tres operarios horas más tarde».</a:t>
            </a:r>
            <a:endParaRPr lang="en-US" sz="216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zufRCor"/>
          <p:cNvSpPr/>
          <p:nvPr/>
        </p:nvSpPr>
        <p:spPr>
          <a:xfrm>
            <a:off x="274320" y="182880"/>
            <a:ext cx="8595360" cy="537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Redacción Profesional en el Contexto Chileno</a:t>
            </a:r>
            <a:endParaRPr lang="en-US" sz="2880" dirty="0"/>
          </a:p>
        </p:txBody>
      </p:sp>
      <p:sp>
        <p:nvSpPr>
          <p:cNvPr id="3" name="aZ4Yl1tL"/>
          <p:cNvSpPr/>
          <p:nvPr/>
        </p:nvSpPr>
        <p:spPr>
          <a:xfrm>
            <a:off x="274320" y="811530"/>
            <a:ext cx="4709160" cy="40576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Convenciones Formales Locales</a:t>
            </a:r>
            <a:endParaRPr lang="en-US" sz="198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En el ámbito empresarial e institucional en Chile, ciertos hábitos orales permean indebidamente los informes escritos:</a:t>
            </a:r>
            <a:endParaRPr lang="en-US" sz="1980" dirty="0"/>
          </a:p>
          <a:p>
            <a:pPr marL="228600" indent="-68580" algn="l">
              <a:lnSpc>
                <a:spcPts val="2016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44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De queísmo y queísmo:</a:t>
            </a: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Es imperativo verificar el régimen preposicional del verbo: </a:t>
            </a:r>
            <a:r>
              <a:rPr lang="en-US" sz="144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informar que</a:t>
            </a: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(no </a:t>
            </a:r>
            <a:r>
              <a:rPr lang="en-US" sz="144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informar de que</a:t>
            </a: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); pero </a:t>
            </a:r>
            <a:r>
              <a:rPr lang="en-US" sz="144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dar cuenta de que</a:t>
            </a: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.</a:t>
            </a:r>
            <a:endParaRPr lang="en-US" sz="1980" dirty="0"/>
          </a:p>
          <a:p>
            <a:pPr marL="228600" indent="-68580" algn="l">
              <a:lnSpc>
                <a:spcPts val="2016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44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Diminutivos amortiguadores:</a:t>
            </a: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Elimine formas como </a:t>
            </a:r>
            <a:r>
              <a:rPr lang="en-US" sz="144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problemita</a:t>
            </a: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, </a:t>
            </a:r>
            <a:r>
              <a:rPr lang="en-US" sz="144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informecito</a:t>
            </a: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o </a:t>
            </a:r>
            <a:r>
              <a:rPr lang="en-US" sz="144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un ratito</a:t>
            </a: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; debilitan la autoridad técnica del documento.</a:t>
            </a:r>
            <a:endParaRPr lang="en-US" sz="1980" dirty="0"/>
          </a:p>
          <a:p>
            <a:pPr marL="228600" indent="-68580" algn="l">
              <a:lnSpc>
                <a:spcPts val="2016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44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Formato de RUT y moneda:</a:t>
            </a: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Respete la norma chilena formal: </a:t>
            </a:r>
            <a:r>
              <a:rPr lang="en-US" sz="144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12.345.678-9</a:t>
            </a: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y </a:t>
            </a:r>
            <a:r>
              <a:rPr lang="en-US" sz="144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$1.500.000</a:t>
            </a: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(o </a:t>
            </a:r>
            <a:r>
              <a:rPr lang="en-US" sz="144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CLP 1.500.000</a:t>
            </a: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en reportes internacionales).</a:t>
            </a:r>
            <a:endParaRPr lang="en-US" sz="1980" dirty="0"/>
          </a:p>
        </p:txBody>
      </p:sp>
      <p:pic>
        <p:nvPicPr>
          <p:cNvPr id="4" name="imgchile1" descr="/home/forge/chalkie-production-workers-1/releases/78338162/backend/storage/app/render-specs/d57718f9-320d-497b-9c31-018392273faa/img_3059ce7a8be1c129bb4541c79c52df5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6360" y="811530"/>
            <a:ext cx="3703320" cy="3246120"/>
          </a:xfrm>
          <a:prstGeom prst="roundRect">
            <a:avLst>
              <a:gd name="adj" fmla="val 4225"/>
            </a:avLst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f1d4f60-4190-4259-b3ab-249ca294b7c4" descr="/home/forge/chalkie-production-workers-1/releases/78338162/backend/storage/app/render-specs/d57718f9-320d-497b-9c31-018392273faa/img_e55ecfe6702459449ae20917630e639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914400"/>
            <a:ext cx="8572500" cy="2343150"/>
          </a:xfrm>
          <a:prstGeom prst="rect">
            <a:avLst/>
          </a:prstGeom>
        </p:spPr>
      </p:pic>
      <p:sp>
        <p:nvSpPr>
          <p:cNvPr id="3" name="c36d22ce-875d-4d3f-9baa-7cd84ebe2b57"/>
          <p:cNvSpPr/>
          <p:nvPr/>
        </p:nvSpPr>
        <p:spPr>
          <a:xfrm>
            <a:off x="285750" y="171450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Precisión Gramatical Ejecutiva</a:t>
            </a:r>
            <a:endParaRPr lang="en-US" sz="2880" dirty="0"/>
          </a:p>
        </p:txBody>
      </p:sp>
      <p:sp>
        <p:nvSpPr>
          <p:cNvPr id="4" name="b0ba383e-5e6a-444f-9afa-794ee5d860a5"/>
          <p:cNvSpPr/>
          <p:nvPr/>
        </p:nvSpPr>
        <p:spPr>
          <a:xfrm>
            <a:off x="754380" y="1208391"/>
            <a:ext cx="7429500" cy="14859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La auditoría confirmó ____ los sobrecostos fueron mínimos; ____, la gerencia general instruyó revisar el plan financiero ____ evitar futuros desvíos.</a:t>
            </a:r>
            <a:endParaRPr lang="en-US" sz="1620" dirty="0"/>
          </a:p>
        </p:txBody>
      </p:sp>
      <p:sp>
        <p:nvSpPr>
          <p:cNvPr id="5" name="360f046e-34b7-4da0-bb30-847f4f4ad4e1"/>
          <p:cNvSpPr/>
          <p:nvPr/>
        </p:nvSpPr>
        <p:spPr>
          <a:xfrm>
            <a:off x="285750" y="3311511"/>
            <a:ext cx="8572500" cy="3429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Banco de palabras 🏦</a:t>
            </a:r>
            <a:endParaRPr lang="en-US" sz="1620" dirty="0"/>
          </a:p>
        </p:txBody>
      </p:sp>
      <p:sp>
        <p:nvSpPr>
          <p:cNvPr id="6" name="7c20110f-4dae-423d-8fe1-6c748f86a60c"/>
          <p:cNvSpPr/>
          <p:nvPr/>
        </p:nvSpPr>
        <p:spPr>
          <a:xfrm>
            <a:off x="285750" y="3768711"/>
            <a:ext cx="1428750" cy="4114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2860">
            <a:solidFill>
              <a:srgbClr val="000000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muriendo</a:t>
            </a:r>
            <a:endParaRPr lang="en-US" sz="1620" dirty="0"/>
          </a:p>
        </p:txBody>
      </p:sp>
      <p:sp>
        <p:nvSpPr>
          <p:cNvPr id="7" name="c2362a9e-ec31-4ded-8e35-59a136f8a6a9"/>
          <p:cNvSpPr/>
          <p:nvPr/>
        </p:nvSpPr>
        <p:spPr>
          <a:xfrm>
            <a:off x="1851660" y="3768711"/>
            <a:ext cx="2571750" cy="4114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2860">
            <a:solidFill>
              <a:srgbClr val="000000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 objeto de poder</a:t>
            </a:r>
            <a:endParaRPr lang="en-US" sz="1620" dirty="0"/>
          </a:p>
        </p:txBody>
      </p:sp>
      <p:sp>
        <p:nvSpPr>
          <p:cNvPr id="8" name="e4a92952-dd36-4414-91d3-0b1ca55c4c88"/>
          <p:cNvSpPr/>
          <p:nvPr/>
        </p:nvSpPr>
        <p:spPr>
          <a:xfrm>
            <a:off x="4560570" y="3768711"/>
            <a:ext cx="2320290" cy="4114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2860">
            <a:solidFill>
              <a:srgbClr val="000000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en consecuencia</a:t>
            </a:r>
            <a:endParaRPr lang="en-US" sz="1620" dirty="0"/>
          </a:p>
        </p:txBody>
      </p:sp>
      <p:sp>
        <p:nvSpPr>
          <p:cNvPr id="9" name="0c977ab2-f5ae-4cf4-905b-77e1b119422d"/>
          <p:cNvSpPr/>
          <p:nvPr/>
        </p:nvSpPr>
        <p:spPr>
          <a:xfrm>
            <a:off x="7018020" y="3768711"/>
            <a:ext cx="1165860" cy="4114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2860">
            <a:solidFill>
              <a:srgbClr val="000000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de que</a:t>
            </a:r>
            <a:endParaRPr lang="en-US" sz="1620" dirty="0"/>
          </a:p>
        </p:txBody>
      </p:sp>
      <p:sp>
        <p:nvSpPr>
          <p:cNvPr id="10" name="66c233ab-f900-497c-9bdc-14c34cc3b670"/>
          <p:cNvSpPr/>
          <p:nvPr/>
        </p:nvSpPr>
        <p:spPr>
          <a:xfrm>
            <a:off x="285750" y="4317351"/>
            <a:ext cx="1028700" cy="4114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2860">
            <a:solidFill>
              <a:srgbClr val="000000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para</a:t>
            </a:r>
            <a:endParaRPr lang="en-US" sz="1620" dirty="0"/>
          </a:p>
        </p:txBody>
      </p:sp>
      <p:sp>
        <p:nvSpPr>
          <p:cNvPr id="11" name="7f1f31b4-2b1b-46bc-8995-21f581fe6d89"/>
          <p:cNvSpPr/>
          <p:nvPr/>
        </p:nvSpPr>
        <p:spPr>
          <a:xfrm>
            <a:off x="1451610" y="4317351"/>
            <a:ext cx="1028700" cy="4114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2860">
            <a:solidFill>
              <a:srgbClr val="000000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que</a:t>
            </a:r>
            <a:endParaRPr lang="en-US" sz="162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f1d4f60-4190-4259-b3ab-249ca294b7c4" descr="/home/forge/chalkie-production-workers-1/releases/78338162/backend/storage/app/render-specs/d57718f9-320d-497b-9c31-018392273faa/img_e55ecfe6702459449ae20917630e639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914400"/>
            <a:ext cx="8572500" cy="2343150"/>
          </a:xfrm>
          <a:prstGeom prst="rect">
            <a:avLst/>
          </a:prstGeom>
        </p:spPr>
      </p:pic>
      <p:sp>
        <p:nvSpPr>
          <p:cNvPr id="3" name="c36d22ce-875d-4d3f-9baa-7cd84ebe2b57"/>
          <p:cNvSpPr/>
          <p:nvPr/>
        </p:nvSpPr>
        <p:spPr>
          <a:xfrm>
            <a:off x="285750" y="171450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Precisión Gramatical Ejecutiva</a:t>
            </a:r>
            <a:endParaRPr lang="en-US" sz="2880" dirty="0"/>
          </a:p>
        </p:txBody>
      </p:sp>
      <p:sp>
        <p:nvSpPr>
          <p:cNvPr id="4" name="b0ba383e-5e6a-444f-9afa-794ee5d860a5"/>
          <p:cNvSpPr/>
          <p:nvPr/>
        </p:nvSpPr>
        <p:spPr>
          <a:xfrm>
            <a:off x="754380" y="1208391"/>
            <a:ext cx="7429500" cy="14859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La auditoría confirmó </a:t>
            </a:r>
            <a:r>
              <a:rPr lang="en-US" sz="1620" b="1" dirty="0">
                <a:solidFill>
                  <a:srgbClr val="2C6E49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que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los sobrecostos fueron mínimos; </a:t>
            </a:r>
            <a:r>
              <a:rPr lang="en-US" sz="1620" b="1" dirty="0">
                <a:solidFill>
                  <a:srgbClr val="2C6E49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en consecuencia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, la gerencia general instruyó revisar el plan financiero </a:t>
            </a:r>
            <a:r>
              <a:rPr lang="en-US" sz="1620" b="1" dirty="0">
                <a:solidFill>
                  <a:srgbClr val="2C6E49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para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evitar futuros desvíos.</a:t>
            </a:r>
            <a:endParaRPr lang="en-US" sz="1620" dirty="0"/>
          </a:p>
        </p:txBody>
      </p:sp>
      <p:sp>
        <p:nvSpPr>
          <p:cNvPr id="5" name="360f046e-34b7-4da0-bb30-847f4f4ad4e1"/>
          <p:cNvSpPr/>
          <p:nvPr/>
        </p:nvSpPr>
        <p:spPr>
          <a:xfrm>
            <a:off x="285750" y="3311511"/>
            <a:ext cx="8572500" cy="3429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Banco de palabras 🏦</a:t>
            </a:r>
            <a:endParaRPr lang="en-US" sz="1620" dirty="0"/>
          </a:p>
        </p:txBody>
      </p:sp>
      <p:sp>
        <p:nvSpPr>
          <p:cNvPr id="6" name="7c20110f-4dae-423d-8fe1-6c748f86a60c"/>
          <p:cNvSpPr/>
          <p:nvPr/>
        </p:nvSpPr>
        <p:spPr>
          <a:xfrm>
            <a:off x="285750" y="3768711"/>
            <a:ext cx="1428750" cy="4114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2860">
            <a:solidFill>
              <a:srgbClr val="767676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76767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muriendo</a:t>
            </a:r>
            <a:endParaRPr lang="en-US" sz="1620" dirty="0"/>
          </a:p>
        </p:txBody>
      </p:sp>
      <p:sp>
        <p:nvSpPr>
          <p:cNvPr id="7" name="c2362a9e-ec31-4ded-8e35-59a136f8a6a9"/>
          <p:cNvSpPr/>
          <p:nvPr/>
        </p:nvSpPr>
        <p:spPr>
          <a:xfrm>
            <a:off x="1851660" y="3768711"/>
            <a:ext cx="2571750" cy="4114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2860">
            <a:solidFill>
              <a:srgbClr val="767676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76767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 objeto de poder</a:t>
            </a:r>
            <a:endParaRPr lang="en-US" sz="1620" dirty="0"/>
          </a:p>
        </p:txBody>
      </p:sp>
      <p:sp>
        <p:nvSpPr>
          <p:cNvPr id="8" name="e4a92952-dd36-4414-91d3-0b1ca55c4c88"/>
          <p:cNvSpPr/>
          <p:nvPr/>
        </p:nvSpPr>
        <p:spPr>
          <a:xfrm>
            <a:off x="4560570" y="3768711"/>
            <a:ext cx="2320290" cy="4114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2860">
            <a:solidFill>
              <a:srgbClr val="2C6E49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en consecuencia</a:t>
            </a:r>
            <a:endParaRPr lang="en-US" sz="1620" dirty="0"/>
          </a:p>
        </p:txBody>
      </p:sp>
      <p:sp>
        <p:nvSpPr>
          <p:cNvPr id="9" name="0c977ab2-f5ae-4cf4-905b-77e1b119422d"/>
          <p:cNvSpPr/>
          <p:nvPr/>
        </p:nvSpPr>
        <p:spPr>
          <a:xfrm>
            <a:off x="7018020" y="3768711"/>
            <a:ext cx="1165860" cy="4114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2860">
            <a:solidFill>
              <a:srgbClr val="767676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76767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de que</a:t>
            </a:r>
            <a:endParaRPr lang="en-US" sz="1620" dirty="0"/>
          </a:p>
        </p:txBody>
      </p:sp>
      <p:sp>
        <p:nvSpPr>
          <p:cNvPr id="10" name="66c233ab-f900-497c-9bdc-14c34cc3b670"/>
          <p:cNvSpPr/>
          <p:nvPr/>
        </p:nvSpPr>
        <p:spPr>
          <a:xfrm>
            <a:off x="285750" y="4317351"/>
            <a:ext cx="1028700" cy="4114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2860">
            <a:solidFill>
              <a:srgbClr val="2C6E49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para</a:t>
            </a:r>
            <a:endParaRPr lang="en-US" sz="1620" dirty="0"/>
          </a:p>
        </p:txBody>
      </p:sp>
      <p:sp>
        <p:nvSpPr>
          <p:cNvPr id="11" name="7f1f31b4-2b1b-46bc-8995-21f581fe6d89"/>
          <p:cNvSpPr/>
          <p:nvPr/>
        </p:nvSpPr>
        <p:spPr>
          <a:xfrm>
            <a:off x="1451610" y="4317351"/>
            <a:ext cx="1028700" cy="4114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2860">
            <a:solidFill>
              <a:srgbClr val="2C6E49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que</a:t>
            </a:r>
            <a:endParaRPr lang="en-US" sz="1620" dirty="0"/>
          </a:p>
        </p:txBody>
      </p:sp>
      <p:sp>
        <p:nvSpPr>
          <p:cNvPr id="12" name="9406a440-4bad-4296-bc3c-9a5b1279d426"/>
          <p:cNvSpPr/>
          <p:nvPr/>
        </p:nvSpPr>
        <p:spPr>
          <a:xfrm>
            <a:off x="8366760" y="335813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r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✅</a:t>
            </a:r>
            <a:endParaRPr lang="en-US" sz="3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i9mgrhG"/>
          <p:cNvSpPr/>
          <p:nvPr/>
        </p:nvSpPr>
        <p:spPr>
          <a:xfrm>
            <a:off x="274320" y="182880"/>
            <a:ext cx="8595360" cy="537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Evolución de las Herramientas de Corrección</a:t>
            </a:r>
            <a:endParaRPr lang="en-US" sz="2880" dirty="0"/>
          </a:p>
        </p:txBody>
      </p:sp>
      <p:sp>
        <p:nvSpPr>
          <p:cNvPr id="3" name="qAmNMfCt"/>
          <p:cNvSpPr/>
          <p:nvPr/>
        </p:nvSpPr>
        <p:spPr>
          <a:xfrm>
            <a:off x="457200" y="2811780"/>
            <a:ext cx="8229600" cy="22860"/>
          </a:xfrm>
          <a:prstGeom prst="rect">
            <a:avLst/>
          </a:prstGeom>
          <a:solidFill>
            <a:srgbClr val="127BBD"/>
          </a:solidFill>
          <a:ln/>
        </p:spPr>
      </p:sp>
      <p:sp>
        <p:nvSpPr>
          <p:cNvPr id="4" name="jjKpVLTi"/>
          <p:cNvSpPr/>
          <p:nvPr/>
        </p:nvSpPr>
        <p:spPr>
          <a:xfrm>
            <a:off x="1668780" y="2663190"/>
            <a:ext cx="320040" cy="320040"/>
          </a:xfrm>
          <a:prstGeom prst="ellipse">
            <a:avLst/>
          </a:prstGeom>
          <a:solidFill>
            <a:srgbClr val="E2F3FF"/>
          </a:solidFill>
          <a:ln w="22860">
            <a:solidFill>
              <a:srgbClr val="127BBD"/>
            </a:solidFill>
            <a:prstDash val="solid"/>
          </a:ln>
        </p:spPr>
      </p:sp>
      <p:sp>
        <p:nvSpPr>
          <p:cNvPr id="5" name="hFVDOLN2"/>
          <p:cNvSpPr/>
          <p:nvPr/>
        </p:nvSpPr>
        <p:spPr>
          <a:xfrm>
            <a:off x="4411980" y="2663190"/>
            <a:ext cx="320040" cy="320040"/>
          </a:xfrm>
          <a:prstGeom prst="ellipse">
            <a:avLst/>
          </a:prstGeom>
          <a:solidFill>
            <a:srgbClr val="E2F3FF"/>
          </a:solidFill>
          <a:ln w="22860">
            <a:solidFill>
              <a:srgbClr val="127BBD"/>
            </a:solidFill>
            <a:prstDash val="solid"/>
          </a:ln>
        </p:spPr>
      </p:sp>
      <p:sp>
        <p:nvSpPr>
          <p:cNvPr id="6" name="wV8yPwUT"/>
          <p:cNvSpPr/>
          <p:nvPr/>
        </p:nvSpPr>
        <p:spPr>
          <a:xfrm>
            <a:off x="7155180" y="2663190"/>
            <a:ext cx="320040" cy="320040"/>
          </a:xfrm>
          <a:prstGeom prst="ellipse">
            <a:avLst/>
          </a:prstGeom>
          <a:solidFill>
            <a:srgbClr val="E2F3FF"/>
          </a:solidFill>
          <a:ln w="22860">
            <a:solidFill>
              <a:srgbClr val="127BBD"/>
            </a:solidFill>
            <a:prstDash val="solid"/>
          </a:ln>
        </p:spPr>
      </p:sp>
      <p:sp>
        <p:nvSpPr>
          <p:cNvPr id="7" name="Bhytg0sz"/>
          <p:cNvSpPr/>
          <p:nvPr/>
        </p:nvSpPr>
        <p:spPr>
          <a:xfrm>
            <a:off x="685800" y="3039477"/>
            <a:ext cx="2286000" cy="1531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127BBD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Etapa 1</a:t>
            </a:r>
            <a:endParaRPr lang="en-US" sz="1620" dirty="0"/>
          </a:p>
          <a:p>
            <a:pPr marL="0" indent="0" algn="ctr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Diccionarios normativos y manuales impresos de estilo institucional.</a:t>
            </a:r>
            <a:endParaRPr lang="en-US" sz="1620" dirty="0"/>
          </a:p>
        </p:txBody>
      </p:sp>
      <p:sp>
        <p:nvSpPr>
          <p:cNvPr id="8" name="RolLxeOY"/>
          <p:cNvSpPr/>
          <p:nvPr/>
        </p:nvSpPr>
        <p:spPr>
          <a:xfrm>
            <a:off x="3429000" y="1073517"/>
            <a:ext cx="2286000" cy="1531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127BBD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Etapa 2</a:t>
            </a:r>
            <a:endParaRPr lang="en-US" sz="1620" dirty="0"/>
          </a:p>
          <a:p>
            <a:pPr marL="0" indent="0" algn="ctr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Correctores ortográficos digitales integrados en suites de oficina.</a:t>
            </a:r>
            <a:endParaRPr lang="en-US" sz="1620" dirty="0"/>
          </a:p>
        </p:txBody>
      </p:sp>
      <p:sp>
        <p:nvSpPr>
          <p:cNvPr id="9" name="p3y7RSj9"/>
          <p:cNvSpPr/>
          <p:nvPr/>
        </p:nvSpPr>
        <p:spPr>
          <a:xfrm>
            <a:off x="6172200" y="3039477"/>
            <a:ext cx="2286000" cy="124587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127BBD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Etapa 3</a:t>
            </a:r>
            <a:endParaRPr lang="en-US" sz="1620" dirty="0"/>
          </a:p>
          <a:p>
            <a:pPr marL="0" indent="0" algn="ctr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Asistentes neuronales de estilo y verificación de tono ejecutivo.</a:t>
            </a:r>
            <a:endParaRPr lang="en-US" sz="162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AcfGLGf"/>
          <p:cNvSpPr/>
          <p:nvPr/>
        </p:nvSpPr>
        <p:spPr>
          <a:xfrm>
            <a:off x="274320" y="182880"/>
            <a:ext cx="8595360" cy="537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Protocolo de Revisión y Control de Calidad</a:t>
            </a:r>
            <a:endParaRPr lang="en-US" sz="2880" dirty="0"/>
          </a:p>
        </p:txBody>
      </p:sp>
      <p:pic>
        <p:nvPicPr>
          <p:cNvPr id="3" name="imgrev1" descr="/home/forge/chalkie-production-workers-1/releases/78338162/backend/storage/app/render-specs/d57718f9-320d-497b-9c31-018392273faa/img_ee959d4e64fa59b9b611423813d9511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811530"/>
            <a:ext cx="274320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4" name="rW8ue2Xs"/>
          <p:cNvSpPr/>
          <p:nvPr/>
        </p:nvSpPr>
        <p:spPr>
          <a:xfrm>
            <a:off x="182880" y="2983230"/>
            <a:ext cx="2926080" cy="400050"/>
          </a:xfrm>
          <a:prstGeom prst="chevron">
            <a:avLst/>
          </a:prstGeom>
          <a:solidFill>
            <a:srgbClr val="D5E5F1"/>
          </a:solidFill>
          <a:ln w="22860">
            <a:solidFill>
              <a:srgbClr val="127BBD"/>
            </a:solidFill>
            <a:prstDash val="solid"/>
          </a:ln>
        </p:spPr>
      </p:sp>
      <p:sp>
        <p:nvSpPr>
          <p:cNvPr id="5" name="idjQre2b"/>
          <p:cNvSpPr/>
          <p:nvPr/>
        </p:nvSpPr>
        <p:spPr>
          <a:xfrm>
            <a:off x="274320" y="3487887"/>
            <a:ext cx="2743200" cy="13716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Fase 1: Estructura</a:t>
            </a:r>
            <a:endParaRPr lang="en-US" sz="144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Verifique coherencia lógica global, orden secuencial y consistencia de datos numéricos.</a:t>
            </a:r>
            <a:endParaRPr lang="en-US" sz="1440" dirty="0"/>
          </a:p>
        </p:txBody>
      </p:sp>
      <p:pic>
        <p:nvPicPr>
          <p:cNvPr id="6" name="imgrev2" descr="/home/forge/chalkie-production-workers-1/releases/78338162/backend/storage/app/render-specs/d57718f9-320d-497b-9c31-018392273faa/img_e5450b5b79a51937526d730da26a9ad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0400" y="811530"/>
            <a:ext cx="274320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7" name="6GKexHBk"/>
          <p:cNvSpPr/>
          <p:nvPr/>
        </p:nvSpPr>
        <p:spPr>
          <a:xfrm>
            <a:off x="3108960" y="2983230"/>
            <a:ext cx="2926080" cy="400050"/>
          </a:xfrm>
          <a:prstGeom prst="chevron">
            <a:avLst/>
          </a:prstGeom>
          <a:solidFill>
            <a:srgbClr val="D5E5F1"/>
          </a:solidFill>
          <a:ln w="22860">
            <a:solidFill>
              <a:srgbClr val="127BBD"/>
            </a:solidFill>
            <a:prstDash val="solid"/>
          </a:ln>
        </p:spPr>
      </p:sp>
      <p:sp>
        <p:nvSpPr>
          <p:cNvPr id="8" name="P7895j2K"/>
          <p:cNvSpPr/>
          <p:nvPr/>
        </p:nvSpPr>
        <p:spPr>
          <a:xfrm>
            <a:off x="3200400" y="3487887"/>
            <a:ext cx="2743200" cy="11201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Fase 2: Lectura en voz alta</a:t>
            </a:r>
            <a:endParaRPr lang="en-US" sz="144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Detecte frases excesivamente largas, tropiezos fonéticos y puntuación deficiente.</a:t>
            </a:r>
            <a:endParaRPr lang="en-US" sz="1440" dirty="0"/>
          </a:p>
        </p:txBody>
      </p:sp>
      <p:pic>
        <p:nvPicPr>
          <p:cNvPr id="9" name="imgrev3" descr="/home/forge/chalkie-production-workers-1/releases/78338162/backend/storage/app/render-specs/d57718f9-320d-497b-9c31-018392273faa/img_7b054e2b1f9e8dae4dc81e77b9b8374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6480" y="811530"/>
            <a:ext cx="274320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10" name="CnfEk5pN"/>
          <p:cNvSpPr/>
          <p:nvPr/>
        </p:nvSpPr>
        <p:spPr>
          <a:xfrm>
            <a:off x="6035040" y="2983230"/>
            <a:ext cx="2926080" cy="400050"/>
          </a:xfrm>
          <a:prstGeom prst="chevron">
            <a:avLst/>
          </a:prstGeom>
          <a:solidFill>
            <a:srgbClr val="D5E5F1"/>
          </a:solidFill>
          <a:ln w="22860">
            <a:solidFill>
              <a:srgbClr val="127BBD"/>
            </a:solidFill>
            <a:prstDash val="solid"/>
          </a:ln>
        </p:spPr>
      </p:sp>
      <p:sp>
        <p:nvSpPr>
          <p:cNvPr id="11" name="YJ1Qa8Bg"/>
          <p:cNvSpPr/>
          <p:nvPr/>
        </p:nvSpPr>
        <p:spPr>
          <a:xfrm>
            <a:off x="6126480" y="3487887"/>
            <a:ext cx="2743200" cy="13716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Fase 3: Cotejo técnico</a:t>
            </a:r>
            <a:endParaRPr lang="en-US" sz="144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Inspeccione acrónimos, ortografía especializada, números, fechas y formato monetario.</a:t>
            </a:r>
            <a:endParaRPr lang="en-US" sz="144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fXJYLQD"/>
          <p:cNvSpPr/>
          <p:nvPr/>
        </p:nvSpPr>
        <p:spPr>
          <a:xfrm>
            <a:off x="274320" y="182880"/>
            <a:ext cx="8595360" cy="537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Taller Práctico: Caso de Reescritura Ejecutiva</a:t>
            </a:r>
            <a:endParaRPr lang="en-US" sz="2880" dirty="0"/>
          </a:p>
        </p:txBody>
      </p:sp>
      <p:pic>
        <p:nvPicPr>
          <p:cNvPr id="3" name="imgcase1" descr="/home/forge/chalkie-production-workers-1/releases/78338162/backend/storage/app/render-specs/d57718f9-320d-497b-9c31-018392273faa/img_069a378b74aa2399c6eaee8f4f7631c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811530"/>
            <a:ext cx="425196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4" name="h44Vc8H6"/>
          <p:cNvSpPr/>
          <p:nvPr/>
        </p:nvSpPr>
        <p:spPr>
          <a:xfrm>
            <a:off x="274320" y="2926080"/>
            <a:ext cx="4251960" cy="193167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Versión Original Deficiente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«Se procedió a efectuar una reunión con los jefes de turno con el fin de poder ver el temita de las demoras, habiendo bastantes opiniones encontradas respecto a la maquinaria».</a:t>
            </a:r>
            <a:endParaRPr lang="en-US" sz="2160" dirty="0"/>
          </a:p>
        </p:txBody>
      </p:sp>
      <p:pic>
        <p:nvPicPr>
          <p:cNvPr id="5" name="imgcase2" descr="/home/forge/chalkie-production-workers-1/releases/78338162/backend/storage/app/render-specs/d57718f9-320d-497b-9c31-018392273faa/img_67eee2ef9b1cc028b6c06822c2f0dcc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7720" y="811530"/>
            <a:ext cx="425196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6" name="Tr3SutOK"/>
          <p:cNvSpPr/>
          <p:nvPr/>
        </p:nvSpPr>
        <p:spPr>
          <a:xfrm>
            <a:off x="4617720" y="2926080"/>
            <a:ext cx="4251960" cy="193167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Versión Ejecutiva Optimizada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«La gerencia técnica se reunió con los jefes de turno para analizar los retrasos operacionales. El equipo identificó discrepancias en el plan de mantenimiento de la maquinaria pesada».</a:t>
            </a:r>
            <a:endParaRPr lang="en-US" sz="216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iKLk5U"/>
          <p:cNvSpPr/>
          <p:nvPr/>
        </p:nvSpPr>
        <p:spPr>
          <a:xfrm>
            <a:off x="274320" y="1325880"/>
            <a:ext cx="4937760" cy="9715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El Poder de la Síntesis Ejecutiva</a:t>
            </a:r>
            <a:endParaRPr lang="en-US" sz="2880" dirty="0"/>
          </a:p>
        </p:txBody>
      </p:sp>
      <p:sp>
        <p:nvSpPr>
          <p:cNvPr id="3" name="UVeGrlou"/>
          <p:cNvSpPr/>
          <p:nvPr/>
        </p:nvSpPr>
        <p:spPr>
          <a:xfrm>
            <a:off x="274320" y="2456547"/>
            <a:ext cx="4937760" cy="124587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Redactar con concisión y precisión técnica no es un adorno: es la competencia diferenciadora que transforma datos brutos en decisiones directivas certeras.</a:t>
            </a:r>
            <a:endParaRPr lang="en-US" sz="1620" dirty="0"/>
          </a:p>
        </p:txBody>
      </p:sp>
      <p:pic>
        <p:nvPicPr>
          <p:cNvPr id="4" name="imgsplash1" descr="/home/forge/chalkie-production-workers-1/releases/78338162/backend/storage/app/render-specs/d57718f9-320d-497b-9c31-018392273faa/img_0a4c013c879883fad7e7a5bf487be0b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0"/>
            <a:ext cx="36576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9610c87-1408-4425-a879-85587ada1d55" descr="/home/forge/chalkie-production-workers-1/releases/78338162/backend/storage/app/render-specs/d57718f9-320d-497b-9c31-018392273faa/img_88f2cf22d50efe57d124336ea25cb3a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330" y="651510"/>
            <a:ext cx="8332470" cy="4309110"/>
          </a:xfrm>
          <a:prstGeom prst="rect">
            <a:avLst/>
          </a:prstGeom>
        </p:spPr>
      </p:pic>
      <p:pic>
        <p:nvPicPr>
          <p:cNvPr id="3" name="2c88806b-f5cc-4793-aa0a-d0b6ddc21984" descr="/home/forge/chalkie-production-workers-1/releases/78338162/backend/storage/app/render-specs/d57718f9-320d-497b-9c31-018392273faa/img_77c1e06824259c44fe6722e8692455c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3020" y="1657350"/>
            <a:ext cx="2834640" cy="2194560"/>
          </a:xfrm>
          <a:prstGeom prst="rect">
            <a:avLst/>
          </a:prstGeom>
        </p:spPr>
      </p:pic>
      <p:sp>
        <p:nvSpPr>
          <p:cNvPr id="4" name="e63dc2f1-eccf-48fb-a633-05a315508972"/>
          <p:cNvSpPr/>
          <p:nvPr/>
        </p:nvSpPr>
        <p:spPr>
          <a:xfrm>
            <a:off x="285750" y="171450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Check Your Understanding</a:t>
            </a:r>
            <a:endParaRPr lang="en-US" sz="2880" dirty="0"/>
          </a:p>
        </p:txBody>
      </p:sp>
      <p:sp>
        <p:nvSpPr>
          <p:cNvPr id="5" name="1a734b85-f93c-49a6-934f-d8822c672b42"/>
          <p:cNvSpPr/>
          <p:nvPr/>
        </p:nvSpPr>
        <p:spPr>
          <a:xfrm>
            <a:off x="4297680" y="1825611"/>
            <a:ext cx="3726180" cy="19888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Analice la siguiente frase extraída de un informe de operaciones mineras: «En el día de ayer se produjo un pequeño incidente en la faena debido a que los operarios no habrían estado utilizando los elementos de protección, habiendo ocurrido demoras». ¿Qué errores de estilo, lenguaje y precisión contiene y cómo debe reescribirse para el directorio?</a:t>
            </a:r>
            <a:endParaRPr lang="en-US" sz="162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9610c87-1408-4425-a879-85587ada1d55" descr="/home/forge/chalkie-production-workers-1/releases/78338162/backend/storage/app/render-specs/d57718f9-320d-497b-9c31-018392273faa/img_88f2cf22d50efe57d124336ea25cb3a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330" y="651510"/>
            <a:ext cx="8332470" cy="4309110"/>
          </a:xfrm>
          <a:prstGeom prst="rect">
            <a:avLst/>
          </a:prstGeom>
        </p:spPr>
      </p:pic>
      <p:sp>
        <p:nvSpPr>
          <p:cNvPr id="3" name="e63dc2f1-eccf-48fb-a633-05a315508972"/>
          <p:cNvSpPr/>
          <p:nvPr/>
        </p:nvSpPr>
        <p:spPr>
          <a:xfrm>
            <a:off x="285750" y="171450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Check Your Understanding</a:t>
            </a:r>
            <a:endParaRPr lang="en-US" sz="2880" dirty="0"/>
          </a:p>
        </p:txBody>
      </p:sp>
      <p:sp>
        <p:nvSpPr>
          <p:cNvPr id="4" name="beedd315-f20c-46d5-870e-fe8ad115304d"/>
          <p:cNvSpPr/>
          <p:nvPr/>
        </p:nvSpPr>
        <p:spPr>
          <a:xfrm>
            <a:off x="982980" y="1654161"/>
            <a:ext cx="7040880" cy="19888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Podrías haber dicho...</a:t>
            </a:r>
            <a:endParaRPr lang="en-US" sz="1620" dirty="0"/>
          </a:p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Errores: rodeo temporal ('En el día de ayer'), diminutivo informal ('pequeño incidente'), condicional de rumor ('no habrían estado') y gerundio de posterioridad ('habiendo ocurrido').</a:t>
            </a:r>
            <a:endParaRPr lang="en-US" sz="1620" dirty="0"/>
          </a:p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Reescritura: 'El 14 de noviembre ocurrió un incidente operacional por falta de EPP, provocando tres horas de detención en la línea de extracción'.</a:t>
            </a:r>
            <a:endParaRPr lang="en-US" sz="1620" dirty="0"/>
          </a:p>
        </p:txBody>
      </p:sp>
      <p:sp>
        <p:nvSpPr>
          <p:cNvPr id="5" name="bd98f802-d281-4ff1-becc-6ed919859204"/>
          <p:cNvSpPr/>
          <p:nvPr/>
        </p:nvSpPr>
        <p:spPr>
          <a:xfrm>
            <a:off x="8366760" y="335813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r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✅</a:t>
            </a:r>
            <a:endParaRPr lang="en-US" sz="3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Upfcdo5"/>
          <p:cNvSpPr/>
          <p:nvPr/>
        </p:nvSpPr>
        <p:spPr>
          <a:xfrm>
            <a:off x="274320" y="182880"/>
            <a:ext cx="8595360" cy="537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Síntesis: El Estilo Ejecutivo Eficaz</a:t>
            </a:r>
            <a:endParaRPr lang="en-US" sz="2880" dirty="0"/>
          </a:p>
        </p:txBody>
      </p:sp>
      <p:pic>
        <p:nvPicPr>
          <p:cNvPr id="3" name="imgclose1" descr="/home/forge/chalkie-production-workers-1/releases/78338162/backend/storage/app/render-specs/d57718f9-320d-497b-9c31-018392273faa/img_4cb508e715c57313b7960be6c483f90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811530"/>
            <a:ext cx="2811780" cy="1851660"/>
          </a:xfrm>
          <a:prstGeom prst="roundRect">
            <a:avLst>
              <a:gd name="adj" fmla="val 7407"/>
            </a:avLst>
          </a:prstGeom>
        </p:spPr>
      </p:pic>
      <p:sp>
        <p:nvSpPr>
          <p:cNvPr id="4" name="QxmFao1C"/>
          <p:cNvSpPr/>
          <p:nvPr/>
        </p:nvSpPr>
        <p:spPr>
          <a:xfrm>
            <a:off x="274320" y="2720340"/>
            <a:ext cx="2811780" cy="14859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Claridad y Concisión</a:t>
            </a:r>
            <a:endParaRPr lang="en-US" sz="198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Oraciones directas y breves que eliminan circunloquios para acelerar el procesamiento de información por parte del lector.</a:t>
            </a:r>
            <a:endParaRPr lang="en-US" sz="1980" dirty="0"/>
          </a:p>
        </p:txBody>
      </p:sp>
      <p:pic>
        <p:nvPicPr>
          <p:cNvPr id="5" name="imgclose2" descr="/home/forge/chalkie-production-workers-1/releases/78338162/backend/storage/app/render-specs/d57718f9-320d-497b-9c31-018392273faa/img_2cd94f1680ec54f667098af7cd92516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110" y="811530"/>
            <a:ext cx="2811780" cy="1851660"/>
          </a:xfrm>
          <a:prstGeom prst="roundRect">
            <a:avLst>
              <a:gd name="adj" fmla="val 7407"/>
            </a:avLst>
          </a:prstGeom>
        </p:spPr>
      </p:pic>
      <p:sp>
        <p:nvSpPr>
          <p:cNvPr id="6" name="MlWmmKeE"/>
          <p:cNvSpPr/>
          <p:nvPr/>
        </p:nvSpPr>
        <p:spPr>
          <a:xfrm>
            <a:off x="3166110" y="2720340"/>
            <a:ext cx="2811780" cy="14859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Rigor Gramatical</a:t>
            </a:r>
            <a:endParaRPr lang="en-US" sz="198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Supresión del gerundio de posterioridad, control estricto de concordancia y erradicación de ambigüedades cuantitativas.</a:t>
            </a:r>
            <a:endParaRPr lang="en-US" sz="1980" dirty="0"/>
          </a:p>
        </p:txBody>
      </p:sp>
      <p:pic>
        <p:nvPicPr>
          <p:cNvPr id="7" name="imgclose3" descr="/home/forge/chalkie-production-workers-1/releases/78338162/backend/storage/app/render-specs/d57718f9-320d-497b-9c31-018392273faa/img_8b4960084fc9c3b5977896bb74f71bf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9330" y="811530"/>
            <a:ext cx="2811780" cy="1851660"/>
          </a:xfrm>
          <a:prstGeom prst="roundRect">
            <a:avLst>
              <a:gd name="adj" fmla="val 7407"/>
            </a:avLst>
          </a:prstGeom>
        </p:spPr>
      </p:pic>
      <p:sp>
        <p:nvSpPr>
          <p:cNvPr id="8" name="mBvYvKPu"/>
          <p:cNvSpPr/>
          <p:nvPr/>
        </p:nvSpPr>
        <p:spPr>
          <a:xfrm>
            <a:off x="6069330" y="2720340"/>
            <a:ext cx="2811780" cy="14859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Cultura de Revisión</a:t>
            </a:r>
            <a:endParaRPr lang="en-US" sz="198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Implementación de un protocolo riguroso en tres fases antes de la presentación final y entrega formal del documento.</a:t>
            </a:r>
            <a:endParaRPr lang="en-US" sz="198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1856</Words>
  <Application>Microsoft Office PowerPoint</Application>
  <PresentationFormat>Presentación en pantalla (16:9)</PresentationFormat>
  <Paragraphs>208</Paragraphs>
  <Slides>29</Slides>
  <Notes>29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4" baseType="lpstr">
      <vt:lpstr>Arial</vt:lpstr>
      <vt:lpstr>Inclusive Sans</vt:lpstr>
      <vt:lpstr>Calibri</vt:lpstr>
      <vt:lpstr>Karla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Redacción Clara y Concisa: Estilo y Lenguaje</dc:title>
  <dc:subject>PptxGenJS Presentation</dc:subject>
  <dc:creator>PptxGenJS</dc:creator>
  <cp:lastModifiedBy>Ivan</cp:lastModifiedBy>
  <cp:revision>1</cp:revision>
  <dcterms:created xsi:type="dcterms:W3CDTF">2026-09-23T03:21:15Z</dcterms:created>
  <dcterms:modified xsi:type="dcterms:W3CDTF">2026-09-23T03:22:02Z</dcterms:modified>
</cp:coreProperties>
</file>