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9" r:id="rId4"/>
    <p:sldId id="260" r:id="rId5"/>
    <p:sldId id="263" r:id="rId6"/>
    <p:sldId id="266" r:id="rId7"/>
    <p:sldId id="267" r:id="rId8"/>
    <p:sldId id="268" r:id="rId9"/>
    <p:sldId id="269" r:id="rId10"/>
    <p:sldId id="273" r:id="rId11"/>
    <p:sldId id="274" r:id="rId12"/>
    <p:sldId id="275" r:id="rId13"/>
    <p:sldId id="276" r:id="rId14"/>
    <p:sldId id="279" r:id="rId15"/>
    <p:sldId id="280" r:id="rId16"/>
    <p:sldId id="283" r:id="rId17"/>
    <p:sldId id="284" r:id="rId18"/>
    <p:sldId id="285" r:id="rId19"/>
    <p:sldId id="286" r:id="rId20"/>
    <p:sldId id="287" r:id="rId21"/>
    <p:sldId id="288" r:id="rId22"/>
    <p:sldId id="281" r:id="rId23"/>
    <p:sldId id="282" r:id="rId24"/>
  </p:sldIdLst>
  <p:sldSz cx="9144000" cy="5143500" type="screen16x9"/>
  <p:notesSz cx="5143500" cy="9144000"/>
  <p:embeddedFontLst>
    <p:embeddedFont>
      <p:font typeface="Inclusive Sans" panose="020B0604020202020204" charset="0"/>
      <p:regular r:id="rId26"/>
    </p:embeddedFont>
    <p:embeddedFont>
      <p:font typeface="Karla" panose="020B0604020202020204" charset="0"/>
      <p:regular r:id="rId27"/>
      <p:bold r:id="rId28"/>
    </p:embeddedFon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07643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ver01" descr="/home/forge/chalkie-production-workers-3/releases/78338234/backend/storage/app/render-specs/bb518623-a10c-488d-8a86-6127347fc631/img_62e2807c44d8d85747f17551bae9db4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971800"/>
          </a:xfrm>
          <a:prstGeom prst="rect">
            <a:avLst/>
          </a:prstGeom>
        </p:spPr>
      </p:pic>
      <p:sp>
        <p:nvSpPr>
          <p:cNvPr id="3" name="c1EN6R4i"/>
          <p:cNvSpPr/>
          <p:nvPr/>
        </p:nvSpPr>
        <p:spPr>
          <a:xfrm>
            <a:off x="274320" y="3246120"/>
            <a:ext cx="8595360" cy="1623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informe ejecutivo: propósito y partes</a:t>
            </a:r>
            <a:endParaRPr lang="en-US" sz="32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Curso profesional: El informe ejecutivo eficaz</a:t>
            </a:r>
            <a:endParaRPr lang="en-US" sz="32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prRcMHx"/>
          <p:cNvSpPr/>
          <p:nvPr/>
        </p:nvSpPr>
        <p:spPr>
          <a:xfrm>
            <a:off x="274320" y="845820"/>
            <a:ext cx="484632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¿Cuánto tiempo tiene un gerente general?</a:t>
            </a:r>
            <a:endParaRPr lang="en-US" sz="2880" dirty="0"/>
          </a:p>
        </p:txBody>
      </p:sp>
      <p:sp>
        <p:nvSpPr>
          <p:cNvPr id="3" name="OwxxinB8"/>
          <p:cNvSpPr/>
          <p:nvPr/>
        </p:nvSpPr>
        <p:spPr>
          <a:xfrm>
            <a:off x="274320" y="2090787"/>
            <a:ext cx="4846320" cy="21031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directivo recibe docenas de documentos a la semana y dispone de menos de cinco minutos para evaluar una propuesta estratégica.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tu informe no comunica su valor clave en la primera página, la decisión quedará archivada o rechazada.</a:t>
            </a:r>
            <a:endParaRPr lang="en-US" sz="1620" dirty="0"/>
          </a:p>
        </p:txBody>
      </p:sp>
      <p:pic>
        <p:nvPicPr>
          <p:cNvPr id="4" name="imgtime02" descr="/home/forge/chalkie-production-workers-3/releases/78338234/backend/storage/app/render-specs/bb518623-a10c-488d-8a86-6127347fc631/img_f3b55470ae085abf03e9fd22eb0bd4c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xPI0URM"/>
          <p:cNvSpPr/>
          <p:nvPr/>
        </p:nvSpPr>
        <p:spPr>
          <a:xfrm>
            <a:off x="274320" y="182880"/>
            <a:ext cx="2743200" cy="15316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informe en Chile y el mundo</a:t>
            </a:r>
            <a:endParaRPr lang="en-US" sz="2880" dirty="0"/>
          </a:p>
        </p:txBody>
      </p:sp>
      <p:sp>
        <p:nvSpPr>
          <p:cNvPr id="3" name="NJkMDqSR"/>
          <p:cNvSpPr/>
          <p:nvPr/>
        </p:nvSpPr>
        <p:spPr>
          <a:xfrm>
            <a:off x="274320" y="1784817"/>
            <a:ext cx="274320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Productividad y agilidad estratégica</a:t>
            </a:r>
            <a:endParaRPr lang="en-US" sz="1440" dirty="0"/>
          </a:p>
        </p:txBody>
      </p:sp>
      <p:pic>
        <p:nvPicPr>
          <p:cNvPr id="4" name="imgchile04" descr="/home/forge/chalkie-production-workers-3/releases/78338234/backend/storage/app/render-specs/bb518623-a10c-488d-8a86-6127347fc631/img_f555597c6447fe58a3729634a177f6e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571750"/>
            <a:ext cx="2286000" cy="1828800"/>
          </a:xfrm>
          <a:prstGeom prst="roundRect">
            <a:avLst>
              <a:gd name="adj" fmla="val 5000"/>
            </a:avLst>
          </a:prstGeom>
        </p:spPr>
      </p:pic>
      <p:sp>
        <p:nvSpPr>
          <p:cNvPr id="5" name="Fwq7eivk"/>
          <p:cNvSpPr/>
          <p:nvPr/>
        </p:nvSpPr>
        <p:spPr>
          <a:xfrm>
            <a:off x="3291840" y="159117"/>
            <a:ext cx="5577840" cy="323469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entorno corporativo chileno —desde la minería en Antofagasta hasta los servicios financieros en Santiago— las empresas demandan documentos ágiles y </a:t>
            </a:r>
            <a:r>
              <a:rPr lang="en-US" sz="162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fundamentados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s-MX" sz="1620" b="1" dirty="0" smtClean="0">
                <a:solidFill>
                  <a:srgbClr val="040F0F"/>
                </a:solidFill>
                <a:latin typeface="Karla" pitchFamily="34" charset="0"/>
              </a:rPr>
              <a:t>VENTAJAS</a:t>
            </a:r>
            <a:endParaRPr lang="en-US" sz="1620" b="1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Alineamiento directivo: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Traduce datos complejos en prioridades operativas claras.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Decisión oportuna: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Reduce semanas de deliberación en directorios y comités.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Estándar global: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Permite coordinar filiales locales con casas matrices internacionales.</a:t>
            </a:r>
            <a:endParaRPr lang="en-US" sz="1620" dirty="0"/>
          </a:p>
        </p:txBody>
      </p:sp>
      <p:sp>
        <p:nvSpPr>
          <p:cNvPr id="6" name="PNu4rh3m"/>
          <p:cNvSpPr/>
          <p:nvPr/>
        </p:nvSpPr>
        <p:spPr>
          <a:xfrm>
            <a:off x="3166110" y="3916318"/>
            <a:ext cx="5577840" cy="1337310"/>
          </a:xfrm>
          <a:prstGeom prst="roundRect">
            <a:avLst>
              <a:gd name="adj" fmla="val 6838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7" name="hNsqrYU1"/>
          <p:cNvSpPr/>
          <p:nvPr/>
        </p:nvSpPr>
        <p:spPr>
          <a:xfrm>
            <a:off x="3417570" y="374936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2160" dirty="0"/>
          </a:p>
        </p:txBody>
      </p:sp>
      <p:sp>
        <p:nvSpPr>
          <p:cNvPr id="8" name="FUIPez3A"/>
          <p:cNvSpPr/>
          <p:nvPr/>
        </p:nvSpPr>
        <p:spPr>
          <a:xfrm>
            <a:off x="3829050" y="3705057"/>
            <a:ext cx="49149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Definición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informe ejecutivo es un instrumento de gestión para la toma inmediata de decisiones.</a:t>
            </a:r>
            <a:endParaRPr lang="en-US" sz="144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3ut9m1R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Definición y propósito fundamental</a:t>
            </a:r>
            <a:endParaRPr lang="en-US" sz="2880" dirty="0"/>
          </a:p>
        </p:txBody>
      </p:sp>
      <p:sp>
        <p:nvSpPr>
          <p:cNvPr id="3" name="AfRlEeiP"/>
          <p:cNvSpPr/>
          <p:nvPr/>
        </p:nvSpPr>
        <p:spPr>
          <a:xfrm>
            <a:off x="274320" y="903387"/>
            <a:ext cx="450342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informe ejecutivo es un documento formal que sintetiza una situación compleja, evalúa alternativas y ofrece recomendaciones concretas de </a:t>
            </a:r>
            <a:r>
              <a:rPr lang="en-US" sz="153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negocio</a:t>
            </a:r>
            <a:r>
              <a:rPr lang="en-US" sz="153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endParaRPr lang="en-US" sz="1530" b="1" dirty="0" smtClean="0">
              <a:solidFill>
                <a:srgbClr val="040F0F"/>
              </a:solidFill>
              <a:latin typeface="Karla" pitchFamily="34" charset="0"/>
              <a:ea typeface="Karla" pitchFamily="34" charset="-122"/>
              <a:cs typeface="Karla" pitchFamily="34" charset="-120"/>
            </a:endParaRPr>
          </a:p>
          <a:p>
            <a:pPr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</a:pPr>
            <a:endParaRPr lang="en-US" sz="1530" b="1" dirty="0">
              <a:solidFill>
                <a:srgbClr val="040F0F"/>
              </a:solidFill>
              <a:latin typeface="Karla" pitchFamily="34" charset="0"/>
              <a:ea typeface="Karla" pitchFamily="34" charset="-122"/>
              <a:cs typeface="Karla" pitchFamily="34" charset="-120"/>
            </a:endParaRPr>
          </a:p>
          <a:p>
            <a:pPr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</a:pPr>
            <a:r>
              <a:rPr lang="en-US" sz="1530" b="1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RESUMEN </a:t>
            </a:r>
            <a:r>
              <a:rPr lang="en-US" sz="1530" b="1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EJECUTIVO</a:t>
            </a:r>
            <a:endParaRPr lang="en-US" sz="1530" b="1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 err="1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Identifica</a:t>
            </a:r>
            <a:r>
              <a:rPr lang="en-US" sz="153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problema u oportunidad concreta.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Demuestra factibilidad económica y técnica.</a:t>
            </a:r>
            <a:endParaRPr lang="en-US" sz="153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Define responsables, plazos y costos de implementación.</a:t>
            </a:r>
            <a:endParaRPr lang="en-US" sz="1530" dirty="0"/>
          </a:p>
        </p:txBody>
      </p:sp>
      <p:pic>
        <p:nvPicPr>
          <p:cNvPr id="4" name="imgpurp05" descr="/home/forge/chalkie-production-workers-3/releases/78338234/backend/storage/app/render-specs/bb518623-a10c-488d-8a86-6127347fc631/img_bd566c4c3316dbe1228334f57c3a99d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20" y="925830"/>
            <a:ext cx="3909060" cy="3429000"/>
          </a:xfrm>
          <a:prstGeom prst="roundRect">
            <a:avLst>
              <a:gd name="adj" fmla="val 4000"/>
            </a:avLst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kwKPjL5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Adaptar el informe a cada nivel directivo</a:t>
            </a:r>
            <a:endParaRPr lang="en-US" sz="2880" dirty="0"/>
          </a:p>
        </p:txBody>
      </p:sp>
      <p:sp>
        <p:nvSpPr>
          <p:cNvPr id="3" name="Ly04HTkD"/>
          <p:cNvSpPr/>
          <p:nvPr/>
        </p:nvSpPr>
        <p:spPr>
          <a:xfrm>
            <a:off x="274320" y="904707"/>
            <a:ext cx="85953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just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error habitual consiste en enviar el mismo nivel de detalle técnico a todos los estamentos de la organización. La pirámide de decisión exige calibrar el lenguaje y la profundidad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1440" dirty="0"/>
          </a:p>
        </p:txBody>
      </p:sp>
      <p:pic>
        <p:nvPicPr>
          <p:cNvPr id="4" name="imgorgpyr" descr="/home/forge/chalkie-production-workers-3/releases/78338234/backend/storage/app/render-specs/bb518623-a10c-488d-8a86-6127347fc631/img_4502e8bc115e84a81b0a6b1c21353a81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691640"/>
            <a:ext cx="8595360" cy="2366010"/>
          </a:xfrm>
          <a:prstGeom prst="roundRect">
            <a:avLst>
              <a:gd name="adj" fmla="val 5797"/>
            </a:avLst>
          </a:prstGeom>
        </p:spPr>
      </p:pic>
      <p:sp>
        <p:nvSpPr>
          <p:cNvPr id="5" name="JmeAlHFe"/>
          <p:cNvSpPr/>
          <p:nvPr/>
        </p:nvSpPr>
        <p:spPr>
          <a:xfrm>
            <a:off x="274320" y="4127967"/>
            <a:ext cx="8595360" cy="6743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600" b="1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 mayor nivel jerárquico, menor tolerancia al detalle instrumental y mayor demanda de síntesis financiera.</a:t>
            </a:r>
            <a:endParaRPr lang="en-US" sz="1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eCgfzFY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Componente 1: El resumen ejecutivo</a:t>
            </a:r>
            <a:endParaRPr lang="en-US" sz="2880" dirty="0"/>
          </a:p>
        </p:txBody>
      </p:sp>
      <p:sp>
        <p:nvSpPr>
          <p:cNvPr id="3" name="4HwVohnN"/>
          <p:cNvSpPr/>
          <p:nvPr/>
        </p:nvSpPr>
        <p:spPr>
          <a:xfrm>
            <a:off x="274320" y="902067"/>
            <a:ext cx="4297680" cy="21031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 la sección más crítica. Debe responder por sí misma: ¿cuál es el problema?, ¿cuál es la solución propuesta? y ¿cuánto costará o qué impacto generará?</a:t>
            </a:r>
            <a:endParaRPr lang="en-US" sz="162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Muchos directores leen </a:t>
            </a: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únicamente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esta página antes de autorizar o vetar el proyecto.</a:t>
            </a:r>
            <a:endParaRPr lang="en-US" sz="1620" dirty="0"/>
          </a:p>
        </p:txBody>
      </p:sp>
      <p:sp>
        <p:nvSpPr>
          <p:cNvPr id="4" name="wzVUyP7x"/>
          <p:cNvSpPr/>
          <p:nvPr/>
        </p:nvSpPr>
        <p:spPr>
          <a:xfrm>
            <a:off x="274320" y="3211830"/>
            <a:ext cx="4297680" cy="1337310"/>
          </a:xfrm>
          <a:prstGeom prst="roundRect">
            <a:avLst>
              <a:gd name="adj" fmla="val 6838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5" name="FHDLaTyA"/>
          <p:cNvSpPr/>
          <p:nvPr/>
        </p:nvSpPr>
        <p:spPr>
          <a:xfrm>
            <a:off x="400050" y="336074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160" dirty="0"/>
          </a:p>
        </p:txBody>
      </p:sp>
      <p:sp>
        <p:nvSpPr>
          <p:cNvPr id="6" name="JskNHC7F"/>
          <p:cNvSpPr/>
          <p:nvPr/>
        </p:nvSpPr>
        <p:spPr>
          <a:xfrm>
            <a:off x="765810" y="3316437"/>
            <a:ext cx="36804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oro</a:t>
            </a:r>
            <a:endParaRPr lang="en-US" sz="144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ubica al inicio del </a:t>
            </a:r>
            <a:r>
              <a:rPr lang="en-US" sz="1620" dirty="0" err="1" smtClean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documento</a:t>
            </a:r>
            <a:r>
              <a:rPr lang="en-US" sz="1620" dirty="0" smtClean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,</a:t>
            </a:r>
            <a:endParaRPr lang="en-US" sz="1440" dirty="0"/>
          </a:p>
        </p:txBody>
      </p:sp>
      <p:pic>
        <p:nvPicPr>
          <p:cNvPr id="7" name="imgres01" descr="/home/forge/chalkie-production-workers-3/releases/78338234/backend/storage/app/render-specs/bb518623-a10c-488d-8a86-6127347fc631/img_031aecc2300042de71c4e517fa51521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2583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5gZwz8b"/>
          <p:cNvSpPr/>
          <p:nvPr/>
        </p:nvSpPr>
        <p:spPr>
          <a:xfrm>
            <a:off x="274320" y="422910"/>
            <a:ext cx="484632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Componente 2: Introducción contextual</a:t>
            </a:r>
            <a:endParaRPr lang="en-US" sz="2880" dirty="0"/>
          </a:p>
        </p:txBody>
      </p:sp>
      <p:sp>
        <p:nvSpPr>
          <p:cNvPr id="3" name="g5ByqoXA"/>
          <p:cNvSpPr/>
          <p:nvPr/>
        </p:nvSpPr>
        <p:spPr>
          <a:xfrm>
            <a:off x="274320" y="1667877"/>
            <a:ext cx="4846320" cy="29489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introducción sitúa al lector en la problemática actual y delimita el alcance de la investigación técnica.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Antecedentes: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Hechos o cambios regulatorios que motivaron el estudio.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Objetivo del informe: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Respuesta exacta que el documento aportará.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Límites: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Qué variables no forman parte del análisis.</a:t>
            </a:r>
            <a:endParaRPr lang="en-US" sz="1620" dirty="0"/>
          </a:p>
        </p:txBody>
      </p:sp>
      <p:pic>
        <p:nvPicPr>
          <p:cNvPr id="4" name="imgctx02" descr="/home/forge/chalkie-production-workers-3/releases/78338234/backend/storage/app/render-specs/bb518623-a10c-488d-8a86-6127347fc631/img_15e1f6477f9857781e226052ceadb45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wWZmLtmS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Componente 3: Cuerpo y análisis de datos</a:t>
            </a:r>
            <a:endParaRPr lang="en-US" sz="2880" dirty="0"/>
          </a:p>
        </p:txBody>
      </p:sp>
      <p:pic>
        <p:nvPicPr>
          <p:cNvPr id="3" name="imgdat03" descr="/home/forge/chalkie-production-workers-3/releases/78338234/backend/storage/app/render-specs/bb518623-a10c-488d-8a86-6127347fc631/img_c195fa534b22a36ed949ef57b646c6b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017270"/>
            <a:ext cx="4114800" cy="3611880"/>
          </a:xfrm>
          <a:prstGeom prst="roundRect">
            <a:avLst>
              <a:gd name="adj" fmla="val 3797"/>
            </a:avLst>
          </a:prstGeom>
        </p:spPr>
      </p:pic>
      <p:sp>
        <p:nvSpPr>
          <p:cNvPr id="4" name="C9SE62ol"/>
          <p:cNvSpPr/>
          <p:nvPr/>
        </p:nvSpPr>
        <p:spPr>
          <a:xfrm>
            <a:off x="4754880" y="993507"/>
            <a:ext cx="4114800" cy="38519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Constituye el soporte técnico del documento. Presenta la evidencia recopilada mediante gráficos concisos, comparativas de costos y evaluación de escenarios.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Objetividad: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Basarse en métricas verificables, no en percepciones.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Claridad visual: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Cada gráfico debe ilustrar un punto decisorio clave.</a:t>
            </a:r>
            <a:endParaRPr lang="en-US" sz="162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Relevancia: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Los detalles operativos exhaustivos se envían a anexos.</a:t>
            </a:r>
            <a:endParaRPr lang="en-US" sz="1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LziyClk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Componentes 4 y 5: Cierre propositivo</a:t>
            </a:r>
            <a:endParaRPr lang="en-US" sz="2880" dirty="0"/>
          </a:p>
        </p:txBody>
      </p:sp>
      <p:pic>
        <p:nvPicPr>
          <p:cNvPr id="3" name="cclimg01" descr="/home/forge/chalkie-production-workers-3/releases/78338234/backend/storage/app/render-specs/bb518623-a10c-488d-8a86-6127347fc631/img_b3f9cb4be71a0f97de4556187e7e5fb5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0172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guYkSEk7"/>
          <p:cNvSpPr/>
          <p:nvPr/>
        </p:nvSpPr>
        <p:spPr>
          <a:xfrm>
            <a:off x="274320" y="3161538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Conclusiones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Deducciones directas del análisis. Resumen los hallazgos principales sin proponer aún acciones operativas.</a:t>
            </a:r>
            <a:endParaRPr lang="en-US" sz="2160" dirty="0"/>
          </a:p>
        </p:txBody>
      </p:sp>
      <p:pic>
        <p:nvPicPr>
          <p:cNvPr id="5" name="recimg02" descr="/home/forge/chalkie-production-workers-3/releases/78338234/backend/storage/app/render-specs/bb518623-a10c-488d-8a86-6127347fc631/img_e99fc2feae9feb9474921ffca5567dc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1017270"/>
            <a:ext cx="420624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VxeqUQ77"/>
          <p:cNvSpPr/>
          <p:nvPr/>
        </p:nvSpPr>
        <p:spPr>
          <a:xfrm>
            <a:off x="4663440" y="3161538"/>
            <a:ext cx="420624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Recomendaciones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Propuestas prácticas priorizadas con responsables, plazos estimados y cálculo de retorno financiero.</a:t>
            </a:r>
            <a:endParaRPr lang="en-US" sz="2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r0jHzGw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Matriz de diferencias esenciales</a:t>
            </a:r>
            <a:endParaRPr lang="en-US" sz="2880" dirty="0"/>
          </a:p>
        </p:txBody>
      </p:sp>
      <p:sp>
        <p:nvSpPr>
          <p:cNvPr id="3" name="uGDjkrpS"/>
          <p:cNvSpPr/>
          <p:nvPr/>
        </p:nvSpPr>
        <p:spPr>
          <a:xfrm>
            <a:off x="27432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4" name="icnext01" descr="/home/forge/chalkie-production-workers-3/releases/78338234/backend/storage/app/render-specs/bb518623-a10c-488d-8a86-6127347fc631/img_8b8c9a3f11cfaef9199aace771fd8bd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1165860"/>
            <a:ext cx="548640" cy="548640"/>
          </a:xfrm>
          <a:prstGeom prst="rect">
            <a:avLst/>
          </a:prstGeom>
        </p:spPr>
      </p:pic>
      <p:sp>
        <p:nvSpPr>
          <p:cNvPr id="5" name="oDrAtl1v"/>
          <p:cNvSpPr/>
          <p:nvPr/>
        </p:nvSpPr>
        <p:spPr>
          <a:xfrm>
            <a:off x="1062990" y="113842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Extensión precisa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2 a 10 páginas máximo. La información complementaria </a:t>
            </a:r>
            <a:r>
              <a:rPr lang="en-US" sz="162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va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 err="1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anexos.</a:t>
            </a:r>
            <a:endParaRPr lang="en-US" sz="2160" dirty="0"/>
          </a:p>
        </p:txBody>
      </p:sp>
      <p:sp>
        <p:nvSpPr>
          <p:cNvPr id="6" name="tnMncKx6"/>
          <p:cNvSpPr/>
          <p:nvPr/>
        </p:nvSpPr>
        <p:spPr>
          <a:xfrm>
            <a:off x="4663440" y="101727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7" name="icnton02" descr="/home/forge/chalkie-production-workers-3/releases/78338234/backend/storage/app/render-specs/bb518623-a10c-488d-8a86-6127347fc631/img_6b5374496029f0d7f0e93b3a847db48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1165860"/>
            <a:ext cx="548640" cy="548640"/>
          </a:xfrm>
          <a:prstGeom prst="rect">
            <a:avLst/>
          </a:prstGeom>
        </p:spPr>
      </p:pic>
      <p:sp>
        <p:nvSpPr>
          <p:cNvPr id="8" name="5DTVsxYw"/>
          <p:cNvSpPr/>
          <p:nvPr/>
        </p:nvSpPr>
        <p:spPr>
          <a:xfrm>
            <a:off x="5452110" y="1138428"/>
            <a:ext cx="326898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Tono y lenguaje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Directo, persuasivo y despojado de jerga técnica innecesaria.</a:t>
            </a:r>
            <a:endParaRPr lang="en-US" sz="2160" dirty="0"/>
          </a:p>
        </p:txBody>
      </p:sp>
      <p:sp>
        <p:nvSpPr>
          <p:cNvPr id="9" name="Al6QA52h"/>
          <p:cNvSpPr/>
          <p:nvPr/>
        </p:nvSpPr>
        <p:spPr>
          <a:xfrm>
            <a:off x="27432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0" name="icnval03" descr="/home/forge/chalkie-production-workers-3/releases/78338234/backend/storage/app/render-specs/bb518623-a10c-488d-8a86-6127347fc631/img_cdf26f688141280ba42e3abd715829c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3200400"/>
            <a:ext cx="548640" cy="548640"/>
          </a:xfrm>
          <a:prstGeom prst="rect">
            <a:avLst/>
          </a:prstGeom>
        </p:spPr>
      </p:pic>
      <p:sp>
        <p:nvSpPr>
          <p:cNvPr id="11" name="gM9kdphS"/>
          <p:cNvSpPr/>
          <p:nvPr/>
        </p:nvSpPr>
        <p:spPr>
          <a:xfrm>
            <a:off x="1062990" y="317296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Propuesta de valor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Cada dato presentado debe responder a un impacto comercial concreto.</a:t>
            </a:r>
            <a:endParaRPr lang="en-US" sz="2160" dirty="0"/>
          </a:p>
        </p:txBody>
      </p:sp>
      <p:sp>
        <p:nvSpPr>
          <p:cNvPr id="12" name="Zqc5JQui"/>
          <p:cNvSpPr/>
          <p:nvPr/>
        </p:nvSpPr>
        <p:spPr>
          <a:xfrm>
            <a:off x="4663440" y="3051810"/>
            <a:ext cx="4206240" cy="1851660"/>
          </a:xfrm>
          <a:prstGeom prst="roundRect">
            <a:avLst>
              <a:gd name="adj" fmla="val 7407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3" name="icnvel04" descr="/home/forge/chalkie-production-workers-3/releases/78338234/backend/storage/app/render-specs/bb518623-a10c-488d-8a86-6127347fc631/img_bd3b1b426ab28d2feb860b2368d1b7f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3200400"/>
            <a:ext cx="548640" cy="548640"/>
          </a:xfrm>
          <a:prstGeom prst="rect">
            <a:avLst/>
          </a:prstGeom>
        </p:spPr>
      </p:pic>
      <p:sp>
        <p:nvSpPr>
          <p:cNvPr id="14" name="FMf2yHS6"/>
          <p:cNvSpPr/>
          <p:nvPr/>
        </p:nvSpPr>
        <p:spPr>
          <a:xfrm>
            <a:off x="5452110" y="3172968"/>
            <a:ext cx="3268980" cy="15544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Ritmo de lectura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Diseñado para ser escaneado con rapidez por líderes con poco tiempo.</a:t>
            </a:r>
            <a:endParaRPr lang="en-US" sz="2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35TP2oi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Caso 1: Minería en el norte de Chile</a:t>
            </a:r>
            <a:endParaRPr lang="en-US" sz="2880" dirty="0"/>
          </a:p>
        </p:txBody>
      </p:sp>
      <p:pic>
        <p:nvPicPr>
          <p:cNvPr id="3" name="casemin01" descr="/home/forge/chalkie-production-workers-3/releases/78338234/backend/storage/app/render-specs/bb518623-a10c-488d-8a86-6127347fc631/img_26019ae89e92775533f06b87a1d50bc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3909060" cy="3429000"/>
          </a:xfrm>
          <a:prstGeom prst="roundRect">
            <a:avLst>
              <a:gd name="adj" fmla="val 4000"/>
            </a:avLst>
          </a:prstGeom>
        </p:spPr>
      </p:pic>
      <p:sp>
        <p:nvSpPr>
          <p:cNvPr id="4" name="ZHbWXWY8"/>
          <p:cNvSpPr/>
          <p:nvPr/>
        </p:nvSpPr>
        <p:spPr>
          <a:xfrm>
            <a:off x="4366260" y="899541"/>
            <a:ext cx="450342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89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Transición a camiones autónomos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equipo de ingeniería recopila 200 páginas de telemetría y rendimiento de combustible.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</a:t>
            </a: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informe ejecutivo para el directorio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sintetiza el caso en 4 páginas: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Costo: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US$ 12 millones de inversión inicial.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Beneficio: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Reducción de incidentes en 38% y ahorro de combustible de 14%.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Recomendación: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Piloto de 6 meses en Fase 2.</a:t>
            </a:r>
            <a:endParaRPr lang="en-US" sz="20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6KvVcjB"/>
          <p:cNvSpPr/>
          <p:nvPr/>
        </p:nvSpPr>
        <p:spPr>
          <a:xfrm>
            <a:off x="274320" y="217170"/>
            <a:ext cx="484632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Caso 2: Retail y comercio electrónico</a:t>
            </a:r>
            <a:endParaRPr lang="en-US" sz="2880" dirty="0"/>
          </a:p>
        </p:txBody>
      </p:sp>
      <p:sp>
        <p:nvSpPr>
          <p:cNvPr id="3" name="OKPFRkp2"/>
          <p:cNvSpPr/>
          <p:nvPr/>
        </p:nvSpPr>
        <p:spPr>
          <a:xfrm>
            <a:off x="274320" y="1367028"/>
            <a:ext cx="4846320" cy="34518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Optimización de última milla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Ante el alza de costos de despacho en la Región Metropolitana, la gerencia de logística presenta un informe ejecutivo.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Problema: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18% de entregas fallidas en primer intento.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Hallazgo clave: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Rutas sin consolidar y </a:t>
            </a:r>
            <a:r>
              <a:rPr lang="en-US" sz="162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horarios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 flexibles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Recomendación: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Implementar micro-hubs en comunas críticas con convenio tarifario.</a:t>
            </a:r>
            <a:endParaRPr lang="en-US" sz="2160" dirty="0"/>
          </a:p>
        </p:txBody>
      </p:sp>
      <p:pic>
        <p:nvPicPr>
          <p:cNvPr id="4" name="caseret02" descr="/home/forge/chalkie-production-workers-3/releases/78338234/backend/storage/app/render-specs/bb518623-a10c-488d-8a86-6127347fc631/img_618649b42b1c31a2d18370a89bd648e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0"/>
            <a:ext cx="36576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xdeuHgM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Caso 3: Agroindustria de exportación</a:t>
            </a:r>
            <a:endParaRPr lang="en-US" sz="2880" dirty="0"/>
          </a:p>
        </p:txBody>
      </p:sp>
      <p:sp>
        <p:nvSpPr>
          <p:cNvPr id="3" name="0H29GlJF"/>
          <p:cNvSpPr/>
          <p:nvPr/>
        </p:nvSpPr>
        <p:spPr>
          <a:xfrm>
            <a:off x="274320" y="898398"/>
            <a:ext cx="4297680" cy="39433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Certificación hídrica en O'Higgins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Frente a exigencias de supermercados en Europa, una empresa frutícola evalúa tecnificación por goteo.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Impacto evaluado: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Ahorro hídrico de 28% y acceso preferente a aranceles cero.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Conclusión: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El proyecto recupera la inversión </a:t>
            </a:r>
            <a:r>
              <a:rPr lang="en-US" sz="162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años.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Acción ejecutiva: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Solicitar línea de crédito verde ante Corfo.</a:t>
            </a:r>
            <a:endParaRPr lang="en-US" sz="2160" dirty="0"/>
          </a:p>
        </p:txBody>
      </p:sp>
      <p:pic>
        <p:nvPicPr>
          <p:cNvPr id="4" name="caseagro03" descr="/home/forge/chalkie-production-workers-3/releases/78338234/backend/storage/app/render-specs/bb518623-a10c-488d-8a86-6127347fc631/img_b97e32d2f1d7e0375bfe26abc013f79c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925830"/>
            <a:ext cx="4114800" cy="3611880"/>
          </a:xfrm>
          <a:prstGeom prst="roundRect">
            <a:avLst>
              <a:gd name="adj" fmla="val 3797"/>
            </a:avLst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WPM4ron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Errores críticos al redactar informes</a:t>
            </a:r>
            <a:endParaRPr lang="en-US" sz="2880" dirty="0"/>
          </a:p>
        </p:txBody>
      </p:sp>
      <p:sp>
        <p:nvSpPr>
          <p:cNvPr id="3" name="Qp35STy0"/>
          <p:cNvSpPr/>
          <p:nvPr/>
        </p:nvSpPr>
        <p:spPr>
          <a:xfrm>
            <a:off x="274320" y="90206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Incluso profesionales experimentados cometen errores que destruyen la efectividad de sus propuestas.</a:t>
            </a:r>
            <a:endParaRPr lang="en-US" sz="1620" dirty="0"/>
          </a:p>
        </p:txBody>
      </p:sp>
      <p:pic>
        <p:nvPicPr>
          <p:cNvPr id="4" name="errimg01" descr="/home/forge/chalkie-production-workers-3/releases/78338234/backend/storage/app/render-specs/bb518623-a10c-488d-8a86-6127347fc631/img_86530af92bb4c7142ba43ae10d7f1f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1783080"/>
            <a:ext cx="85953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5" name="BDXDSWKB"/>
          <p:cNvSpPr/>
          <p:nvPr/>
        </p:nvSpPr>
        <p:spPr>
          <a:xfrm>
            <a:off x="274320" y="3931920"/>
            <a:ext cx="8595360" cy="994410"/>
          </a:xfrm>
          <a:prstGeom prst="roundRect">
            <a:avLst>
              <a:gd name="adj" fmla="val 9195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6" name="mEG2J5r3"/>
          <p:cNvSpPr/>
          <p:nvPr/>
        </p:nvSpPr>
        <p:spPr>
          <a:xfrm>
            <a:off x="400050" y="4080830"/>
            <a:ext cx="320040" cy="4800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6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⚠️</a:t>
            </a:r>
            <a:endParaRPr lang="en-US" sz="2160" dirty="0"/>
          </a:p>
        </p:txBody>
      </p:sp>
      <p:sp>
        <p:nvSpPr>
          <p:cNvPr id="7" name="MY9ol02L"/>
          <p:cNvSpPr/>
          <p:nvPr/>
        </p:nvSpPr>
        <p:spPr>
          <a:xfrm>
            <a:off x="811530" y="4036527"/>
            <a:ext cx="7932420" cy="742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Atención</a:t>
            </a:r>
            <a:endParaRPr lang="en-US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Evita el 'informe iceberg': nunca escondas las recomendaciones tras páginas de texto denso.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tqRt8CS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Lista de chequeo para tu documento</a:t>
            </a:r>
            <a:endParaRPr lang="en-US" sz="2880" dirty="0"/>
          </a:p>
        </p:txBody>
      </p:sp>
      <p:sp>
        <p:nvSpPr>
          <p:cNvPr id="3" name="tzhpRPCf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FieAmTYJ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s2q4icKp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Autonomía: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¿Puede un gerente tomar la decisión leyendo solo el resumen ejecutivo?</a:t>
            </a:r>
            <a:endParaRPr lang="en-US" sz="1620" dirty="0"/>
          </a:p>
        </p:txBody>
      </p:sp>
      <p:sp>
        <p:nvSpPr>
          <p:cNvPr id="6" name="rAzpiQVf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RhLk0dRY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rkrxhCrz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Evidencia cuantificada: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¿Están los argumentos respaldados por costos, tiempos y métricas?</a:t>
            </a:r>
            <a:endParaRPr lang="en-US" sz="1620" dirty="0"/>
          </a:p>
        </p:txBody>
      </p:sp>
      <p:sp>
        <p:nvSpPr>
          <p:cNvPr id="9" name="wqmXU1us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6m4kEmAT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MHYwavDF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Claridad propositiva: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¿Se definieron responsables y fechas claras para cada recomendación?</a:t>
            </a:r>
            <a:endParaRPr lang="en-US" sz="16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2812774" y="1469407"/>
            <a:ext cx="28624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3600" dirty="0" smtClean="0"/>
              <a:t>EJEMPLOS DE   PLANTILLAS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43574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756" y="356878"/>
            <a:ext cx="6241773" cy="4429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5554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165" y="0"/>
            <a:ext cx="809045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52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322" y="188843"/>
            <a:ext cx="8140148" cy="4870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9846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87" y="223510"/>
            <a:ext cx="7722704" cy="4696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17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983" y="188843"/>
            <a:ext cx="7692887" cy="4651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18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1897b34-0ab0-47f4-92ce-06b867300336" descr="/home/forge/chalkie-production-workers-3/releases/78338234/backend/storage/app/render-specs/bb518623-a10c-488d-8a86-6127347fc631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pic>
        <p:nvPicPr>
          <p:cNvPr id="3" name="3637263e-9a9a-4086-a49b-812fb8c73499" descr="/home/forge/chalkie-production-workers-3/releases/78338234/backend/storage/app/render-specs/bb518623-a10c-488d-8a86-6127347fc631/img_adb08ca6ea93fb1a9027295acdf9151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" y="1657350"/>
            <a:ext cx="2834640" cy="2194560"/>
          </a:xfrm>
          <a:prstGeom prst="rect">
            <a:avLst/>
          </a:prstGeom>
        </p:spPr>
      </p:pic>
      <p:sp>
        <p:nvSpPr>
          <p:cNvPr id="4" name="6a065512-4f70-4af9-9c49-9202bcf47aea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Análisis de caso práctico</a:t>
            </a:r>
            <a:endParaRPr lang="en-US" sz="2880" dirty="0"/>
          </a:p>
        </p:txBody>
      </p:sp>
      <p:sp>
        <p:nvSpPr>
          <p:cNvPr id="5" name="08614c84-c1cc-438c-b7a3-df64ccc74496"/>
          <p:cNvSpPr/>
          <p:nvPr/>
        </p:nvSpPr>
        <p:spPr>
          <a:xfrm>
            <a:off x="4297680" y="1825611"/>
            <a:ext cx="37261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analista financiero entregó un informe de 45 páginas repleto de fórmulas estadísticas para una reunión de directorio que duraba 30 minutos. El proyecto fue postergado por falta de claridad. 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 </a:t>
            </a:r>
            <a:r>
              <a:rPr lang="en-US" sz="1620" dirty="0" err="1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Qué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 </a:t>
            </a:r>
            <a:r>
              <a:rPr lang="en-US" sz="1620" dirty="0" err="1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cambios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estructurales debió aplicar el analista para que su propuesta fuera aprobada?</a:t>
            </a:r>
            <a:endParaRPr lang="en-US" sz="162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1897b34-0ab0-47f4-92ce-06b867300336" descr="/home/forge/chalkie-production-workers-3/releases/78338234/backend/storage/app/render-specs/bb518623-a10c-488d-8a86-6127347fc631/img_88f2cf22d50efe57d124336ea25cb3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330" y="651510"/>
            <a:ext cx="8332470" cy="4309110"/>
          </a:xfrm>
          <a:prstGeom prst="rect">
            <a:avLst/>
          </a:prstGeom>
        </p:spPr>
      </p:pic>
      <p:sp>
        <p:nvSpPr>
          <p:cNvPr id="3" name="6a065512-4f70-4af9-9c49-9202bcf47aea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Análisis de caso práctico</a:t>
            </a:r>
            <a:endParaRPr lang="en-US" sz="2880" dirty="0"/>
          </a:p>
        </p:txBody>
      </p:sp>
      <p:sp>
        <p:nvSpPr>
          <p:cNvPr id="4" name="3278a625-5912-4044-b5c7-d00918a88112"/>
          <p:cNvSpPr/>
          <p:nvPr/>
        </p:nvSpPr>
        <p:spPr>
          <a:xfrm>
            <a:off x="982980" y="1654161"/>
            <a:ext cx="7040880" cy="19888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Podrías haber dicho...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Elaborar resumen ejecutivo de dos páginas </a:t>
            </a:r>
            <a:r>
              <a:rPr lang="en-US" sz="1620" dirty="0" err="1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destacando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</a:t>
            </a:r>
            <a:r>
              <a:rPr lang="en-US" sz="1620" dirty="0" err="1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los</a:t>
            </a:r>
            <a:r>
              <a:rPr lang="en-US" sz="1620" dirty="0" smtClean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 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riesgos.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Trasladar cálculos estadísticos a anexos y presentar gráficos de impacto.</a:t>
            </a:r>
            <a:endParaRPr lang="en-US" sz="1620" dirty="0"/>
          </a:p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Incluir matriz de recomendaciones con responsables, plazos y costos.</a:t>
            </a:r>
            <a:endParaRPr lang="en-US" sz="1620" dirty="0"/>
          </a:p>
        </p:txBody>
      </p:sp>
      <p:sp>
        <p:nvSpPr>
          <p:cNvPr id="5" name="3dbb374a-04eb-4c9a-a501-d129ba7d54ec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949</Words>
  <Application>Microsoft Office PowerPoint</Application>
  <PresentationFormat>Presentación en pantalla (16:9)</PresentationFormat>
  <Paragraphs>112</Paragraphs>
  <Slides>23</Slides>
  <Notes>17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23</vt:i4>
      </vt:variant>
    </vt:vector>
  </HeadingPairs>
  <TitlesOfParts>
    <vt:vector size="28" baseType="lpstr">
      <vt:lpstr>Inclusive Sans</vt:lpstr>
      <vt:lpstr>Karla</vt:lpstr>
      <vt:lpstr>Calibri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informe ejecutivo: propósito y partes</dc:title>
  <dc:subject>PptxGenJS Presentation</dc:subject>
  <dc:creator>PptxGenJS</dc:creator>
  <cp:lastModifiedBy>Ivan</cp:lastModifiedBy>
  <cp:revision>9</cp:revision>
  <dcterms:created xsi:type="dcterms:W3CDTF">2026-09-23T03:15:45Z</dcterms:created>
  <dcterms:modified xsi:type="dcterms:W3CDTF">2026-09-30T00:00:37Z</dcterms:modified>
</cp:coreProperties>
</file>